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29"/>
  </p:notesMasterIdLst>
  <p:handoutMasterIdLst>
    <p:handoutMasterId r:id="rId30"/>
  </p:handoutMasterIdLst>
  <p:sldIdLst>
    <p:sldId id="449" r:id="rId5"/>
    <p:sldId id="458" r:id="rId6"/>
    <p:sldId id="459" r:id="rId7"/>
    <p:sldId id="461" r:id="rId8"/>
    <p:sldId id="462" r:id="rId9"/>
    <p:sldId id="464" r:id="rId10"/>
    <p:sldId id="463" r:id="rId11"/>
    <p:sldId id="465" r:id="rId12"/>
    <p:sldId id="471" r:id="rId13"/>
    <p:sldId id="470" r:id="rId14"/>
    <p:sldId id="472" r:id="rId15"/>
    <p:sldId id="475" r:id="rId16"/>
    <p:sldId id="487" r:id="rId17"/>
    <p:sldId id="468" r:id="rId18"/>
    <p:sldId id="479" r:id="rId19"/>
    <p:sldId id="481" r:id="rId20"/>
    <p:sldId id="482" r:id="rId21"/>
    <p:sldId id="483" r:id="rId22"/>
    <p:sldId id="484" r:id="rId23"/>
    <p:sldId id="485" r:id="rId24"/>
    <p:sldId id="486" r:id="rId25"/>
    <p:sldId id="466" r:id="rId26"/>
    <p:sldId id="477" r:id="rId27"/>
    <p:sldId id="47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47"/>
    <a:srgbClr val="666666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6719" autoAdjust="0"/>
  </p:normalViewPr>
  <p:slideViewPr>
    <p:cSldViewPr snapToGrid="0">
      <p:cViewPr varScale="1">
        <p:scale>
          <a:sx n="88" d="100"/>
          <a:sy n="88" d="100"/>
        </p:scale>
        <p:origin x="1166" y="67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1167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6/16/2016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71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86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35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81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61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71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98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86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52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480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82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06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6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33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40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62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44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6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6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5393"/>
            <a:ext cx="6898105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2" y="-15393"/>
            <a:ext cx="2338293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5263636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5" y="452582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3826604"/>
            <a:ext cx="4148251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5" y="3328611"/>
            <a:ext cx="6488113" cy="923331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3276170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34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1"/>
            <a:ext cx="9144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5263636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5" y="452582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3826604"/>
            <a:ext cx="4148251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5" y="3328611"/>
            <a:ext cx="6488113" cy="923331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3276170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3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  <p:sldLayoutId id="2147483742" r:id="rId4"/>
    <p:sldLayoutId id="2147483743" r:id="rId5"/>
    <p:sldLayoutId id="2147483744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31825" y="2075578"/>
            <a:ext cx="6910388" cy="1101840"/>
          </a:xfrm>
        </p:spPr>
        <p:txBody>
          <a:bodyPr/>
          <a:lstStyle/>
          <a:p>
            <a:r>
              <a:rPr lang="en-US" sz="4100" dirty="0" smtClean="0"/>
              <a:t>MARKETING SUPPORT</a:t>
            </a:r>
          </a:p>
          <a:p>
            <a:r>
              <a:rPr lang="en-US" sz="4100" dirty="0" smtClean="0"/>
              <a:t>SYSTEM</a:t>
            </a:r>
            <a:endParaRPr lang="en-US" sz="4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BIGDATA RAMPUP TEAM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JUNE 8, 2016</a:t>
            </a:r>
            <a:endParaRPr lang="en-US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ML HIGHLIGHTS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1345462"/>
            <a:ext cx="2391554" cy="2954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CHOOSING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task is to implement ML classification (supervised learning) for 2 binary classes (Yes/No). As of today out of the box </a:t>
            </a:r>
            <a:r>
              <a:rPr lang="en-US" dirty="0" err="1" smtClean="0"/>
              <a:t>MLLib</a:t>
            </a:r>
            <a:r>
              <a:rPr lang="en-US" dirty="0" smtClean="0"/>
              <a:t> supports 6 classification algorithms:</a:t>
            </a:r>
          </a:p>
          <a:p>
            <a:r>
              <a:rPr lang="en-US" dirty="0"/>
              <a:t>Linear Support Vector Machines 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Decision Trees</a:t>
            </a:r>
          </a:p>
          <a:p>
            <a:r>
              <a:rPr lang="en-US" dirty="0"/>
              <a:t>Random Forests</a:t>
            </a:r>
          </a:p>
          <a:p>
            <a:r>
              <a:rPr lang="en-US" dirty="0"/>
              <a:t>Gradient-Boosted Trees</a:t>
            </a:r>
          </a:p>
          <a:p>
            <a:r>
              <a:rPr lang="en-US" dirty="0"/>
              <a:t>Naive </a:t>
            </a:r>
            <a:r>
              <a:rPr lang="en-US" dirty="0" smtClean="0"/>
              <a:t>Bayes</a:t>
            </a:r>
          </a:p>
          <a:p>
            <a:pPr marL="0" indent="0">
              <a:buNone/>
            </a:pPr>
            <a:r>
              <a:rPr lang="en-US" dirty="0" smtClean="0"/>
              <a:t>All models where evaluated for all 156 features and following metrics are obtained :</a:t>
            </a:r>
          </a:p>
          <a:p>
            <a:pPr marL="0" indent="0">
              <a:buNone/>
            </a:pPr>
            <a:r>
              <a:rPr lang="en-US" dirty="0" smtClean="0"/>
              <a:t>(see next slide)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5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ML HIGHLIGHTS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1345462"/>
            <a:ext cx="2391554" cy="2954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3" y="1776415"/>
            <a:ext cx="8329612" cy="49553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As much features as we could get/engineer was </a:t>
            </a:r>
            <a:r>
              <a:rPr lang="en-US" dirty="0"/>
              <a:t>used for </a:t>
            </a:r>
            <a:r>
              <a:rPr lang="en-US" dirty="0" smtClean="0"/>
              <a:t>initial modelling (totally 156), including : timing info (time of day, weekday, session duration </a:t>
            </a:r>
            <a:r>
              <a:rPr lang="en-US" dirty="0" err="1" smtClean="0"/>
              <a:t>etc</a:t>
            </a:r>
            <a:r>
              <a:rPr lang="en-US" dirty="0" smtClean="0"/>
              <a:t>), ad metrics, geographical and demographics, keyword categories, count of stream ids).</a:t>
            </a:r>
          </a:p>
          <a:p>
            <a:pPr marL="0" indent="0">
              <a:buNone/>
            </a:pPr>
            <a:r>
              <a:rPr lang="en-US" dirty="0"/>
              <a:t>Predicting </a:t>
            </a:r>
            <a:r>
              <a:rPr lang="en-US" dirty="0" smtClean="0"/>
              <a:t>‘site-paid’ run into following difficulties – not only data is </a:t>
            </a:r>
            <a:r>
              <a:rPr lang="en-US" dirty="0"/>
              <a:t>extremely unbalanced (0.0002 </a:t>
            </a:r>
            <a:r>
              <a:rPr lang="en-US" dirty="0" smtClean="0"/>
              <a:t>% of sessions), but it is extremely rare, not too </a:t>
            </a:r>
            <a:r>
              <a:rPr lang="en-US" dirty="0"/>
              <a:t>many sessions, so ‘</a:t>
            </a:r>
            <a:r>
              <a:rPr lang="en-US" dirty="0" smtClean="0"/>
              <a:t>site-search’ was chosen as predicted variable.</a:t>
            </a:r>
          </a:p>
          <a:p>
            <a:pPr marL="0" indent="0">
              <a:buNone/>
            </a:pPr>
            <a:r>
              <a:rPr lang="en-US" dirty="0" smtClean="0"/>
              <a:t>To cope with </a:t>
            </a:r>
            <a:r>
              <a:rPr lang="en-US" dirty="0"/>
              <a:t>imbalanced data(1:1100 or 0.089</a:t>
            </a:r>
            <a:r>
              <a:rPr lang="en-US" dirty="0" smtClean="0"/>
              <a:t>%) – under-sampling technique was used </a:t>
            </a:r>
            <a:r>
              <a:rPr lang="en-US" dirty="0"/>
              <a:t>during modelling (</a:t>
            </a:r>
            <a:r>
              <a:rPr lang="en-US" sz="1100" dirty="0" smtClean="0">
                <a:latin typeface="Arial Narrow" panose="020B0606020202030204" pitchFamily="34" charset="0"/>
              </a:rPr>
              <a:t>https</a:t>
            </a:r>
            <a:r>
              <a:rPr lang="en-US" sz="1100" dirty="0">
                <a:latin typeface="Arial Narrow" panose="020B0606020202030204" pitchFamily="34" charset="0"/>
              </a:rPr>
              <a:t>://</a:t>
            </a:r>
            <a:r>
              <a:rPr lang="en-US" sz="1100" dirty="0" smtClean="0">
                <a:latin typeface="Arial Narrow" panose="020B0606020202030204" pitchFamily="34" charset="0"/>
              </a:rPr>
              <a:t>en.wikipedia.org/wiki/Oversampling_and_undersampling_in_data_analysis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Weka application was used to find attribute significance (attribute info gain) :</a:t>
            </a:r>
          </a:p>
          <a:p>
            <a:pPr marL="0" indent="0">
              <a:buNone/>
            </a:pPr>
            <a:r>
              <a:rPr lang="en-US" sz="900" dirty="0"/>
              <a:t>Ranked attributes:</a:t>
            </a:r>
          </a:p>
          <a:p>
            <a:pPr marL="0" indent="0">
              <a:buNone/>
            </a:pPr>
            <a:r>
              <a:rPr lang="en-US" sz="900" dirty="0"/>
              <a:t> 0.647008      21 </a:t>
            </a:r>
            <a:r>
              <a:rPr lang="en-US" sz="900" dirty="0" err="1"/>
              <a:t>site_impression_count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 0.0680094     28 </a:t>
            </a:r>
            <a:r>
              <a:rPr lang="en-US" sz="900" dirty="0" err="1" smtClean="0"/>
              <a:t>bid_counters_size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 0.0090796     12 </a:t>
            </a:r>
            <a:r>
              <a:rPr lang="en-US" sz="900" dirty="0" err="1"/>
              <a:t>city_id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 0.0072033     29 </a:t>
            </a:r>
            <a:r>
              <a:rPr lang="en-US" sz="900" dirty="0" err="1"/>
              <a:t>ad_slots_size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 0.0069651     31 </a:t>
            </a:r>
            <a:r>
              <a:rPr lang="en-US" sz="900" dirty="0" err="1"/>
              <a:t>keyword_counters_size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 0.0065519     30 </a:t>
            </a:r>
            <a:r>
              <a:rPr lang="en-US" sz="900" dirty="0" err="1"/>
              <a:t>keyword_category_counters_size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 0.0027738     35 category_4_count</a:t>
            </a:r>
          </a:p>
          <a:p>
            <a:pPr marL="0" indent="0">
              <a:buNone/>
            </a:pPr>
            <a:r>
              <a:rPr lang="en-US" sz="900" dirty="0"/>
              <a:t> 0.0027729     69 category_38_count</a:t>
            </a:r>
          </a:p>
          <a:p>
            <a:pPr marL="0" indent="0">
              <a:buNone/>
            </a:pPr>
            <a:r>
              <a:rPr lang="en-US" sz="1200" dirty="0"/>
              <a:t> Pearson correlation coefficient between </a:t>
            </a:r>
            <a:r>
              <a:rPr lang="en-US" sz="1200" dirty="0" err="1"/>
              <a:t>site_impression_count</a:t>
            </a:r>
            <a:r>
              <a:rPr lang="en-US" sz="1200" dirty="0"/>
              <a:t> and </a:t>
            </a:r>
            <a:r>
              <a:rPr lang="en-US" sz="1200" dirty="0" err="1"/>
              <a:t>site_search</a:t>
            </a:r>
            <a:r>
              <a:rPr lang="en-US" sz="1200" dirty="0"/>
              <a:t> is only -0.15492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688" y="4182129"/>
            <a:ext cx="3496690" cy="2020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410" y="6137741"/>
            <a:ext cx="5593565" cy="12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1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6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ML HIGHLIGHTS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6422" y="1390887"/>
            <a:ext cx="3823063" cy="44594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---------------- </a:t>
            </a:r>
            <a:r>
              <a:rPr lang="en-US" sz="1200" dirty="0" err="1"/>
              <a:t>DecisionTree</a:t>
            </a:r>
            <a:r>
              <a:rPr lang="en-US" sz="1200" dirty="0"/>
              <a:t> ----------------</a:t>
            </a:r>
          </a:p>
          <a:p>
            <a:pPr marL="0" indent="0">
              <a:buNone/>
            </a:pPr>
            <a:r>
              <a:rPr lang="en-US" sz="1200" dirty="0"/>
              <a:t>Area under ROC = 0.5672995552249682</a:t>
            </a:r>
          </a:p>
          <a:p>
            <a:pPr marL="0" indent="0">
              <a:buNone/>
            </a:pPr>
            <a:r>
              <a:rPr lang="en-US" sz="1200" dirty="0"/>
              <a:t>Precision = 0.9791904490296796</a:t>
            </a:r>
          </a:p>
          <a:p>
            <a:pPr marL="0" indent="0">
              <a:buNone/>
            </a:pPr>
            <a:r>
              <a:rPr lang="en-US" sz="1200" dirty="0" err="1"/>
              <a:t>ConfusionMatrix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/>
              <a:t>1222535.0  17404.0</a:t>
            </a:r>
          </a:p>
          <a:p>
            <a:pPr marL="0" indent="0">
              <a:buNone/>
            </a:pPr>
            <a:r>
              <a:rPr lang="en-US" sz="1200" dirty="0"/>
              <a:t>8609.0     </a:t>
            </a:r>
            <a:r>
              <a:rPr lang="en-US" sz="1200" dirty="0" smtClean="0"/>
              <a:t>1503.0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---------------- Logistic Regression ----------------</a:t>
            </a:r>
          </a:p>
          <a:p>
            <a:pPr marL="0" indent="0">
              <a:buNone/>
            </a:pPr>
            <a:r>
              <a:rPr lang="en-US" sz="1200" dirty="0"/>
              <a:t>Area under ROC = 0.5659713087783228</a:t>
            </a:r>
          </a:p>
          <a:p>
            <a:pPr marL="0" indent="0">
              <a:buNone/>
            </a:pPr>
            <a:r>
              <a:rPr lang="en-US" sz="1200" dirty="0"/>
              <a:t>Precision = 0.9817119461525969</a:t>
            </a:r>
          </a:p>
          <a:p>
            <a:pPr marL="0" indent="0">
              <a:buNone/>
            </a:pPr>
            <a:r>
              <a:rPr lang="en-US" sz="1200" dirty="0" err="1"/>
              <a:t>ConfusionMatrix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/>
              <a:t>1225740.0  14199.0</a:t>
            </a:r>
          </a:p>
          <a:p>
            <a:pPr marL="0" indent="0">
              <a:buNone/>
            </a:pPr>
            <a:r>
              <a:rPr lang="en-US" sz="1200" dirty="0"/>
              <a:t>8662.0     </a:t>
            </a:r>
            <a:r>
              <a:rPr lang="en-US" sz="1200" dirty="0" smtClean="0"/>
              <a:t>1450.0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------ </a:t>
            </a:r>
            <a:r>
              <a:rPr lang="en-US" sz="1200" dirty="0"/>
              <a:t>Linear Support Vector Machines (SVMs) </a:t>
            </a:r>
            <a:r>
              <a:rPr lang="en-US" sz="1200" dirty="0" smtClean="0"/>
              <a:t>----------</a:t>
            </a:r>
          </a:p>
          <a:p>
            <a:pPr marL="0" indent="0">
              <a:buNone/>
            </a:pPr>
            <a:r>
              <a:rPr lang="en-US" sz="1200" dirty="0"/>
              <a:t>Area under ROC = 0.4999931448240599</a:t>
            </a:r>
          </a:p>
          <a:p>
            <a:pPr marL="0" indent="0">
              <a:buNone/>
            </a:pPr>
            <a:r>
              <a:rPr lang="en-US" sz="1200" dirty="0"/>
              <a:t>Precision = </a:t>
            </a:r>
            <a:r>
              <a:rPr lang="en-US" sz="1200" dirty="0" smtClean="0"/>
              <a:t>0.9918971305970716</a:t>
            </a:r>
          </a:p>
          <a:p>
            <a:pPr marL="0" indent="0">
              <a:buNone/>
            </a:pPr>
            <a:r>
              <a:rPr lang="fr-FR" sz="1200" dirty="0" err="1"/>
              <a:t>ConfusionMatrix</a:t>
            </a:r>
            <a:r>
              <a:rPr lang="fr-FR" sz="1200" dirty="0"/>
              <a:t>:</a:t>
            </a:r>
          </a:p>
          <a:p>
            <a:pPr marL="0" indent="0">
              <a:buNone/>
            </a:pPr>
            <a:r>
              <a:rPr lang="fr-FR" sz="1200" dirty="0"/>
              <a:t>1239922.0  17.0</a:t>
            </a:r>
          </a:p>
          <a:p>
            <a:pPr marL="0" indent="0">
              <a:buNone/>
            </a:pPr>
            <a:r>
              <a:rPr lang="fr-FR" sz="1200" dirty="0"/>
              <a:t>10112.0    0.0</a:t>
            </a:r>
            <a:endParaRPr lang="en-US" sz="1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02777" y="1476114"/>
            <a:ext cx="3823063" cy="31873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/>
              <a:t>--------- </a:t>
            </a:r>
            <a:r>
              <a:rPr lang="en-US" sz="1200" dirty="0"/>
              <a:t>Naive Bayes (multinomial) ----------------</a:t>
            </a:r>
          </a:p>
          <a:p>
            <a:pPr marL="0" indent="0">
              <a:buNone/>
            </a:pPr>
            <a:r>
              <a:rPr lang="en-US" sz="1200" dirty="0"/>
              <a:t>Area under ROC = 0.5009335376712999</a:t>
            </a:r>
          </a:p>
          <a:p>
            <a:pPr marL="0" indent="0">
              <a:buNone/>
            </a:pPr>
            <a:r>
              <a:rPr lang="en-US" sz="1200" dirty="0"/>
              <a:t>Precision = 0.8912164383693145</a:t>
            </a:r>
          </a:p>
          <a:p>
            <a:pPr marL="0" indent="0">
              <a:buNone/>
            </a:pPr>
            <a:r>
              <a:rPr lang="en-US" sz="1200" dirty="0" err="1"/>
              <a:t>ConfusionMatrix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/>
              <a:t>1113012.0  126927.0</a:t>
            </a:r>
          </a:p>
          <a:p>
            <a:pPr marL="0" indent="0">
              <a:buNone/>
            </a:pPr>
            <a:r>
              <a:rPr lang="en-US" sz="1200" dirty="0"/>
              <a:t>9058.0     </a:t>
            </a:r>
            <a:r>
              <a:rPr lang="en-US" sz="1200" dirty="0" smtClean="0"/>
              <a:t>1054.0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---------- </a:t>
            </a:r>
            <a:r>
              <a:rPr lang="en-US" sz="1200" dirty="0"/>
              <a:t>Gradient Boosted Trees ----------------</a:t>
            </a:r>
          </a:p>
          <a:p>
            <a:pPr marL="0" indent="0">
              <a:buNone/>
            </a:pPr>
            <a:r>
              <a:rPr lang="en-US" sz="1200" dirty="0"/>
              <a:t>Area under ROC = 0.5708963546297771</a:t>
            </a:r>
          </a:p>
          <a:p>
            <a:pPr marL="0" indent="0">
              <a:buNone/>
            </a:pPr>
            <a:r>
              <a:rPr lang="en-US" sz="1200" dirty="0"/>
              <a:t>Precision = 0.9644350510499171</a:t>
            </a:r>
          </a:p>
          <a:p>
            <a:pPr marL="0" indent="0">
              <a:buNone/>
            </a:pPr>
            <a:r>
              <a:rPr lang="en-US" sz="1200" dirty="0" err="1"/>
              <a:t>ConfusionMatrix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/>
              <a:t>1203865.0  36074.0</a:t>
            </a:r>
          </a:p>
          <a:p>
            <a:pPr marL="0" indent="0">
              <a:buNone/>
            </a:pPr>
            <a:r>
              <a:rPr lang="en-US" sz="1200" dirty="0"/>
              <a:t>8384.0     1728.0</a:t>
            </a:r>
            <a:endParaRPr lang="en-US" sz="12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18148" y="5889053"/>
            <a:ext cx="8512629" cy="7411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dirty="0" smtClean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sz="1300" dirty="0" smtClean="0">
                <a:solidFill>
                  <a:srgbClr val="0070C0"/>
                </a:solidFill>
                <a:latin typeface="Arial" panose="020B0604020202020204" pitchFamily="34" charset="0"/>
              </a:rPr>
              <a:t>As could be seen from metrics above – Naïve Bayes and Linear SVM are not performing well with provided data, but results of other 3 models are comparable. We chose ‘Logistic Regression’ as it is less picky and </a:t>
            </a:r>
            <a:r>
              <a:rPr lang="en-US" sz="1300" dirty="0">
                <a:solidFill>
                  <a:srgbClr val="0070C0"/>
                </a:solidFill>
                <a:latin typeface="Arial" panose="020B0604020202020204" pitchFamily="34" charset="0"/>
              </a:rPr>
              <a:t>doesn’t require </a:t>
            </a:r>
            <a:r>
              <a:rPr lang="en-US" sz="1300" dirty="0" smtClean="0">
                <a:solidFill>
                  <a:srgbClr val="0070C0"/>
                </a:solidFill>
                <a:latin typeface="Arial" panose="020B0604020202020204" pitchFamily="34" charset="0"/>
              </a:rPr>
              <a:t>categorical features specifications (easier to maintain), while providing results of comparable quality.</a:t>
            </a:r>
            <a:endParaRPr lang="en-US" sz="13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295040" y="1056668"/>
            <a:ext cx="4416297" cy="295466"/>
          </a:xfrm>
          <a:prstGeom prst="rect">
            <a:avLst/>
          </a:prstGeom>
          <a:solidFill>
            <a:srgbClr val="00B0F0"/>
          </a:solidFill>
        </p:spPr>
        <p:txBody>
          <a:bodyPr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Model Metrics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without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site_impression_count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attribute)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944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6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ML HIGHLIGHTS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6422" y="1390887"/>
            <a:ext cx="3823063" cy="44594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/>
              <a:t>-------- </a:t>
            </a:r>
            <a:r>
              <a:rPr lang="en-US" sz="1200" dirty="0" err="1"/>
              <a:t>DecisionTree</a:t>
            </a:r>
            <a:r>
              <a:rPr lang="en-US" sz="1200" dirty="0"/>
              <a:t> </a:t>
            </a:r>
            <a:r>
              <a:rPr lang="en-US" sz="1200" dirty="0" smtClean="0"/>
              <a:t>--------------------------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Area under ROC = 0.9998135256091496</a:t>
            </a:r>
          </a:p>
          <a:p>
            <a:pPr marL="0" indent="0">
              <a:buNone/>
            </a:pPr>
            <a:r>
              <a:rPr lang="en-US" sz="1200" dirty="0"/>
              <a:t>Precision = 0.9997527608373167</a:t>
            </a:r>
          </a:p>
          <a:p>
            <a:pPr marL="0" indent="0">
              <a:buNone/>
            </a:pPr>
            <a:r>
              <a:rPr lang="en-US" sz="1200" dirty="0" err="1"/>
              <a:t>ConfusionMatrix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/>
              <a:t>8041.0  3.0</a:t>
            </a:r>
          </a:p>
          <a:p>
            <a:pPr marL="0" indent="0">
              <a:buNone/>
            </a:pPr>
            <a:r>
              <a:rPr lang="en-US" sz="1200" dirty="0"/>
              <a:t>0.0     </a:t>
            </a:r>
            <a:r>
              <a:rPr lang="en-US" sz="1200" dirty="0" smtClean="0"/>
              <a:t>4090.0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------ </a:t>
            </a:r>
            <a:r>
              <a:rPr lang="en-US" sz="1200" dirty="0"/>
              <a:t>Logistic Regression </a:t>
            </a:r>
            <a:r>
              <a:rPr lang="en-US" sz="1200" dirty="0" smtClean="0"/>
              <a:t>--------------------------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Area under ROC = 0.9988355304991252</a:t>
            </a:r>
          </a:p>
          <a:p>
            <a:pPr marL="0" indent="0">
              <a:buNone/>
            </a:pPr>
            <a:r>
              <a:rPr lang="en-US" sz="1200" dirty="0"/>
              <a:t>Precision = 0.9990934564034943</a:t>
            </a:r>
          </a:p>
          <a:p>
            <a:pPr marL="0" indent="0">
              <a:buNone/>
            </a:pPr>
            <a:r>
              <a:rPr lang="en-US" sz="1200" dirty="0" err="1"/>
              <a:t>ConfusionMatrix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/>
              <a:t>8041.0  3.0</a:t>
            </a:r>
          </a:p>
          <a:p>
            <a:pPr marL="0" indent="0">
              <a:buNone/>
            </a:pPr>
            <a:r>
              <a:rPr lang="en-US" sz="1200" dirty="0"/>
              <a:t>8.0     </a:t>
            </a:r>
            <a:r>
              <a:rPr lang="en-US" sz="1200" dirty="0" smtClean="0"/>
              <a:t>4082.0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------ </a:t>
            </a:r>
            <a:r>
              <a:rPr lang="en-US" sz="1200" dirty="0"/>
              <a:t>Linear Support Vector Machines (SVMs) </a:t>
            </a:r>
            <a:r>
              <a:rPr lang="en-US" sz="1200" dirty="0" smtClean="0"/>
              <a:t>----------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Area under ROC = 0.5</a:t>
            </a:r>
          </a:p>
          <a:p>
            <a:pPr marL="0" indent="0">
              <a:buNone/>
            </a:pPr>
            <a:r>
              <a:rPr lang="en-US" sz="1200" dirty="0"/>
              <a:t>Precision = 0.6629306082083402</a:t>
            </a:r>
          </a:p>
          <a:p>
            <a:pPr marL="0" indent="0">
              <a:buNone/>
            </a:pPr>
            <a:r>
              <a:rPr lang="en-US" sz="1200" dirty="0" err="1"/>
              <a:t>ConfusionMatrix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/>
              <a:t>8044.0  0.0</a:t>
            </a:r>
          </a:p>
          <a:p>
            <a:pPr marL="0" indent="0">
              <a:buNone/>
            </a:pPr>
            <a:r>
              <a:rPr lang="en-US" sz="1200" dirty="0"/>
              <a:t>4090.0  </a:t>
            </a:r>
            <a:r>
              <a:rPr lang="en-US" sz="1200" dirty="0" smtClean="0"/>
              <a:t>0.0</a:t>
            </a:r>
            <a:endParaRPr lang="en-US" sz="1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02777" y="1476114"/>
            <a:ext cx="3823063" cy="31873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/>
              <a:t>--------- </a:t>
            </a:r>
            <a:r>
              <a:rPr lang="en-US" sz="1200" dirty="0"/>
              <a:t>Naive Bayes (multinomial) ----------------</a:t>
            </a:r>
          </a:p>
          <a:p>
            <a:pPr marL="0" indent="0">
              <a:buNone/>
            </a:pPr>
            <a:r>
              <a:rPr lang="en-US" sz="1200" dirty="0"/>
              <a:t>Area under ROC = 0.503658241529777</a:t>
            </a:r>
          </a:p>
          <a:p>
            <a:pPr marL="0" indent="0">
              <a:buNone/>
            </a:pPr>
            <a:r>
              <a:rPr lang="en-US" sz="1200" dirty="0"/>
              <a:t>Precision = 0.3870941157079281</a:t>
            </a:r>
          </a:p>
          <a:p>
            <a:pPr marL="0" indent="0">
              <a:buNone/>
            </a:pPr>
            <a:r>
              <a:rPr lang="en-US" sz="1200" dirty="0" err="1"/>
              <a:t>ConfusionMatrix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/>
              <a:t>1174.0  6870.0</a:t>
            </a:r>
          </a:p>
          <a:p>
            <a:pPr marL="0" indent="0">
              <a:buNone/>
            </a:pPr>
            <a:r>
              <a:rPr lang="en-US" sz="1200" dirty="0"/>
              <a:t>567.0   </a:t>
            </a:r>
            <a:r>
              <a:rPr lang="en-US" sz="1200" dirty="0" smtClean="0"/>
              <a:t>3523.0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---------- </a:t>
            </a:r>
            <a:r>
              <a:rPr lang="en-US" sz="1200" dirty="0"/>
              <a:t>Gradient Boosted Trees ----------------</a:t>
            </a:r>
          </a:p>
          <a:p>
            <a:pPr marL="0" indent="0">
              <a:buNone/>
            </a:pPr>
            <a:r>
              <a:rPr lang="en-US" sz="1200" dirty="0"/>
              <a:t>Area under ROC = 0.9998135256091496</a:t>
            </a:r>
          </a:p>
          <a:p>
            <a:pPr marL="0" indent="0">
              <a:buNone/>
            </a:pPr>
            <a:r>
              <a:rPr lang="en-US" sz="1200" dirty="0"/>
              <a:t>Precision = 0.9997527608373167</a:t>
            </a:r>
          </a:p>
          <a:p>
            <a:pPr marL="0" indent="0">
              <a:buNone/>
            </a:pPr>
            <a:r>
              <a:rPr lang="en-US" sz="1200" dirty="0" err="1"/>
              <a:t>ConfusionMatrix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/>
              <a:t>8041.0  3.0</a:t>
            </a:r>
          </a:p>
          <a:p>
            <a:pPr marL="0" indent="0">
              <a:buNone/>
            </a:pPr>
            <a:r>
              <a:rPr lang="en-US" sz="1200" dirty="0"/>
              <a:t>0.0     4090.0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18148" y="5889053"/>
            <a:ext cx="8512629" cy="7411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dirty="0" smtClean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sz="1300" dirty="0" smtClean="0">
                <a:solidFill>
                  <a:srgbClr val="0070C0"/>
                </a:solidFill>
                <a:latin typeface="Arial" panose="020B0604020202020204" pitchFamily="34" charset="0"/>
              </a:rPr>
              <a:t>As could be seen from metrics above – Naïve Bayes and Linear SVM are not performing well with provided data, but results of other 3 models are comparable. We chose ‘Logistic Regression’ as it is less picky and </a:t>
            </a:r>
            <a:r>
              <a:rPr lang="en-US" sz="1300" dirty="0">
                <a:solidFill>
                  <a:srgbClr val="0070C0"/>
                </a:solidFill>
                <a:latin typeface="Arial" panose="020B0604020202020204" pitchFamily="34" charset="0"/>
              </a:rPr>
              <a:t>doesn’t require </a:t>
            </a:r>
            <a:r>
              <a:rPr lang="en-US" sz="1300" dirty="0" smtClean="0">
                <a:solidFill>
                  <a:srgbClr val="0070C0"/>
                </a:solidFill>
                <a:latin typeface="Arial" panose="020B0604020202020204" pitchFamily="34" charset="0"/>
              </a:rPr>
              <a:t>categorical features specifications (easier to maintain), while providing results of comparable quality.</a:t>
            </a:r>
            <a:endParaRPr lang="en-US" sz="13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295039" y="1056668"/>
            <a:ext cx="4573051" cy="295466"/>
          </a:xfrm>
          <a:prstGeom prst="rect">
            <a:avLst/>
          </a:prstGeom>
          <a:solidFill>
            <a:srgbClr val="00B0F0"/>
          </a:solidFill>
        </p:spPr>
        <p:txBody>
          <a:bodyPr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Model </a:t>
            </a:r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Metrics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(with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site_impression_count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attribute)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107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regent_street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" r="62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82253" y="3482505"/>
            <a:ext cx="2707151" cy="647100"/>
          </a:xfrm>
        </p:spPr>
        <p:txBody>
          <a:bodyPr/>
          <a:lstStyle/>
          <a:p>
            <a:r>
              <a:rPr lang="en-US" b="1" dirty="0" smtClean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77362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ZEPPELIN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1345462"/>
            <a:ext cx="3125152" cy="2954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DWH – CUSTOMERS BY SEGMENTS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48" y="1777826"/>
            <a:ext cx="8132099" cy="490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0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ZEPPELIN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1345462"/>
            <a:ext cx="1926041" cy="2954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DWH – CASH FLOW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48" y="1759253"/>
            <a:ext cx="6780674" cy="483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5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ZEPPELIN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1345462"/>
            <a:ext cx="2306002" cy="2954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DWH – FACEBOOK DATA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48" y="1894176"/>
            <a:ext cx="8044208" cy="467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2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KIBANA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1345462"/>
            <a:ext cx="2563177" cy="2954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NRT – DATA VIZUALIZATION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48" y="1828340"/>
            <a:ext cx="8400596" cy="462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7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KIBANA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1345462"/>
            <a:ext cx="1926041" cy="2954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NRT – TOP ANALYSIS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48" y="1842865"/>
            <a:ext cx="8377237" cy="462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3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DOMAIN AND PROBLEM STATEMENT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776415"/>
            <a:ext cx="8329612" cy="3992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1000"/>
              </a:spcAft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Advertising and marketing</a:t>
            </a:r>
          </a:p>
          <a:p>
            <a:pPr>
              <a:lnSpc>
                <a:spcPts val="2200"/>
              </a:lnSpc>
              <a:spcAft>
                <a:spcPts val="1000"/>
              </a:spcAft>
              <a:buClr>
                <a:srgbClr val="2FC2D9"/>
              </a:buClr>
              <a:buNone/>
            </a:pPr>
            <a:endParaRPr lang="en-US" dirty="0" smtClean="0">
              <a:solidFill>
                <a:srgbClr val="444444"/>
              </a:solidFill>
            </a:endParaRPr>
          </a:p>
          <a:p>
            <a:pPr>
              <a:lnSpc>
                <a:spcPts val="2200"/>
              </a:lnSpc>
              <a:spcAft>
                <a:spcPts val="1000"/>
              </a:spcAft>
              <a:buClr>
                <a:srgbClr val="2FC2D9"/>
              </a:buClr>
              <a:buNone/>
            </a:pPr>
            <a:endParaRPr lang="en-US" dirty="0">
              <a:solidFill>
                <a:srgbClr val="444444"/>
              </a:solidFill>
            </a:endParaRPr>
          </a:p>
          <a:p>
            <a:pPr>
              <a:lnSpc>
                <a:spcPts val="2200"/>
              </a:lnSpc>
              <a:spcAft>
                <a:spcPts val="1000"/>
              </a:spcAft>
              <a:buClr>
                <a:srgbClr val="2FC2D9"/>
              </a:buClr>
              <a:buNone/>
            </a:pPr>
            <a:endParaRPr lang="en-US" dirty="0">
              <a:solidFill>
                <a:srgbClr val="444444"/>
              </a:solidFill>
            </a:endParaRP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Effectiveness of marketing companies</a:t>
            </a:r>
            <a:endParaRPr lang="en-US" dirty="0">
              <a:solidFill>
                <a:srgbClr val="444444"/>
              </a:solidFill>
            </a:endParaRPr>
          </a:p>
          <a:p>
            <a:pPr marL="0" indent="0">
              <a:lnSpc>
                <a:spcPts val="2200"/>
              </a:lnSpc>
              <a:spcAft>
                <a:spcPts val="1000"/>
              </a:spcAft>
              <a:buNone/>
            </a:pPr>
            <a:endParaRPr lang="en-US" dirty="0" smtClean="0">
              <a:solidFill>
                <a:srgbClr val="444444"/>
              </a:solidFill>
            </a:endParaRPr>
          </a:p>
          <a:p>
            <a:pPr marL="0" indent="0">
              <a:lnSpc>
                <a:spcPts val="2200"/>
              </a:lnSpc>
              <a:spcAft>
                <a:spcPts val="1000"/>
              </a:spcAft>
              <a:buNone/>
            </a:pPr>
            <a:endParaRPr lang="en-US" dirty="0">
              <a:solidFill>
                <a:srgbClr val="444444"/>
              </a:solidFill>
            </a:endParaRPr>
          </a:p>
          <a:p>
            <a:pPr marL="0" indent="0">
              <a:lnSpc>
                <a:spcPts val="2200"/>
              </a:lnSpc>
              <a:spcAft>
                <a:spcPts val="1000"/>
              </a:spcAft>
              <a:buNone/>
            </a:pPr>
            <a:r>
              <a:rPr lang="en-US" dirty="0" smtClean="0">
                <a:solidFill>
                  <a:srgbClr val="444444"/>
                </a:solidFill>
              </a:rPr>
              <a:t>Provide near real time reporting as well as detailed analyses of enriched historical data to help business make better decisions.</a:t>
            </a:r>
          </a:p>
          <a:p>
            <a:pPr marL="0" indent="0">
              <a:lnSpc>
                <a:spcPts val="2200"/>
              </a:lnSpc>
              <a:spcAft>
                <a:spcPts val="1000"/>
              </a:spcAft>
              <a:buNone/>
            </a:pPr>
            <a:endParaRPr lang="en-US" dirty="0">
              <a:solidFill>
                <a:srgbClr val="444444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1345462"/>
            <a:ext cx="2011680" cy="2954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418148" y="3031093"/>
            <a:ext cx="2011680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18148" y="4416878"/>
            <a:ext cx="2011680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8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KIBANA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1345462"/>
            <a:ext cx="2667952" cy="2954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NRT – SESSION PREDICTION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48" y="1872727"/>
            <a:ext cx="8513249" cy="440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1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1345462"/>
            <a:ext cx="2229802" cy="2954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SPARK STREAMING UI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48" y="1747115"/>
            <a:ext cx="6020752" cy="499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3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5" t="4606" r="144" b="5757"/>
          <a:stretch/>
        </p:blipFill>
        <p:spPr>
          <a:xfrm>
            <a:off x="-13335" y="809626"/>
            <a:ext cx="9201149" cy="51911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3300" y="1453607"/>
            <a:ext cx="1237198" cy="647100"/>
          </a:xfrm>
        </p:spPr>
        <p:txBody>
          <a:bodyPr/>
          <a:lstStyle/>
          <a:p>
            <a:pPr algn="r"/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7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1345462"/>
            <a:ext cx="2532870" cy="2954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BIG DATA RAMP UP TEAM 2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Aleksander Khanteev</a:t>
            </a:r>
          </a:p>
          <a:p>
            <a:r>
              <a:rPr lang="en-US" dirty="0" smtClean="0"/>
              <a:t>Anton Mushin</a:t>
            </a:r>
          </a:p>
          <a:p>
            <a:r>
              <a:rPr lang="en-US" dirty="0" smtClean="0"/>
              <a:t>Daria Stepanova</a:t>
            </a:r>
          </a:p>
          <a:p>
            <a:r>
              <a:rPr lang="en-US" dirty="0" smtClean="0"/>
              <a:t>Evgeny Kincharov</a:t>
            </a:r>
          </a:p>
          <a:p>
            <a:r>
              <a:rPr lang="en-US" dirty="0" smtClean="0"/>
              <a:t>Ivan Zhuravel</a:t>
            </a:r>
          </a:p>
          <a:p>
            <a:r>
              <a:rPr lang="en-US" dirty="0" smtClean="0"/>
              <a:t>Svyatoslav </a:t>
            </a:r>
            <a:r>
              <a:rPr lang="en-US" dirty="0" err="1" smtClean="0"/>
              <a:t>Kovalenko</a:t>
            </a:r>
            <a:endParaRPr lang="en-US" dirty="0" smtClean="0"/>
          </a:p>
          <a:p>
            <a:r>
              <a:rPr lang="en-US" dirty="0" smtClean="0"/>
              <a:t>Vitaliy Zinchenko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https</a:t>
            </a:r>
            <a:r>
              <a:rPr lang="en-US" dirty="0"/>
              <a:t>://git.epam.com/ivan_zhuravel/big-data-project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360363" y="5172087"/>
            <a:ext cx="2391554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SOURCE CODE</a:t>
            </a:r>
            <a:endParaRPr lang="en-US" dirty="0"/>
          </a:p>
        </p:txBody>
      </p:sp>
      <p:pic>
        <p:nvPicPr>
          <p:cNvPr id="9" name="Picture Placeholder 10" descr="boy_drawing_sm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5" b="65"/>
          <a:stretch>
            <a:fillRect/>
          </a:stretch>
        </p:blipFill>
        <p:spPr>
          <a:xfrm>
            <a:off x="4402010" y="1163456"/>
            <a:ext cx="4575735" cy="41563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86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regent_street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" r="62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82253" y="3482505"/>
            <a:ext cx="3134384" cy="647100"/>
          </a:xfrm>
        </p:spPr>
        <p:txBody>
          <a:bodyPr/>
          <a:lstStyle/>
          <a:p>
            <a:r>
              <a:rPr lang="en-US" b="1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932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776415"/>
            <a:ext cx="8329612" cy="47966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1000"/>
              </a:spcAft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Near real time behavior stream analysis</a:t>
            </a:r>
          </a:p>
          <a:p>
            <a:pPr>
              <a:lnSpc>
                <a:spcPct val="130000"/>
              </a:lnSpc>
              <a:spcAft>
                <a:spcPts val="1000"/>
              </a:spcAft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Complex reporting on historical data</a:t>
            </a:r>
          </a:p>
          <a:p>
            <a:pPr>
              <a:lnSpc>
                <a:spcPct val="130000"/>
              </a:lnSpc>
              <a:spcAft>
                <a:spcPts val="1000"/>
              </a:spcAft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Social network integration</a:t>
            </a:r>
          </a:p>
          <a:p>
            <a:pPr>
              <a:lnSpc>
                <a:spcPct val="130000"/>
              </a:lnSpc>
              <a:spcAft>
                <a:spcPts val="1000"/>
              </a:spcAft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Backup storage</a:t>
            </a:r>
          </a:p>
          <a:p>
            <a:pPr>
              <a:lnSpc>
                <a:spcPts val="2200"/>
              </a:lnSpc>
              <a:spcAft>
                <a:spcPts val="1000"/>
              </a:spcAft>
              <a:buClr>
                <a:srgbClr val="2FC2D9"/>
              </a:buClr>
              <a:buNone/>
            </a:pPr>
            <a:endParaRPr lang="en-US" dirty="0" smtClean="0">
              <a:solidFill>
                <a:srgbClr val="444444"/>
              </a:solidFill>
            </a:endParaRPr>
          </a:p>
          <a:p>
            <a:pPr>
              <a:lnSpc>
                <a:spcPts val="2200"/>
              </a:lnSpc>
              <a:spcAft>
                <a:spcPts val="1000"/>
              </a:spcAft>
              <a:buClr>
                <a:srgbClr val="2FC2D9"/>
              </a:buClr>
              <a:buNone/>
            </a:pPr>
            <a:endParaRPr lang="en-US" dirty="0">
              <a:solidFill>
                <a:srgbClr val="444444"/>
              </a:solidFill>
            </a:endParaRP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Horizontal scalability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NRT latency – X seconds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High availability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Fault tolerance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err="1" smtClean="0">
                <a:solidFill>
                  <a:srgbClr val="444444"/>
                </a:solidFill>
              </a:rPr>
              <a:t>Maintenability</a:t>
            </a:r>
            <a:endParaRPr lang="en-US" dirty="0" smtClean="0">
              <a:solidFill>
                <a:srgbClr val="444444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1345462"/>
            <a:ext cx="2011680" cy="2954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FUNCTIONAL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418148" y="4053558"/>
            <a:ext cx="2011680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NON FUNCTIONAL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0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76583" y="1148654"/>
            <a:ext cx="2291801" cy="2954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SOLUTION COMPONENTS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2" y="2251018"/>
            <a:ext cx="66579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2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76583" y="1151054"/>
            <a:ext cx="2291801" cy="2954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DATA FLOWS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96" y="1652778"/>
            <a:ext cx="7743738" cy="461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76583" y="1151054"/>
            <a:ext cx="2291801" cy="2954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83" y="1664886"/>
            <a:ext cx="7340138" cy="47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2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76583" y="1151054"/>
            <a:ext cx="2291801" cy="2954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82" y="1831967"/>
            <a:ext cx="8380933" cy="436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5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DEV HIGHLIGHTS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776415"/>
            <a:ext cx="8329612" cy="24832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b="1" dirty="0" smtClean="0"/>
              <a:t>Pros</a:t>
            </a:r>
            <a:endParaRPr lang="en-US" dirty="0"/>
          </a:p>
          <a:p>
            <a:pPr lvl="0"/>
            <a:r>
              <a:rPr lang="en-US" dirty="0" smtClean="0"/>
              <a:t>Performance</a:t>
            </a:r>
          </a:p>
          <a:p>
            <a:pPr lvl="0"/>
            <a:r>
              <a:rPr lang="en-US" dirty="0" smtClean="0"/>
              <a:t>No additional infrastructure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Cons</a:t>
            </a:r>
            <a:endParaRPr lang="en-US" dirty="0"/>
          </a:p>
          <a:p>
            <a:pPr lvl="0"/>
            <a:r>
              <a:rPr lang="en-US" dirty="0" smtClean="0"/>
              <a:t>Artefacts on Start / stop</a:t>
            </a:r>
          </a:p>
          <a:p>
            <a:pPr lvl="0"/>
            <a:r>
              <a:rPr lang="en-US" dirty="0" smtClean="0"/>
              <a:t>Data model changes</a:t>
            </a:r>
            <a:endParaRPr lang="en-US" dirty="0">
              <a:solidFill>
                <a:srgbClr val="444444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1345462"/>
            <a:ext cx="2391554" cy="2954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STREAM SESSIONIZATION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0" y="1345462"/>
            <a:ext cx="4067175" cy="1581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355" y="3171007"/>
            <a:ext cx="4548620" cy="280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9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DEV HIGHLIGHTS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1345462"/>
            <a:ext cx="2391554" cy="2954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CASSANDRA</a:t>
            </a:r>
            <a:endParaRPr lang="en-US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60363" y="1776415"/>
            <a:ext cx="8329612" cy="5025478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Driver</a:t>
            </a:r>
            <a:endParaRPr lang="en-US" dirty="0"/>
          </a:p>
          <a:p>
            <a:r>
              <a:rPr lang="en-US" dirty="0" smtClean="0"/>
              <a:t>Mapping is well-implemented by default, has extension points.</a:t>
            </a:r>
            <a:endParaRPr lang="en-US" i="1" dirty="0" smtClean="0"/>
          </a:p>
          <a:p>
            <a:r>
              <a:rPr lang="en-US" i="1" dirty="0" err="1" smtClean="0"/>
              <a:t>Datastax</a:t>
            </a:r>
            <a:r>
              <a:rPr lang="en-US" i="1" dirty="0" smtClean="0"/>
              <a:t> Cassandra-Spark</a:t>
            </a:r>
            <a:r>
              <a:rPr lang="en-US" dirty="0" smtClean="0"/>
              <a:t> driver requires </a:t>
            </a:r>
            <a:r>
              <a:rPr lang="en-US" i="1" dirty="0" smtClean="0"/>
              <a:t>guava</a:t>
            </a:r>
            <a:r>
              <a:rPr lang="en-US" dirty="0" smtClean="0"/>
              <a:t> library shading to work on YARN</a:t>
            </a:r>
            <a:endParaRPr lang="en-US" b="1" dirty="0"/>
          </a:p>
          <a:p>
            <a:pPr marL="0" indent="0">
              <a:buFont typeface="Arial"/>
              <a:buNone/>
            </a:pPr>
            <a:r>
              <a:rPr lang="en-US" b="1" dirty="0" smtClean="0"/>
              <a:t>Primary keys</a:t>
            </a:r>
            <a:endParaRPr lang="en-US" dirty="0" smtClean="0"/>
          </a:p>
          <a:p>
            <a:r>
              <a:rPr lang="en-US" dirty="0" smtClean="0"/>
              <a:t>Bidding bundle: partition key - </a:t>
            </a:r>
            <a:r>
              <a:rPr lang="en-US" i="1" dirty="0" smtClean="0"/>
              <a:t>(date, </a:t>
            </a:r>
            <a:r>
              <a:rPr lang="en-US" i="1" dirty="0" err="1"/>
              <a:t>ipinyou_id</a:t>
            </a:r>
            <a:r>
              <a:rPr lang="en-US" i="1" dirty="0"/>
              <a:t>)</a:t>
            </a:r>
            <a:r>
              <a:rPr lang="en-US" dirty="0"/>
              <a:t>, clustering key – </a:t>
            </a:r>
            <a:r>
              <a:rPr lang="en-US" dirty="0" smtClean="0"/>
              <a:t>(</a:t>
            </a:r>
            <a:r>
              <a:rPr lang="en-US" i="1" dirty="0" err="1" smtClean="0"/>
              <a:t>ts</a:t>
            </a:r>
            <a:r>
              <a:rPr lang="en-US" i="1" dirty="0" smtClean="0"/>
              <a:t>, </a:t>
            </a:r>
            <a:r>
              <a:rPr lang="en-US" i="1" dirty="0" err="1" smtClean="0"/>
              <a:t>bid_id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Bidding sessions: partition key – </a:t>
            </a:r>
            <a:r>
              <a:rPr lang="en-US" i="1" dirty="0" smtClean="0"/>
              <a:t>(date, </a:t>
            </a:r>
            <a:r>
              <a:rPr lang="en-US" i="1" dirty="0" err="1" smtClean="0"/>
              <a:t>ipinyou_id</a:t>
            </a:r>
            <a:r>
              <a:rPr lang="en-US" i="1" dirty="0" smtClean="0"/>
              <a:t>)</a:t>
            </a:r>
            <a:r>
              <a:rPr lang="en-US" dirty="0" smtClean="0"/>
              <a:t>, clustering key – </a:t>
            </a:r>
            <a:r>
              <a:rPr lang="en-US" i="1" dirty="0" err="1" smtClean="0"/>
              <a:t>session_start</a:t>
            </a:r>
            <a:endParaRPr lang="en-US" i="1" dirty="0" smtClean="0"/>
          </a:p>
          <a:p>
            <a:endParaRPr lang="en-US" i="1" dirty="0" smtClean="0"/>
          </a:p>
          <a:p>
            <a:endParaRPr lang="en-US" i="1" dirty="0"/>
          </a:p>
          <a:p>
            <a:pPr marL="0" indent="0">
              <a:buNone/>
            </a:pPr>
            <a:r>
              <a:rPr lang="en-US" b="1" dirty="0" smtClean="0"/>
              <a:t>Driver</a:t>
            </a:r>
          </a:p>
          <a:p>
            <a:r>
              <a:rPr lang="en-US" dirty="0" smtClean="0"/>
              <a:t>Default mapping doesn’t work with some types (decimals, nested arrays).</a:t>
            </a:r>
          </a:p>
          <a:p>
            <a:pPr marL="0" indent="0">
              <a:buNone/>
            </a:pPr>
            <a:r>
              <a:rPr lang="en-US" b="1" dirty="0" smtClean="0"/>
              <a:t>Indexing</a:t>
            </a:r>
          </a:p>
          <a:p>
            <a:r>
              <a:rPr lang="en-US" dirty="0" smtClean="0"/>
              <a:t>Tricky daily indices implementation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18148" y="4777532"/>
            <a:ext cx="2391554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ELASTICSEARCH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1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22733</TotalTime>
  <Words>729</Words>
  <Application>Microsoft Office PowerPoint</Application>
  <PresentationFormat>On-screen Show (4:3)</PresentationFormat>
  <Paragraphs>209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Black</vt:lpstr>
      <vt:lpstr>Arial Narrow</vt:lpstr>
      <vt:lpstr>Calibri</vt:lpstr>
      <vt:lpstr>Trebuchet MS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LIVE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  <vt:lpstr>PowerPoint Presentation</vt:lpstr>
      <vt:lpstr>THANK YOU!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Svyatoslav Kovalenko1</cp:lastModifiedBy>
  <cp:revision>1046</cp:revision>
  <cp:lastPrinted>2014-07-09T13:30:36Z</cp:lastPrinted>
  <dcterms:created xsi:type="dcterms:W3CDTF">2014-07-08T13:27:24Z</dcterms:created>
  <dcterms:modified xsi:type="dcterms:W3CDTF">2016-06-16T09:33:10Z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