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58" r:id="rId3"/>
    <p:sldId id="340" r:id="rId4"/>
    <p:sldId id="271" r:id="rId5"/>
    <p:sldId id="275" r:id="rId6"/>
    <p:sldId id="345" r:id="rId7"/>
    <p:sldId id="270" r:id="rId8"/>
    <p:sldId id="341" r:id="rId9"/>
    <p:sldId id="343" r:id="rId10"/>
    <p:sldId id="301" r:id="rId11"/>
    <p:sldId id="344" r:id="rId12"/>
    <p:sldId id="347" r:id="rId13"/>
    <p:sldId id="348" r:id="rId14"/>
    <p:sldId id="349" r:id="rId15"/>
    <p:sldId id="350" r:id="rId16"/>
    <p:sldId id="351" r:id="rId17"/>
    <p:sldId id="352" r:id="rId18"/>
    <p:sldId id="353" r:id="rId19"/>
    <p:sldId id="354" r:id="rId20"/>
    <p:sldId id="355" r:id="rId21"/>
    <p:sldId id="277" r:id="rId22"/>
    <p:sldId id="273" r:id="rId23"/>
    <p:sldId id="294" r:id="rId24"/>
    <p:sldId id="342" r:id="rId25"/>
    <p:sldId id="296" r:id="rId26"/>
    <p:sldId id="297" r:id="rId27"/>
    <p:sldId id="295" r:id="rId28"/>
    <p:sldId id="298" r:id="rId29"/>
    <p:sldId id="299" r:id="rId30"/>
    <p:sldId id="300" r:id="rId31"/>
  </p:sldIdLst>
  <p:sldSz cx="9144000" cy="6858000" type="screen4x3"/>
  <p:notesSz cx="9144000" cy="6858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000FB"/>
    <a:srgbClr val="E88AFF"/>
    <a:srgbClr val="FFED53"/>
    <a:srgbClr val="FFDF29"/>
    <a:srgbClr val="FFF302"/>
    <a:srgbClr val="EDD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0" autoAdjust="0"/>
    <p:restoredTop sz="86410" autoAdjust="0"/>
  </p:normalViewPr>
  <p:slideViewPr>
    <p:cSldViewPr snapToGrid="0" snapToObjects="1">
      <p:cViewPr varScale="1">
        <p:scale>
          <a:sx n="115" d="100"/>
          <a:sy n="115" d="100"/>
        </p:scale>
        <p:origin x="-192" y="-96"/>
      </p:cViewPr>
      <p:guideLst>
        <p:guide orient="horz" pos="2160"/>
        <p:guide pos="2880"/>
      </p:guideLst>
    </p:cSldViewPr>
  </p:slideViewPr>
  <p:outlineViewPr>
    <p:cViewPr>
      <p:scale>
        <a:sx n="33" d="100"/>
        <a:sy n="33" d="100"/>
      </p:scale>
      <p:origin x="0" y="4464"/>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7458201-30FB-3947-BC96-92BD15DAF8B1}" type="datetimeFigureOut">
              <a:rPr kumimoji="1" lang="ja-JP" altLang="en-US" smtClean="0"/>
              <a:t>2015/01/15</a:t>
            </a:fld>
            <a:endParaRPr kumimoji="1" lang="ja-JP" altLang="en-US"/>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178908-79B1-034E-8846-4FFD001B2D86}" type="slidenum">
              <a:rPr kumimoji="1" lang="ja-JP" altLang="en-US" smtClean="0"/>
              <a:t>‹#›</a:t>
            </a:fld>
            <a:endParaRPr kumimoji="1" lang="ja-JP" altLang="en-US"/>
          </a:p>
        </p:txBody>
      </p:sp>
    </p:spTree>
    <p:extLst>
      <p:ext uri="{BB962C8B-B14F-4D97-AF65-F5344CB8AC3E}">
        <p14:creationId xmlns:p14="http://schemas.microsoft.com/office/powerpoint/2010/main" val="89431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7DC05D0-0BD8-614F-9FD4-CD1226139100}" type="datetimeFigureOut">
              <a:rPr kumimoji="1" lang="ja-JP" altLang="en-US" smtClean="0"/>
              <a:t>2015/01/15</a:t>
            </a:fld>
            <a:endParaRPr kumimoji="1" lang="ja-JP" altLang="en-US"/>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7361582-692E-094E-855F-DBB131A4782D}" type="slidenum">
              <a:rPr kumimoji="1" lang="ja-JP" altLang="en-US" smtClean="0"/>
              <a:t>‹#›</a:t>
            </a:fld>
            <a:endParaRPr kumimoji="1" lang="ja-JP" altLang="en-US"/>
          </a:p>
        </p:txBody>
      </p:sp>
    </p:spTree>
    <p:extLst>
      <p:ext uri="{BB962C8B-B14F-4D97-AF65-F5344CB8AC3E}">
        <p14:creationId xmlns:p14="http://schemas.microsoft.com/office/powerpoint/2010/main" val="189945341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182092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342094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19475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22470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313878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86291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76633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212248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374959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22876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02A329-DE78-6D42-B0FD-545BACB967F2}" type="datetimeFigureOut">
              <a:rPr kumimoji="1" lang="ja-JP" altLang="en-US" smtClean="0"/>
              <a:t>2015/01/15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177878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83791"/>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57664"/>
            <a:ext cx="8229600" cy="486850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2A329-DE78-6D42-B0FD-545BACB967F2}" type="datetimeFigureOut">
              <a:rPr kumimoji="1" lang="ja-JP" altLang="en-US" smtClean="0"/>
              <a:t>2015/01/15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F9062-0C69-A443-90E0-5A1B516E30E3}" type="slidenum">
              <a:rPr kumimoji="1" lang="ja-JP" altLang="en-US" smtClean="0"/>
              <a:t>‹#›</a:t>
            </a:fld>
            <a:endParaRPr kumimoji="1" lang="ja-JP" altLang="en-US"/>
          </a:p>
        </p:txBody>
      </p:sp>
    </p:spTree>
    <p:extLst>
      <p:ext uri="{BB962C8B-B14F-4D97-AF65-F5344CB8AC3E}">
        <p14:creationId xmlns:p14="http://schemas.microsoft.com/office/powerpoint/2010/main" val="223400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24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kumimoji="1" sz="24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kumimoji="1" sz="24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kumimoji="1" sz="24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Excel____1.xlsx"/><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vr-aics-riken.github.io/PMlib/" TargetMode="External"/><Relationship Id="rId3" Type="http://schemas.openxmlformats.org/officeDocument/2006/relationships/hyperlink" Target="https://github.com/mikami3heart/Tutori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PMlib </a:t>
            </a:r>
            <a:r>
              <a:rPr kumimoji="1" lang="ja-JP" altLang="en-US" dirty="0" smtClean="0"/>
              <a:t>講習会</a:t>
            </a:r>
            <a:endParaRPr kumimoji="1" lang="ja-JP" altLang="en-US" dirty="0"/>
          </a:p>
        </p:txBody>
      </p:sp>
      <p:sp>
        <p:nvSpPr>
          <p:cNvPr id="3" name="サブタイトル 2"/>
          <p:cNvSpPr>
            <a:spLocks noGrp="1"/>
          </p:cNvSpPr>
          <p:nvPr>
            <p:ph type="subTitle" idx="1"/>
          </p:nvPr>
        </p:nvSpPr>
        <p:spPr>
          <a:xfrm>
            <a:off x="3133449" y="4344267"/>
            <a:ext cx="4857563" cy="1752600"/>
          </a:xfrm>
        </p:spPr>
        <p:txBody>
          <a:bodyPr>
            <a:normAutofit/>
          </a:bodyPr>
          <a:lstStyle/>
          <a:p>
            <a:pPr lvl="0" algn="r"/>
            <a:r>
              <a:rPr lang="ja-JP" altLang="en-US" dirty="0">
                <a:solidFill>
                  <a:schemeClr val="tx1"/>
                </a:solidFill>
              </a:rPr>
              <a:t>理化学研究所 計算科学研究</a:t>
            </a:r>
            <a:r>
              <a:rPr lang="ja-JP" altLang="en-US" dirty="0" smtClean="0">
                <a:solidFill>
                  <a:schemeClr val="tx1"/>
                </a:solidFill>
              </a:rPr>
              <a:t>機構</a:t>
            </a:r>
            <a:endParaRPr lang="ja-JP" altLang="en-US" dirty="0">
              <a:solidFill>
                <a:schemeClr val="tx1"/>
              </a:solidFill>
            </a:endParaRPr>
          </a:p>
          <a:p>
            <a:pPr lvl="0" algn="r"/>
            <a:r>
              <a:rPr lang="ja-JP" altLang="en-US" dirty="0">
                <a:solidFill>
                  <a:schemeClr val="tx1"/>
                </a:solidFill>
              </a:rPr>
              <a:t>可視化技術研究</a:t>
            </a:r>
            <a:r>
              <a:rPr lang="ja-JP" altLang="en-US" dirty="0" smtClean="0">
                <a:solidFill>
                  <a:schemeClr val="tx1"/>
                </a:solidFill>
              </a:rPr>
              <a:t>グループ</a:t>
            </a:r>
            <a:endParaRPr lang="en-US" altLang="ja-JP" dirty="0" smtClean="0">
              <a:solidFill>
                <a:schemeClr val="tx1"/>
              </a:solidFill>
            </a:endParaRPr>
          </a:p>
          <a:p>
            <a:pPr lvl="0" algn="r"/>
            <a:r>
              <a:rPr kumimoji="1" lang="en-US" altLang="ja-JP" dirty="0" smtClean="0">
                <a:solidFill>
                  <a:schemeClr val="tx1"/>
                </a:solidFill>
              </a:rPr>
              <a:t>2015</a:t>
            </a:r>
            <a:r>
              <a:rPr kumimoji="1" lang="ja-JP" altLang="en-US" dirty="0" smtClean="0">
                <a:solidFill>
                  <a:schemeClr val="tx1"/>
                </a:solidFill>
              </a:rPr>
              <a:t>年</a:t>
            </a:r>
            <a:r>
              <a:rPr kumimoji="1" lang="en-US" altLang="ja-JP" dirty="0" smtClean="0">
                <a:solidFill>
                  <a:schemeClr val="tx1"/>
                </a:solidFill>
              </a:rPr>
              <a:t>1</a:t>
            </a:r>
            <a:r>
              <a:rPr kumimoji="1" lang="ja-JP" altLang="en-US" dirty="0" smtClean="0">
                <a:solidFill>
                  <a:schemeClr val="tx1"/>
                </a:solidFill>
              </a:rPr>
              <a:t>月</a:t>
            </a:r>
            <a:r>
              <a:rPr kumimoji="1" lang="en-US" altLang="ja-JP" dirty="0" smtClean="0">
                <a:solidFill>
                  <a:schemeClr val="tx1"/>
                </a:solidFill>
              </a:rPr>
              <a:t>16</a:t>
            </a:r>
            <a:r>
              <a:rPr kumimoji="1" lang="ja-JP" altLang="en-US" dirty="0" smtClean="0">
                <a:solidFill>
                  <a:schemeClr val="tx1"/>
                </a:solidFill>
              </a:rPr>
              <a:t>日</a:t>
            </a:r>
            <a:endParaRPr kumimoji="1" lang="ja-JP" altLang="en-US" dirty="0">
              <a:solidFill>
                <a:schemeClr val="tx1"/>
              </a:solidFill>
            </a:endParaRPr>
          </a:p>
        </p:txBody>
      </p:sp>
    </p:spTree>
    <p:extLst>
      <p:ext uri="{BB962C8B-B14F-4D97-AF65-F5344CB8AC3E}">
        <p14:creationId xmlns:p14="http://schemas.microsoft.com/office/powerpoint/2010/main" val="7538021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735734" cy="783791"/>
          </a:xfrm>
        </p:spPr>
        <p:txBody>
          <a:bodyPr/>
          <a:lstStyle/>
          <a:p>
            <a:r>
              <a:rPr kumimoji="1" lang="en-US" altLang="ja-JP" dirty="0" smtClean="0"/>
              <a:t>PMlib</a:t>
            </a:r>
            <a:r>
              <a:rPr kumimoji="1" lang="ja-JP" altLang="en-US" dirty="0" smtClean="0"/>
              <a:t>利用</a:t>
            </a:r>
            <a:r>
              <a:rPr lang="ja-JP" altLang="en-US" dirty="0" smtClean="0"/>
              <a:t>プログラム</a:t>
            </a:r>
            <a:r>
              <a:rPr kumimoji="1" lang="ja-JP" altLang="en-US" dirty="0" smtClean="0"/>
              <a:t>例</a:t>
            </a:r>
          </a:p>
        </p:txBody>
      </p:sp>
      <p:sp>
        <p:nvSpPr>
          <p:cNvPr id="4" name="テキスト ボックス 3"/>
          <p:cNvSpPr txBox="1"/>
          <p:nvPr/>
        </p:nvSpPr>
        <p:spPr>
          <a:xfrm>
            <a:off x="236184" y="1561790"/>
            <a:ext cx="3570208" cy="3785652"/>
          </a:xfrm>
          <a:prstGeom prst="rect">
            <a:avLst/>
          </a:prstGeom>
          <a:solidFill>
            <a:schemeClr val="accent5">
              <a:lumMod val="20000"/>
              <a:lumOff val="80000"/>
            </a:schemeClr>
          </a:solidFill>
        </p:spPr>
        <p:txBody>
          <a:bodyPr wrap="none" rtlCol="0">
            <a:spAutoFit/>
          </a:bodyPr>
          <a:lstStyle/>
          <a:p>
            <a:endParaRPr lang="en-US" altLang="ja-JP" sz="1600" dirty="0" smtClean="0">
              <a:latin typeface="ＭＳ ゴシック"/>
              <a:ea typeface="ＭＳ ゴシック"/>
              <a:cs typeface="ＭＳ ゴシック"/>
            </a:endParaRPr>
          </a:p>
          <a:p>
            <a:endParaRPr lang="en-US" altLang="ja-JP" sz="1600" dirty="0">
              <a:latin typeface="ＭＳ ゴシック"/>
              <a:ea typeface="ＭＳ ゴシック"/>
              <a:cs typeface="ＭＳ ゴシック"/>
            </a:endParaRPr>
          </a:p>
          <a:p>
            <a:endParaRPr lang="en-US" altLang="ja-JP" sz="1600" dirty="0" smtClean="0">
              <a:latin typeface="ＭＳ ゴシック"/>
              <a:ea typeface="ＭＳ ゴシック"/>
              <a:cs typeface="ＭＳ ゴシック"/>
            </a:endParaRPr>
          </a:p>
          <a:p>
            <a:r>
              <a:rPr lang="en-US" altLang="ja-JP" sz="1600" dirty="0" err="1" smtClean="0">
                <a:latin typeface="ＭＳ ゴシック"/>
                <a:ea typeface="ＭＳ ゴシック"/>
                <a:cs typeface="ＭＳ ゴシック"/>
              </a:rPr>
              <a:t>int</a:t>
            </a:r>
            <a:r>
              <a:rPr lang="en-US" altLang="ja-JP" sz="1600" dirty="0" smtClean="0">
                <a:latin typeface="ＭＳ ゴシック"/>
                <a:ea typeface="ＭＳ ゴシック"/>
                <a:cs typeface="ＭＳ ゴシック"/>
              </a:rPr>
              <a:t> </a:t>
            </a:r>
            <a:r>
              <a:rPr lang="en-US" altLang="ja-JP" sz="1600" dirty="0">
                <a:latin typeface="ＭＳ ゴシック"/>
                <a:ea typeface="ＭＳ ゴシック"/>
                <a:cs typeface="ＭＳ ゴシック"/>
              </a:rPr>
              <a:t>main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argc</a:t>
            </a:r>
            <a:r>
              <a:rPr lang="en-US" altLang="ja-JP" sz="1600" dirty="0">
                <a:latin typeface="ＭＳ ゴシック"/>
                <a:ea typeface="ＭＳ ゴシック"/>
                <a:cs typeface="ＭＳ ゴシック"/>
              </a:rPr>
              <a:t>, char *</a:t>
            </a:r>
            <a:r>
              <a:rPr lang="en-US" altLang="ja-JP" sz="1600" dirty="0" err="1">
                <a:latin typeface="ＭＳ ゴシック"/>
                <a:ea typeface="ＭＳ ゴシック"/>
                <a:cs typeface="ＭＳ ゴシック"/>
              </a:rPr>
              <a:t>argv</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matrix.nsize</a:t>
            </a:r>
            <a:r>
              <a:rPr lang="en-US" altLang="ja-JP" sz="1600" dirty="0">
                <a:latin typeface="ＭＳ ゴシック"/>
                <a:ea typeface="ＭＳ ゴシック"/>
                <a:cs typeface="ＭＳ ゴシック"/>
              </a:rPr>
              <a:t> = </a:t>
            </a:r>
            <a:r>
              <a:rPr lang="en-US" altLang="ja-JP" sz="1600" dirty="0" err="1">
                <a:latin typeface="ＭＳ ゴシック"/>
                <a:ea typeface="ＭＳ ゴシック"/>
                <a:cs typeface="ＭＳ ゴシック"/>
              </a:rPr>
              <a:t>nsize</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set_array</a:t>
            </a:r>
            <a:r>
              <a:rPr lang="en-US" altLang="ja-JP" sz="1600" dirty="0">
                <a:latin typeface="ＭＳ ゴシック"/>
                <a:ea typeface="ＭＳ ゴシック"/>
                <a:cs typeface="ＭＳ ゴシック"/>
              </a:rPr>
              <a:t>();</a:t>
            </a:r>
          </a:p>
          <a:p>
            <a:endParaRPr lang="en-US" altLang="ja-JP" sz="1600" dirty="0">
              <a:latin typeface="ＭＳ ゴシック"/>
              <a:ea typeface="ＭＳ ゴシック"/>
              <a:cs typeface="ＭＳ ゴシック"/>
            </a:endParaRP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loop=3;</a:t>
            </a:r>
          </a:p>
          <a:p>
            <a:r>
              <a:rPr lang="en-US" altLang="ja-JP" sz="1600" dirty="0">
                <a:latin typeface="ＭＳ ゴシック"/>
                <a:ea typeface="ＭＳ ゴシック"/>
                <a:cs typeface="ＭＳ ゴシック"/>
              </a:rPr>
              <a:t>	for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=1;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&lt;=loop;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subkerel</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p>
          <a:p>
            <a:endParaRPr lang="en-US" altLang="ja-JP" sz="1600" dirty="0">
              <a:latin typeface="ＭＳ ゴシック"/>
              <a:ea typeface="ＭＳ ゴシック"/>
              <a:cs typeface="ＭＳ ゴシック"/>
            </a:endParaRPr>
          </a:p>
          <a:p>
            <a:r>
              <a:rPr lang="en-US" altLang="ja-JP" sz="1600" dirty="0">
                <a:latin typeface="ＭＳ ゴシック"/>
                <a:ea typeface="ＭＳ ゴシック"/>
                <a:cs typeface="ＭＳ ゴシック"/>
              </a:rPr>
              <a:t>	return 0;</a:t>
            </a:r>
          </a:p>
          <a:p>
            <a:r>
              <a:rPr lang="en-US" altLang="ja-JP" sz="1600" dirty="0" smtClean="0">
                <a:latin typeface="ＭＳ ゴシック"/>
                <a:ea typeface="ＭＳ ゴシック"/>
                <a:cs typeface="ＭＳ ゴシック"/>
              </a:rPr>
              <a:t>}</a:t>
            </a:r>
            <a:r>
              <a:rPr lang="en-US" altLang="ja-JP" sz="1600" dirty="0">
                <a:latin typeface="ＭＳ ゴシック"/>
                <a:ea typeface="ＭＳ ゴシック"/>
                <a:cs typeface="ＭＳ ゴシック"/>
              </a:rPr>
              <a:t> 	</a:t>
            </a:r>
          </a:p>
        </p:txBody>
      </p:sp>
      <p:sp>
        <p:nvSpPr>
          <p:cNvPr id="7" name="正方形/長方形 6"/>
          <p:cNvSpPr/>
          <p:nvPr/>
        </p:nvSpPr>
        <p:spPr>
          <a:xfrm>
            <a:off x="4393120" y="1549296"/>
            <a:ext cx="4647426" cy="5262980"/>
          </a:xfrm>
          <a:prstGeom prst="rect">
            <a:avLst/>
          </a:prstGeom>
          <a:solidFill>
            <a:schemeClr val="accent5">
              <a:lumMod val="20000"/>
              <a:lumOff val="80000"/>
            </a:schemeClr>
          </a:solidFill>
        </p:spPr>
        <p:txBody>
          <a:bodyPr wrap="none">
            <a:spAutoFit/>
          </a:bodyPr>
          <a:lstStyle/>
          <a:p>
            <a:r>
              <a:rPr lang="en-US" altLang="ja-JP" sz="1600" b="1" dirty="0" smtClean="0">
                <a:solidFill>
                  <a:srgbClr val="FF0000"/>
                </a:solidFill>
                <a:latin typeface="ＭＳ ゴシック"/>
                <a:ea typeface="ＭＳ ゴシック"/>
                <a:cs typeface="ＭＳ ゴシック"/>
              </a:rPr>
              <a:t>#</a:t>
            </a:r>
            <a:r>
              <a:rPr lang="en-US" altLang="ja-JP" sz="1600" b="1" dirty="0">
                <a:solidFill>
                  <a:srgbClr val="FF0000"/>
                </a:solidFill>
                <a:latin typeface="ＭＳ ゴシック"/>
                <a:ea typeface="ＭＳ ゴシック"/>
                <a:cs typeface="ＭＳ ゴシック"/>
              </a:rPr>
              <a:t>include &lt;</a:t>
            </a:r>
            <a:r>
              <a:rPr lang="en-US" altLang="ja-JP" sz="1600" b="1" dirty="0" err="1">
                <a:solidFill>
                  <a:srgbClr val="FF0000"/>
                </a:solidFill>
                <a:latin typeface="ＭＳ ゴシック"/>
                <a:ea typeface="ＭＳ ゴシック"/>
                <a:cs typeface="ＭＳ ゴシック"/>
              </a:rPr>
              <a:t>PerfMonitor.h</a:t>
            </a:r>
            <a:r>
              <a:rPr lang="en-US" altLang="ja-JP" sz="1600" b="1" dirty="0">
                <a:solidFill>
                  <a:srgbClr val="FF0000"/>
                </a:solidFill>
                <a:latin typeface="ＭＳ ゴシック"/>
                <a:ea typeface="ＭＳ ゴシック"/>
                <a:cs typeface="ＭＳ ゴシック"/>
              </a:rPr>
              <a:t>&gt;</a:t>
            </a:r>
          </a:p>
          <a:p>
            <a:r>
              <a:rPr lang="en-US" altLang="ja-JP" sz="1600" b="1" dirty="0">
                <a:solidFill>
                  <a:srgbClr val="FF0000"/>
                </a:solidFill>
                <a:latin typeface="ＭＳ ゴシック"/>
                <a:ea typeface="ＭＳ ゴシック"/>
                <a:cs typeface="ＭＳ ゴシック"/>
              </a:rPr>
              <a:t>using namespace </a:t>
            </a:r>
            <a:r>
              <a:rPr lang="en-US" altLang="ja-JP" sz="1600" b="1" dirty="0" err="1">
                <a:solidFill>
                  <a:srgbClr val="FF0000"/>
                </a:solidFill>
                <a:latin typeface="ＭＳ ゴシック"/>
                <a:ea typeface="ＭＳ ゴシック"/>
                <a:cs typeface="ＭＳ ゴシック"/>
              </a:rPr>
              <a:t>pm_lib</a:t>
            </a:r>
            <a:r>
              <a:rPr lang="en-US" altLang="ja-JP" sz="1600" b="1" dirty="0">
                <a:solidFill>
                  <a:srgbClr val="FF0000"/>
                </a:solidFill>
                <a:latin typeface="ＭＳ ゴシック"/>
                <a:ea typeface="ＭＳ ゴシック"/>
                <a:cs typeface="ＭＳ ゴシック"/>
              </a:rPr>
              <a:t>;</a:t>
            </a:r>
          </a:p>
          <a:p>
            <a:r>
              <a:rPr lang="en-US" altLang="ja-JP" sz="1600" dirty="0">
                <a:solidFill>
                  <a:srgbClr val="FF0000"/>
                </a:solidFill>
                <a:latin typeface="ＭＳ ゴシック"/>
                <a:ea typeface="ＭＳ ゴシック"/>
                <a:cs typeface="ＭＳ ゴシック"/>
              </a:rPr>
              <a:t>PerfMonitor PM;</a:t>
            </a:r>
          </a:p>
          <a:p>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main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argc</a:t>
            </a:r>
            <a:r>
              <a:rPr lang="en-US" altLang="ja-JP" sz="1600" dirty="0">
                <a:latin typeface="ＭＳ ゴシック"/>
                <a:ea typeface="ＭＳ ゴシック"/>
                <a:cs typeface="ＭＳ ゴシック"/>
              </a:rPr>
              <a:t>, char *</a:t>
            </a:r>
            <a:r>
              <a:rPr lang="en-US" altLang="ja-JP" sz="1600" dirty="0" err="1">
                <a:latin typeface="ＭＳ ゴシック"/>
                <a:ea typeface="ＭＳ ゴシック"/>
                <a:cs typeface="ＭＳ ゴシック"/>
              </a:rPr>
              <a:t>argv</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matrix.nsize</a:t>
            </a:r>
            <a:r>
              <a:rPr lang="en-US" altLang="ja-JP" sz="1600" dirty="0">
                <a:latin typeface="ＭＳ ゴシック"/>
                <a:ea typeface="ＭＳ ゴシック"/>
                <a:cs typeface="ＭＳ ゴシック"/>
              </a:rPr>
              <a:t> = </a:t>
            </a:r>
            <a:r>
              <a:rPr lang="en-US" altLang="ja-JP" sz="1600" dirty="0" err="1">
                <a:latin typeface="ＭＳ ゴシック"/>
                <a:ea typeface="ＭＳ ゴシック"/>
                <a:cs typeface="ＭＳ ゴシック"/>
              </a:rPr>
              <a:t>nsize</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set_array</a:t>
            </a:r>
            <a:r>
              <a:rPr lang="en-US" altLang="ja-JP" sz="1600" dirty="0">
                <a:latin typeface="ＭＳ ゴシック"/>
                <a:ea typeface="ＭＳ ゴシック"/>
                <a:cs typeface="ＭＳ ゴシック"/>
              </a:rPr>
              <a:t>();</a:t>
            </a:r>
          </a:p>
          <a:p>
            <a:r>
              <a:rPr lang="en-US" altLang="ja-JP" sz="1600" dirty="0" smtClean="0">
                <a:solidFill>
                  <a:srgbClr val="FF0000"/>
                </a:solidFill>
                <a:latin typeface="ＭＳ ゴシック"/>
                <a:ea typeface="ＭＳ ゴシック"/>
                <a:cs typeface="ＭＳ ゴシック"/>
              </a:rPr>
              <a:t>	</a:t>
            </a:r>
            <a:r>
              <a:rPr lang="en-US" altLang="ja-JP" sz="1600" dirty="0" err="1" smtClean="0">
                <a:solidFill>
                  <a:srgbClr val="FF0000"/>
                </a:solidFill>
                <a:latin typeface="ＭＳ ゴシック"/>
                <a:ea typeface="ＭＳ ゴシック"/>
                <a:cs typeface="ＭＳ ゴシック"/>
              </a:rPr>
              <a:t>PM.initialize</a:t>
            </a:r>
            <a:r>
              <a:rPr lang="en-US" altLang="ja-JP" sz="1600" dirty="0">
                <a:solidFill>
                  <a:srgbClr val="FF0000"/>
                </a:solidFill>
                <a:latin typeface="ＭＳ ゴシック"/>
                <a:ea typeface="ＭＳ ゴシック"/>
                <a:cs typeface="ＭＳ ゴシック"/>
              </a:rPr>
              <a:t>();</a:t>
            </a:r>
          </a:p>
          <a:p>
            <a:r>
              <a:rPr lang="en-US" altLang="ja-JP" sz="1600" dirty="0">
                <a:solidFill>
                  <a:srgbClr val="FF0000"/>
                </a:solidFill>
                <a:latin typeface="ＭＳ ゴシック"/>
                <a:ea typeface="ＭＳ ゴシック"/>
                <a:cs typeface="ＭＳ ゴシック"/>
              </a:rPr>
              <a:t>   </a:t>
            </a:r>
            <a:r>
              <a:rPr lang="en-US" altLang="ja-JP" sz="1600" dirty="0" smtClean="0">
                <a:solidFill>
                  <a:srgbClr val="FF0000"/>
                </a:solidFill>
                <a:latin typeface="ＭＳ ゴシック"/>
                <a:ea typeface="ＭＳ ゴシック"/>
                <a:cs typeface="ＭＳ ゴシック"/>
              </a:rPr>
              <a:t>	</a:t>
            </a:r>
            <a:r>
              <a:rPr lang="en-US" altLang="ja-JP" sz="1600" dirty="0" err="1" smtClean="0">
                <a:solidFill>
                  <a:srgbClr val="FF0000"/>
                </a:solidFill>
                <a:latin typeface="ＭＳ ゴシック"/>
                <a:ea typeface="ＭＳ ゴシック"/>
                <a:cs typeface="ＭＳ ゴシック"/>
              </a:rPr>
              <a:t>PM.setParallelMode</a:t>
            </a:r>
            <a:r>
              <a:rPr lang="en-US" altLang="ja-JP" sz="1600" dirty="0" smtClean="0">
                <a:solidFill>
                  <a:srgbClr val="FF0000"/>
                </a:solidFill>
                <a:latin typeface="ＭＳ ゴシック"/>
                <a:ea typeface="ＭＳ ゴシック"/>
                <a:cs typeface="ＭＳ ゴシック"/>
              </a:rPr>
              <a:t>(</a:t>
            </a:r>
            <a:r>
              <a:rPr lang="en-US" altLang="ja-JP" sz="1600" dirty="0">
                <a:solidFill>
                  <a:srgbClr val="FF0000"/>
                </a:solidFill>
                <a:latin typeface="ＭＳ ゴシック"/>
                <a:ea typeface="ＭＳ ゴシック"/>
                <a:cs typeface="ＭＳ ゴシック"/>
              </a:rPr>
              <a:t>"Serial”</a:t>
            </a:r>
            <a:r>
              <a:rPr lang="en-US" altLang="ja-JP" sz="1600" dirty="0" smtClean="0">
                <a:solidFill>
                  <a:srgbClr val="FF0000"/>
                </a:solidFill>
                <a:latin typeface="ＭＳ ゴシック"/>
                <a:ea typeface="ＭＳ ゴシック"/>
                <a:cs typeface="ＭＳ ゴシック"/>
              </a:rPr>
              <a:t>, 1, 1)</a:t>
            </a:r>
            <a:r>
              <a:rPr lang="en-US" altLang="ja-JP" sz="1600" dirty="0">
                <a:solidFill>
                  <a:srgbClr val="FF0000"/>
                </a:solidFill>
                <a:latin typeface="ＭＳ ゴシック"/>
                <a:ea typeface="ＭＳ ゴシック"/>
                <a:cs typeface="ＭＳ ゴシック"/>
              </a:rPr>
              <a:t>;</a:t>
            </a:r>
          </a:p>
          <a:p>
            <a:r>
              <a:rPr lang="en-US" altLang="ja-JP" sz="1600" dirty="0" smtClean="0">
                <a:solidFill>
                  <a:srgbClr val="FF0000"/>
                </a:solidFill>
                <a:latin typeface="ＭＳ ゴシック"/>
                <a:ea typeface="ＭＳ ゴシック"/>
                <a:cs typeface="ＭＳ ゴシック"/>
              </a:rPr>
              <a:t>	</a:t>
            </a:r>
            <a:r>
              <a:rPr lang="en-US" altLang="ja-JP" sz="1600" dirty="0" err="1" smtClean="0">
                <a:solidFill>
                  <a:srgbClr val="FF0000"/>
                </a:solidFill>
                <a:latin typeface="ＭＳ ゴシック"/>
                <a:ea typeface="ＭＳ ゴシック"/>
                <a:cs typeface="ＭＳ ゴシック"/>
              </a:rPr>
              <a:t>PM.setProperties</a:t>
            </a:r>
            <a:r>
              <a:rPr lang="en-US" altLang="ja-JP" sz="1600" dirty="0" smtClean="0">
                <a:solidFill>
                  <a:srgbClr val="FF0000"/>
                </a:solidFill>
                <a:latin typeface="ＭＳ ゴシック"/>
                <a:ea typeface="ＭＳ ゴシック"/>
                <a:cs typeface="ＭＳ ゴシック"/>
              </a:rPr>
              <a:t>(”my_check_1</a:t>
            </a:r>
            <a:r>
              <a:rPr lang="en-US" altLang="ja-JP" sz="1600" dirty="0">
                <a:solidFill>
                  <a:srgbClr val="FF0000"/>
                </a:solidFill>
                <a:latin typeface="ＭＳ ゴシック"/>
                <a:ea typeface="ＭＳ ゴシック"/>
                <a:cs typeface="ＭＳ ゴシック"/>
              </a:rPr>
              <a:t>", </a:t>
            </a:r>
            <a:r>
              <a:rPr lang="en-US" altLang="ja-JP" sz="1600" dirty="0" smtClean="0">
                <a:solidFill>
                  <a:srgbClr val="FF0000"/>
                </a:solidFill>
                <a:latin typeface="ＭＳ ゴシック"/>
                <a:ea typeface="ＭＳ ゴシック"/>
                <a:cs typeface="ＭＳ ゴシック"/>
              </a:rPr>
              <a:t>1)</a:t>
            </a:r>
            <a:r>
              <a:rPr lang="en-US" altLang="ja-JP" sz="1600" dirty="0">
                <a:solidFill>
                  <a:srgbClr val="FF0000"/>
                </a:solidFill>
                <a:latin typeface="ＭＳ ゴシック"/>
                <a:ea typeface="ＭＳ ゴシック"/>
                <a:cs typeface="ＭＳ ゴシック"/>
              </a:rPr>
              <a:t>;</a:t>
            </a:r>
          </a:p>
          <a:p>
            <a:r>
              <a:rPr lang="en-US" altLang="ja-JP" sz="1600" dirty="0">
                <a:solidFill>
                  <a:srgbClr val="FF0000"/>
                </a:solidFill>
                <a:latin typeface="ＭＳ ゴシック"/>
                <a:ea typeface="ＭＳ ゴシック"/>
                <a:cs typeface="ＭＳ ゴシック"/>
              </a:rPr>
              <a:t>	</a:t>
            </a:r>
            <a:r>
              <a:rPr lang="en-US" altLang="ja-JP" sz="1600" dirty="0" err="1">
                <a:solidFill>
                  <a:srgbClr val="F000FB"/>
                </a:solidFill>
                <a:latin typeface="ＭＳ ゴシック"/>
                <a:ea typeface="ＭＳ ゴシック"/>
                <a:cs typeface="ＭＳ ゴシック"/>
              </a:rPr>
              <a:t>PM.start</a:t>
            </a:r>
            <a:r>
              <a:rPr lang="en-US" altLang="ja-JP" sz="1600" dirty="0" smtClean="0">
                <a:solidFill>
                  <a:srgbClr val="F000FB"/>
                </a:solidFill>
                <a:latin typeface="ＭＳ ゴシック"/>
                <a:ea typeface="ＭＳ ゴシック"/>
                <a:cs typeface="ＭＳ ゴシック"/>
              </a:rPr>
              <a:t>(”my_check_1</a:t>
            </a:r>
            <a:r>
              <a:rPr lang="en-US" altLang="ja-JP" sz="1600" dirty="0">
                <a:solidFill>
                  <a:srgbClr val="F000FB"/>
                </a:solidFill>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loop=3;</a:t>
            </a:r>
          </a:p>
          <a:p>
            <a:r>
              <a:rPr lang="en-US" altLang="ja-JP" sz="1600" dirty="0">
                <a:latin typeface="ＭＳ ゴシック"/>
                <a:ea typeface="ＭＳ ゴシック"/>
                <a:cs typeface="ＭＳ ゴシック"/>
              </a:rPr>
              <a:t>	for (</a:t>
            </a:r>
            <a:r>
              <a:rPr lang="en-US" altLang="ja-JP" sz="1600" dirty="0" err="1">
                <a:latin typeface="ＭＳ ゴシック"/>
                <a:ea typeface="ＭＳ ゴシック"/>
                <a:cs typeface="ＭＳ ゴシック"/>
              </a:rPr>
              <a:t>int</a:t>
            </a:r>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=1;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&lt;=loop; </a:t>
            </a:r>
            <a:r>
              <a:rPr lang="en-US" altLang="ja-JP" sz="1600" dirty="0" err="1">
                <a:latin typeface="ＭＳ ゴシック"/>
                <a:ea typeface="ＭＳ ゴシック"/>
                <a:cs typeface="ＭＳ ゴシック"/>
              </a:rPr>
              <a:t>i</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r>
              <a:rPr lang="en-US" altLang="ja-JP" sz="1600" dirty="0" err="1">
                <a:latin typeface="ＭＳ ゴシック"/>
                <a:ea typeface="ＭＳ ゴシック"/>
                <a:cs typeface="ＭＳ ゴシック"/>
              </a:rPr>
              <a:t>subkerel</a:t>
            </a:r>
            <a:r>
              <a:rPr lang="en-US" altLang="ja-JP" sz="1600" dirty="0">
                <a:latin typeface="ＭＳ ゴシック"/>
                <a:ea typeface="ＭＳ ゴシック"/>
                <a:cs typeface="ＭＳ ゴシック"/>
              </a:rPr>
              <a:t>();</a:t>
            </a:r>
          </a:p>
          <a:p>
            <a:r>
              <a:rPr lang="en-US" altLang="ja-JP" sz="1600" dirty="0">
                <a:latin typeface="ＭＳ ゴシック"/>
                <a:ea typeface="ＭＳ ゴシック"/>
                <a:cs typeface="ＭＳ ゴシック"/>
              </a:rPr>
              <a:t>	}</a:t>
            </a:r>
          </a:p>
          <a:p>
            <a:r>
              <a:rPr lang="en-US" altLang="ja-JP" sz="1600" dirty="0">
                <a:solidFill>
                  <a:srgbClr val="F000FB"/>
                </a:solidFill>
                <a:latin typeface="ＭＳ ゴシック"/>
                <a:ea typeface="ＭＳ ゴシック"/>
                <a:cs typeface="ＭＳ ゴシック"/>
              </a:rPr>
              <a:t>	</a:t>
            </a:r>
            <a:r>
              <a:rPr lang="en-US" altLang="ja-JP" sz="1600" dirty="0" err="1">
                <a:solidFill>
                  <a:srgbClr val="F000FB"/>
                </a:solidFill>
                <a:latin typeface="ＭＳ ゴシック"/>
                <a:ea typeface="ＭＳ ゴシック"/>
                <a:cs typeface="ＭＳ ゴシック"/>
              </a:rPr>
              <a:t>PM.stop</a:t>
            </a:r>
            <a:r>
              <a:rPr lang="en-US" altLang="ja-JP" sz="1600" dirty="0">
                <a:solidFill>
                  <a:srgbClr val="F000FB"/>
                </a:solidFill>
                <a:latin typeface="ＭＳ ゴシック"/>
                <a:ea typeface="ＭＳ ゴシック"/>
                <a:cs typeface="ＭＳ ゴシック"/>
              </a:rPr>
              <a:t> </a:t>
            </a:r>
            <a:r>
              <a:rPr lang="en-US" altLang="ja-JP" sz="1600" dirty="0" smtClean="0">
                <a:solidFill>
                  <a:srgbClr val="F000FB"/>
                </a:solidFill>
                <a:latin typeface="ＭＳ ゴシック"/>
                <a:ea typeface="ＭＳ ゴシック"/>
                <a:cs typeface="ＭＳ ゴシック"/>
              </a:rPr>
              <a:t>(”my_check_1</a:t>
            </a:r>
            <a:r>
              <a:rPr lang="en-US" altLang="ja-JP" sz="1600" dirty="0">
                <a:solidFill>
                  <a:srgbClr val="F000FB"/>
                </a:solidFill>
                <a:latin typeface="ＭＳ ゴシック"/>
                <a:ea typeface="ＭＳ ゴシック"/>
                <a:cs typeface="ＭＳ ゴシック"/>
              </a:rPr>
              <a:t>", 0.0, 1);</a:t>
            </a:r>
          </a:p>
          <a:p>
            <a:r>
              <a:rPr lang="en-US" altLang="ja-JP" sz="1600" dirty="0">
                <a:solidFill>
                  <a:srgbClr val="FF0000"/>
                </a:solidFill>
                <a:latin typeface="ＭＳ ゴシック"/>
                <a:ea typeface="ＭＳ ゴシック"/>
                <a:cs typeface="ＭＳ ゴシック"/>
              </a:rPr>
              <a:t>	</a:t>
            </a:r>
            <a:r>
              <a:rPr lang="en-US" altLang="ja-JP" sz="1600" dirty="0" err="1">
                <a:solidFill>
                  <a:srgbClr val="FF0000"/>
                </a:solidFill>
                <a:latin typeface="ＭＳ ゴシック"/>
                <a:ea typeface="ＭＳ ゴシック"/>
                <a:cs typeface="ＭＳ ゴシック"/>
              </a:rPr>
              <a:t>PM.gather</a:t>
            </a:r>
            <a:r>
              <a:rPr lang="en-US" altLang="ja-JP" sz="1600" dirty="0">
                <a:solidFill>
                  <a:srgbClr val="FF0000"/>
                </a:solidFill>
                <a:latin typeface="ＭＳ ゴシック"/>
                <a:ea typeface="ＭＳ ゴシック"/>
                <a:cs typeface="ＭＳ ゴシック"/>
              </a:rPr>
              <a:t>();</a:t>
            </a:r>
          </a:p>
          <a:p>
            <a:r>
              <a:rPr lang="en-US" altLang="ja-JP" sz="1600" dirty="0">
                <a:solidFill>
                  <a:srgbClr val="FF0000"/>
                </a:solidFill>
                <a:latin typeface="ＭＳ ゴシック"/>
                <a:ea typeface="ＭＳ ゴシック"/>
                <a:cs typeface="ＭＳ ゴシック"/>
              </a:rPr>
              <a:t>	</a:t>
            </a:r>
            <a:r>
              <a:rPr lang="en-US" altLang="ja-JP" sz="1600" dirty="0" err="1">
                <a:solidFill>
                  <a:srgbClr val="FF0000"/>
                </a:solidFill>
                <a:latin typeface="ＭＳ ゴシック"/>
                <a:ea typeface="ＭＳ ゴシック"/>
                <a:cs typeface="ＭＳ ゴシック"/>
              </a:rPr>
              <a:t>PM.print</a:t>
            </a:r>
            <a:r>
              <a:rPr lang="en-US" altLang="ja-JP" sz="1600" dirty="0">
                <a:solidFill>
                  <a:srgbClr val="FF0000"/>
                </a:solidFill>
                <a:latin typeface="ＭＳ ゴシック"/>
                <a:ea typeface="ＭＳ ゴシック"/>
                <a:cs typeface="ＭＳ ゴシック"/>
              </a:rPr>
              <a:t>(stdout, </a:t>
            </a:r>
            <a:r>
              <a:rPr lang="en-US" altLang="ja-JP" sz="1600" dirty="0" smtClean="0">
                <a:solidFill>
                  <a:srgbClr val="FF0000"/>
                </a:solidFill>
                <a:latin typeface="ＭＳ ゴシック"/>
                <a:ea typeface="ＭＳ ゴシック"/>
                <a:cs typeface="ＭＳ ゴシック"/>
              </a:rPr>
              <a:t>”London"</a:t>
            </a:r>
            <a:r>
              <a:rPr lang="en-US" altLang="ja-JP" sz="1600" dirty="0">
                <a:solidFill>
                  <a:srgbClr val="FF0000"/>
                </a:solidFill>
                <a:latin typeface="ＭＳ ゴシック"/>
                <a:ea typeface="ＭＳ ゴシック"/>
                <a:cs typeface="ＭＳ ゴシック"/>
              </a:rPr>
              <a:t>, "</a:t>
            </a:r>
            <a:r>
              <a:rPr lang="en-US" altLang="ja-JP" sz="1600" dirty="0" err="1" smtClean="0">
                <a:solidFill>
                  <a:srgbClr val="FF0000"/>
                </a:solidFill>
                <a:latin typeface="ＭＳ ゴシック"/>
                <a:ea typeface="ＭＳ ゴシック"/>
                <a:cs typeface="ＭＳ ゴシック"/>
              </a:rPr>
              <a:t>Mr.Bean</a:t>
            </a:r>
            <a:r>
              <a:rPr lang="en-US" altLang="ja-JP" sz="1600" dirty="0">
                <a:solidFill>
                  <a:srgbClr val="FF0000"/>
                </a:solidFill>
                <a:latin typeface="ＭＳ ゴシック"/>
                <a:ea typeface="ＭＳ ゴシック"/>
                <a:cs typeface="ＭＳ ゴシック"/>
              </a:rPr>
              <a:t>")</a:t>
            </a:r>
            <a:r>
              <a:rPr lang="en-US" altLang="ja-JP" sz="1600" dirty="0" smtClean="0">
                <a:solidFill>
                  <a:srgbClr val="FF0000"/>
                </a:solidFill>
                <a:latin typeface="ＭＳ ゴシック"/>
                <a:ea typeface="ＭＳ ゴシック"/>
                <a:cs typeface="ＭＳ ゴシック"/>
              </a:rPr>
              <a:t>;</a:t>
            </a:r>
          </a:p>
          <a:p>
            <a:r>
              <a:rPr lang="en-US" altLang="ja-JP" sz="1600" dirty="0">
                <a:solidFill>
                  <a:srgbClr val="FF0000"/>
                </a:solidFill>
                <a:latin typeface="ＭＳ ゴシック"/>
                <a:ea typeface="ＭＳ ゴシック"/>
                <a:cs typeface="ＭＳ ゴシック"/>
              </a:rPr>
              <a:t>	</a:t>
            </a:r>
            <a:r>
              <a:rPr lang="en-US" altLang="ja-JP" sz="1600" dirty="0" err="1">
                <a:solidFill>
                  <a:srgbClr val="FF0000"/>
                </a:solidFill>
                <a:latin typeface="ＭＳ ゴシック"/>
                <a:ea typeface="ＭＳ ゴシック"/>
                <a:cs typeface="ＭＳ ゴシック"/>
              </a:rPr>
              <a:t>PM.printDetail</a:t>
            </a:r>
            <a:r>
              <a:rPr lang="en-US" altLang="ja-JP" sz="1600" dirty="0">
                <a:solidFill>
                  <a:srgbClr val="FF0000"/>
                </a:solidFill>
                <a:latin typeface="ＭＳ ゴシック"/>
                <a:ea typeface="ＭＳ ゴシック"/>
                <a:cs typeface="ＭＳ ゴシック"/>
              </a:rPr>
              <a:t>(stdout)</a:t>
            </a:r>
            <a:r>
              <a:rPr lang="en-US" altLang="ja-JP" sz="1600" dirty="0" smtClean="0">
                <a:solidFill>
                  <a:srgbClr val="FF0000"/>
                </a:solidFill>
                <a:latin typeface="ＭＳ ゴシック"/>
                <a:ea typeface="ＭＳ ゴシック"/>
                <a:cs typeface="ＭＳ ゴシック"/>
              </a:rPr>
              <a:t>;</a:t>
            </a:r>
            <a:endParaRPr lang="en-US" altLang="ja-JP" sz="1600" dirty="0">
              <a:solidFill>
                <a:srgbClr val="FF0000"/>
              </a:solidFill>
              <a:latin typeface="ＭＳ ゴシック"/>
              <a:ea typeface="ＭＳ ゴシック"/>
              <a:cs typeface="ＭＳ ゴシック"/>
            </a:endParaRPr>
          </a:p>
          <a:p>
            <a:r>
              <a:rPr lang="en-US" altLang="ja-JP" sz="1600" dirty="0">
                <a:latin typeface="ＭＳ ゴシック"/>
                <a:ea typeface="ＭＳ ゴシック"/>
                <a:cs typeface="ＭＳ ゴシック"/>
              </a:rPr>
              <a:t>	return 0;</a:t>
            </a:r>
          </a:p>
          <a:p>
            <a:r>
              <a:rPr lang="en-US" altLang="ja-JP" sz="1600" dirty="0">
                <a:latin typeface="ＭＳ ゴシック"/>
                <a:ea typeface="ＭＳ ゴシック"/>
                <a:cs typeface="ＭＳ ゴシック"/>
              </a:rPr>
              <a:t>}</a:t>
            </a:r>
            <a:endParaRPr lang="ja-JP" altLang="en-US" sz="1600" dirty="0"/>
          </a:p>
        </p:txBody>
      </p:sp>
      <p:sp>
        <p:nvSpPr>
          <p:cNvPr id="8" name="コンテンツ プレースホルダー 7"/>
          <p:cNvSpPr>
            <a:spLocks noGrp="1"/>
          </p:cNvSpPr>
          <p:nvPr>
            <p:ph idx="1"/>
          </p:nvPr>
        </p:nvSpPr>
        <p:spPr>
          <a:xfrm>
            <a:off x="457200" y="1067940"/>
            <a:ext cx="8229600" cy="493850"/>
          </a:xfrm>
        </p:spPr>
        <p:txBody>
          <a:bodyPr/>
          <a:lstStyle/>
          <a:p>
            <a:r>
              <a:rPr kumimoji="1" lang="ja-JP" altLang="en-US" dirty="0" smtClean="0"/>
              <a:t>元のソース　　　　　　</a:t>
            </a:r>
            <a:r>
              <a:rPr kumimoji="1" lang="en-US" altLang="ja-JP" dirty="0" smtClean="0"/>
              <a:t>			PMlib</a:t>
            </a:r>
            <a:r>
              <a:rPr kumimoji="1" lang="ja-JP" altLang="en-US" dirty="0" smtClean="0"/>
              <a:t>組み込み後のソース</a:t>
            </a:r>
            <a:endParaRPr kumimoji="1" lang="ja-JP" altLang="en-US" dirty="0"/>
          </a:p>
        </p:txBody>
      </p:sp>
      <p:sp>
        <p:nvSpPr>
          <p:cNvPr id="3" name="左中かっこ 2"/>
          <p:cNvSpPr/>
          <p:nvPr/>
        </p:nvSpPr>
        <p:spPr>
          <a:xfrm flipH="1">
            <a:off x="7334572" y="1487350"/>
            <a:ext cx="312110" cy="71028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左中かっこ 9"/>
          <p:cNvSpPr/>
          <p:nvPr/>
        </p:nvSpPr>
        <p:spPr>
          <a:xfrm flipH="1">
            <a:off x="8543234" y="3357217"/>
            <a:ext cx="287131" cy="6957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1" name="右中かっこ 10"/>
          <p:cNvSpPr/>
          <p:nvPr/>
        </p:nvSpPr>
        <p:spPr>
          <a:xfrm>
            <a:off x="8620901" y="5543826"/>
            <a:ext cx="254000" cy="67037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2" name="右中かっこ 11"/>
          <p:cNvSpPr/>
          <p:nvPr/>
        </p:nvSpPr>
        <p:spPr>
          <a:xfrm>
            <a:off x="7978679" y="4052957"/>
            <a:ext cx="428510" cy="1490869"/>
          </a:xfrm>
          <a:prstGeom prst="rightBrace">
            <a:avLst>
              <a:gd name="adj1" fmla="val 8333"/>
              <a:gd name="adj2" fmla="val 5074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7490627" y="1473160"/>
            <a:ext cx="1384274" cy="369332"/>
          </a:xfrm>
          <a:prstGeom prst="rect">
            <a:avLst/>
          </a:prstGeom>
          <a:noFill/>
        </p:spPr>
        <p:txBody>
          <a:bodyPr wrap="square" rtlCol="0">
            <a:spAutoFit/>
          </a:bodyPr>
          <a:lstStyle/>
          <a:p>
            <a:r>
              <a:rPr lang="ja-JP" altLang="en-US" dirty="0" smtClean="0">
                <a:solidFill>
                  <a:srgbClr val="3366FF"/>
                </a:solidFill>
              </a:rPr>
              <a:t>ヘッダー部</a:t>
            </a:r>
            <a:endParaRPr kumimoji="1" lang="ja-JP" altLang="en-US" dirty="0">
              <a:solidFill>
                <a:srgbClr val="3366FF"/>
              </a:solidFill>
            </a:endParaRPr>
          </a:p>
        </p:txBody>
      </p:sp>
      <p:sp>
        <p:nvSpPr>
          <p:cNvPr id="15" name="正方形/長方形 14"/>
          <p:cNvSpPr/>
          <p:nvPr/>
        </p:nvSpPr>
        <p:spPr>
          <a:xfrm>
            <a:off x="7932550" y="4734857"/>
            <a:ext cx="1107996" cy="369332"/>
          </a:xfrm>
          <a:prstGeom prst="rect">
            <a:avLst/>
          </a:prstGeom>
        </p:spPr>
        <p:txBody>
          <a:bodyPr wrap="none">
            <a:spAutoFit/>
          </a:bodyPr>
          <a:lstStyle/>
          <a:p>
            <a:r>
              <a:rPr lang="ja-JP" altLang="en-US" dirty="0" smtClean="0">
                <a:solidFill>
                  <a:srgbClr val="3366FF"/>
                </a:solidFill>
              </a:rPr>
              <a:t>測定区間</a:t>
            </a:r>
            <a:endParaRPr lang="ja-JP" altLang="en-US" dirty="0">
              <a:solidFill>
                <a:srgbClr val="3366FF"/>
              </a:solidFill>
            </a:endParaRPr>
          </a:p>
        </p:txBody>
      </p:sp>
      <p:sp>
        <p:nvSpPr>
          <p:cNvPr id="16" name="正方形/長方形 15"/>
          <p:cNvSpPr/>
          <p:nvPr/>
        </p:nvSpPr>
        <p:spPr>
          <a:xfrm>
            <a:off x="7932550" y="2987885"/>
            <a:ext cx="1107996" cy="369332"/>
          </a:xfrm>
          <a:prstGeom prst="rect">
            <a:avLst/>
          </a:prstGeom>
        </p:spPr>
        <p:txBody>
          <a:bodyPr wrap="none">
            <a:spAutoFit/>
          </a:bodyPr>
          <a:lstStyle/>
          <a:p>
            <a:r>
              <a:rPr lang="ja-JP" altLang="en-US" dirty="0" smtClean="0">
                <a:solidFill>
                  <a:srgbClr val="3366FF"/>
                </a:solidFill>
              </a:rPr>
              <a:t>初期設定</a:t>
            </a:r>
            <a:endParaRPr lang="ja-JP" altLang="en-US" dirty="0">
              <a:solidFill>
                <a:srgbClr val="3366FF"/>
              </a:solidFill>
            </a:endParaRPr>
          </a:p>
        </p:txBody>
      </p:sp>
      <p:sp>
        <p:nvSpPr>
          <p:cNvPr id="17" name="正方形/長方形 16"/>
          <p:cNvSpPr/>
          <p:nvPr/>
        </p:nvSpPr>
        <p:spPr>
          <a:xfrm>
            <a:off x="7802707" y="6347551"/>
            <a:ext cx="1305466" cy="369332"/>
          </a:xfrm>
          <a:prstGeom prst="rect">
            <a:avLst/>
          </a:prstGeom>
        </p:spPr>
        <p:txBody>
          <a:bodyPr wrap="none">
            <a:spAutoFit/>
          </a:bodyPr>
          <a:lstStyle/>
          <a:p>
            <a:r>
              <a:rPr lang="ja-JP" altLang="en-US" dirty="0" smtClean="0">
                <a:solidFill>
                  <a:srgbClr val="3366FF"/>
                </a:solidFill>
              </a:rPr>
              <a:t>結果を出力</a:t>
            </a:r>
            <a:endParaRPr lang="ja-JP" altLang="en-US" dirty="0">
              <a:solidFill>
                <a:srgbClr val="3366FF"/>
              </a:solidFill>
            </a:endParaRPr>
          </a:p>
        </p:txBody>
      </p:sp>
    </p:spTree>
    <p:extLst>
      <p:ext uri="{BB962C8B-B14F-4D97-AF65-F5344CB8AC3E}">
        <p14:creationId xmlns:p14="http://schemas.microsoft.com/office/powerpoint/2010/main" val="16116200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PMlib</a:t>
            </a:r>
            <a:r>
              <a:rPr kumimoji="1" lang="ja-JP" altLang="en-US" dirty="0" smtClean="0"/>
              <a:t>関数一覧</a:t>
            </a:r>
            <a:endParaRPr kumimoji="1" lang="ja-JP" altLang="en-US" dirty="0"/>
          </a:p>
        </p:txBody>
      </p:sp>
      <p:sp>
        <p:nvSpPr>
          <p:cNvPr id="3" name="コンテンツ プレースホルダー 2"/>
          <p:cNvSpPr>
            <a:spLocks noGrp="1"/>
          </p:cNvSpPr>
          <p:nvPr>
            <p:ph idx="1"/>
          </p:nvPr>
        </p:nvSpPr>
        <p:spPr>
          <a:xfrm>
            <a:off x="457200" y="5780920"/>
            <a:ext cx="8229600" cy="696831"/>
          </a:xfrm>
        </p:spPr>
        <p:txBody>
          <a:bodyPr>
            <a:normAutofit/>
          </a:bodyPr>
          <a:lstStyle/>
          <a:p>
            <a:pPr marL="0" indent="0">
              <a:buNone/>
            </a:pPr>
            <a:r>
              <a:rPr lang="ja-JP" altLang="en-US" dirty="0"/>
              <a:t>これら関数の仕様や引数詳細は </a:t>
            </a:r>
            <a:r>
              <a:rPr lang="en-US" altLang="ja-JP" dirty="0" err="1" smtClean="0"/>
              <a:t>Doxygen</a:t>
            </a:r>
            <a:r>
              <a:rPr lang="ja-JP" altLang="en-US" dirty="0" smtClean="0"/>
              <a:t>で表示・説明</a:t>
            </a:r>
            <a:endParaRPr lang="en-US" altLang="ja-JP"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166780713"/>
              </p:ext>
            </p:extLst>
          </p:nvPr>
        </p:nvGraphicFramePr>
        <p:xfrm>
          <a:off x="628650" y="1276350"/>
          <a:ext cx="7886700" cy="4305300"/>
        </p:xfrm>
        <a:graphic>
          <a:graphicData uri="http://schemas.openxmlformats.org/presentationml/2006/ole">
            <mc:AlternateContent xmlns:mc="http://schemas.openxmlformats.org/markup-compatibility/2006">
              <mc:Choice xmlns:v="urn:schemas-microsoft-com:vml" Requires="v">
                <p:oleObj spid="_x0000_s1031" name="ワークシート" r:id="rId4" imgW="7886700" imgH="4305300" progId="Excel.Sheet.12">
                  <p:embed/>
                </p:oleObj>
              </mc:Choice>
              <mc:Fallback>
                <p:oleObj name="ワークシート" r:id="rId4" imgW="7886700" imgH="4305300" progId="Excel.Sheet.12">
                  <p:embed/>
                  <p:pic>
                    <p:nvPicPr>
                      <p:cNvPr id="0" name=""/>
                      <p:cNvPicPr/>
                      <p:nvPr/>
                    </p:nvPicPr>
                    <p:blipFill>
                      <a:blip r:embed="rId5"/>
                      <a:stretch>
                        <a:fillRect/>
                      </a:stretch>
                    </p:blipFill>
                    <p:spPr>
                      <a:xfrm>
                        <a:off x="628650" y="1276350"/>
                        <a:ext cx="7886700" cy="4305300"/>
                      </a:xfrm>
                      <a:prstGeom prst="rect">
                        <a:avLst/>
                      </a:prstGeom>
                    </p:spPr>
                  </p:pic>
                </p:oleObj>
              </mc:Fallback>
            </mc:AlternateContent>
          </a:graphicData>
        </a:graphic>
      </p:graphicFrame>
    </p:spTree>
    <p:extLst>
      <p:ext uri="{BB962C8B-B14F-4D97-AF65-F5344CB8AC3E}">
        <p14:creationId xmlns:p14="http://schemas.microsoft.com/office/powerpoint/2010/main" val="42301084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各関数の仕様詳細　</a:t>
            </a:r>
            <a:r>
              <a:rPr kumimoji="1" lang="en-US" altLang="ja-JP" sz="3200" kern="1200" dirty="0" err="1" smtClean="0">
                <a:solidFill>
                  <a:schemeClr val="tx1"/>
                </a:solidFill>
                <a:effectLst/>
                <a:latin typeface="+mj-lt"/>
                <a:ea typeface="+mj-ea"/>
                <a:cs typeface="+mj-cs"/>
              </a:rPr>
              <a:t>doxygen</a:t>
            </a:r>
            <a:r>
              <a:rPr lang="ja-JP" altLang="en-US" dirty="0" smtClean="0"/>
              <a:t> で表示</a:t>
            </a:r>
            <a:endParaRPr kumimoji="1" lang="ja-JP" altLang="en-US" dirty="0"/>
          </a:p>
        </p:txBody>
      </p:sp>
      <p:sp>
        <p:nvSpPr>
          <p:cNvPr id="3" name="コンテンツ プレースホルダー 2"/>
          <p:cNvSpPr>
            <a:spLocks noGrp="1"/>
          </p:cNvSpPr>
          <p:nvPr>
            <p:ph idx="1"/>
          </p:nvPr>
        </p:nvSpPr>
        <p:spPr>
          <a:xfrm>
            <a:off x="457200" y="1257665"/>
            <a:ext cx="8229600" cy="647411"/>
          </a:xfrm>
        </p:spPr>
        <p:txBody>
          <a:bodyPr>
            <a:normAutofit/>
          </a:bodyPr>
          <a:lstStyle/>
          <a:p>
            <a:pPr rtl="0" eaLnBrk="1" latinLnBrk="0" hangingPunct="1"/>
            <a:r>
              <a:rPr kumimoji="1" lang="ja-JP" altLang="en-US" sz="2000" kern="1200" dirty="0" smtClean="0">
                <a:solidFill>
                  <a:schemeClr val="tx1"/>
                </a:solidFill>
                <a:effectLst/>
              </a:rPr>
              <a:t>以降のスライドはご自身の</a:t>
            </a:r>
            <a:r>
              <a:rPr kumimoji="1" lang="en-US" altLang="ja-JP" sz="2000" kern="1200" dirty="0" smtClean="0">
                <a:solidFill>
                  <a:schemeClr val="tx1"/>
                </a:solidFill>
                <a:effectLst/>
              </a:rPr>
              <a:t>PC</a:t>
            </a:r>
            <a:r>
              <a:rPr kumimoji="1" lang="ja-JP" altLang="en-US" sz="2000" kern="1200" dirty="0" smtClean="0">
                <a:solidFill>
                  <a:schemeClr val="tx1"/>
                </a:solidFill>
                <a:effectLst/>
              </a:rPr>
              <a:t>上の</a:t>
            </a:r>
            <a:r>
              <a:rPr kumimoji="1" lang="en-US" altLang="ja-JP" sz="2000" kern="1200" dirty="0" smtClean="0">
                <a:solidFill>
                  <a:schemeClr val="tx1"/>
                </a:solidFill>
                <a:effectLst/>
              </a:rPr>
              <a:t>Web</a:t>
            </a:r>
            <a:r>
              <a:rPr kumimoji="1" lang="ja-JP" altLang="en-US" sz="2000" kern="1200" dirty="0" smtClean="0">
                <a:solidFill>
                  <a:schemeClr val="tx1"/>
                </a:solidFill>
                <a:effectLst/>
              </a:rPr>
              <a:t>ブラウザでご覧下さい</a:t>
            </a:r>
            <a:endParaRPr lang="ja-JP" altLang="en-US" sz="2000" dirty="0" smtClean="0">
              <a:effectLst/>
            </a:endParaRPr>
          </a:p>
          <a:p>
            <a:endParaRPr kumimoji="1" lang="en-US" altLang="ja-JP" sz="2000" kern="1200" dirty="0" smtClean="0">
              <a:solidFill>
                <a:schemeClr val="tx1"/>
              </a:solidFill>
              <a:effectLst/>
            </a:endParaRPr>
          </a:p>
        </p:txBody>
      </p:sp>
      <p:sp>
        <p:nvSpPr>
          <p:cNvPr id="4" name="正方形/長方形 3"/>
          <p:cNvSpPr/>
          <p:nvPr/>
        </p:nvSpPr>
        <p:spPr>
          <a:xfrm>
            <a:off x="457200" y="1808538"/>
            <a:ext cx="8579853" cy="1815882"/>
          </a:xfrm>
          <a:prstGeom prst="rect">
            <a:avLst/>
          </a:prstGeom>
          <a:solidFill>
            <a:schemeClr val="accent5">
              <a:lumMod val="20000"/>
              <a:lumOff val="80000"/>
            </a:schemeClr>
          </a:solidFill>
        </p:spPr>
        <p:txBody>
          <a:bodyPr wrap="square">
            <a:spAutoFit/>
          </a:bodyPr>
          <a:lstStyle/>
          <a:p>
            <a:endParaRPr lang="en-US" altLang="ja-JP" sz="1600" dirty="0" smtClean="0">
              <a:latin typeface="Arial"/>
              <a:cs typeface="Arial"/>
            </a:endParaRPr>
          </a:p>
          <a:p>
            <a:r>
              <a:rPr lang="en-US" altLang="ja-JP" sz="1600" dirty="0" smtClean="0">
                <a:latin typeface="Arial"/>
                <a:cs typeface="Arial"/>
              </a:rPr>
              <a:t>$ tar –</a:t>
            </a:r>
            <a:r>
              <a:rPr lang="en-US" altLang="ja-JP" sz="1600" dirty="0" err="1" smtClean="0">
                <a:latin typeface="Arial"/>
                <a:cs typeface="Arial"/>
              </a:rPr>
              <a:t>zxf</a:t>
            </a:r>
            <a:r>
              <a:rPr lang="en-US" altLang="ja-JP" sz="1600" dirty="0" smtClean="0">
                <a:latin typeface="Arial"/>
                <a:cs typeface="Arial"/>
              </a:rPr>
              <a:t> </a:t>
            </a:r>
            <a:r>
              <a:rPr lang="en-US" altLang="ja-JP" sz="1600" dirty="0" err="1" smtClean="0">
                <a:latin typeface="Arial"/>
                <a:cs typeface="Arial"/>
              </a:rPr>
              <a:t>PMlib.doxyfile.tar.gz</a:t>
            </a:r>
            <a:endParaRPr lang="en-US" altLang="ja-JP" sz="1600" dirty="0" smtClean="0">
              <a:latin typeface="Arial"/>
              <a:cs typeface="Arial"/>
            </a:endParaRPr>
          </a:p>
          <a:p>
            <a:r>
              <a:rPr lang="en-US" altLang="ja-JP" sz="1600" dirty="0" smtClean="0">
                <a:latin typeface="Arial"/>
                <a:cs typeface="Arial"/>
              </a:rPr>
              <a:t>$ cd doc/html</a:t>
            </a:r>
          </a:p>
          <a:p>
            <a:r>
              <a:rPr lang="it-IT" altLang="ja-JP" sz="1600" dirty="0" smtClean="0">
                <a:latin typeface="Arial"/>
                <a:cs typeface="Arial"/>
              </a:rPr>
              <a:t>$ </a:t>
            </a:r>
            <a:r>
              <a:rPr lang="it-IT" altLang="ja-JP" sz="1600" dirty="0">
                <a:latin typeface="Arial"/>
                <a:cs typeface="Arial"/>
              </a:rPr>
              <a:t>file </a:t>
            </a:r>
            <a:r>
              <a:rPr lang="it-IT" altLang="ja-JP" sz="1600" dirty="0" err="1">
                <a:latin typeface="Arial"/>
                <a:cs typeface="Arial"/>
              </a:rPr>
              <a:t>index.html</a:t>
            </a:r>
            <a:r>
              <a:rPr lang="it-IT" altLang="ja-JP" sz="1600" dirty="0">
                <a:latin typeface="Arial"/>
                <a:cs typeface="Arial"/>
              </a:rPr>
              <a:t> </a:t>
            </a:r>
            <a:endParaRPr lang="it-IT" altLang="ja-JP" sz="1600" dirty="0" smtClean="0">
              <a:latin typeface="Arial"/>
              <a:cs typeface="Arial"/>
            </a:endParaRPr>
          </a:p>
          <a:p>
            <a:endParaRPr lang="en-US" altLang="ja-JP" sz="1600" dirty="0" smtClean="0">
              <a:latin typeface="Arial"/>
              <a:cs typeface="Arial"/>
            </a:endParaRPr>
          </a:p>
          <a:p>
            <a:endParaRPr lang="en-US" altLang="ja-JP" sz="1600" dirty="0" smtClean="0">
              <a:latin typeface="Arial"/>
              <a:cs typeface="Arial"/>
            </a:endParaRPr>
          </a:p>
          <a:p>
            <a:endParaRPr lang="en-US" altLang="ja-JP" sz="1600" dirty="0" smtClean="0">
              <a:latin typeface="Arial"/>
              <a:cs typeface="Arial"/>
            </a:endParaRPr>
          </a:p>
        </p:txBody>
      </p:sp>
    </p:spTree>
    <p:extLst>
      <p:ext uri="{BB962C8B-B14F-4D97-AF65-F5344CB8AC3E}">
        <p14:creationId xmlns:p14="http://schemas.microsoft.com/office/powerpoint/2010/main" val="32750173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各関数の仕様詳細</a:t>
            </a:r>
            <a:r>
              <a:rPr lang="ja-JP" altLang="ja-JP" dirty="0"/>
              <a:t>　</a:t>
            </a:r>
            <a:r>
              <a:rPr kumimoji="1" lang="en-US" altLang="ja-JP" dirty="0" err="1" smtClean="0"/>
              <a:t>doxygen</a:t>
            </a:r>
            <a:r>
              <a:rPr kumimoji="1" lang="ja-JP" altLang="en-US" dirty="0" smtClean="0"/>
              <a:t>で表示</a:t>
            </a:r>
          </a:p>
        </p:txBody>
      </p:sp>
      <p:pic>
        <p:nvPicPr>
          <p:cNvPr id="3" name="図 2" descr="スクリーンショット 2015-01-14 18.47.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614" y="1058429"/>
            <a:ext cx="7039110" cy="5762788"/>
          </a:xfrm>
          <a:prstGeom prst="rect">
            <a:avLst/>
          </a:prstGeom>
        </p:spPr>
      </p:pic>
    </p:spTree>
    <p:extLst>
      <p:ext uri="{BB962C8B-B14F-4D97-AF65-F5344CB8AC3E}">
        <p14:creationId xmlns:p14="http://schemas.microsoft.com/office/powerpoint/2010/main" val="6470728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各関数の仕様</a:t>
            </a:r>
            <a:r>
              <a:rPr lang="ja-JP" altLang="ja-JP" dirty="0"/>
              <a:t>　</a:t>
            </a:r>
            <a:r>
              <a:rPr lang="en-US" altLang="ja-JP" dirty="0" smtClean="0"/>
              <a:t>initialize()</a:t>
            </a:r>
            <a:endParaRPr kumimoji="1" lang="ja-JP" altLang="en-US" dirty="0" smtClean="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descr="スクリーンショット 2015-01-14 18.59.3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400"/>
            <a:ext cx="9144000" cy="4752924"/>
          </a:xfrm>
          <a:prstGeom prst="rect">
            <a:avLst/>
          </a:prstGeom>
        </p:spPr>
      </p:pic>
    </p:spTree>
    <p:extLst>
      <p:ext uri="{BB962C8B-B14F-4D97-AF65-F5344CB8AC3E}">
        <p14:creationId xmlns:p14="http://schemas.microsoft.com/office/powerpoint/2010/main" val="35176417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lang="en-US" altLang="ja-JP" dirty="0" err="1" smtClean="0"/>
              <a:t>setParallelMode</a:t>
            </a:r>
            <a:r>
              <a:rPr lang="en-US" altLang="ja-JP" dirty="0" smtClean="0"/>
              <a:t>()</a:t>
            </a:r>
            <a:r>
              <a:rPr lang="ja-JP" altLang="en-US" dirty="0" smtClean="0"/>
              <a:t> </a:t>
            </a:r>
            <a:endParaRPr kumimoji="1" lang="ja-JP" altLang="en-US" dirty="0"/>
          </a:p>
        </p:txBody>
      </p:sp>
      <p:pic>
        <p:nvPicPr>
          <p:cNvPr id="6" name="コンテンツ プレースホルダー 5" descr="スクリーンショット 2015-01-14 19.04.54.jpg"/>
          <p:cNvPicPr>
            <a:picLocks noGrp="1" noChangeAspect="1"/>
          </p:cNvPicPr>
          <p:nvPr>
            <p:ph idx="1"/>
          </p:nvPr>
        </p:nvPicPr>
        <p:blipFill>
          <a:blip r:embed="rId2">
            <a:extLst>
              <a:ext uri="{28A0092B-C50C-407E-A947-70E740481C1C}">
                <a14:useLocalDpi xmlns:a14="http://schemas.microsoft.com/office/drawing/2010/main" val="0"/>
              </a:ext>
            </a:extLst>
          </a:blip>
          <a:srcRect t="-40788" b="-40788"/>
          <a:stretch>
            <a:fillRect/>
          </a:stretch>
        </p:blipFill>
        <p:spPr>
          <a:xfrm>
            <a:off x="457200" y="1257300"/>
            <a:ext cx="8229600" cy="4868863"/>
          </a:xfrm>
        </p:spPr>
      </p:pic>
    </p:spTree>
    <p:extLst>
      <p:ext uri="{BB962C8B-B14F-4D97-AF65-F5344CB8AC3E}">
        <p14:creationId xmlns:p14="http://schemas.microsoft.com/office/powerpoint/2010/main" val="162537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lang="en-US" altLang="ja-JP" dirty="0" smtClean="0"/>
              <a:t>setProperties()</a:t>
            </a:r>
            <a:endParaRPr kumimoji="1" lang="ja-JP" altLang="en-US" dirty="0"/>
          </a:p>
        </p:txBody>
      </p:sp>
      <p:pic>
        <p:nvPicPr>
          <p:cNvPr id="4" name="コンテンツ プレースホルダー 3" descr="スクリーンショット 2015-01-14 19.09.29.jpg"/>
          <p:cNvPicPr>
            <a:picLocks noGrp="1" noChangeAspect="1"/>
          </p:cNvPicPr>
          <p:nvPr>
            <p:ph idx="1"/>
          </p:nvPr>
        </p:nvPicPr>
        <p:blipFill>
          <a:blip r:embed="rId2">
            <a:extLst>
              <a:ext uri="{28A0092B-C50C-407E-A947-70E740481C1C}">
                <a14:useLocalDpi xmlns:a14="http://schemas.microsoft.com/office/drawing/2010/main" val="0"/>
              </a:ext>
            </a:extLst>
          </a:blip>
          <a:srcRect l="1785" r="1785"/>
          <a:stretch>
            <a:fillRect/>
          </a:stretch>
        </p:blipFill>
        <p:spPr/>
      </p:pic>
    </p:spTree>
    <p:extLst>
      <p:ext uri="{BB962C8B-B14F-4D97-AF65-F5344CB8AC3E}">
        <p14:creationId xmlns:p14="http://schemas.microsoft.com/office/powerpoint/2010/main" val="58290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kumimoji="1" lang="en-US" altLang="ja-JP" sz="3200" kern="1200" dirty="0" smtClean="0">
                <a:solidFill>
                  <a:schemeClr val="tx1"/>
                </a:solidFill>
                <a:effectLst/>
                <a:latin typeface="+mj-lt"/>
                <a:ea typeface="+mj-ea"/>
                <a:cs typeface="+mj-cs"/>
              </a:rPr>
              <a:t>start()/stop()</a:t>
            </a:r>
            <a:r>
              <a:rPr lang="ja-JP" altLang="en-US" dirty="0" smtClean="0"/>
              <a:t> </a:t>
            </a:r>
            <a:endParaRPr kumimoji="1" lang="ja-JP" altLang="en-US" dirty="0"/>
          </a:p>
        </p:txBody>
      </p:sp>
      <p:pic>
        <p:nvPicPr>
          <p:cNvPr id="4" name="コンテンツ プレースホルダー 3" descr="スクリーンショット 2015-01-14 19.11.08.jpg"/>
          <p:cNvPicPr>
            <a:picLocks noGrp="1" noChangeAspect="1"/>
          </p:cNvPicPr>
          <p:nvPr>
            <p:ph idx="1"/>
          </p:nvPr>
        </p:nvPicPr>
        <p:blipFill>
          <a:blip r:embed="rId2">
            <a:extLst>
              <a:ext uri="{28A0092B-C50C-407E-A947-70E740481C1C}">
                <a14:useLocalDpi xmlns:a14="http://schemas.microsoft.com/office/drawing/2010/main" val="0"/>
              </a:ext>
            </a:extLst>
          </a:blip>
          <a:srcRect l="-10634" r="-10634"/>
          <a:stretch>
            <a:fillRect/>
          </a:stretch>
        </p:blipFill>
        <p:spPr>
          <a:xfrm>
            <a:off x="457200" y="941589"/>
            <a:ext cx="8693502" cy="5916411"/>
          </a:xfrm>
        </p:spPr>
      </p:pic>
    </p:spTree>
    <p:extLst>
      <p:ext uri="{BB962C8B-B14F-4D97-AF65-F5344CB8AC3E}">
        <p14:creationId xmlns:p14="http://schemas.microsoft.com/office/powerpoint/2010/main" val="72933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kumimoji="1" lang="en-US" altLang="ja-JP" sz="3200" kern="1200" dirty="0" smtClean="0">
                <a:solidFill>
                  <a:schemeClr val="tx1"/>
                </a:solidFill>
                <a:effectLst/>
                <a:latin typeface="+mj-lt"/>
                <a:ea typeface="+mj-ea"/>
                <a:cs typeface="+mj-cs"/>
              </a:rPr>
              <a:t>gather()</a:t>
            </a:r>
            <a:r>
              <a:rPr lang="ja-JP" altLang="en-US" dirty="0" smtClean="0"/>
              <a:t> </a:t>
            </a:r>
            <a:endParaRPr kumimoji="1" lang="ja-JP" altLang="en-US" dirty="0"/>
          </a:p>
        </p:txBody>
      </p:sp>
      <p:pic>
        <p:nvPicPr>
          <p:cNvPr id="4" name="コンテンツ プレースホルダー 3" descr="スクリーンショット 2015-01-14 19.16.05.jpg"/>
          <p:cNvPicPr>
            <a:picLocks noGrp="1" noChangeAspect="1"/>
          </p:cNvPicPr>
          <p:nvPr>
            <p:ph idx="1"/>
          </p:nvPr>
        </p:nvPicPr>
        <p:blipFill>
          <a:blip r:embed="rId2">
            <a:extLst>
              <a:ext uri="{28A0092B-C50C-407E-A947-70E740481C1C}">
                <a14:useLocalDpi xmlns:a14="http://schemas.microsoft.com/office/drawing/2010/main" val="0"/>
              </a:ext>
            </a:extLst>
          </a:blip>
          <a:srcRect t="-113218" b="-113218"/>
          <a:stretch>
            <a:fillRect/>
          </a:stretch>
        </p:blipFill>
        <p:spPr/>
      </p:pic>
    </p:spTree>
    <p:extLst>
      <p:ext uri="{BB962C8B-B14F-4D97-AF65-F5344CB8AC3E}">
        <p14:creationId xmlns:p14="http://schemas.microsoft.com/office/powerpoint/2010/main" val="286412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kumimoji="1" lang="en-US" altLang="ja-JP" sz="3200" kern="1200" dirty="0" smtClean="0">
                <a:solidFill>
                  <a:schemeClr val="tx1"/>
                </a:solidFill>
                <a:effectLst/>
                <a:latin typeface="+mj-lt"/>
                <a:ea typeface="+mj-ea"/>
                <a:cs typeface="+mj-cs"/>
              </a:rPr>
              <a:t>print()/printDetail()</a:t>
            </a:r>
            <a:r>
              <a:rPr lang="ja-JP" altLang="en-US" dirty="0" smtClean="0"/>
              <a:t> </a:t>
            </a:r>
            <a:endParaRPr kumimoji="1" lang="ja-JP" altLang="en-US" dirty="0"/>
          </a:p>
        </p:txBody>
      </p:sp>
      <p:pic>
        <p:nvPicPr>
          <p:cNvPr id="4" name="コンテンツ プレースホルダー 3" descr="スクリーンショット 2015-01-14 19.14.13.jpg"/>
          <p:cNvPicPr>
            <a:picLocks noGrp="1" noChangeAspect="1"/>
          </p:cNvPicPr>
          <p:nvPr>
            <p:ph idx="1"/>
          </p:nvPr>
        </p:nvPicPr>
        <p:blipFill>
          <a:blip r:embed="rId2">
            <a:extLst>
              <a:ext uri="{28A0092B-C50C-407E-A947-70E740481C1C}">
                <a14:useLocalDpi xmlns:a14="http://schemas.microsoft.com/office/drawing/2010/main" val="0"/>
              </a:ext>
            </a:extLst>
          </a:blip>
          <a:srcRect l="-20630" r="-20630"/>
          <a:stretch>
            <a:fillRect/>
          </a:stretch>
        </p:blipFill>
        <p:spPr>
          <a:xfrm>
            <a:off x="33717" y="1257664"/>
            <a:ext cx="9063004" cy="5361528"/>
          </a:xfrm>
        </p:spPr>
      </p:pic>
    </p:spTree>
    <p:extLst>
      <p:ext uri="{BB962C8B-B14F-4D97-AF65-F5344CB8AC3E}">
        <p14:creationId xmlns:p14="http://schemas.microsoft.com/office/powerpoint/2010/main" val="139760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講習会の</a:t>
            </a:r>
            <a:r>
              <a:rPr lang="ja-JP" altLang="en-US" dirty="0" smtClean="0"/>
              <a:t>内容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sz="2400" kern="1200" dirty="0" err="1" smtClean="0">
                <a:solidFill>
                  <a:schemeClr val="tx1"/>
                </a:solidFill>
                <a:effectLst/>
                <a:latin typeface="+mn-ea"/>
                <a:ea typeface="+mn-ea"/>
                <a:cs typeface="+mn-cs"/>
              </a:rPr>
              <a:t>PMlib</a:t>
            </a:r>
            <a:r>
              <a:rPr lang="en-US" altLang="en-US" dirty="0" err="1" smtClean="0"/>
              <a:t>概要</a:t>
            </a:r>
            <a:endParaRPr kumimoji="1" lang="ja-JP" altLang="en-US" sz="2400" kern="1200" dirty="0" smtClean="0">
              <a:solidFill>
                <a:schemeClr val="tx1"/>
              </a:solidFill>
              <a:effectLst/>
              <a:latin typeface="+mn-ea"/>
              <a:ea typeface="+mn-ea"/>
              <a:cs typeface="+mn-cs"/>
            </a:endParaRPr>
          </a:p>
          <a:p>
            <a:pPr lvl="1"/>
            <a:r>
              <a:rPr kumimoji="1" lang="en-US" altLang="ja-JP" sz="2400" kern="1200" dirty="0" err="1"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とは</a:t>
            </a:r>
          </a:p>
          <a:p>
            <a:pPr lvl="1"/>
            <a:r>
              <a:rPr kumimoji="1" lang="en-US" altLang="ja-JP" sz="2400" kern="1200" dirty="0"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の利用方法</a:t>
            </a:r>
            <a:endParaRPr kumimoji="1" lang="en-US" altLang="ja-JP" sz="2400" kern="1200" dirty="0" smtClean="0">
              <a:solidFill>
                <a:schemeClr val="tx1"/>
              </a:solidFill>
              <a:effectLst/>
              <a:latin typeface="+mn-ea"/>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1" lang="en-US" altLang="ja-JP" sz="2400" kern="1200" dirty="0"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の機能説明</a:t>
            </a:r>
            <a:endParaRPr kumimoji="1" lang="en-US" altLang="ja-JP" sz="2400" kern="1200" dirty="0" smtClean="0">
              <a:solidFill>
                <a:schemeClr val="tx1"/>
              </a:solidFill>
              <a:effectLst/>
              <a:latin typeface="+mn-ea"/>
              <a:ea typeface="+mn-ea"/>
              <a:cs typeface="+mn-cs"/>
            </a:endParaRPr>
          </a:p>
          <a:p>
            <a:r>
              <a:rPr kumimoji="1" lang="en-US" altLang="ja-JP" sz="2400" kern="1200" dirty="0"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のインストールとテスト</a:t>
            </a:r>
          </a:p>
          <a:p>
            <a:pPr lvl="1"/>
            <a:r>
              <a:rPr kumimoji="1" lang="en-US" altLang="ja-JP" sz="2400" kern="1200" dirty="0"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の入手方法</a:t>
            </a:r>
          </a:p>
          <a:p>
            <a:pPr lvl="1"/>
            <a:r>
              <a:rPr lang="ja-JP" altLang="en-US" dirty="0" smtClean="0"/>
              <a:t>テスト</a:t>
            </a:r>
            <a:r>
              <a:rPr kumimoji="1" lang="ja-JP" altLang="en-US" sz="2400" kern="1200" dirty="0" smtClean="0">
                <a:solidFill>
                  <a:schemeClr val="tx1"/>
                </a:solidFill>
                <a:effectLst/>
                <a:latin typeface="+mn-ea"/>
                <a:ea typeface="+mn-ea"/>
                <a:cs typeface="+mn-cs"/>
              </a:rPr>
              <a:t>システムへのログイン</a:t>
            </a:r>
          </a:p>
          <a:p>
            <a:pPr lvl="1"/>
            <a:r>
              <a:rPr kumimoji="1" lang="en-US" altLang="ja-JP" sz="2400" kern="1200" dirty="0" err="1"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のインストール</a:t>
            </a:r>
            <a:endParaRPr kumimoji="1" lang="en-US" altLang="ja-JP" sz="2400" kern="1200" dirty="0" smtClean="0">
              <a:solidFill>
                <a:schemeClr val="tx1"/>
              </a:solidFill>
              <a:effectLst/>
              <a:latin typeface="+mn-ea"/>
              <a:ea typeface="+mn-ea"/>
              <a:cs typeface="+mn-cs"/>
            </a:endParaRPr>
          </a:p>
          <a:p>
            <a:pPr lvl="1"/>
            <a:r>
              <a:rPr kumimoji="1" lang="ja-JP" altLang="en-US" sz="2400" kern="1200" dirty="0" smtClean="0">
                <a:solidFill>
                  <a:schemeClr val="tx1"/>
                </a:solidFill>
                <a:effectLst/>
                <a:latin typeface="+mn-ea"/>
                <a:ea typeface="+mn-ea"/>
                <a:cs typeface="+mn-cs"/>
              </a:rPr>
              <a:t>動作確認プログラムの実行</a:t>
            </a:r>
            <a:endParaRPr kumimoji="1" lang="en-US" altLang="ja-JP" sz="2400" kern="1200" dirty="0" smtClean="0">
              <a:solidFill>
                <a:schemeClr val="tx1"/>
              </a:solidFill>
              <a:effectLst/>
              <a:latin typeface="+mn-ea"/>
              <a:ea typeface="+mn-ea"/>
              <a:cs typeface="+mn-cs"/>
            </a:endParaRPr>
          </a:p>
          <a:p>
            <a:pPr lvl="0"/>
            <a:r>
              <a:rPr kumimoji="1" lang="ja-JP" altLang="en-US" sz="2400" kern="1200" dirty="0" smtClean="0">
                <a:solidFill>
                  <a:schemeClr val="tx1"/>
                </a:solidFill>
                <a:effectLst/>
                <a:latin typeface="+mn-ea"/>
                <a:ea typeface="+mn-ea"/>
                <a:cs typeface="+mn-cs"/>
              </a:rPr>
              <a:t>ハンズオン</a:t>
            </a:r>
          </a:p>
          <a:p>
            <a:pPr lvl="1"/>
            <a:r>
              <a:rPr kumimoji="1" lang="ja-JP" altLang="en-US" sz="2400" kern="1200" dirty="0" smtClean="0">
                <a:solidFill>
                  <a:schemeClr val="tx1"/>
                </a:solidFill>
                <a:effectLst/>
                <a:latin typeface="+mn-ea"/>
                <a:ea typeface="+mn-ea"/>
                <a:cs typeface="+mn-cs"/>
              </a:rPr>
              <a:t>ハンズオンプログラムについて</a:t>
            </a:r>
          </a:p>
          <a:p>
            <a:pPr lvl="1"/>
            <a:r>
              <a:rPr lang="ja-JP" altLang="en-US" dirty="0" smtClean="0"/>
              <a:t>プログラムの実行</a:t>
            </a:r>
            <a:endParaRPr lang="en-US" altLang="ja-JP" dirty="0" smtClean="0"/>
          </a:p>
          <a:p>
            <a:pPr lvl="1"/>
            <a:r>
              <a:rPr lang="ja-JP" altLang="en-US" dirty="0" smtClean="0"/>
              <a:t>プログラムへの</a:t>
            </a:r>
            <a:r>
              <a:rPr lang="en-US" altLang="ja-JP" dirty="0" smtClean="0"/>
              <a:t>PMlib</a:t>
            </a:r>
            <a:r>
              <a:rPr lang="ja-JP" altLang="en-US" dirty="0" smtClean="0"/>
              <a:t>のくみこみ</a:t>
            </a:r>
            <a:endParaRPr kumimoji="1" lang="ja-JP" altLang="en-US" sz="2400" kern="1200" dirty="0" smtClean="0">
              <a:solidFill>
                <a:schemeClr val="tx1"/>
              </a:solidFill>
              <a:effectLst/>
              <a:latin typeface="+mn-ea"/>
              <a:ea typeface="+mn-ea"/>
              <a:cs typeface="+mn-cs"/>
            </a:endParaRPr>
          </a:p>
          <a:p>
            <a:pPr lvl="1"/>
            <a:r>
              <a:rPr kumimoji="1" lang="ja-JP" altLang="ja-JP" sz="2400" kern="1200" dirty="0" smtClean="0">
                <a:solidFill>
                  <a:schemeClr val="tx1"/>
                </a:solidFill>
                <a:effectLst/>
                <a:latin typeface="+mn-ea"/>
                <a:ea typeface="+mn-ea"/>
                <a:cs typeface="+mn-cs"/>
              </a:rPr>
              <a:t>プログラム</a:t>
            </a:r>
            <a:r>
              <a:rPr kumimoji="1" lang="ja-JP" altLang="en-US" sz="2400" kern="1200" dirty="0" smtClean="0">
                <a:solidFill>
                  <a:schemeClr val="tx1"/>
                </a:solidFill>
                <a:effectLst/>
                <a:latin typeface="+mn-ea"/>
                <a:ea typeface="+mn-ea"/>
                <a:cs typeface="+mn-cs"/>
              </a:rPr>
              <a:t>の</a:t>
            </a:r>
            <a:r>
              <a:rPr kumimoji="1" lang="en-US" altLang="ja-JP" sz="2400" kern="1200" dirty="0" smtClean="0">
                <a:solidFill>
                  <a:schemeClr val="tx1"/>
                </a:solidFill>
                <a:effectLst/>
                <a:latin typeface="+mn-ea"/>
                <a:ea typeface="+mn-ea"/>
                <a:cs typeface="+mn-cs"/>
              </a:rPr>
              <a:t>PMlib</a:t>
            </a:r>
            <a:r>
              <a:rPr lang="ja-JP" altLang="en-US" dirty="0" smtClean="0"/>
              <a:t>統計情報の解釈と</a:t>
            </a:r>
            <a:r>
              <a:rPr kumimoji="1" lang="ja-JP" altLang="en-US" sz="2400" kern="1200" dirty="0" smtClean="0">
                <a:solidFill>
                  <a:schemeClr val="tx1"/>
                </a:solidFill>
                <a:effectLst/>
                <a:latin typeface="+mn-ea"/>
                <a:ea typeface="+mn-ea"/>
                <a:cs typeface="+mn-cs"/>
              </a:rPr>
              <a:t>検討</a:t>
            </a:r>
          </a:p>
          <a:p>
            <a:endParaRPr kumimoji="1" lang="en-US" altLang="ja-JP" sz="240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10006005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kern="1200" dirty="0" smtClean="0">
                <a:solidFill>
                  <a:schemeClr val="tx1"/>
                </a:solidFill>
                <a:effectLst/>
                <a:latin typeface="+mj-lt"/>
                <a:ea typeface="+mj-ea"/>
                <a:cs typeface="+mj-cs"/>
              </a:rPr>
              <a:t>各関数の仕様　</a:t>
            </a:r>
            <a:r>
              <a:rPr kumimoji="1" lang="en-US" altLang="ja-JP" sz="3200" kern="1200" dirty="0" err="1" smtClean="0">
                <a:solidFill>
                  <a:schemeClr val="tx1"/>
                </a:solidFill>
                <a:effectLst/>
                <a:latin typeface="+mj-lt"/>
                <a:ea typeface="+mj-ea"/>
                <a:cs typeface="+mj-cs"/>
              </a:rPr>
              <a:t>setRankInfo</a:t>
            </a:r>
            <a:r>
              <a:rPr kumimoji="1" lang="en-US" altLang="ja-JP" sz="3200" kern="1200" dirty="0" smtClean="0">
                <a:solidFill>
                  <a:schemeClr val="tx1"/>
                </a:solidFill>
                <a:effectLst/>
                <a:latin typeface="+mj-lt"/>
                <a:ea typeface="+mj-ea"/>
                <a:cs typeface="+mj-cs"/>
              </a:rPr>
              <a:t>()</a:t>
            </a:r>
            <a:endParaRPr kumimoji="1" lang="ja-JP" altLang="en-US" dirty="0"/>
          </a:p>
        </p:txBody>
      </p:sp>
      <p:pic>
        <p:nvPicPr>
          <p:cNvPr id="4" name="コンテンツ プレースホルダー 3" descr="スクリーンショット 2015-01-14 19.26.57.jpg"/>
          <p:cNvPicPr>
            <a:picLocks noGrp="1" noChangeAspect="1"/>
          </p:cNvPicPr>
          <p:nvPr>
            <p:ph idx="1"/>
          </p:nvPr>
        </p:nvPicPr>
        <p:blipFill>
          <a:blip r:embed="rId2">
            <a:extLst>
              <a:ext uri="{28A0092B-C50C-407E-A947-70E740481C1C}">
                <a14:useLocalDpi xmlns:a14="http://schemas.microsoft.com/office/drawing/2010/main" val="0"/>
              </a:ext>
            </a:extLst>
          </a:blip>
          <a:srcRect t="-103258" b="-103258"/>
          <a:stretch>
            <a:fillRect/>
          </a:stretch>
        </p:blipFill>
        <p:spPr/>
      </p:pic>
    </p:spTree>
    <p:extLst>
      <p:ext uri="{BB962C8B-B14F-4D97-AF65-F5344CB8AC3E}">
        <p14:creationId xmlns:p14="http://schemas.microsoft.com/office/powerpoint/2010/main" val="175079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en-US" altLang="ja-JP" dirty="0" err="1" smtClean="0"/>
              <a:t>Pmlib</a:t>
            </a:r>
            <a:r>
              <a:rPr lang="ja-JP" altLang="en-US" dirty="0" smtClean="0"/>
              <a:t>の動作確認がとれているシステム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京</a:t>
            </a:r>
            <a:r>
              <a:rPr lang="en-US" altLang="ja-JP" dirty="0"/>
              <a:t>/</a:t>
            </a:r>
            <a:r>
              <a:rPr lang="en-US" altLang="ja-JP" dirty="0" smtClean="0"/>
              <a:t>FX10</a:t>
            </a:r>
          </a:p>
          <a:p>
            <a:pPr lvl="1"/>
            <a:r>
              <a:rPr lang="ja-JP" altLang="en-US" dirty="0" smtClean="0"/>
              <a:t>ログインノードでのクロスコンパイル環境</a:t>
            </a:r>
            <a:endParaRPr lang="en-US" altLang="ja-JP" dirty="0" smtClean="0"/>
          </a:p>
          <a:p>
            <a:pPr lvl="1"/>
            <a:r>
              <a:rPr lang="ja-JP" altLang="en-US" dirty="0" smtClean="0"/>
              <a:t>計算ノードでのネイティブコンパイル環境</a:t>
            </a:r>
            <a:endParaRPr lang="en-US" altLang="ja-JP" dirty="0" smtClean="0"/>
          </a:p>
          <a:p>
            <a:pPr lvl="1"/>
            <a:r>
              <a:rPr lang="ja-JP" altLang="en-US" dirty="0" smtClean="0"/>
              <a:t>富士通コンパイラ＋</a:t>
            </a:r>
            <a:r>
              <a:rPr lang="en-US" altLang="ja-JP" dirty="0" smtClean="0"/>
              <a:t>MPI</a:t>
            </a:r>
            <a:endParaRPr lang="en-US" altLang="ja-JP" dirty="0"/>
          </a:p>
          <a:p>
            <a:r>
              <a:rPr lang="en-US" altLang="ja-JP" dirty="0"/>
              <a:t>Intel Xeon </a:t>
            </a:r>
            <a:r>
              <a:rPr lang="en-US" altLang="ja-JP" dirty="0" smtClean="0"/>
              <a:t>E5 </a:t>
            </a:r>
            <a:r>
              <a:rPr lang="ja-JP" altLang="en-US" dirty="0" smtClean="0"/>
              <a:t>クラスタ</a:t>
            </a:r>
            <a:endParaRPr lang="en-US" altLang="ja-JP" dirty="0"/>
          </a:p>
          <a:p>
            <a:pPr lvl="1"/>
            <a:r>
              <a:rPr lang="en-US" altLang="ja-JP" dirty="0" smtClean="0"/>
              <a:t>Intel</a:t>
            </a:r>
            <a:r>
              <a:rPr lang="ja-JP" altLang="en-US" dirty="0"/>
              <a:t>コンパイラ</a:t>
            </a:r>
            <a:r>
              <a:rPr lang="ja-JP" altLang="en-US" dirty="0" smtClean="0"/>
              <a:t>＋</a:t>
            </a:r>
            <a:r>
              <a:rPr lang="en-US" altLang="ja-JP" dirty="0" err="1" smtClean="0"/>
              <a:t>IntelMPI</a:t>
            </a:r>
            <a:endParaRPr lang="en-US" altLang="ja-JP" dirty="0"/>
          </a:p>
          <a:p>
            <a:pPr lvl="1"/>
            <a:r>
              <a:rPr lang="en-US" altLang="ja-JP" dirty="0" smtClean="0"/>
              <a:t>GNU</a:t>
            </a:r>
            <a:r>
              <a:rPr lang="ja-JP" altLang="en-US" dirty="0" smtClean="0"/>
              <a:t>コンパイラ</a:t>
            </a:r>
            <a:r>
              <a:rPr lang="en-US" altLang="ja-JP" dirty="0" smtClean="0"/>
              <a:t>+</a:t>
            </a:r>
            <a:r>
              <a:rPr lang="en-US" altLang="ja-JP" dirty="0" err="1" smtClean="0"/>
              <a:t>OpenMPI</a:t>
            </a:r>
            <a:r>
              <a:rPr lang="en-US" altLang="ja-JP" dirty="0" smtClean="0"/>
              <a:t>/gnu</a:t>
            </a:r>
          </a:p>
          <a:p>
            <a:pPr lvl="1"/>
            <a:r>
              <a:rPr lang="en-US" altLang="ja-JP" dirty="0" smtClean="0"/>
              <a:t>PGI</a:t>
            </a:r>
            <a:r>
              <a:rPr lang="ja-JP" altLang="en-US" dirty="0" smtClean="0"/>
              <a:t>コンパイラ</a:t>
            </a:r>
            <a:r>
              <a:rPr lang="en-US" altLang="ja-JP" dirty="0" smtClean="0"/>
              <a:t>+</a:t>
            </a:r>
            <a:r>
              <a:rPr lang="en-US" altLang="ja-JP" dirty="0" err="1" smtClean="0"/>
              <a:t>OpenMPI</a:t>
            </a:r>
            <a:r>
              <a:rPr lang="en-US" altLang="ja-JP" dirty="0" smtClean="0"/>
              <a:t>/</a:t>
            </a:r>
            <a:r>
              <a:rPr lang="en-US" altLang="ja-JP" dirty="0" err="1" smtClean="0"/>
              <a:t>pgi</a:t>
            </a:r>
            <a:endParaRPr lang="en-US" altLang="ja-JP" dirty="0" smtClean="0"/>
          </a:p>
          <a:p>
            <a:r>
              <a:rPr lang="ja-JP" altLang="en-US" dirty="0" smtClean="0"/>
              <a:t>必要</a:t>
            </a:r>
            <a:r>
              <a:rPr lang="ja-JP" altLang="en-US" dirty="0"/>
              <a:t>なソフトウエア環境</a:t>
            </a:r>
          </a:p>
          <a:p>
            <a:pPr lvl="1"/>
            <a:r>
              <a:rPr lang="en-US" altLang="ja-JP" dirty="0" smtClean="0"/>
              <a:t>C, C++ compiler</a:t>
            </a:r>
          </a:p>
          <a:p>
            <a:pPr lvl="1"/>
            <a:r>
              <a:rPr lang="en-US" altLang="ja-JP" dirty="0" smtClean="0"/>
              <a:t>HWPC/PAPI</a:t>
            </a:r>
            <a:r>
              <a:rPr lang="ja-JP" altLang="en-US" dirty="0" smtClean="0"/>
              <a:t>を組み込む場合は</a:t>
            </a:r>
            <a:r>
              <a:rPr lang="en-US" altLang="ja-JP" dirty="0" smtClean="0"/>
              <a:t>Linux </a:t>
            </a:r>
            <a:r>
              <a:rPr lang="en-US" altLang="ja-JP" dirty="0"/>
              <a:t>kernel </a:t>
            </a:r>
            <a:r>
              <a:rPr lang="en-US" altLang="ja-JP" dirty="0" smtClean="0"/>
              <a:t>2.6.32+</a:t>
            </a:r>
            <a:endParaRPr lang="ja-JP" altLang="en-US" dirty="0"/>
          </a:p>
        </p:txBody>
      </p:sp>
    </p:spTree>
    <p:extLst>
      <p:ext uri="{BB962C8B-B14F-4D97-AF65-F5344CB8AC3E}">
        <p14:creationId xmlns:p14="http://schemas.microsoft.com/office/powerpoint/2010/main" val="13844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kumimoji="1" lang="en-US" altLang="ja-JP" kern="1200" dirty="0" err="1" smtClean="0">
                <a:solidFill>
                  <a:schemeClr val="tx1"/>
                </a:solidFill>
                <a:effectLst/>
                <a:latin typeface="+mn-ea"/>
                <a:ea typeface="+mn-ea"/>
                <a:cs typeface="+mn-cs"/>
              </a:rPr>
              <a:t>PMlib</a:t>
            </a:r>
            <a:r>
              <a:rPr kumimoji="1" lang="ja-JP" altLang="en-US" kern="1200" dirty="0" smtClean="0">
                <a:solidFill>
                  <a:schemeClr val="tx1"/>
                </a:solidFill>
                <a:effectLst/>
                <a:latin typeface="+mn-ea"/>
                <a:ea typeface="+mn-ea"/>
                <a:cs typeface="+mn-cs"/>
              </a:rPr>
              <a:t>の入手方法</a:t>
            </a:r>
            <a:endParaRPr kumimoji="1" lang="ja-JP" altLang="en-US" sz="4000" dirty="0"/>
          </a:p>
        </p:txBody>
      </p:sp>
      <p:sp>
        <p:nvSpPr>
          <p:cNvPr id="3" name="コンテンツ プレースホルダー 2"/>
          <p:cNvSpPr>
            <a:spLocks noGrp="1"/>
          </p:cNvSpPr>
          <p:nvPr>
            <p:ph idx="1"/>
          </p:nvPr>
        </p:nvSpPr>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1" lang="en-US" altLang="ja-JP" sz="2400" kern="1200" dirty="0" err="1"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パッケージの入手方法</a:t>
            </a:r>
            <a:endParaRPr lang="ja-JP" altLang="en-US" dirty="0" smtClean="0">
              <a:effectLst/>
            </a:endParaRPr>
          </a:p>
          <a:p>
            <a:pPr lvl="1"/>
            <a:r>
              <a:rPr kumimoji="1" lang="ja-JP" altLang="en-US" sz="2400" kern="1200" dirty="0" smtClean="0">
                <a:solidFill>
                  <a:schemeClr val="tx1"/>
                </a:solidFill>
                <a:effectLst/>
                <a:latin typeface="+mn-ea"/>
                <a:ea typeface="+mn-ea"/>
                <a:cs typeface="+mn-cs"/>
              </a:rPr>
              <a:t>下記公開リポジトリから</a:t>
            </a:r>
            <a:r>
              <a:rPr kumimoji="1" lang="en-US" altLang="ja-JP" sz="2400" kern="1200" dirty="0" smtClean="0">
                <a:solidFill>
                  <a:schemeClr val="tx1"/>
                </a:solidFill>
                <a:effectLst/>
                <a:latin typeface="+mn-ea"/>
                <a:ea typeface="+mn-ea"/>
                <a:cs typeface="+mn-cs"/>
              </a:rPr>
              <a:t>Download</a:t>
            </a:r>
          </a:p>
          <a:p>
            <a:pPr lvl="1"/>
            <a:r>
              <a:rPr lang="en-US" altLang="ja-JP" dirty="0">
                <a:hlinkClick r:id="rId2"/>
              </a:rPr>
              <a:t>http://avr-aics-riken.github.io/PMlib</a:t>
            </a:r>
            <a:r>
              <a:rPr lang="en-US" altLang="ja-JP" dirty="0" smtClean="0">
                <a:hlinkClick r:id="rId2"/>
              </a:rPr>
              <a:t>/</a:t>
            </a:r>
            <a:endParaRPr lang="en-US" altLang="ja-JP" dirty="0" smtClean="0"/>
          </a:p>
          <a:p>
            <a:pPr lvl="1"/>
            <a:endParaRPr kumimoji="1" lang="en-US" altLang="ja-JP" sz="2400" kern="1200" dirty="0" smtClean="0">
              <a:solidFill>
                <a:schemeClr val="tx1"/>
              </a:solidFill>
              <a:effectLst/>
              <a:latin typeface="+mn-ea"/>
              <a:ea typeface="+mn-ea"/>
              <a:cs typeface="+mn-cs"/>
            </a:endParaRPr>
          </a:p>
          <a:p>
            <a:pPr lvl="0"/>
            <a:r>
              <a:rPr kumimoji="1" lang="en-US" altLang="ja-JP" sz="2400" kern="1200" dirty="0" smtClean="0">
                <a:solidFill>
                  <a:schemeClr val="tx1"/>
                </a:solidFill>
                <a:effectLst/>
                <a:latin typeface="+mn-ea"/>
                <a:ea typeface="+mn-ea"/>
                <a:cs typeface="+mn-cs"/>
              </a:rPr>
              <a:t>PMlib</a:t>
            </a:r>
            <a:r>
              <a:rPr kumimoji="1" lang="ja-JP" altLang="en-US" sz="2400" kern="1200" dirty="0" smtClean="0">
                <a:solidFill>
                  <a:schemeClr val="tx1"/>
                </a:solidFill>
                <a:effectLst/>
                <a:latin typeface="+mn-ea"/>
                <a:ea typeface="+mn-ea"/>
                <a:cs typeface="+mn-cs"/>
              </a:rPr>
              <a:t>に関するドキュメント</a:t>
            </a:r>
            <a:endParaRPr kumimoji="1" lang="en-US" altLang="ja-JP" sz="2400" kern="1200" dirty="0" smtClean="0">
              <a:solidFill>
                <a:schemeClr val="tx1"/>
              </a:solidFill>
              <a:effectLst/>
              <a:latin typeface="+mn-ea"/>
              <a:ea typeface="+mn-ea"/>
              <a:cs typeface="+mn-cs"/>
            </a:endParaRPr>
          </a:p>
          <a:p>
            <a:pPr lvl="1"/>
            <a:r>
              <a:rPr lang="ja-JP" altLang="en-US" dirty="0" smtClean="0"/>
              <a:t>パッケージに含まれる</a:t>
            </a:r>
            <a:r>
              <a:rPr lang="en-US" altLang="ja-JP" dirty="0" smtClean="0"/>
              <a:t>doc/</a:t>
            </a:r>
            <a:r>
              <a:rPr lang="ja-JP" altLang="en-US" dirty="0" smtClean="0"/>
              <a:t>ディレクトリ以下にある</a:t>
            </a:r>
            <a:endParaRPr kumimoji="1" lang="ja-JP" altLang="en-US" kern="1200" dirty="0" smtClean="0">
              <a:solidFill>
                <a:schemeClr val="tx1"/>
              </a:solidFill>
              <a:effectLst/>
              <a:latin typeface="+mn-ea"/>
              <a:ea typeface="+mn-ea"/>
              <a:cs typeface="+mn-cs"/>
            </a:endParaRPr>
          </a:p>
          <a:p>
            <a:pPr lvl="2"/>
            <a:r>
              <a:rPr lang="en-US" altLang="ja-JP" dirty="0" err="1" smtClean="0"/>
              <a:t>How_to_use_PMlib.pdf</a:t>
            </a:r>
            <a:r>
              <a:rPr lang="ja-JP" altLang="en-US" dirty="0" smtClean="0"/>
              <a:t>　：クラスライブラリの説明書</a:t>
            </a:r>
            <a:endParaRPr lang="en-US" altLang="ja-JP" dirty="0"/>
          </a:p>
          <a:p>
            <a:pPr lvl="2"/>
            <a:r>
              <a:rPr lang="en-US" altLang="ja-JP" dirty="0" err="1" smtClean="0"/>
              <a:t>PMlib_getting_started.pdf</a:t>
            </a:r>
            <a:r>
              <a:rPr lang="en-US" altLang="ja-JP" dirty="0" smtClean="0"/>
              <a:t> :</a:t>
            </a:r>
            <a:r>
              <a:rPr lang="ja-JP" altLang="en-US" dirty="0" smtClean="0"/>
              <a:t>本資料</a:t>
            </a:r>
            <a:endParaRPr lang="en-US" altLang="ja-JP" dirty="0" smtClean="0"/>
          </a:p>
          <a:p>
            <a:r>
              <a:rPr lang="ja-JP" altLang="en-US" dirty="0" smtClean="0"/>
              <a:t>本日使用する資料</a:t>
            </a:r>
            <a:endParaRPr lang="en-US" altLang="ja-JP" dirty="0" smtClean="0"/>
          </a:p>
          <a:p>
            <a:pPr lvl="1"/>
            <a:r>
              <a:rPr lang="ja-JP" altLang="en-US" dirty="0" smtClean="0"/>
              <a:t>スライドおよびハンズオンプログラムは下記から</a:t>
            </a:r>
            <a:endParaRPr lang="en-US" altLang="ja-JP" dirty="0" smtClean="0"/>
          </a:p>
          <a:p>
            <a:pPr lvl="1"/>
            <a:r>
              <a:rPr lang="en-US" altLang="ja-JP" dirty="0" smtClean="0">
                <a:hlinkClick r:id="rId3"/>
              </a:rPr>
              <a:t>https://github.com/mikami3heart/Tutorial</a:t>
            </a:r>
            <a:r>
              <a:rPr kumimoji="1" lang="tr-TR" altLang="ja-JP" sz="2400" kern="1200" dirty="0" smtClean="0">
                <a:solidFill>
                  <a:schemeClr val="tx1"/>
                </a:solidFill>
                <a:effectLst/>
                <a:latin typeface="+mn-ea"/>
                <a:ea typeface="+mn-ea"/>
                <a:cs typeface="+mn-cs"/>
              </a:rPr>
              <a:t>-</a:t>
            </a:r>
            <a:r>
              <a:rPr kumimoji="1" lang="tr-TR" altLang="ja-JP" sz="2400" kern="1200" dirty="0" err="1" smtClean="0">
                <a:solidFill>
                  <a:schemeClr val="tx1"/>
                </a:solidFill>
                <a:effectLst/>
                <a:latin typeface="+mn-ea"/>
                <a:ea typeface="+mn-ea"/>
                <a:cs typeface="+mn-cs"/>
              </a:rPr>
              <a:t>Pmlib</a:t>
            </a:r>
            <a:r>
              <a:rPr lang="tr-TR" altLang="ja-JP" dirty="0" smtClean="0"/>
              <a:t> </a:t>
            </a:r>
            <a:r>
              <a:rPr lang="en-US" altLang="ja-JP" dirty="0" smtClean="0">
                <a:solidFill>
                  <a:srgbClr val="FF0000"/>
                </a:solidFill>
              </a:rPr>
              <a:t> </a:t>
            </a:r>
            <a:r>
              <a:rPr lang="ja-JP" altLang="en-US" dirty="0" smtClean="0">
                <a:solidFill>
                  <a:srgbClr val="FF0000"/>
                </a:solidFill>
              </a:rPr>
              <a:t>（予定）</a:t>
            </a:r>
            <a:endParaRPr lang="en-US" altLang="ja-JP" dirty="0">
              <a:solidFill>
                <a:srgbClr val="FF0000"/>
              </a:solidFill>
            </a:endParaRPr>
          </a:p>
          <a:p>
            <a:pPr lvl="1"/>
            <a:endParaRPr lang="en-US" altLang="ja-JP" dirty="0" smtClean="0"/>
          </a:p>
        </p:txBody>
      </p:sp>
    </p:spTree>
    <p:extLst>
      <p:ext uri="{BB962C8B-B14F-4D97-AF65-F5344CB8AC3E}">
        <p14:creationId xmlns:p14="http://schemas.microsoft.com/office/powerpoint/2010/main" val="17903051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PMlib</a:t>
            </a:r>
            <a:r>
              <a:rPr kumimoji="1" lang="ja-JP" altLang="en-US" dirty="0" smtClean="0"/>
              <a:t>計算</a:t>
            </a:r>
            <a:r>
              <a:rPr lang="ja-JP" altLang="en-US" dirty="0"/>
              <a:t>性能モニター機能</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ja-JP" sz="1800" kern="1200" dirty="0" smtClean="0">
                <a:solidFill>
                  <a:schemeClr val="tx1"/>
                </a:solidFill>
                <a:effectLst/>
                <a:latin typeface="+mn-ea"/>
                <a:ea typeface="+mn-ea"/>
                <a:cs typeface="+mn-cs"/>
              </a:rPr>
              <a:t>プログラム</a:t>
            </a:r>
            <a:r>
              <a:rPr lang="ja-JP" altLang="en-US" sz="1800" dirty="0" smtClean="0"/>
              <a:t>実行中に</a:t>
            </a:r>
            <a:r>
              <a:rPr lang="en-US" altLang="ja-JP" sz="1800" dirty="0" smtClean="0"/>
              <a:t>PMlib</a:t>
            </a:r>
            <a:r>
              <a:rPr lang="ja-JP" altLang="en-US" sz="1800" dirty="0" smtClean="0"/>
              <a:t>が性能統計情報を蓄積・出力する</a:t>
            </a:r>
            <a:endParaRPr kumimoji="1" lang="en-US" altLang="ja-JP" sz="1800" kern="1200" dirty="0" smtClean="0">
              <a:solidFill>
                <a:schemeClr val="tx1"/>
              </a:solidFill>
              <a:effectLst/>
              <a:latin typeface="+mn-ea"/>
              <a:ea typeface="+mn-ea"/>
              <a:cs typeface="+mn-cs"/>
            </a:endParaRPr>
          </a:p>
          <a:p>
            <a:r>
              <a:rPr kumimoji="1" lang="ja-JP" altLang="ja-JP" sz="1800" kern="1200" dirty="0" smtClean="0">
                <a:solidFill>
                  <a:schemeClr val="tx1"/>
                </a:solidFill>
                <a:effectLst/>
                <a:latin typeface="+mn-ea"/>
                <a:ea typeface="+mn-ea"/>
                <a:cs typeface="+mn-cs"/>
              </a:rPr>
              <a:t>プログラムソース中に</a:t>
            </a:r>
            <a:r>
              <a:rPr lang="ja-JP" altLang="en-US" sz="1800" dirty="0" smtClean="0"/>
              <a:t>指定された</a:t>
            </a:r>
            <a:r>
              <a:rPr kumimoji="1" lang="ja-JP" altLang="ja-JP" sz="1800" kern="1200" dirty="0" smtClean="0">
                <a:solidFill>
                  <a:schemeClr val="tx1"/>
                </a:solidFill>
                <a:effectLst/>
                <a:latin typeface="+mn-ea"/>
                <a:ea typeface="+mn-ea"/>
                <a:cs typeface="+mn-cs"/>
              </a:rPr>
              <a:t>測定区間</a:t>
            </a:r>
            <a:r>
              <a:rPr kumimoji="1" lang="ja-JP" altLang="en-US" sz="1800" kern="1200" dirty="0" smtClean="0">
                <a:solidFill>
                  <a:schemeClr val="tx1"/>
                </a:solidFill>
                <a:effectLst/>
                <a:latin typeface="+mn-ea"/>
                <a:ea typeface="+mn-ea"/>
                <a:cs typeface="+mn-cs"/>
              </a:rPr>
              <a:t>毎に統計</a:t>
            </a:r>
            <a:endParaRPr lang="en-US" altLang="ja-JP" sz="1800" dirty="0" smtClean="0"/>
          </a:p>
          <a:p>
            <a:r>
              <a:rPr lang="ja-JP" altLang="en-US" sz="1800" dirty="0" smtClean="0"/>
              <a:t>各測定区間は小数</a:t>
            </a:r>
            <a:r>
              <a:rPr kumimoji="1" lang="ja-JP" altLang="ja-JP" sz="1800" kern="1200" dirty="0" smtClean="0">
                <a:solidFill>
                  <a:schemeClr val="tx1"/>
                </a:solidFill>
                <a:effectLst/>
                <a:latin typeface="+mn-ea"/>
                <a:ea typeface="+mn-ea"/>
                <a:cs typeface="+mn-cs"/>
              </a:rPr>
              <a:t>のプロパティを持つ</a:t>
            </a:r>
            <a:endParaRPr kumimoji="1" lang="en-US" altLang="ja-JP" sz="1800" kern="1200" dirty="0" smtClean="0">
              <a:solidFill>
                <a:schemeClr val="tx1"/>
              </a:solidFill>
              <a:effectLst/>
              <a:latin typeface="+mn-ea"/>
              <a:ea typeface="+mn-ea"/>
              <a:cs typeface="+mn-cs"/>
            </a:endParaRPr>
          </a:p>
          <a:p>
            <a:pPr lvl="1"/>
            <a:r>
              <a:rPr lang="ja-JP" altLang="en-US" sz="1800" dirty="0" smtClean="0"/>
              <a:t>ラベル：任意の文字列（</a:t>
            </a:r>
            <a:r>
              <a:rPr kumimoji="1" lang="ja-JP" altLang="en-US" sz="1800" kern="1200" dirty="0" smtClean="0">
                <a:solidFill>
                  <a:schemeClr val="tx1"/>
                </a:solidFill>
                <a:effectLst/>
                <a:latin typeface="+mn-ea"/>
                <a:ea typeface="+mn-ea"/>
                <a:cs typeface="+mn-cs"/>
              </a:rPr>
              <a:t>統計情報出力時のラベル</a:t>
            </a:r>
            <a:r>
              <a:rPr lang="ja-JP" altLang="en-US" sz="1800" dirty="0" smtClean="0"/>
              <a:t> ）</a:t>
            </a:r>
            <a:endParaRPr lang="en-US" altLang="ja-JP" sz="1800" dirty="0" smtClean="0"/>
          </a:p>
          <a:p>
            <a:pPr lvl="1"/>
            <a:r>
              <a:rPr lang="ja-JP" altLang="en-US" sz="1800" dirty="0" smtClean="0"/>
              <a:t>測定</a:t>
            </a:r>
            <a:r>
              <a:rPr lang="ja-JP" altLang="en-US" sz="1800" dirty="0"/>
              <a:t>対象タイフ</a:t>
            </a:r>
            <a:r>
              <a:rPr lang="ja-JP" altLang="en-US" sz="1800" dirty="0" smtClean="0"/>
              <a:t>゚： 「計算時間」、「通信時間」、「自動決定」 </a:t>
            </a:r>
            <a:endParaRPr lang="en-US" altLang="ja-JP" sz="1800" dirty="0" smtClean="0"/>
          </a:p>
          <a:p>
            <a:pPr lvl="2"/>
            <a:r>
              <a:rPr lang="en-US" altLang="ja-JP" sz="1800" dirty="0" smtClean="0"/>
              <a:t>(CALC:</a:t>
            </a:r>
            <a:r>
              <a:rPr lang="ja-JP" altLang="en-US" sz="1800" dirty="0" smtClean="0"/>
              <a:t>計算</a:t>
            </a:r>
            <a:r>
              <a:rPr lang="en-US" altLang="ja-JP" sz="1800" dirty="0" smtClean="0"/>
              <a:t>, </a:t>
            </a:r>
            <a:r>
              <a:rPr kumimoji="1" lang="en-US" altLang="ja-JP" sz="1800" kern="1200" dirty="0" smtClean="0">
                <a:solidFill>
                  <a:schemeClr val="tx1"/>
                </a:solidFill>
                <a:effectLst/>
                <a:latin typeface="+mn-ea"/>
                <a:ea typeface="+mn-ea"/>
                <a:cs typeface="+mn-cs"/>
              </a:rPr>
              <a:t>COMM:</a:t>
            </a:r>
            <a:r>
              <a:rPr kumimoji="1" lang="ja-JP" altLang="ja-JP" sz="1800" kern="1200" dirty="0" smtClean="0">
                <a:solidFill>
                  <a:schemeClr val="tx1"/>
                </a:solidFill>
                <a:effectLst/>
                <a:latin typeface="+mn-ea"/>
                <a:ea typeface="+mn-ea"/>
                <a:cs typeface="+mn-cs"/>
              </a:rPr>
              <a:t>通信</a:t>
            </a:r>
            <a:r>
              <a:rPr kumimoji="1" lang="en-US" altLang="ja-JP" sz="1800" kern="1200" dirty="0" smtClean="0">
                <a:solidFill>
                  <a:schemeClr val="tx1"/>
                </a:solidFill>
                <a:effectLst/>
                <a:latin typeface="+mn-ea"/>
                <a:ea typeface="+mn-ea"/>
                <a:cs typeface="+mn-cs"/>
              </a:rPr>
              <a:t>, </a:t>
            </a:r>
            <a:r>
              <a:rPr lang="en-US" altLang="ja-JP" sz="1800" dirty="0" smtClean="0"/>
              <a:t>AUTO:</a:t>
            </a:r>
            <a:r>
              <a:rPr lang="ja-JP" altLang="en-US" sz="1800" dirty="0" smtClean="0"/>
              <a:t>自動決定</a:t>
            </a:r>
            <a:r>
              <a:rPr lang="en-US" altLang="ja-JP" sz="1800" dirty="0" smtClean="0"/>
              <a:t>)</a:t>
            </a:r>
          </a:p>
          <a:p>
            <a:pPr lvl="1"/>
            <a:r>
              <a:rPr lang="ja-JP" altLang="en-US" sz="1800" dirty="0" smtClean="0"/>
              <a:t>排他</a:t>
            </a:r>
            <a:r>
              <a:rPr lang="ja-JP" altLang="en-US" sz="1800" dirty="0"/>
              <a:t>測定フラク</a:t>
            </a:r>
            <a:r>
              <a:rPr lang="ja-JP" altLang="en-US" sz="1800" dirty="0" smtClean="0"/>
              <a:t>゙：「</a:t>
            </a:r>
            <a:r>
              <a:rPr lang="ja-JP" altLang="en-US" sz="1800" dirty="0"/>
              <a:t>排他測定」または「非排他測定</a:t>
            </a:r>
            <a:r>
              <a:rPr lang="ja-JP" altLang="en-US" sz="1800" dirty="0" smtClean="0"/>
              <a:t>」</a:t>
            </a:r>
            <a:endParaRPr lang="en-US" altLang="ja-JP" sz="1800" dirty="0" smtClean="0"/>
          </a:p>
          <a:p>
            <a:pPr lvl="0"/>
            <a:r>
              <a:rPr lang="ja-JP" altLang="en-US" sz="1800" dirty="0" smtClean="0"/>
              <a:t>性能統計の種類と算出方法を選択</a:t>
            </a:r>
            <a:endParaRPr lang="en-US" altLang="ja-JP" sz="1800" dirty="0" smtClean="0"/>
          </a:p>
          <a:p>
            <a:pPr lvl="1"/>
            <a:r>
              <a:rPr kumimoji="1" lang="ja-JP" altLang="en-US" sz="1800" dirty="0" smtClean="0"/>
              <a:t>計算量を</a:t>
            </a:r>
            <a:r>
              <a:rPr kumimoji="1" lang="ja-JP" altLang="ja-JP" sz="1800" kern="1200" dirty="0" smtClean="0">
                <a:solidFill>
                  <a:schemeClr val="tx1"/>
                </a:solidFill>
                <a:effectLst/>
                <a:latin typeface="+mn-ea"/>
                <a:ea typeface="+mn-ea"/>
                <a:cs typeface="+mn-cs"/>
              </a:rPr>
              <a:t>ユーザが</a:t>
            </a:r>
            <a:r>
              <a:rPr kumimoji="1" lang="ja-JP" altLang="en-US" sz="1800" dirty="0" smtClean="0"/>
              <a:t>明示的に申告</a:t>
            </a:r>
            <a:endParaRPr kumimoji="1" lang="en-US" altLang="ja-JP" sz="1800" dirty="0" smtClean="0"/>
          </a:p>
          <a:p>
            <a:pPr lvl="2"/>
            <a:r>
              <a:rPr kumimoji="1" lang="ja-JP" altLang="en-US" sz="1800" dirty="0" smtClean="0"/>
              <a:t>測定区間の「計算量・通信量」を引数として自己申告</a:t>
            </a:r>
            <a:endParaRPr kumimoji="1" lang="en-US" altLang="ja-JP" sz="1800" dirty="0" smtClean="0"/>
          </a:p>
          <a:p>
            <a:pPr lvl="2"/>
            <a:r>
              <a:rPr kumimoji="1" lang="ja-JP" altLang="ja-JP" sz="1800" kern="1200" dirty="0" smtClean="0">
                <a:solidFill>
                  <a:schemeClr val="tx1"/>
                </a:solidFill>
                <a:effectLst/>
                <a:latin typeface="+mn-ea"/>
                <a:ea typeface="+mn-ea"/>
                <a:cs typeface="+mn-cs"/>
              </a:rPr>
              <a:t>申告量</a:t>
            </a:r>
            <a:r>
              <a:rPr kumimoji="1" lang="ja-JP" altLang="en-US" sz="1800" kern="1200" dirty="0" smtClean="0">
                <a:solidFill>
                  <a:schemeClr val="tx1"/>
                </a:solidFill>
                <a:effectLst/>
                <a:latin typeface="+mn-ea"/>
                <a:ea typeface="+mn-ea"/>
                <a:cs typeface="+mn-cs"/>
              </a:rPr>
              <a:t>の</a:t>
            </a:r>
            <a:r>
              <a:rPr kumimoji="1" lang="ja-JP" altLang="ja-JP" sz="1800" kern="1200" dirty="0" smtClean="0">
                <a:solidFill>
                  <a:schemeClr val="tx1"/>
                </a:solidFill>
                <a:effectLst/>
                <a:latin typeface="+mn-ea"/>
                <a:ea typeface="+mn-ea"/>
                <a:cs typeface="+mn-cs"/>
              </a:rPr>
              <a:t>解釈</a:t>
            </a:r>
            <a:r>
              <a:rPr kumimoji="1" lang="ja-JP" altLang="en-US" sz="1800" kern="1200" dirty="0" smtClean="0">
                <a:solidFill>
                  <a:schemeClr val="tx1"/>
                </a:solidFill>
                <a:effectLst/>
                <a:latin typeface="+mn-ea"/>
                <a:ea typeface="+mn-ea"/>
                <a:cs typeface="+mn-cs"/>
              </a:rPr>
              <a:t>は測定対象タイプによる</a:t>
            </a:r>
            <a:endParaRPr kumimoji="1" lang="en-US" altLang="ja-JP" sz="1800" kern="1200" dirty="0" smtClean="0">
              <a:solidFill>
                <a:schemeClr val="tx1"/>
              </a:solidFill>
              <a:effectLst/>
              <a:latin typeface="+mn-ea"/>
              <a:ea typeface="+mn-ea"/>
              <a:cs typeface="+mn-cs"/>
            </a:endParaRPr>
          </a:p>
          <a:p>
            <a:pPr lvl="3"/>
            <a:r>
              <a:rPr kumimoji="1" lang="ja-JP" altLang="en-US" sz="1800" dirty="0" smtClean="0"/>
              <a:t>計算時間の場合は浮動小数点演算量：計算速度 </a:t>
            </a:r>
            <a:r>
              <a:rPr kumimoji="1" lang="en-US" altLang="ja-JP" sz="1800" dirty="0" smtClean="0"/>
              <a:t>(FLOPS) </a:t>
            </a:r>
            <a:r>
              <a:rPr kumimoji="1" lang="ja-JP" altLang="en-US" sz="1800" dirty="0" smtClean="0"/>
              <a:t>を出力</a:t>
            </a:r>
            <a:endParaRPr kumimoji="1" lang="en-US" altLang="ja-JP" sz="1800" dirty="0" smtClean="0"/>
          </a:p>
          <a:p>
            <a:pPr lvl="3"/>
            <a:r>
              <a:rPr kumimoji="1" lang="ja-JP" altLang="en-US" sz="1800" dirty="0" smtClean="0"/>
              <a:t>通信時間の場合は通信量</a:t>
            </a:r>
            <a:r>
              <a:rPr kumimoji="1" lang="ja-JP" altLang="ja-JP" sz="1800" kern="1200" dirty="0" smtClean="0">
                <a:solidFill>
                  <a:schemeClr val="tx1"/>
                </a:solidFill>
                <a:effectLst/>
                <a:latin typeface="+mn-ea"/>
                <a:ea typeface="+mn-ea"/>
                <a:cs typeface="+mn-cs"/>
              </a:rPr>
              <a:t>バイト単位</a:t>
            </a:r>
            <a:r>
              <a:rPr kumimoji="1" lang="ja-JP" altLang="en-US" sz="1800" kern="1200" dirty="0" smtClean="0">
                <a:solidFill>
                  <a:schemeClr val="tx1"/>
                </a:solidFill>
                <a:effectLst/>
                <a:latin typeface="+mn-ea"/>
                <a:ea typeface="+mn-ea"/>
                <a:cs typeface="+mn-cs"/>
              </a:rPr>
              <a:t>：</a:t>
            </a:r>
            <a:r>
              <a:rPr kumimoji="1" lang="ja-JP" altLang="en-US" sz="1800" dirty="0" smtClean="0"/>
              <a:t>通信速度 </a:t>
            </a:r>
            <a:r>
              <a:rPr kumimoji="1" lang="en-US" altLang="ja-JP" sz="1800" dirty="0" smtClean="0"/>
              <a:t>(Byte/s ) </a:t>
            </a:r>
            <a:r>
              <a:rPr kumimoji="1" lang="ja-JP" altLang="en-US" sz="1800" dirty="0" smtClean="0"/>
              <a:t>を出力</a:t>
            </a:r>
          </a:p>
          <a:p>
            <a:pPr lvl="1"/>
            <a:r>
              <a:rPr kumimoji="1" lang="ja-JP" altLang="en-US" sz="1800" kern="1200" dirty="0" smtClean="0">
                <a:solidFill>
                  <a:schemeClr val="tx1"/>
                </a:solidFill>
                <a:effectLst/>
                <a:latin typeface="+mn-ea"/>
                <a:ea typeface="+mn-ea"/>
                <a:cs typeface="+mn-cs"/>
              </a:rPr>
              <a:t>計算量の自動算出</a:t>
            </a:r>
            <a:endParaRPr kumimoji="1" lang="en-US" altLang="ja-JP" sz="1800" kern="1200" dirty="0" smtClean="0">
              <a:solidFill>
                <a:schemeClr val="tx1"/>
              </a:solidFill>
              <a:effectLst/>
              <a:latin typeface="+mn-ea"/>
              <a:ea typeface="+mn-ea"/>
              <a:cs typeface="+mn-cs"/>
            </a:endParaRPr>
          </a:p>
          <a:p>
            <a:pPr lvl="2"/>
            <a:r>
              <a:rPr lang="ja-JP" altLang="en-US" sz="1800" dirty="0" smtClean="0"/>
              <a:t>ハードウエア性能カウンター</a:t>
            </a:r>
            <a:r>
              <a:rPr lang="en-US" altLang="ja-JP" sz="1800" dirty="0" smtClean="0"/>
              <a:t>(HWPC)</a:t>
            </a:r>
            <a:r>
              <a:rPr lang="ja-JP" altLang="en-US" sz="1800" dirty="0" smtClean="0"/>
              <a:t>のイベントを測定して出力</a:t>
            </a:r>
            <a:endParaRPr lang="en-US" altLang="ja-JP" sz="1800" dirty="0" smtClean="0"/>
          </a:p>
          <a:p>
            <a:pPr lvl="2"/>
            <a:r>
              <a:rPr kumimoji="1" lang="ja-JP" altLang="ja-JP" sz="1800" kern="1200" dirty="0" smtClean="0">
                <a:solidFill>
                  <a:schemeClr val="tx1"/>
                </a:solidFill>
                <a:effectLst/>
                <a:latin typeface="+mn-ea"/>
                <a:ea typeface="+mn-ea"/>
                <a:cs typeface="+mn-cs"/>
              </a:rPr>
              <a:t>プ</a:t>
            </a:r>
            <a:r>
              <a:rPr kumimoji="1" lang="ja-JP" altLang="en-US" sz="1800" dirty="0" smtClean="0"/>
              <a:t>ログラム実行時に環境変数で</a:t>
            </a:r>
            <a:r>
              <a:rPr kumimoji="1" lang="ja-JP" altLang="ja-JP" sz="1800" kern="1200" dirty="0" smtClean="0">
                <a:solidFill>
                  <a:schemeClr val="tx1"/>
                </a:solidFill>
                <a:effectLst/>
                <a:latin typeface="+mn-ea"/>
                <a:ea typeface="+mn-ea"/>
                <a:cs typeface="+mn-cs"/>
              </a:rPr>
              <a:t>イベントグループを</a:t>
            </a:r>
            <a:r>
              <a:rPr kumimoji="1" lang="ja-JP" altLang="en-US" sz="1800" dirty="0" smtClean="0"/>
              <a:t>動的に選択</a:t>
            </a:r>
            <a:endParaRPr kumimoji="1" lang="ja-JP" altLang="en-US" sz="1800" dirty="0"/>
          </a:p>
        </p:txBody>
      </p:sp>
    </p:spTree>
    <p:extLst>
      <p:ext uri="{BB962C8B-B14F-4D97-AF65-F5344CB8AC3E}">
        <p14:creationId xmlns:p14="http://schemas.microsoft.com/office/powerpoint/2010/main" val="32835126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PMlib</a:t>
            </a:r>
            <a:r>
              <a:rPr kumimoji="1" lang="ja-JP" altLang="en-US" dirty="0" smtClean="0"/>
              <a:t>計算</a:t>
            </a:r>
            <a:r>
              <a:rPr lang="ja-JP" altLang="en-US" dirty="0"/>
              <a:t>性能モニター機能</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ja-JP" sz="1800" kern="1200" dirty="0" smtClean="0">
                <a:solidFill>
                  <a:schemeClr val="tx1"/>
                </a:solidFill>
                <a:effectLst/>
                <a:latin typeface="+mn-ea"/>
                <a:ea typeface="+mn-ea"/>
                <a:cs typeface="+mn-cs"/>
              </a:rPr>
              <a:t>プログラム</a:t>
            </a:r>
            <a:r>
              <a:rPr lang="ja-JP" altLang="en-US" sz="1800" dirty="0" smtClean="0"/>
              <a:t>実行中に</a:t>
            </a:r>
            <a:r>
              <a:rPr lang="en-US" altLang="ja-JP" sz="1800" dirty="0" smtClean="0"/>
              <a:t>PMlib</a:t>
            </a:r>
            <a:r>
              <a:rPr lang="ja-JP" altLang="en-US" sz="1800" dirty="0" smtClean="0"/>
              <a:t>が性能統計情報を蓄積・出力する</a:t>
            </a:r>
            <a:endParaRPr kumimoji="1" lang="en-US" altLang="ja-JP" sz="1800" kern="1200" dirty="0" smtClean="0">
              <a:solidFill>
                <a:schemeClr val="tx1"/>
              </a:solidFill>
              <a:effectLst/>
              <a:latin typeface="+mn-ea"/>
              <a:ea typeface="+mn-ea"/>
              <a:cs typeface="+mn-cs"/>
            </a:endParaRPr>
          </a:p>
          <a:p>
            <a:r>
              <a:rPr kumimoji="1" lang="ja-JP" altLang="ja-JP" sz="1800" kern="1200" dirty="0" smtClean="0">
                <a:solidFill>
                  <a:schemeClr val="tx1"/>
                </a:solidFill>
                <a:effectLst/>
                <a:latin typeface="+mn-ea"/>
                <a:ea typeface="+mn-ea"/>
                <a:cs typeface="+mn-cs"/>
              </a:rPr>
              <a:t>プログラムソース中に</a:t>
            </a:r>
            <a:r>
              <a:rPr lang="ja-JP" altLang="en-US" sz="1800" dirty="0" smtClean="0"/>
              <a:t>指定された</a:t>
            </a:r>
            <a:r>
              <a:rPr kumimoji="1" lang="ja-JP" altLang="ja-JP" sz="1800" kern="1200" dirty="0" smtClean="0">
                <a:solidFill>
                  <a:schemeClr val="tx1"/>
                </a:solidFill>
                <a:effectLst/>
                <a:latin typeface="+mn-ea"/>
                <a:ea typeface="+mn-ea"/>
                <a:cs typeface="+mn-cs"/>
              </a:rPr>
              <a:t>測定区間</a:t>
            </a:r>
            <a:r>
              <a:rPr kumimoji="1" lang="ja-JP" altLang="en-US" sz="1800" kern="1200" dirty="0" smtClean="0">
                <a:solidFill>
                  <a:schemeClr val="tx1"/>
                </a:solidFill>
                <a:effectLst/>
                <a:latin typeface="+mn-ea"/>
                <a:ea typeface="+mn-ea"/>
                <a:cs typeface="+mn-cs"/>
              </a:rPr>
              <a:t>毎に統計</a:t>
            </a:r>
            <a:endParaRPr lang="en-US" altLang="ja-JP" sz="1800" dirty="0" smtClean="0"/>
          </a:p>
          <a:p>
            <a:r>
              <a:rPr lang="ja-JP" altLang="en-US" sz="1800" dirty="0" smtClean="0"/>
              <a:t>各測定区間は小数</a:t>
            </a:r>
            <a:r>
              <a:rPr kumimoji="1" lang="ja-JP" altLang="ja-JP" sz="1800" kern="1200" dirty="0" smtClean="0">
                <a:solidFill>
                  <a:schemeClr val="tx1"/>
                </a:solidFill>
                <a:effectLst/>
                <a:latin typeface="+mn-ea"/>
                <a:ea typeface="+mn-ea"/>
                <a:cs typeface="+mn-cs"/>
              </a:rPr>
              <a:t>のプロパティを持つ</a:t>
            </a:r>
            <a:endParaRPr kumimoji="1" lang="en-US" altLang="ja-JP" sz="1800" kern="1200" dirty="0" smtClean="0">
              <a:solidFill>
                <a:schemeClr val="tx1"/>
              </a:solidFill>
              <a:effectLst/>
              <a:latin typeface="+mn-ea"/>
              <a:ea typeface="+mn-ea"/>
              <a:cs typeface="+mn-cs"/>
            </a:endParaRPr>
          </a:p>
          <a:p>
            <a:pPr lvl="1"/>
            <a:r>
              <a:rPr lang="ja-JP" altLang="en-US" sz="1800" dirty="0" smtClean="0"/>
              <a:t>ラベル：任意の文字列（</a:t>
            </a:r>
            <a:r>
              <a:rPr kumimoji="1" lang="ja-JP" altLang="en-US" sz="1800" kern="1200" dirty="0" smtClean="0">
                <a:solidFill>
                  <a:schemeClr val="tx1"/>
                </a:solidFill>
                <a:effectLst/>
                <a:latin typeface="+mn-ea"/>
                <a:ea typeface="+mn-ea"/>
                <a:cs typeface="+mn-cs"/>
              </a:rPr>
              <a:t>統計情報出力時のラベル</a:t>
            </a:r>
            <a:r>
              <a:rPr lang="ja-JP" altLang="en-US" sz="1800" dirty="0" smtClean="0"/>
              <a:t> ）</a:t>
            </a:r>
            <a:endParaRPr lang="en-US" altLang="ja-JP" sz="1800" dirty="0" smtClean="0"/>
          </a:p>
          <a:p>
            <a:pPr lvl="1"/>
            <a:r>
              <a:rPr lang="ja-JP" altLang="en-US" sz="1800" dirty="0" smtClean="0"/>
              <a:t>測定</a:t>
            </a:r>
            <a:r>
              <a:rPr lang="ja-JP" altLang="en-US" sz="1800" dirty="0"/>
              <a:t>対象タイフ</a:t>
            </a:r>
            <a:r>
              <a:rPr lang="ja-JP" altLang="en-US" sz="1800" dirty="0" smtClean="0"/>
              <a:t>゚： 「計算時間」、「通信時間」、「自動決定」 </a:t>
            </a:r>
            <a:endParaRPr lang="en-US" altLang="ja-JP" sz="1800" dirty="0" smtClean="0"/>
          </a:p>
          <a:p>
            <a:pPr lvl="2"/>
            <a:r>
              <a:rPr lang="en-US" altLang="ja-JP" sz="1800" dirty="0" smtClean="0"/>
              <a:t>(CALC:</a:t>
            </a:r>
            <a:r>
              <a:rPr lang="ja-JP" altLang="en-US" sz="1800" dirty="0" smtClean="0"/>
              <a:t>計算</a:t>
            </a:r>
            <a:r>
              <a:rPr lang="en-US" altLang="ja-JP" sz="1800" dirty="0" smtClean="0"/>
              <a:t>, </a:t>
            </a:r>
            <a:r>
              <a:rPr kumimoji="1" lang="en-US" altLang="ja-JP" sz="1800" kern="1200" dirty="0" smtClean="0">
                <a:solidFill>
                  <a:schemeClr val="tx1"/>
                </a:solidFill>
                <a:effectLst/>
                <a:latin typeface="+mn-ea"/>
                <a:ea typeface="+mn-ea"/>
                <a:cs typeface="+mn-cs"/>
              </a:rPr>
              <a:t>COMM:</a:t>
            </a:r>
            <a:r>
              <a:rPr kumimoji="1" lang="ja-JP" altLang="ja-JP" sz="1800" kern="1200" dirty="0" smtClean="0">
                <a:solidFill>
                  <a:schemeClr val="tx1"/>
                </a:solidFill>
                <a:effectLst/>
                <a:latin typeface="+mn-ea"/>
                <a:ea typeface="+mn-ea"/>
                <a:cs typeface="+mn-cs"/>
              </a:rPr>
              <a:t>通信</a:t>
            </a:r>
            <a:r>
              <a:rPr kumimoji="1" lang="en-US" altLang="ja-JP" sz="1800" kern="1200" dirty="0" smtClean="0">
                <a:solidFill>
                  <a:schemeClr val="tx1"/>
                </a:solidFill>
                <a:effectLst/>
                <a:latin typeface="+mn-ea"/>
                <a:ea typeface="+mn-ea"/>
                <a:cs typeface="+mn-cs"/>
              </a:rPr>
              <a:t>, </a:t>
            </a:r>
            <a:r>
              <a:rPr lang="en-US" altLang="ja-JP" sz="1800" dirty="0" smtClean="0"/>
              <a:t>AUTO:</a:t>
            </a:r>
            <a:r>
              <a:rPr lang="ja-JP" altLang="en-US" sz="1800" dirty="0" smtClean="0"/>
              <a:t>自動決定</a:t>
            </a:r>
            <a:r>
              <a:rPr lang="en-US" altLang="ja-JP" sz="1800" dirty="0" smtClean="0"/>
              <a:t>)</a:t>
            </a:r>
          </a:p>
          <a:p>
            <a:pPr lvl="1"/>
            <a:r>
              <a:rPr lang="ja-JP" altLang="en-US" sz="1800" dirty="0" smtClean="0"/>
              <a:t>排他</a:t>
            </a:r>
            <a:r>
              <a:rPr lang="ja-JP" altLang="en-US" sz="1800" dirty="0"/>
              <a:t>測定フラク</a:t>
            </a:r>
            <a:r>
              <a:rPr lang="ja-JP" altLang="en-US" sz="1800" dirty="0" smtClean="0"/>
              <a:t>゙：「</a:t>
            </a:r>
            <a:r>
              <a:rPr lang="ja-JP" altLang="en-US" sz="1800" dirty="0"/>
              <a:t>排他測定」または「非排他測定</a:t>
            </a:r>
            <a:r>
              <a:rPr lang="ja-JP" altLang="en-US" sz="1800" dirty="0" smtClean="0"/>
              <a:t>」</a:t>
            </a:r>
            <a:endParaRPr lang="en-US" altLang="ja-JP" sz="1800" dirty="0" smtClean="0"/>
          </a:p>
          <a:p>
            <a:pPr lvl="0"/>
            <a:r>
              <a:rPr lang="ja-JP" altLang="en-US" sz="1800" dirty="0" smtClean="0"/>
              <a:t>性能統計の種類と算出方法を選択</a:t>
            </a:r>
            <a:endParaRPr lang="en-US" altLang="ja-JP" sz="1800" dirty="0" smtClean="0"/>
          </a:p>
          <a:p>
            <a:pPr lvl="1"/>
            <a:r>
              <a:rPr kumimoji="1" lang="ja-JP" altLang="en-US" sz="1800" dirty="0" smtClean="0"/>
              <a:t>計算量を</a:t>
            </a:r>
            <a:r>
              <a:rPr kumimoji="1" lang="ja-JP" altLang="ja-JP" sz="1800" kern="1200" dirty="0" smtClean="0">
                <a:solidFill>
                  <a:schemeClr val="tx1"/>
                </a:solidFill>
                <a:effectLst/>
                <a:latin typeface="+mn-ea"/>
                <a:ea typeface="+mn-ea"/>
                <a:cs typeface="+mn-cs"/>
              </a:rPr>
              <a:t>ユーザが</a:t>
            </a:r>
            <a:r>
              <a:rPr kumimoji="1" lang="ja-JP" altLang="en-US" sz="1800" dirty="0" smtClean="0"/>
              <a:t>明示的に申告</a:t>
            </a:r>
            <a:endParaRPr kumimoji="1" lang="en-US" altLang="ja-JP" sz="1800" dirty="0" smtClean="0"/>
          </a:p>
          <a:p>
            <a:pPr lvl="2"/>
            <a:r>
              <a:rPr kumimoji="1" lang="ja-JP" altLang="en-US" sz="1800" dirty="0" smtClean="0"/>
              <a:t>測定区間の「計算量・通信量」を引数として自己申告</a:t>
            </a:r>
            <a:endParaRPr kumimoji="1" lang="en-US" altLang="ja-JP" sz="1800" dirty="0" smtClean="0"/>
          </a:p>
          <a:p>
            <a:pPr lvl="2"/>
            <a:r>
              <a:rPr kumimoji="1" lang="ja-JP" altLang="ja-JP" sz="1800" kern="1200" dirty="0" smtClean="0">
                <a:solidFill>
                  <a:schemeClr val="tx1"/>
                </a:solidFill>
                <a:effectLst/>
                <a:latin typeface="+mn-ea"/>
                <a:ea typeface="+mn-ea"/>
                <a:cs typeface="+mn-cs"/>
              </a:rPr>
              <a:t>申告量</a:t>
            </a:r>
            <a:r>
              <a:rPr kumimoji="1" lang="ja-JP" altLang="en-US" sz="1800" kern="1200" dirty="0" smtClean="0">
                <a:solidFill>
                  <a:schemeClr val="tx1"/>
                </a:solidFill>
                <a:effectLst/>
                <a:latin typeface="+mn-ea"/>
                <a:ea typeface="+mn-ea"/>
                <a:cs typeface="+mn-cs"/>
              </a:rPr>
              <a:t>の</a:t>
            </a:r>
            <a:r>
              <a:rPr kumimoji="1" lang="ja-JP" altLang="ja-JP" sz="1800" kern="1200" dirty="0" smtClean="0">
                <a:solidFill>
                  <a:schemeClr val="tx1"/>
                </a:solidFill>
                <a:effectLst/>
                <a:latin typeface="+mn-ea"/>
                <a:ea typeface="+mn-ea"/>
                <a:cs typeface="+mn-cs"/>
              </a:rPr>
              <a:t>解釈</a:t>
            </a:r>
            <a:r>
              <a:rPr kumimoji="1" lang="ja-JP" altLang="en-US" sz="1800" kern="1200" dirty="0" smtClean="0">
                <a:solidFill>
                  <a:schemeClr val="tx1"/>
                </a:solidFill>
                <a:effectLst/>
                <a:latin typeface="+mn-ea"/>
                <a:ea typeface="+mn-ea"/>
                <a:cs typeface="+mn-cs"/>
              </a:rPr>
              <a:t>は測定対象タイプによる</a:t>
            </a:r>
            <a:endParaRPr kumimoji="1" lang="en-US" altLang="ja-JP" sz="1800" kern="1200" dirty="0" smtClean="0">
              <a:solidFill>
                <a:schemeClr val="tx1"/>
              </a:solidFill>
              <a:effectLst/>
              <a:latin typeface="+mn-ea"/>
              <a:ea typeface="+mn-ea"/>
              <a:cs typeface="+mn-cs"/>
            </a:endParaRPr>
          </a:p>
          <a:p>
            <a:pPr lvl="3"/>
            <a:r>
              <a:rPr kumimoji="1" lang="ja-JP" altLang="en-US" sz="1800" dirty="0" smtClean="0"/>
              <a:t>計算時間の場合は浮動小数点演算量：計算速度 </a:t>
            </a:r>
            <a:r>
              <a:rPr kumimoji="1" lang="en-US" altLang="ja-JP" sz="1800" dirty="0" smtClean="0"/>
              <a:t>(FLOPS) </a:t>
            </a:r>
            <a:r>
              <a:rPr kumimoji="1" lang="ja-JP" altLang="en-US" sz="1800" dirty="0" smtClean="0"/>
              <a:t>を出力</a:t>
            </a:r>
            <a:endParaRPr kumimoji="1" lang="en-US" altLang="ja-JP" sz="1800" dirty="0" smtClean="0"/>
          </a:p>
          <a:p>
            <a:pPr lvl="3"/>
            <a:r>
              <a:rPr kumimoji="1" lang="ja-JP" altLang="en-US" sz="1800" dirty="0" smtClean="0"/>
              <a:t>通信時間の場合は通信量</a:t>
            </a:r>
            <a:r>
              <a:rPr kumimoji="1" lang="ja-JP" altLang="ja-JP" sz="1800" kern="1200" dirty="0" smtClean="0">
                <a:solidFill>
                  <a:schemeClr val="tx1"/>
                </a:solidFill>
                <a:effectLst/>
                <a:latin typeface="+mn-ea"/>
                <a:ea typeface="+mn-ea"/>
                <a:cs typeface="+mn-cs"/>
              </a:rPr>
              <a:t>バイト単位</a:t>
            </a:r>
            <a:r>
              <a:rPr kumimoji="1" lang="ja-JP" altLang="en-US" sz="1800" kern="1200" dirty="0" smtClean="0">
                <a:solidFill>
                  <a:schemeClr val="tx1"/>
                </a:solidFill>
                <a:effectLst/>
                <a:latin typeface="+mn-ea"/>
                <a:ea typeface="+mn-ea"/>
                <a:cs typeface="+mn-cs"/>
              </a:rPr>
              <a:t>：</a:t>
            </a:r>
            <a:r>
              <a:rPr kumimoji="1" lang="ja-JP" altLang="en-US" sz="1800" dirty="0" smtClean="0"/>
              <a:t>通信速度 </a:t>
            </a:r>
            <a:r>
              <a:rPr kumimoji="1" lang="en-US" altLang="ja-JP" sz="1800" dirty="0" smtClean="0"/>
              <a:t>(Byte/s ) </a:t>
            </a:r>
            <a:r>
              <a:rPr kumimoji="1" lang="ja-JP" altLang="en-US" sz="1800" dirty="0" smtClean="0"/>
              <a:t>を出力</a:t>
            </a:r>
          </a:p>
          <a:p>
            <a:pPr lvl="1"/>
            <a:r>
              <a:rPr kumimoji="1" lang="ja-JP" altLang="en-US" sz="1800" kern="1200" dirty="0" smtClean="0">
                <a:solidFill>
                  <a:schemeClr val="tx1"/>
                </a:solidFill>
                <a:effectLst/>
                <a:latin typeface="+mn-ea"/>
                <a:ea typeface="+mn-ea"/>
                <a:cs typeface="+mn-cs"/>
              </a:rPr>
              <a:t>計算量の自動算出</a:t>
            </a:r>
            <a:endParaRPr kumimoji="1" lang="en-US" altLang="ja-JP" sz="1800" kern="1200" dirty="0" smtClean="0">
              <a:solidFill>
                <a:schemeClr val="tx1"/>
              </a:solidFill>
              <a:effectLst/>
              <a:latin typeface="+mn-ea"/>
              <a:ea typeface="+mn-ea"/>
              <a:cs typeface="+mn-cs"/>
            </a:endParaRPr>
          </a:p>
          <a:p>
            <a:pPr lvl="2"/>
            <a:r>
              <a:rPr lang="ja-JP" altLang="en-US" sz="1800" dirty="0" smtClean="0"/>
              <a:t>ハードウエア性能カウンター</a:t>
            </a:r>
            <a:r>
              <a:rPr lang="en-US" altLang="ja-JP" sz="1800" dirty="0" smtClean="0"/>
              <a:t>(HWPC)</a:t>
            </a:r>
            <a:r>
              <a:rPr lang="ja-JP" altLang="en-US" sz="1800" dirty="0" smtClean="0"/>
              <a:t>のイベントを測定して出力</a:t>
            </a:r>
            <a:endParaRPr lang="en-US" altLang="ja-JP" sz="1800" dirty="0" smtClean="0"/>
          </a:p>
          <a:p>
            <a:pPr lvl="2"/>
            <a:r>
              <a:rPr kumimoji="1" lang="ja-JP" altLang="ja-JP" sz="1800" kern="1200" dirty="0" smtClean="0">
                <a:solidFill>
                  <a:schemeClr val="tx1"/>
                </a:solidFill>
                <a:effectLst/>
                <a:latin typeface="+mn-ea"/>
                <a:ea typeface="+mn-ea"/>
                <a:cs typeface="+mn-cs"/>
              </a:rPr>
              <a:t>プ</a:t>
            </a:r>
            <a:r>
              <a:rPr kumimoji="1" lang="ja-JP" altLang="en-US" sz="1800" dirty="0" smtClean="0"/>
              <a:t>ログラム実行時に環境変数で</a:t>
            </a:r>
            <a:r>
              <a:rPr kumimoji="1" lang="ja-JP" altLang="ja-JP" sz="1800" kern="1200" dirty="0" smtClean="0">
                <a:solidFill>
                  <a:schemeClr val="tx1"/>
                </a:solidFill>
                <a:effectLst/>
                <a:latin typeface="+mn-ea"/>
                <a:ea typeface="+mn-ea"/>
                <a:cs typeface="+mn-cs"/>
              </a:rPr>
              <a:t>イベントグループを</a:t>
            </a:r>
            <a:r>
              <a:rPr kumimoji="1" lang="ja-JP" altLang="en-US" sz="1800" dirty="0" smtClean="0"/>
              <a:t>動的に選択</a:t>
            </a:r>
            <a:endParaRPr kumimoji="1" lang="ja-JP" altLang="en-US" sz="1800" dirty="0"/>
          </a:p>
        </p:txBody>
      </p:sp>
    </p:spTree>
    <p:extLst>
      <p:ext uri="{BB962C8B-B14F-4D97-AF65-F5344CB8AC3E}">
        <p14:creationId xmlns:p14="http://schemas.microsoft.com/office/powerpoint/2010/main" val="25183241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HT" altLang="en-US" dirty="0" smtClean="0"/>
              <a:t>性能統計</a:t>
            </a:r>
            <a:r>
              <a:rPr kumimoji="1" lang="ja-JP" altLang="en-US" dirty="0" smtClean="0"/>
              <a:t>：計算量の算出：明示的な自己申告</a:t>
            </a:r>
            <a:endParaRPr kumimoji="1" lang="ja-JP" altLang="en-US" dirty="0"/>
          </a:p>
        </p:txBody>
      </p:sp>
      <p:sp>
        <p:nvSpPr>
          <p:cNvPr id="3" name="コンテンツ プレースホルダー 2"/>
          <p:cNvSpPr>
            <a:spLocks noGrp="1"/>
          </p:cNvSpPr>
          <p:nvPr>
            <p:ph idx="1"/>
          </p:nvPr>
        </p:nvSpPr>
        <p:spPr>
          <a:xfrm>
            <a:off x="457200" y="1600200"/>
            <a:ext cx="8229600" cy="4877552"/>
          </a:xfrm>
        </p:spPr>
        <p:txBody>
          <a:bodyPr>
            <a:normAutofit fontScale="85000" lnSpcReduction="20000"/>
          </a:bodyPr>
          <a:lstStyle/>
          <a:p>
            <a:r>
              <a:rPr kumimoji="1" lang="ja-JP" altLang="en-US" dirty="0" smtClean="0"/>
              <a:t>計算量をユーザが明示的に申告する場合</a:t>
            </a:r>
            <a:endParaRPr kumimoji="1" lang="en-US" altLang="ja-JP" dirty="0" smtClean="0"/>
          </a:p>
          <a:p>
            <a:pPr lvl="1"/>
            <a:r>
              <a:rPr lang="ja-JP" altLang="en-US" dirty="0" smtClean="0"/>
              <a:t>実行時の各セクションのタイミングと演算数を積算して記録</a:t>
            </a:r>
            <a:endParaRPr lang="en-US" altLang="ja-JP" dirty="0" smtClean="0"/>
          </a:p>
          <a:p>
            <a:pPr lvl="2"/>
            <a:r>
              <a:rPr lang="ja-JP" altLang="en-US" dirty="0" smtClean="0"/>
              <a:t>タイミング測定区間はラベル管理で，コーディング時に指定</a:t>
            </a:r>
            <a:endParaRPr lang="en-US" altLang="ja-JP" dirty="0" smtClean="0"/>
          </a:p>
          <a:p>
            <a:pPr lvl="2"/>
            <a:r>
              <a:rPr lang="ja-JP" altLang="en-US" dirty="0" smtClean="0"/>
              <a:t>加算・乗算以外の複雑な演算も一回の演算として計上可能</a:t>
            </a:r>
            <a:endParaRPr lang="en-US" altLang="ja-JP" dirty="0" smtClean="0"/>
          </a:p>
          <a:p>
            <a:pPr lvl="2"/>
            <a:r>
              <a:rPr lang="ja-JP" altLang="en-US" dirty="0" smtClean="0"/>
              <a:t>演算の種類に応じて四則演算の「重さ」を指定することも可能</a:t>
            </a:r>
            <a:endParaRPr lang="en-US" altLang="ja-JP" dirty="0" smtClean="0"/>
          </a:p>
          <a:p>
            <a:pPr lvl="2"/>
            <a:r>
              <a:rPr lang="ja-JP" altLang="en-US" dirty="0" smtClean="0"/>
              <a:t>演算数は，各関数毎・各システム毎異なる</a:t>
            </a:r>
            <a:endParaRPr lang="en-US" altLang="ja-JP" dirty="0" smtClean="0"/>
          </a:p>
          <a:p>
            <a:pPr lvl="3"/>
            <a:r>
              <a:rPr lang="en-US" altLang="ja-JP" dirty="0" smtClean="0"/>
              <a:t>FX10</a:t>
            </a:r>
            <a:r>
              <a:rPr lang="ja-JP" altLang="en-US" dirty="0" smtClean="0"/>
              <a:t>の</a:t>
            </a:r>
            <a:r>
              <a:rPr lang="en-US" altLang="ja-JP" dirty="0" smtClean="0"/>
              <a:t>PA</a:t>
            </a:r>
            <a:r>
              <a:rPr lang="ja-JP" altLang="en-US" dirty="0" smtClean="0"/>
              <a:t>情報から推定．例えば．．</a:t>
            </a:r>
            <a:endParaRPr lang="en-US" altLang="ja-JP" dirty="0" smtClean="0"/>
          </a:p>
          <a:p>
            <a:pPr lvl="3"/>
            <a:r>
              <a:rPr lang="en-US" altLang="ja-JP" dirty="0"/>
              <a:t>+, -, x</a:t>
            </a:r>
            <a:r>
              <a:rPr lang="ja-JP" altLang="en-US" dirty="0"/>
              <a:t>　</a:t>
            </a:r>
            <a:r>
              <a:rPr lang="en-US" altLang="ja-JP" dirty="0"/>
              <a:t>	</a:t>
            </a:r>
            <a:r>
              <a:rPr lang="ja-JP" altLang="en-US" dirty="0"/>
              <a:t>：</a:t>
            </a:r>
            <a:r>
              <a:rPr lang="en-US" altLang="ja-JP" dirty="0"/>
              <a:t>	1 flop</a:t>
            </a:r>
          </a:p>
          <a:p>
            <a:pPr lvl="3"/>
            <a:r>
              <a:rPr lang="en-US" altLang="ja-JP" dirty="0"/>
              <a:t>÷		</a:t>
            </a:r>
            <a:r>
              <a:rPr lang="ja-JP" altLang="en-US" dirty="0"/>
              <a:t>：</a:t>
            </a:r>
            <a:r>
              <a:rPr lang="en-US" altLang="ja-JP" dirty="0"/>
              <a:t>	8 flops</a:t>
            </a:r>
            <a:r>
              <a:rPr lang="ja-JP" altLang="en-US" dirty="0" smtClean="0"/>
              <a:t>（単</a:t>
            </a:r>
            <a:r>
              <a:rPr lang="ja-JP" altLang="en-US" dirty="0"/>
              <a:t>精度），</a:t>
            </a:r>
            <a:r>
              <a:rPr lang="en-US" altLang="ja-JP" dirty="0"/>
              <a:t>13 flops</a:t>
            </a:r>
            <a:r>
              <a:rPr lang="ja-JP" altLang="en-US" dirty="0" smtClean="0"/>
              <a:t>（倍</a:t>
            </a:r>
            <a:r>
              <a:rPr lang="ja-JP" altLang="en-US" dirty="0"/>
              <a:t>精度）</a:t>
            </a:r>
            <a:endParaRPr lang="en-US" altLang="ja-JP" dirty="0"/>
          </a:p>
          <a:p>
            <a:pPr lvl="3"/>
            <a:r>
              <a:rPr lang="en-US" altLang="ja-JP" dirty="0"/>
              <a:t>abs()	</a:t>
            </a:r>
            <a:r>
              <a:rPr lang="ja-JP" altLang="en-US" dirty="0"/>
              <a:t>：</a:t>
            </a:r>
            <a:r>
              <a:rPr lang="en-US" altLang="ja-JP" dirty="0"/>
              <a:t>	1</a:t>
            </a:r>
            <a:r>
              <a:rPr lang="en-US" altLang="ja-JP" dirty="0" smtClean="0"/>
              <a:t> flops</a:t>
            </a:r>
            <a:endParaRPr lang="en-US" altLang="ja-JP" dirty="0"/>
          </a:p>
          <a:p>
            <a:pPr lvl="3"/>
            <a:endParaRPr lang="en-US" altLang="ja-JP" dirty="0" smtClean="0"/>
          </a:p>
          <a:p>
            <a:pPr lvl="1"/>
            <a:r>
              <a:rPr lang="ja-JP" altLang="en-US" dirty="0" smtClean="0"/>
              <a:t>ソースプログラムの計算</a:t>
            </a:r>
            <a:r>
              <a:rPr kumimoji="1" lang="ja-JP" altLang="ja-JP" sz="2400" kern="1200" dirty="0" smtClean="0">
                <a:solidFill>
                  <a:schemeClr val="tx1"/>
                </a:solidFill>
                <a:effectLst/>
                <a:latin typeface="+mn-ea"/>
                <a:ea typeface="+mn-ea"/>
                <a:cs typeface="+mn-cs"/>
              </a:rPr>
              <a:t>実行</a:t>
            </a:r>
            <a:r>
              <a:rPr lang="ja-JP" altLang="en-US" dirty="0" smtClean="0"/>
              <a:t>式通りの実行性能を測定可能</a:t>
            </a:r>
            <a:endParaRPr lang="en-US" altLang="ja-JP" dirty="0" smtClean="0"/>
          </a:p>
          <a:p>
            <a:pPr lvl="2"/>
            <a:endParaRPr lang="en-US" altLang="ja-JP" dirty="0" smtClean="0"/>
          </a:p>
          <a:p>
            <a:r>
              <a:rPr lang="en-US" altLang="ja-JP" dirty="0" smtClean="0"/>
              <a:t>FX10</a:t>
            </a:r>
            <a:r>
              <a:rPr lang="ja-JP" altLang="en-US" dirty="0" smtClean="0"/>
              <a:t>の詳細プロファイルとの連携</a:t>
            </a:r>
            <a:endParaRPr lang="en-US" altLang="ja-JP" dirty="0" smtClean="0"/>
          </a:p>
          <a:p>
            <a:pPr lvl="1"/>
            <a:r>
              <a:rPr lang="ja-JP" altLang="en-US" dirty="0" smtClean="0"/>
              <a:t>同じタイミングで、</a:t>
            </a:r>
            <a:r>
              <a:rPr lang="en-US" altLang="ja-JP" dirty="0" smtClean="0"/>
              <a:t>FX</a:t>
            </a:r>
            <a:r>
              <a:rPr lang="ja-JP" altLang="en-US" dirty="0" smtClean="0"/>
              <a:t>の区間指定が可能</a:t>
            </a:r>
            <a:endParaRPr lang="en-US" altLang="ja-JP" dirty="0" smtClean="0"/>
          </a:p>
          <a:p>
            <a:pPr marL="0" indent="0">
              <a:buNone/>
            </a:pPr>
            <a:endParaRPr lang="en-US" altLang="ja-JP" dirty="0"/>
          </a:p>
        </p:txBody>
      </p:sp>
    </p:spTree>
    <p:extLst>
      <p:ext uri="{BB962C8B-B14F-4D97-AF65-F5344CB8AC3E}">
        <p14:creationId xmlns:p14="http://schemas.microsoft.com/office/powerpoint/2010/main" val="31054225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プロファイル：計算量の自動算出</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lvl="0"/>
            <a:r>
              <a:rPr lang="ja-JP" altLang="en-US" dirty="0" smtClean="0"/>
              <a:t>性能システムの</a:t>
            </a:r>
            <a:r>
              <a:rPr lang="en-US" altLang="ja-JP" dirty="0" smtClean="0"/>
              <a:t>CPU</a:t>
            </a:r>
            <a:r>
              <a:rPr lang="ja-JP" altLang="en-US" dirty="0" smtClean="0"/>
              <a:t>が内部に持つハードウエア性能カウンター</a:t>
            </a:r>
            <a:r>
              <a:rPr lang="en-US" altLang="ja-JP" dirty="0" smtClean="0"/>
              <a:t>(HWPC)</a:t>
            </a:r>
            <a:r>
              <a:rPr lang="ja-JP" altLang="en-US" dirty="0" smtClean="0"/>
              <a:t>のイベントを測定して出力</a:t>
            </a:r>
          </a:p>
          <a:p>
            <a:pPr lvl="0"/>
            <a:r>
              <a:rPr kumimoji="1" lang="en-US" altLang="ja-JP" sz="2400" kern="1200" dirty="0" smtClean="0">
                <a:solidFill>
                  <a:schemeClr val="tx1"/>
                </a:solidFill>
                <a:effectLst/>
                <a:latin typeface="+mn-ea"/>
                <a:ea typeface="+mn-ea"/>
                <a:cs typeface="+mn-cs"/>
              </a:rPr>
              <a:t>HWPC</a:t>
            </a:r>
            <a:r>
              <a:rPr kumimoji="1" lang="ja-JP" altLang="ja-JP" sz="2400" kern="1200" dirty="0" smtClean="0">
                <a:solidFill>
                  <a:schemeClr val="tx1"/>
                </a:solidFill>
                <a:effectLst/>
                <a:latin typeface="+mn-ea"/>
                <a:ea typeface="+mn-ea"/>
                <a:cs typeface="+mn-cs"/>
              </a:rPr>
              <a:t>のイベント</a:t>
            </a:r>
            <a:r>
              <a:rPr kumimoji="1" lang="ja-JP" altLang="en-US" sz="2400" kern="1200" dirty="0" smtClean="0">
                <a:solidFill>
                  <a:schemeClr val="tx1"/>
                </a:solidFill>
                <a:effectLst/>
                <a:latin typeface="+mn-ea"/>
                <a:ea typeface="+mn-ea"/>
                <a:cs typeface="+mn-cs"/>
              </a:rPr>
              <a:t>リスト別表</a:t>
            </a:r>
            <a:endParaRPr kumimoji="1" lang="en-US" altLang="ja-JP" sz="2400" kern="1200" dirty="0" smtClean="0">
              <a:solidFill>
                <a:schemeClr val="tx1"/>
              </a:solidFill>
              <a:effectLst/>
              <a:latin typeface="+mn-ea"/>
              <a:ea typeface="+mn-ea"/>
              <a:cs typeface="+mn-cs"/>
            </a:endParaRPr>
          </a:p>
          <a:p>
            <a:pPr lvl="0"/>
            <a:r>
              <a:rPr lang="en-US" altLang="ja-JP" dirty="0" err="1" smtClean="0"/>
              <a:t>PMlib</a:t>
            </a:r>
            <a:r>
              <a:rPr lang="ja-JP" altLang="en-US" dirty="0" smtClean="0"/>
              <a:t>用にイベントの種類毎グループを定義</a:t>
            </a:r>
            <a:endParaRPr lang="en-US" altLang="ja-JP" dirty="0" smtClean="0"/>
          </a:p>
          <a:p>
            <a:pPr lvl="1"/>
            <a:r>
              <a:rPr lang="en-US" altLang="ja-JP" dirty="0" smtClean="0"/>
              <a:t>FLOPS</a:t>
            </a:r>
          </a:p>
          <a:p>
            <a:pPr lvl="1"/>
            <a:r>
              <a:rPr lang="en-US" altLang="ja-JP" dirty="0" smtClean="0"/>
              <a:t>VECTOR</a:t>
            </a:r>
          </a:p>
          <a:p>
            <a:pPr lvl="1"/>
            <a:r>
              <a:rPr lang="en-US" altLang="ja-JP" dirty="0" smtClean="0"/>
              <a:t>BANDWIDTH</a:t>
            </a:r>
          </a:p>
          <a:p>
            <a:pPr lvl="1"/>
            <a:r>
              <a:rPr lang="en-US" altLang="ja-JP" dirty="0" smtClean="0"/>
              <a:t>CACHE</a:t>
            </a:r>
          </a:p>
          <a:p>
            <a:pPr lvl="1"/>
            <a:r>
              <a:rPr lang="en-US" altLang="ja-JP" dirty="0" smtClean="0"/>
              <a:t>CYCLE</a:t>
            </a:r>
          </a:p>
          <a:p>
            <a:pPr lvl="0"/>
            <a:r>
              <a:rPr lang="ja-JP" altLang="en-US" dirty="0" smtClean="0"/>
              <a:t>プログラム実行時に環境変数で動的に選択する</a:t>
            </a:r>
            <a:endParaRPr lang="en-US" altLang="ja-JP" dirty="0" smtClean="0"/>
          </a:p>
          <a:p>
            <a:pPr lvl="1"/>
            <a:r>
              <a:rPr kumimoji="1" lang="ja-JP" altLang="en-US" dirty="0" smtClean="0"/>
              <a:t>マスタープロセス</a:t>
            </a:r>
            <a:r>
              <a:rPr kumimoji="1" lang="en-US" altLang="ja-JP" dirty="0" smtClean="0"/>
              <a:t>(MPI rank 0)</a:t>
            </a:r>
            <a:r>
              <a:rPr kumimoji="1" lang="ja-JP" altLang="en-US" dirty="0" smtClean="0"/>
              <a:t>の測定値を代表値として出力</a:t>
            </a:r>
            <a:endParaRPr kumimoji="1" lang="en-US" altLang="ja-JP" dirty="0" smtClean="0"/>
          </a:p>
          <a:p>
            <a:pPr lvl="1"/>
            <a:r>
              <a:rPr kumimoji="1" lang="ja-JP" altLang="en-US" dirty="0" smtClean="0"/>
              <a:t>もし</a:t>
            </a:r>
            <a:r>
              <a:rPr kumimoji="1" lang="en-US" altLang="ja-JP" dirty="0" err="1" smtClean="0"/>
              <a:t>OpenMP</a:t>
            </a:r>
            <a:r>
              <a:rPr kumimoji="1" lang="ja-JP" altLang="en-US" dirty="0" smtClean="0"/>
              <a:t>スレッド並列処理の場合はマスタープロセスが発生するスレッド群の合計値を出力</a:t>
            </a:r>
            <a:endParaRPr kumimoji="1" lang="en-US" altLang="ja-JP" dirty="0" smtClean="0"/>
          </a:p>
          <a:p>
            <a:pPr lvl="1"/>
            <a:endParaRPr kumimoji="1" lang="en-US" altLang="ja-JP" dirty="0" smtClean="0"/>
          </a:p>
        </p:txBody>
      </p:sp>
    </p:spTree>
    <p:extLst>
      <p:ext uri="{BB962C8B-B14F-4D97-AF65-F5344CB8AC3E}">
        <p14:creationId xmlns:p14="http://schemas.microsoft.com/office/powerpoint/2010/main" val="601902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出力する情報</a:t>
            </a:r>
            <a:endParaRPr kumimoji="1" lang="ja-JP" altLang="en-US" dirty="0"/>
          </a:p>
        </p:txBody>
      </p:sp>
      <p:sp>
        <p:nvSpPr>
          <p:cNvPr id="3" name="コンテンツ プレースホルダー 2"/>
          <p:cNvSpPr>
            <a:spLocks noGrp="1"/>
          </p:cNvSpPr>
          <p:nvPr>
            <p:ph idx="1"/>
          </p:nvPr>
        </p:nvSpPr>
        <p:spPr/>
        <p:txBody>
          <a:bodyPr>
            <a:normAutofit/>
          </a:bodyPr>
          <a:lstStyle/>
          <a:p>
            <a:pPr lvl="0"/>
            <a:r>
              <a:rPr lang="ja-JP" altLang="en-US" dirty="0" smtClean="0"/>
              <a:t>１、基本</a:t>
            </a:r>
            <a:r>
              <a:rPr kumimoji="1" lang="ja-JP" altLang="en-US" dirty="0" smtClean="0"/>
              <a:t>プロファイル</a:t>
            </a:r>
            <a:endParaRPr lang="en-US" altLang="ja-JP" dirty="0" smtClean="0"/>
          </a:p>
          <a:p>
            <a:pPr lvl="1"/>
            <a:r>
              <a:rPr lang="ja-JP" altLang="en-US" dirty="0" smtClean="0"/>
              <a:t>全プロセスの平均情報</a:t>
            </a:r>
            <a:endParaRPr lang="en-US" altLang="ja-JP" dirty="0" smtClean="0"/>
          </a:p>
          <a:p>
            <a:pPr lvl="1"/>
            <a:r>
              <a:rPr lang="ja-JP" altLang="en-US" dirty="0" smtClean="0"/>
              <a:t>プログラム終了時に各</a:t>
            </a:r>
            <a:r>
              <a:rPr lang="en-US" altLang="ja-JP" dirty="0" smtClean="0"/>
              <a:t>MPI</a:t>
            </a:r>
            <a:r>
              <a:rPr lang="ja-JP" altLang="en-US" dirty="0" smtClean="0"/>
              <a:t>プロセス（ランク）の情報をマスターランクに集計。統計処理して出力</a:t>
            </a:r>
          </a:p>
          <a:p>
            <a:pPr lvl="0"/>
            <a:r>
              <a:rPr kumimoji="1" lang="ja-JP" altLang="en-US" dirty="0" smtClean="0"/>
              <a:t>２、詳細プロファイル</a:t>
            </a:r>
            <a:r>
              <a:rPr kumimoji="1" lang="en-US" altLang="ja-JP" dirty="0" smtClean="0"/>
              <a:t>(1</a:t>
            </a:r>
            <a:r>
              <a:rPr kumimoji="1" lang="ja-JP" altLang="en-US" dirty="0" smtClean="0"/>
              <a:t>：</a:t>
            </a:r>
            <a:r>
              <a:rPr kumimoji="1" lang="en-US" altLang="ja-JP" dirty="0" smtClean="0"/>
              <a:t>MPI</a:t>
            </a:r>
            <a:r>
              <a:rPr kumimoji="1" lang="ja-JP" altLang="en-US" dirty="0" smtClean="0"/>
              <a:t>プロセス毎</a:t>
            </a:r>
            <a:r>
              <a:rPr kumimoji="1" lang="en-US" altLang="ja-JP" dirty="0" smtClean="0"/>
              <a:t>)</a:t>
            </a:r>
          </a:p>
          <a:p>
            <a:pPr lvl="1"/>
            <a:r>
              <a:rPr kumimoji="1" lang="en-US" altLang="ja-JP" dirty="0" smtClean="0"/>
              <a:t>MPI</a:t>
            </a:r>
            <a:r>
              <a:rPr kumimoji="1" lang="ja-JP" altLang="en-US" dirty="0" smtClean="0"/>
              <a:t>の各プロセス毎の情報を出力</a:t>
            </a:r>
          </a:p>
          <a:p>
            <a:pPr lvl="0"/>
            <a:r>
              <a:rPr kumimoji="1" lang="ja-JP" altLang="en-US" dirty="0" smtClean="0"/>
              <a:t>３、詳細プロファイル</a:t>
            </a:r>
            <a:r>
              <a:rPr kumimoji="1" lang="en-US" altLang="ja-JP" dirty="0" smtClean="0"/>
              <a:t>(2</a:t>
            </a:r>
            <a:r>
              <a:rPr kumimoji="1" lang="ja-JP" altLang="en-US" dirty="0" smtClean="0"/>
              <a:t>：</a:t>
            </a:r>
            <a:r>
              <a:rPr kumimoji="1" lang="en-US" altLang="ja-JP" sz="2400" kern="1200" dirty="0" smtClean="0">
                <a:solidFill>
                  <a:schemeClr val="tx1"/>
                </a:solidFill>
                <a:effectLst/>
                <a:latin typeface="+mn-ea"/>
                <a:ea typeface="+mn-ea"/>
                <a:cs typeface="+mn-cs"/>
              </a:rPr>
              <a:t>HWPC</a:t>
            </a:r>
            <a:r>
              <a:rPr kumimoji="1" lang="ja-JP" altLang="en-US" sz="2400" kern="1200" dirty="0" smtClean="0">
                <a:solidFill>
                  <a:schemeClr val="tx1"/>
                </a:solidFill>
                <a:effectLst/>
                <a:latin typeface="+mn-ea"/>
                <a:ea typeface="+mn-ea"/>
                <a:cs typeface="+mn-cs"/>
              </a:rPr>
              <a:t>イベント統計</a:t>
            </a:r>
            <a:r>
              <a:rPr lang="ja-JP" altLang="en-US" dirty="0" smtClean="0"/>
              <a:t> </a:t>
            </a:r>
            <a:r>
              <a:rPr kumimoji="1" lang="en-US" altLang="ja-JP" dirty="0" smtClean="0"/>
              <a:t>)</a:t>
            </a:r>
          </a:p>
          <a:p>
            <a:pPr lvl="1"/>
            <a:r>
              <a:rPr lang="ja-JP" altLang="en-US" dirty="0" smtClean="0"/>
              <a:t>計測する</a:t>
            </a:r>
            <a:r>
              <a:rPr kumimoji="1" lang="en-US" altLang="ja-JP" sz="2400" kern="1200" dirty="0" smtClean="0">
                <a:solidFill>
                  <a:schemeClr val="tx1"/>
                </a:solidFill>
                <a:effectLst/>
                <a:latin typeface="+mn-ea"/>
                <a:ea typeface="+mn-ea"/>
                <a:cs typeface="+mn-cs"/>
              </a:rPr>
              <a:t>HWPC</a:t>
            </a:r>
            <a:r>
              <a:rPr kumimoji="1" lang="ja-JP" altLang="en-US" sz="2400" kern="1200" dirty="0" smtClean="0">
                <a:solidFill>
                  <a:schemeClr val="tx1"/>
                </a:solidFill>
                <a:effectLst/>
                <a:latin typeface="+mn-ea"/>
                <a:ea typeface="+mn-ea"/>
                <a:cs typeface="+mn-cs"/>
              </a:rPr>
              <a:t>イベントグループ</a:t>
            </a:r>
            <a:r>
              <a:rPr lang="ja-JP" altLang="en-US" dirty="0" smtClean="0"/>
              <a:t>を環境変数で指定</a:t>
            </a:r>
          </a:p>
          <a:p>
            <a:pPr lvl="1"/>
            <a:r>
              <a:rPr kumimoji="1" lang="ja-JP" altLang="en-US" dirty="0" smtClean="0"/>
              <a:t>プロセスが</a:t>
            </a:r>
            <a:r>
              <a:rPr kumimoji="1" lang="en-US" altLang="ja-JP" dirty="0" err="1" smtClean="0"/>
              <a:t>OpenMP</a:t>
            </a:r>
            <a:r>
              <a:rPr kumimoji="1" lang="ja-JP" altLang="en-US" dirty="0" smtClean="0"/>
              <a:t>スレッドを発生した場合各プロセスの</a:t>
            </a:r>
            <a:r>
              <a:rPr lang="ja-JP" altLang="en-US" dirty="0"/>
              <a:t>に</a:t>
            </a:r>
            <a:r>
              <a:rPr lang="ja-JP" altLang="en-US" dirty="0" smtClean="0"/>
              <a:t>スレッド測定</a:t>
            </a:r>
            <a:r>
              <a:rPr kumimoji="1" lang="ja-JP" altLang="en-US" dirty="0" smtClean="0"/>
              <a:t>値を内部で</a:t>
            </a:r>
            <a:r>
              <a:rPr lang="ja-JP" altLang="en-US" dirty="0"/>
              <a:t>合計</a:t>
            </a:r>
            <a:r>
              <a:rPr kumimoji="1" lang="ja-JP" altLang="en-US" dirty="0" smtClean="0"/>
              <a:t>する。マスタープロセス</a:t>
            </a:r>
            <a:r>
              <a:rPr kumimoji="1" lang="en-US" altLang="ja-JP" dirty="0" smtClean="0"/>
              <a:t>(MPI rank 0)</a:t>
            </a:r>
            <a:r>
              <a:rPr kumimoji="1" lang="ja-JP" altLang="en-US" dirty="0" smtClean="0"/>
              <a:t>の値を</a:t>
            </a:r>
            <a:r>
              <a:rPr lang="ja-JP" altLang="en-US" dirty="0" smtClean="0"/>
              <a:t>出力</a:t>
            </a:r>
            <a:endParaRPr lang="en-US" altLang="ja-JP" dirty="0" smtClean="0"/>
          </a:p>
        </p:txBody>
      </p:sp>
    </p:spTree>
    <p:extLst>
      <p:ext uri="{BB962C8B-B14F-4D97-AF65-F5344CB8AC3E}">
        <p14:creationId xmlns:p14="http://schemas.microsoft.com/office/powerpoint/2010/main" val="40572256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基本プロファイル例</a:t>
            </a:r>
            <a:r>
              <a:rPr kumimoji="1" lang="ja-JP" altLang="en-US" dirty="0" smtClean="0">
                <a:solidFill>
                  <a:srgbClr val="FF0000"/>
                </a:solidFill>
              </a:rPr>
              <a:t>（以降のページ更新予定）</a:t>
            </a:r>
          </a:p>
        </p:txBody>
      </p:sp>
      <p:sp>
        <p:nvSpPr>
          <p:cNvPr id="4" name="テキスト ボックス 3"/>
          <p:cNvSpPr txBox="1"/>
          <p:nvPr/>
        </p:nvSpPr>
        <p:spPr>
          <a:xfrm>
            <a:off x="-273963" y="923958"/>
            <a:ext cx="9417963" cy="6070894"/>
          </a:xfrm>
          <a:prstGeom prst="rect">
            <a:avLst/>
          </a:prstGeom>
          <a:solidFill>
            <a:schemeClr val="accent5">
              <a:lumMod val="20000"/>
              <a:lumOff val="80000"/>
            </a:schemeClr>
          </a:solidFill>
        </p:spPr>
        <p:txBody>
          <a:bodyPr wrap="none" rtlCol="0">
            <a:spAutoFit/>
          </a:bodyPr>
          <a:lstStyle/>
          <a:p>
            <a:r>
              <a:rPr lang="en-US" altLang="ja-JP" sz="1050" dirty="0">
                <a:latin typeface="ＭＳ ゴシック"/>
                <a:ea typeface="ＭＳ ゴシック"/>
                <a:cs typeface="ＭＳ ゴシック"/>
              </a:rPr>
              <a:t> -----------------------------------------------------</a:t>
            </a:r>
          </a:p>
          <a:p>
            <a:r>
              <a:rPr lang="en-US" altLang="ja-JP" sz="1050" dirty="0">
                <a:latin typeface="ＭＳ ゴシック"/>
                <a:ea typeface="ＭＳ ゴシック"/>
                <a:cs typeface="ＭＳ ゴシック"/>
              </a:rPr>
              <a:t>        Report of Timing Statistics </a:t>
            </a:r>
            <a:r>
              <a:rPr lang="en-US" altLang="ja-JP" sz="1050" dirty="0" err="1">
                <a:latin typeface="ＭＳ ゴシック"/>
                <a:ea typeface="ＭＳ ゴシック"/>
                <a:cs typeface="ＭＳ ゴシック"/>
              </a:rPr>
              <a:t>PMlib</a:t>
            </a:r>
            <a:r>
              <a:rPr lang="en-US" altLang="ja-JP" sz="1050" dirty="0">
                <a:latin typeface="ＭＳ ゴシック"/>
                <a:ea typeface="ＭＳ ゴシック"/>
                <a:cs typeface="ＭＳ ゴシック"/>
              </a:rPr>
              <a:t> version 2.1.2</a:t>
            </a:r>
          </a:p>
          <a:p>
            <a:r>
              <a:rPr lang="en-US" altLang="ja-JP" sz="1050" dirty="0">
                <a:latin typeface="ＭＳ ゴシック"/>
                <a:ea typeface="ＭＳ ゴシック"/>
                <a:cs typeface="ＭＳ ゴシック"/>
              </a:rPr>
              <a:t>        Operator  : </a:t>
            </a:r>
            <a:r>
              <a:rPr lang="en-US" altLang="ja-JP" sz="1050" dirty="0" err="1">
                <a:latin typeface="ＭＳ ゴシック"/>
                <a:ea typeface="ＭＳ ゴシック"/>
                <a:cs typeface="ＭＳ ゴシック"/>
              </a:rPr>
              <a:t>Kenji_Ono</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Host name : vsp22</a:t>
            </a:r>
          </a:p>
          <a:p>
            <a:r>
              <a:rPr lang="en-US" altLang="ja-JP" sz="1050" dirty="0">
                <a:latin typeface="ＭＳ ゴシック"/>
                <a:ea typeface="ＭＳ ゴシック"/>
                <a:cs typeface="ＭＳ ゴシック"/>
              </a:rPr>
              <a:t>        Date      : 2014/05/26 : 03:49:43</a:t>
            </a:r>
          </a:p>
          <a:p>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Parallel Mode                    :   Hybrid (4 processes x 8 threads)</a:t>
            </a:r>
          </a:p>
          <a:p>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Total execution time            = 4.429648e+00 [sec]</a:t>
            </a:r>
          </a:p>
          <a:p>
            <a:r>
              <a:rPr lang="en-US" altLang="ja-JP" sz="1050" dirty="0">
                <a:latin typeface="ＭＳ ゴシック"/>
                <a:ea typeface="ＭＳ ゴシック"/>
                <a:cs typeface="ＭＳ ゴシック"/>
              </a:rPr>
              <a:t>        Total time of measured sections = 3.695136e+00 [sec]</a:t>
            </a:r>
          </a:p>
          <a:p>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Statistics per MPI process [Node Average]</a:t>
            </a:r>
          </a:p>
          <a:p>
            <a:r>
              <a:rPr lang="en-US" altLang="ja-JP" sz="1050" dirty="0">
                <a:latin typeface="ＭＳ ゴシック"/>
                <a:ea typeface="ＭＳ ゴシック"/>
                <a:cs typeface="ＭＳ ゴシック"/>
              </a:rPr>
              <a:t>        Label                   |     call     |              accumulated time                    |          flop | messages[Bytes]</a:t>
            </a:r>
          </a:p>
          <a:p>
            <a:r>
              <a:rPr lang="en-US" altLang="ja-JP" sz="1050" dirty="0">
                <a:latin typeface="ＭＳ ゴシック"/>
                <a:ea typeface="ＭＳ ゴシック"/>
                <a:cs typeface="ＭＳ ゴシック"/>
              </a:rPr>
              <a:t>                                |              |   </a:t>
            </a:r>
            <a:r>
              <a:rPr lang="en-US" altLang="ja-JP" sz="1050" dirty="0" err="1">
                <a:latin typeface="ＭＳ ゴシック"/>
                <a:ea typeface="ＭＳ ゴシック"/>
                <a:cs typeface="ＭＳ ゴシック"/>
              </a:rPr>
              <a:t>avr</a:t>
            </a:r>
            <a:r>
              <a:rPr lang="en-US" altLang="ja-JP" sz="1050" dirty="0">
                <a:latin typeface="ＭＳ ゴシック"/>
                <a:ea typeface="ＭＳ ゴシック"/>
                <a:cs typeface="ＭＳ ゴシック"/>
              </a:rPr>
              <a:t>[sec]    </a:t>
            </a:r>
            <a:r>
              <a:rPr lang="en-US" altLang="ja-JP" sz="1050" dirty="0" err="1">
                <a:latin typeface="ＭＳ ゴシック"/>
                <a:ea typeface="ＭＳ ゴシック"/>
                <a:cs typeface="ＭＳ ゴシック"/>
              </a:rPr>
              <a:t>avr</a:t>
            </a:r>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sdv</a:t>
            </a:r>
            <a:r>
              <a:rPr lang="en-US" altLang="ja-JP" sz="1050" dirty="0">
                <a:latin typeface="ＭＳ ゴシック"/>
                <a:ea typeface="ＭＳ ゴシック"/>
                <a:cs typeface="ＭＳ ゴシック"/>
              </a:rPr>
              <a:t>[sec]  </a:t>
            </a:r>
            <a:r>
              <a:rPr lang="en-US" altLang="ja-JP" sz="1050" dirty="0" err="1">
                <a:latin typeface="ＭＳ ゴシック"/>
                <a:ea typeface="ＭＳ ゴシック"/>
                <a:cs typeface="ＭＳ ゴシック"/>
              </a:rPr>
              <a:t>avr</a:t>
            </a:r>
            <a:r>
              <a:rPr lang="en-US" altLang="ja-JP" sz="1050" dirty="0">
                <a:latin typeface="ＭＳ ゴシック"/>
                <a:ea typeface="ＭＳ ゴシック"/>
                <a:cs typeface="ＭＳ ゴシック"/>
              </a:rPr>
              <a:t>/call[sec] |   </a:t>
            </a:r>
            <a:r>
              <a:rPr lang="en-US" altLang="ja-JP" sz="1050" dirty="0" err="1">
                <a:latin typeface="ＭＳ ゴシック"/>
                <a:ea typeface="ＭＳ ゴシック"/>
                <a:cs typeface="ＭＳ ゴシック"/>
              </a:rPr>
              <a:t>avr</a:t>
            </a:r>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sdv</a:t>
            </a:r>
            <a:r>
              <a:rPr lang="en-US" altLang="ja-JP" sz="1050" dirty="0">
                <a:latin typeface="ＭＳ ゴシック"/>
                <a:ea typeface="ＭＳ ゴシック"/>
                <a:cs typeface="ＭＳ ゴシック"/>
              </a:rPr>
              <a:t>         speed</a:t>
            </a:r>
          </a:p>
          <a:p>
            <a:r>
              <a:rPr lang="en-US" altLang="ja-JP" sz="1050" dirty="0">
                <a:latin typeface="ＭＳ ゴシック"/>
                <a:ea typeface="ＭＳ ゴシック"/>
                <a:cs typeface="ＭＳ ゴシック"/>
              </a:rPr>
              <a:t>        ------------------------+--------------+--------------------------------------------------+--------------------------------------</a:t>
            </a:r>
          </a:p>
          <a:p>
            <a:r>
              <a:rPr lang="en-US" altLang="ja-JP" sz="1050" dirty="0">
                <a:latin typeface="ＭＳ ゴシック"/>
                <a:ea typeface="ＭＳ ゴシック"/>
                <a:cs typeface="ＭＳ ゴシック"/>
              </a:rPr>
              <a:t>        Poisson_SOR2_SMA        :        26200   1.071254e+00   28.99   6.4536e-03  4.088757e-05    2.318e+10   0.000e+00    21.64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File_Output</a:t>
            </a:r>
            <a:r>
              <a:rPr lang="en-US" altLang="ja-JP" sz="1050" dirty="0">
                <a:latin typeface="ＭＳ ゴシック"/>
                <a:ea typeface="ＭＳ ゴシック"/>
                <a:cs typeface="ＭＳ ゴシック"/>
              </a:rPr>
              <a:t>             :           11   8.003855e-01   21.66   1.3644e-02  7.276232e-02    1.311e+07   0.000e+00    16.38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Poisson_Src_Norm</a:t>
            </a:r>
            <a:r>
              <a:rPr lang="en-US" altLang="ja-JP" sz="1050" dirty="0">
                <a:latin typeface="ＭＳ ゴシック"/>
                <a:ea typeface="ＭＳ ゴシック"/>
                <a:cs typeface="ＭＳ ゴシック"/>
              </a:rPr>
              <a:t>        :        13300   7.372693e-01   19.95   2.6937e-03  5.543378e-05    4.112e+10   0.000e+00    55.77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Sync_Pressure</a:t>
            </a:r>
            <a:r>
              <a:rPr lang="en-US" altLang="ja-JP" sz="1050" dirty="0">
                <a:latin typeface="ＭＳ ゴシック"/>
                <a:ea typeface="ＭＳ ゴシック"/>
                <a:cs typeface="ＭＳ ゴシック"/>
              </a:rPr>
              <a:t>           :        26200   5.582871e-01   15.11   7.6391e-03  2.130867e-05    1.717e+09   0.000e+00     2.86 GB/sec</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A_R_Poisson_Src</a:t>
            </a:r>
            <a:r>
              <a:rPr lang="en-US" altLang="ja-JP" sz="1050" dirty="0">
                <a:latin typeface="ＭＳ ゴシック"/>
                <a:ea typeface="ＭＳ ゴシック"/>
                <a:cs typeface="ＭＳ ゴシック"/>
              </a:rPr>
              <a:t>         :        13300   2.086478e-01    5.65   2.1901e-02  1.568781e-05    8.512e+05   0.000e+00     3.89 MB/sec</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Pseudo_Velocity</a:t>
            </a:r>
            <a:r>
              <a:rPr lang="en-US" altLang="ja-JP" sz="1050" dirty="0">
                <a:latin typeface="ＭＳ ゴシック"/>
                <a:ea typeface="ＭＳ ゴシック"/>
                <a:cs typeface="ＭＳ ゴシック"/>
              </a:rPr>
              <a:t>         :          100   7.437694e-02    2.01   4.6558e-04  7.437694e-04    5.230e+09   0.000e+00    70.31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Projection_Velocity</a:t>
            </a:r>
            <a:r>
              <a:rPr lang="en-US" altLang="ja-JP" sz="1050" dirty="0">
                <a:latin typeface="ＭＳ ゴシック"/>
                <a:ea typeface="ＭＳ ゴシック"/>
                <a:cs typeface="ＭＳ ゴシック"/>
              </a:rPr>
              <a:t>     :          262   7.227474e-02    1.96   6.3243e-04  2.758578e-04    1.820e+09   0.000e+00    25.18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Poisson_BC</a:t>
            </a:r>
            <a:r>
              <a:rPr lang="en-US" altLang="ja-JP" sz="1050" dirty="0">
                <a:latin typeface="ＭＳ ゴシック"/>
                <a:ea typeface="ＭＳ ゴシック"/>
                <a:cs typeface="ＭＳ ゴシック"/>
              </a:rPr>
              <a:t>              :        26200   5.180532e-02    1.40   8.1025e-04  1.977302e-06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Poisson_Setup_for_Itr</a:t>
            </a:r>
            <a:r>
              <a:rPr lang="en-US" altLang="ja-JP" sz="1050" dirty="0">
                <a:latin typeface="ＭＳ ゴシック"/>
                <a:ea typeface="ＭＳ ゴシック"/>
                <a:cs typeface="ＭＳ ゴシック"/>
              </a:rPr>
              <a:t>   :        13100   2.677810e-02    0.72   2.0531e-04  2.044130e-06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Sync_Velocity</a:t>
            </a:r>
            <a:r>
              <a:rPr lang="en-US" altLang="ja-JP" sz="1050" dirty="0">
                <a:latin typeface="ＭＳ ゴシック"/>
                <a:ea typeface="ＭＳ ゴシック"/>
                <a:cs typeface="ＭＳ ゴシック"/>
              </a:rPr>
              <a:t>           :          100   1.325995e-02    0.36   3.9118e-04  1.325995e-04    1.573e+08   0.000e+00    11.05 GB/sec</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Sync_Pseudo_Velocity</a:t>
            </a:r>
            <a:r>
              <a:rPr lang="en-US" altLang="ja-JP" sz="1050" dirty="0">
                <a:latin typeface="ＭＳ ゴシック"/>
                <a:ea typeface="ＭＳ ゴシック"/>
                <a:cs typeface="ＭＳ ゴシック"/>
              </a:rPr>
              <a:t>    :          100   1.039678e-02    0.28   7.3619e-04  1.039678e-04    3.932e+07   0.000e+00     3.52 GB/sec</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Variation_Space</a:t>
            </a:r>
            <a:r>
              <a:rPr lang="en-US" altLang="ja-JP" sz="1050" dirty="0">
                <a:latin typeface="ＭＳ ゴシック"/>
                <a:ea typeface="ＭＳ ゴシック"/>
                <a:cs typeface="ＭＳ ゴシック"/>
              </a:rPr>
              <a:t>         :          100   9.503841e-03    0.26   5.3508e-05  9.503841e-05    4.260e+08   0.000e+00    44.82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Force_Calculation</a:t>
            </a:r>
            <a:r>
              <a:rPr lang="en-US" altLang="ja-JP" sz="1050" dirty="0">
                <a:latin typeface="ＭＳ ゴシック"/>
                <a:ea typeface="ＭＳ ゴシック"/>
                <a:cs typeface="ＭＳ ゴシック"/>
              </a:rPr>
              <a:t>       :          100   6.575465e-03    0.18   7.8837e-03  6.575465e-05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Copy_Array</a:t>
            </a:r>
            <a:r>
              <a:rPr lang="en-US" altLang="ja-JP" sz="1050" dirty="0">
                <a:latin typeface="ＭＳ ゴシック"/>
                <a:ea typeface="ＭＳ ゴシック"/>
                <a:cs typeface="ＭＳ ゴシック"/>
              </a:rPr>
              <a:t>              :          200   6.332040e-03    0.17   8.1976e-05  3.166020e-05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Projection_Velocity_BC</a:t>
            </a:r>
            <a:r>
              <a:rPr lang="en-US" altLang="ja-JP" sz="1050" dirty="0">
                <a:latin typeface="ＭＳ ゴシック"/>
                <a:ea typeface="ＭＳ ゴシック"/>
                <a:cs typeface="ＭＳ ゴシック"/>
              </a:rPr>
              <a:t>  :          262   6.013393e-03    0.16   8.4818e-05  2.295188e-05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Divergence_of_Pvec</a:t>
            </a:r>
            <a:r>
              <a:rPr lang="en-US" altLang="ja-JP" sz="1050" dirty="0">
                <a:latin typeface="ＭＳ ゴシック"/>
                <a:ea typeface="ＭＳ ゴシック"/>
                <a:cs typeface="ＭＳ ゴシック"/>
              </a:rPr>
              <a:t>      :          100   5.138874e-03    0.14   5.1616e-05  5.138874e-05    2.425e+08   0.000e+00    47.19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A_R_Poisson_Norm</a:t>
            </a:r>
            <a:r>
              <a:rPr lang="en-US" altLang="ja-JP" sz="1050" dirty="0">
                <a:latin typeface="ＭＳ ゴシック"/>
                <a:ea typeface="ＭＳ ゴシック"/>
                <a:cs typeface="ＭＳ ゴシック"/>
              </a:rPr>
              <a:t>        :          262   5.013704e-03    0.14   6.8061e-04  1.913628e-05    1.677e+04   0.000e+00     3.19 MB/sec</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Allocate_Arrays</a:t>
            </a:r>
            <a:r>
              <a:rPr lang="en-US" altLang="ja-JP" sz="1050" dirty="0">
                <a:latin typeface="ＭＳ ゴシック"/>
                <a:ea typeface="ＭＳ ゴシック"/>
                <a:cs typeface="ＭＳ ゴシック"/>
              </a:rPr>
              <a:t>         :            4   5.009890e-03    0.14   2.1477e-04  1.252472e-03    0.000e+00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pPr lvl="1"/>
            <a:r>
              <a:rPr lang="en-US" altLang="ja-JP" sz="1050" dirty="0">
                <a:latin typeface="ＭＳ ゴシック"/>
                <a:ea typeface="ＭＳ ゴシック"/>
                <a:cs typeface="ＭＳ ゴシック"/>
              </a:rPr>
              <a:t>…</a:t>
            </a:r>
          </a:p>
          <a:p>
            <a:r>
              <a:rPr lang="en-US" altLang="ja-JP" sz="1050" dirty="0">
                <a:latin typeface="ＭＳ ゴシック"/>
                <a:ea typeface="ＭＳ ゴシック"/>
                <a:cs typeface="ＭＳ ゴシック"/>
              </a:rPr>
              <a:t> ------------------------+--------------+--------------------------------------------------+--------------------------------------</a:t>
            </a:r>
          </a:p>
          <a:p>
            <a:r>
              <a:rPr lang="en-US" altLang="ja-JP" sz="1050" dirty="0">
                <a:latin typeface="ＭＳ ゴシック"/>
                <a:ea typeface="ＭＳ ゴシック"/>
                <a:cs typeface="ＭＳ ゴシック"/>
              </a:rPr>
              <a:t>        Total                   |                3.695136e+00                                       7.225e+10                19.55 </a:t>
            </a:r>
            <a:r>
              <a:rPr lang="en-US" altLang="ja-JP" sz="1050" dirty="0" err="1">
                <a:latin typeface="ＭＳ ゴシック"/>
                <a:ea typeface="ＭＳ ゴシック"/>
                <a:cs typeface="ＭＳ ゴシック"/>
              </a:rPr>
              <a:t>Gflops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Performance             |                                                                                            78.21 </a:t>
            </a:r>
            <a:r>
              <a:rPr lang="en-US" altLang="ja-JP" sz="1050" dirty="0" err="1" smtClean="0">
                <a:latin typeface="ＭＳ ゴシック"/>
                <a:ea typeface="ＭＳ ゴシック"/>
                <a:cs typeface="ＭＳ ゴシック"/>
              </a:rPr>
              <a:t>Gflops</a:t>
            </a:r>
            <a:endParaRPr lang="ja-JP" altLang="en-US" sz="1050" dirty="0">
              <a:latin typeface="ＭＳ ゴシック"/>
              <a:ea typeface="ＭＳ ゴシック"/>
              <a:cs typeface="ＭＳ ゴシック"/>
            </a:endParaRPr>
          </a:p>
        </p:txBody>
      </p:sp>
    </p:spTree>
    <p:extLst>
      <p:ext uri="{BB962C8B-B14F-4D97-AF65-F5344CB8AC3E}">
        <p14:creationId xmlns:p14="http://schemas.microsoft.com/office/powerpoint/2010/main" val="16492083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詳細プロファイル</a:t>
            </a:r>
            <a:r>
              <a:rPr kumimoji="1" lang="en-US" altLang="ja-JP" dirty="0" smtClean="0"/>
              <a:t>(1)</a:t>
            </a:r>
            <a:r>
              <a:rPr kumimoji="1" lang="ja-JP" altLang="en-US" sz="3200" kern="1200" dirty="0" smtClean="0">
                <a:solidFill>
                  <a:schemeClr val="tx1"/>
                </a:solidFill>
                <a:effectLst/>
                <a:latin typeface="+mj-lt"/>
                <a:ea typeface="+mj-ea"/>
                <a:cs typeface="+mj-cs"/>
              </a:rPr>
              <a:t> </a:t>
            </a:r>
            <a:r>
              <a:rPr lang="ja-JP" altLang="en-US" dirty="0" smtClean="0"/>
              <a:t> </a:t>
            </a:r>
            <a:endParaRPr kumimoji="1" lang="ja-JP" altLang="en-US" dirty="0"/>
          </a:p>
        </p:txBody>
      </p:sp>
      <p:sp>
        <p:nvSpPr>
          <p:cNvPr id="4" name="正方形/長方形 3"/>
          <p:cNvSpPr/>
          <p:nvPr/>
        </p:nvSpPr>
        <p:spPr>
          <a:xfrm>
            <a:off x="262964" y="1237723"/>
            <a:ext cx="8563639" cy="4778232"/>
          </a:xfrm>
          <a:prstGeom prst="rect">
            <a:avLst/>
          </a:prstGeom>
          <a:solidFill>
            <a:schemeClr val="accent5">
              <a:lumMod val="20000"/>
              <a:lumOff val="80000"/>
            </a:schemeClr>
          </a:solidFill>
        </p:spPr>
        <p:txBody>
          <a:bodyPr wrap="square">
            <a:spAutoFit/>
          </a:bodyPr>
          <a:lstStyle/>
          <a:p>
            <a:r>
              <a:rPr lang="en-US" altLang="ja-JP" sz="1050" dirty="0">
                <a:latin typeface="ＭＳ ゴシック"/>
                <a:ea typeface="ＭＳ ゴシック"/>
                <a:cs typeface="ＭＳ ゴシック"/>
              </a:rPr>
              <a:t>  Elapsed time variation over MPI ranks</a:t>
            </a:r>
          </a:p>
          <a:p>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a:t>
            </a:r>
            <a:r>
              <a:rPr lang="en-US" altLang="ja-JP" sz="1050" dirty="0" err="1">
                <a:latin typeface="ＭＳ ゴシック"/>
                <a:ea typeface="ＭＳ ゴシック"/>
                <a:cs typeface="ＭＳ ゴシック"/>
              </a:rPr>
              <a:t>Initialization_Section</a:t>
            </a:r>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MPI_rank</a:t>
            </a:r>
            <a:r>
              <a:rPr lang="en-US" altLang="ja-JP" sz="1050" dirty="0">
                <a:latin typeface="ＭＳ ゴシック"/>
                <a:ea typeface="ＭＳ ゴシック"/>
                <a:cs typeface="ＭＳ ゴシック"/>
              </a:rPr>
              <a:t>        call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    waiting[s]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/call[s]    </a:t>
            </a:r>
            <a:r>
              <a:rPr lang="en-US" altLang="ja-JP" sz="1050" dirty="0" err="1">
                <a:latin typeface="ＭＳ ゴシック"/>
                <a:ea typeface="ＭＳ ゴシック"/>
                <a:cs typeface="ＭＳ ゴシック"/>
              </a:rPr>
              <a:t>flop|msg</a:t>
            </a:r>
            <a:r>
              <a:rPr lang="en-US" altLang="ja-JP" sz="1050" dirty="0">
                <a:latin typeface="ＭＳ ゴシック"/>
                <a:ea typeface="ＭＳ ゴシック"/>
                <a:cs typeface="ＭＳ ゴシック"/>
              </a:rPr>
              <a:t>     speed</a:t>
            </a:r>
          </a:p>
          <a:p>
            <a:r>
              <a:rPr lang="en-US" altLang="ja-JP" sz="1050" dirty="0">
                <a:latin typeface="ＭＳ ゴシック"/>
                <a:ea typeface="ＭＳ ゴシック"/>
                <a:cs typeface="ＭＳ ゴシック"/>
              </a:rPr>
              <a:t>#0    :            1  1.623359e-01    4.39  6.041527e-04  1.623359e-01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#1    :            1  1.629400e-01    4.41  0.000000e+00  1.629400e-01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#2    :            1  1.543641e-01    4.18  8.575916e-03  1.543641e-01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#3    :            1  1.500421e-01    4.06  1.289797e-02  1.500421e-01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Allocate_Arrays</a:t>
            </a:r>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MPI_rank</a:t>
            </a:r>
            <a:r>
              <a:rPr lang="en-US" altLang="ja-JP" sz="1050" dirty="0">
                <a:latin typeface="ＭＳ ゴシック"/>
                <a:ea typeface="ＭＳ ゴシック"/>
                <a:cs typeface="ＭＳ ゴシック"/>
              </a:rPr>
              <a:t>        call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    waiting[s]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/call[s]    </a:t>
            </a:r>
            <a:r>
              <a:rPr lang="en-US" altLang="ja-JP" sz="1050" dirty="0" err="1">
                <a:latin typeface="ＭＳ ゴシック"/>
                <a:ea typeface="ＭＳ ゴシック"/>
                <a:cs typeface="ＭＳ ゴシック"/>
              </a:rPr>
              <a:t>flop|msg</a:t>
            </a:r>
            <a:r>
              <a:rPr lang="en-US" altLang="ja-JP" sz="1050" dirty="0">
                <a:latin typeface="ＭＳ ゴシック"/>
                <a:ea typeface="ＭＳ ゴシック"/>
                <a:cs typeface="ＭＳ ゴシック"/>
              </a:rPr>
              <a:t>     speed</a:t>
            </a:r>
          </a:p>
          <a:p>
            <a:r>
              <a:rPr lang="en-US" altLang="ja-JP" sz="1050" dirty="0">
                <a:latin typeface="ＭＳ ゴシック"/>
                <a:ea typeface="ＭＳ ゴシック"/>
                <a:cs typeface="ＭＳ ゴシック"/>
              </a:rPr>
              <a:t>#0    :            4  5.146027e-03    0.14  9.012222e-05  1.286507e-03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#1    :            4  5.236149e-03    0.14  0.000000e+00  1.309037e-03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#2    :            4  4.867315e-03    0.13  3.688335e-04  1.216829e-03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#3    :            4  4.790068e-03    0.13  4.460812e-04  1.197517e-03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a:t>
            </a:r>
            <a:r>
              <a:rPr lang="en-US" altLang="ja-JP" sz="1050" dirty="0" err="1">
                <a:latin typeface="ＭＳ ゴシック"/>
                <a:ea typeface="ＭＳ ゴシック"/>
                <a:cs typeface="ＭＳ ゴシック"/>
              </a:rPr>
              <a:t>Voxel_Prep_Section</a:t>
            </a:r>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MPI_rank</a:t>
            </a:r>
            <a:r>
              <a:rPr lang="en-US" altLang="ja-JP" sz="1050" dirty="0">
                <a:latin typeface="ＭＳ ゴシック"/>
                <a:ea typeface="ＭＳ ゴシック"/>
                <a:cs typeface="ＭＳ ゴシック"/>
              </a:rPr>
              <a:t>        call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    waiting[s]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/call[s]    </a:t>
            </a:r>
            <a:r>
              <a:rPr lang="en-US" altLang="ja-JP" sz="1050" dirty="0" err="1">
                <a:latin typeface="ＭＳ ゴシック"/>
                <a:ea typeface="ＭＳ ゴシック"/>
                <a:cs typeface="ＭＳ ゴシック"/>
              </a:rPr>
              <a:t>flop|msg</a:t>
            </a:r>
            <a:r>
              <a:rPr lang="en-US" altLang="ja-JP" sz="1050" dirty="0">
                <a:latin typeface="ＭＳ ゴシック"/>
                <a:ea typeface="ＭＳ ゴシック"/>
                <a:cs typeface="ＭＳ ゴシック"/>
              </a:rPr>
              <a:t>     speed</a:t>
            </a:r>
          </a:p>
          <a:p>
            <a:r>
              <a:rPr lang="en-US" altLang="ja-JP" sz="1050" dirty="0">
                <a:latin typeface="ＭＳ ゴシック"/>
                <a:ea typeface="ＭＳ ゴシック"/>
                <a:cs typeface="ＭＳ ゴシック"/>
              </a:rPr>
              <a:t>#0    :            1  6.849098e-02    1.85  0.000000e+00  6.849098e-02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#1    :            1  6.354094e-02    1.72  4.950047e-03  6.354094e-02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#2    :            1  6.057596e-02    1.64  7.915020e-03  6.057596e-02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#3    :            1  2.413917e-02    0.65  4.435182e-02  2.413917e-02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Restart_Process</a:t>
            </a:r>
            <a:endParaRPr lang="en-US" altLang="ja-JP" sz="1050" dirty="0">
              <a:latin typeface="ＭＳ ゴシック"/>
              <a:ea typeface="ＭＳ ゴシック"/>
              <a:cs typeface="ＭＳ ゴシック"/>
            </a:endParaRPr>
          </a:p>
          <a:p>
            <a:r>
              <a:rPr lang="en-US" altLang="ja-JP" sz="1050" dirty="0" err="1">
                <a:latin typeface="ＭＳ ゴシック"/>
                <a:ea typeface="ＭＳ ゴシック"/>
                <a:cs typeface="ＭＳ ゴシック"/>
              </a:rPr>
              <a:t>MPI_rank</a:t>
            </a:r>
            <a:r>
              <a:rPr lang="en-US" altLang="ja-JP" sz="1050" dirty="0">
                <a:latin typeface="ＭＳ ゴシック"/>
                <a:ea typeface="ＭＳ ゴシック"/>
                <a:cs typeface="ＭＳ ゴシック"/>
              </a:rPr>
              <a:t>        call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    waiting[s]  </a:t>
            </a:r>
            <a:r>
              <a:rPr lang="en-US" altLang="ja-JP" sz="1050" dirty="0" err="1">
                <a:latin typeface="ＭＳ ゴシック"/>
                <a:ea typeface="ＭＳ ゴシック"/>
                <a:cs typeface="ＭＳ ゴシック"/>
              </a:rPr>
              <a:t>accm</a:t>
            </a:r>
            <a:r>
              <a:rPr lang="en-US" altLang="ja-JP" sz="1050" dirty="0">
                <a:latin typeface="ＭＳ ゴシック"/>
                <a:ea typeface="ＭＳ ゴシック"/>
                <a:cs typeface="ＭＳ ゴシック"/>
              </a:rPr>
              <a:t>/call[s]    </a:t>
            </a:r>
            <a:r>
              <a:rPr lang="en-US" altLang="ja-JP" sz="1050" dirty="0" err="1">
                <a:latin typeface="ＭＳ ゴシック"/>
                <a:ea typeface="ＭＳ ゴシック"/>
                <a:cs typeface="ＭＳ ゴシック"/>
              </a:rPr>
              <a:t>flop|msg</a:t>
            </a:r>
            <a:r>
              <a:rPr lang="en-US" altLang="ja-JP" sz="1050" dirty="0">
                <a:latin typeface="ＭＳ ゴシック"/>
                <a:ea typeface="ＭＳ ゴシック"/>
                <a:cs typeface="ＭＳ ゴシック"/>
              </a:rPr>
              <a:t>     speed</a:t>
            </a:r>
          </a:p>
          <a:p>
            <a:r>
              <a:rPr lang="en-US" altLang="ja-JP" sz="1050" dirty="0">
                <a:latin typeface="ＭＳ ゴシック"/>
                <a:ea typeface="ＭＳ ゴシック"/>
                <a:cs typeface="ＭＳ ゴシック"/>
              </a:rPr>
              <a:t>#0    :            1  4.053116e-06    0.00  9.536743e-07  4.053116e-06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#1    :            1  5.006790e-06    0.00  0.000000e+00  5.006790e-06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#2    :            1  3.099442e-06    0.00  1.907349e-06  3.099442e-06   0.000e+00     0.00 </a:t>
            </a:r>
            <a:r>
              <a:rPr lang="en-US" altLang="ja-JP" sz="1050" dirty="0" err="1">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#3    :            1  4.053116e-06    0.00  9.536743e-07  4.053116e-06   0.000e+00     0.00 </a:t>
            </a:r>
            <a:r>
              <a:rPr lang="en-US" altLang="ja-JP" sz="1050" dirty="0" err="1" smtClean="0">
                <a:latin typeface="ＭＳ ゴシック"/>
                <a:ea typeface="ＭＳ ゴシック"/>
                <a:cs typeface="ＭＳ ゴシック"/>
              </a:rPr>
              <a:t>Mflops</a:t>
            </a:r>
            <a:endParaRPr lang="en-US" altLang="ja-JP" sz="1050" dirty="0">
              <a:latin typeface="ＭＳ ゴシック"/>
              <a:ea typeface="ＭＳ ゴシック"/>
              <a:cs typeface="ＭＳ ゴシック"/>
            </a:endParaRPr>
          </a:p>
        </p:txBody>
      </p:sp>
    </p:spTree>
    <p:extLst>
      <p:ext uri="{BB962C8B-B14F-4D97-AF65-F5344CB8AC3E}">
        <p14:creationId xmlns:p14="http://schemas.microsoft.com/office/powerpoint/2010/main" val="3279506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kumimoji="1" lang="en-US" altLang="ja-JP" kern="1200" dirty="0" smtClean="0">
                <a:solidFill>
                  <a:schemeClr val="tx1"/>
                </a:solidFill>
                <a:effectLst/>
                <a:latin typeface="+mn-ea"/>
                <a:ea typeface="+mn-ea"/>
                <a:cs typeface="+mn-cs"/>
              </a:rPr>
              <a:t>PMlib</a:t>
            </a:r>
            <a:r>
              <a:rPr kumimoji="1" lang="ja-JP" altLang="en-US" kern="1200" dirty="0" smtClean="0">
                <a:solidFill>
                  <a:schemeClr val="tx1"/>
                </a:solidFill>
                <a:effectLst/>
                <a:latin typeface="+mn-ea"/>
                <a:ea typeface="+mn-ea"/>
                <a:cs typeface="+mn-cs"/>
              </a:rPr>
              <a:t>とは</a:t>
            </a:r>
            <a:endParaRPr kumimoji="1" lang="ja-JP" altLang="en-US" sz="4000" dirty="0"/>
          </a:p>
        </p:txBody>
      </p:sp>
      <p:sp>
        <p:nvSpPr>
          <p:cNvPr id="3" name="コンテンツ プレースホルダー 2"/>
          <p:cNvSpPr>
            <a:spLocks noGrp="1"/>
          </p:cNvSpPr>
          <p:nvPr>
            <p:ph idx="1"/>
          </p:nvPr>
        </p:nvSpPr>
        <p:spPr/>
        <p:txBody>
          <a:bodyPr>
            <a:normAutofit/>
          </a:bodyPr>
          <a:lstStyle/>
          <a:p>
            <a:pPr lvl="0"/>
            <a:r>
              <a:rPr lang="ja-JP" altLang="en-US" dirty="0" smtClean="0"/>
              <a:t>アプリケーション計算性能モニター用</a:t>
            </a:r>
            <a:r>
              <a:rPr kumimoji="1" lang="ja-JP" altLang="ja-JP" sz="2400" kern="1200" dirty="0" smtClean="0">
                <a:solidFill>
                  <a:schemeClr val="tx1"/>
                </a:solidFill>
                <a:effectLst/>
                <a:latin typeface="+mn-ea"/>
                <a:ea typeface="+mn-ea"/>
                <a:cs typeface="+mn-cs"/>
              </a:rPr>
              <a:t>のクラス</a:t>
            </a:r>
            <a:r>
              <a:rPr lang="ja-JP" altLang="en-US" dirty="0" smtClean="0"/>
              <a:t>ライブラリ</a:t>
            </a:r>
            <a:endParaRPr lang="en-US" altLang="ja-JP" dirty="0" smtClean="0"/>
          </a:p>
          <a:p>
            <a:pPr lvl="0"/>
            <a:r>
              <a:rPr kumimoji="1" lang="ja-JP" altLang="en-US" sz="2400" kern="1200" dirty="0" smtClean="0">
                <a:solidFill>
                  <a:schemeClr val="tx1"/>
                </a:solidFill>
                <a:effectLst/>
                <a:latin typeface="+mn-ea"/>
                <a:ea typeface="+mn-ea"/>
                <a:cs typeface="+mn-cs"/>
              </a:rPr>
              <a:t>ユーザーライブラリとしてもシステムライブラリとしても利用可</a:t>
            </a:r>
            <a:endParaRPr kumimoji="1" lang="en-US" altLang="ja-JP" sz="2400" kern="1200" dirty="0" smtClean="0">
              <a:solidFill>
                <a:schemeClr val="tx1"/>
              </a:solidFill>
              <a:effectLst/>
              <a:latin typeface="+mn-ea"/>
              <a:ea typeface="+mn-ea"/>
              <a:cs typeface="+mn-cs"/>
            </a:endParaRPr>
          </a:p>
          <a:p>
            <a:pPr lvl="0"/>
            <a:r>
              <a:rPr kumimoji="1" lang="ja-JP" altLang="en-US" sz="2400" kern="1200" dirty="0" smtClean="0">
                <a:solidFill>
                  <a:schemeClr val="tx1"/>
                </a:solidFill>
                <a:effectLst/>
                <a:latin typeface="+mn-ea"/>
                <a:ea typeface="+mn-ea"/>
                <a:cs typeface="+mn-cs"/>
              </a:rPr>
              <a:t>オープンソースソフトウエア（理研 </a:t>
            </a:r>
            <a:r>
              <a:rPr kumimoji="1" lang="en-US" altLang="ja-JP" sz="2400" kern="1200" dirty="0" smtClean="0">
                <a:solidFill>
                  <a:schemeClr val="tx1"/>
                </a:solidFill>
                <a:effectLst/>
                <a:latin typeface="+mn-ea"/>
                <a:ea typeface="+mn-ea"/>
                <a:cs typeface="+mn-cs"/>
              </a:rPr>
              <a:t>AICS</a:t>
            </a:r>
            <a:r>
              <a:rPr kumimoji="1" lang="ja-JP" altLang="en-US" sz="2400" kern="1200" dirty="0" smtClean="0">
                <a:solidFill>
                  <a:schemeClr val="tx1"/>
                </a:solidFill>
                <a:effectLst/>
                <a:latin typeface="+mn-ea"/>
                <a:ea typeface="+mn-ea"/>
                <a:cs typeface="+mn-cs"/>
              </a:rPr>
              <a:t>が開発・提供）</a:t>
            </a:r>
            <a:endParaRPr kumimoji="1" lang="en-US" altLang="ja-JP" sz="2400" kern="1200" dirty="0" smtClean="0">
              <a:solidFill>
                <a:schemeClr val="tx1"/>
              </a:solidFill>
              <a:effectLst/>
              <a:latin typeface="+mn-ea"/>
              <a:ea typeface="+mn-ea"/>
              <a:cs typeface="+mn-cs"/>
            </a:endParaRPr>
          </a:p>
          <a:p>
            <a:r>
              <a:rPr lang="ja-JP" altLang="en-US" dirty="0" smtClean="0"/>
              <a:t>アプリケーション中に計測</a:t>
            </a:r>
            <a:r>
              <a:rPr lang="ja-JP" altLang="en-US" dirty="0"/>
              <a:t>区間</a:t>
            </a:r>
            <a:r>
              <a:rPr lang="ja-JP" altLang="en-US" dirty="0" smtClean="0"/>
              <a:t>を指定し、実行終了時に区間の統計情報を出力する</a:t>
            </a:r>
            <a:endParaRPr lang="en-US" altLang="ja-JP" dirty="0"/>
          </a:p>
          <a:p>
            <a:pPr lvl="0"/>
            <a:r>
              <a:rPr lang="ja-JP" altLang="en-US" dirty="0" smtClean="0"/>
              <a:t>ソースプログラム中で</a:t>
            </a:r>
            <a:r>
              <a:rPr lang="en-US" altLang="ja-JP" dirty="0" smtClean="0"/>
              <a:t>PMlib</a:t>
            </a:r>
            <a:r>
              <a:rPr lang="ja-JP" altLang="en-US" dirty="0" smtClean="0"/>
              <a:t>ライブラリを呼び出して利用する</a:t>
            </a:r>
            <a:endParaRPr lang="en-US" altLang="ja-JP" dirty="0" smtClean="0"/>
          </a:p>
          <a:p>
            <a:pPr lvl="0"/>
            <a:r>
              <a:rPr kumimoji="1" lang="ja-JP" altLang="ja-JP" sz="2400" kern="1200" dirty="0" smtClean="0">
                <a:solidFill>
                  <a:schemeClr val="tx1"/>
                </a:solidFill>
                <a:effectLst/>
                <a:latin typeface="+mn-ea"/>
                <a:ea typeface="+mn-ea"/>
                <a:cs typeface="+mn-cs"/>
              </a:rPr>
              <a:t>アプリケーション</a:t>
            </a:r>
            <a:r>
              <a:rPr lang="ja-JP" altLang="en-US" dirty="0" smtClean="0"/>
              <a:t>性能改善用の一時的な利用だけでなく、</a:t>
            </a:r>
            <a:r>
              <a:rPr kumimoji="1" lang="ja-JP" altLang="en-US" dirty="0" smtClean="0"/>
              <a:t>プロダクションランに常用して性能モデリングの支援に用いられる事を期待</a:t>
            </a:r>
            <a:endParaRPr kumimoji="1" lang="en-US" altLang="ja-JP" dirty="0" smtClean="0"/>
          </a:p>
          <a:p>
            <a:r>
              <a:rPr kumimoji="1" lang="en-US" altLang="ja-JP" dirty="0" smtClean="0"/>
              <a:t>API</a:t>
            </a:r>
            <a:r>
              <a:rPr kumimoji="1" lang="ja-JP" altLang="en-US" dirty="0" smtClean="0"/>
              <a:t>は</a:t>
            </a:r>
            <a:r>
              <a:rPr kumimoji="1" lang="en-US" altLang="ja-JP" kern="1200" dirty="0" smtClean="0">
                <a:solidFill>
                  <a:schemeClr val="tx1"/>
                </a:solidFill>
                <a:effectLst/>
                <a:latin typeface="+mn-ea"/>
                <a:ea typeface="+mn-ea"/>
                <a:cs typeface="+mn-cs"/>
              </a:rPr>
              <a:t>C++</a:t>
            </a:r>
            <a:r>
              <a:rPr kumimoji="1" lang="ja-JP" altLang="en-US" kern="1200" dirty="0" smtClean="0">
                <a:solidFill>
                  <a:schemeClr val="tx1"/>
                </a:solidFill>
                <a:effectLst/>
                <a:latin typeface="+mn-ea"/>
                <a:ea typeface="+mn-ea"/>
                <a:cs typeface="+mn-cs"/>
              </a:rPr>
              <a:t>に対応</a:t>
            </a:r>
            <a:r>
              <a:rPr lang="ja-JP" altLang="en-US" dirty="0" smtClean="0"/>
              <a:t> </a:t>
            </a:r>
            <a:endParaRPr kumimoji="1" lang="ja-JP" altLang="en-US" dirty="0"/>
          </a:p>
        </p:txBody>
      </p:sp>
    </p:spTree>
    <p:extLst>
      <p:ext uri="{BB962C8B-B14F-4D97-AF65-F5344CB8AC3E}">
        <p14:creationId xmlns:p14="http://schemas.microsoft.com/office/powerpoint/2010/main" val="101372215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詳細プロファイル</a:t>
            </a:r>
            <a:r>
              <a:rPr kumimoji="1" lang="en-US" altLang="ja-JP" dirty="0" smtClean="0"/>
              <a:t>(2)</a:t>
            </a:r>
            <a:r>
              <a:rPr kumimoji="1" lang="ja-JP" altLang="en-US" dirty="0" smtClean="0"/>
              <a:t> </a:t>
            </a:r>
            <a:endParaRPr kumimoji="1" lang="ja-JP" altLang="en-US" dirty="0">
              <a:solidFill>
                <a:srgbClr val="FF0000"/>
              </a:solidFill>
            </a:endParaRPr>
          </a:p>
        </p:txBody>
      </p:sp>
      <p:sp>
        <p:nvSpPr>
          <p:cNvPr id="4" name="正方形/長方形 3"/>
          <p:cNvSpPr/>
          <p:nvPr/>
        </p:nvSpPr>
        <p:spPr>
          <a:xfrm>
            <a:off x="113552" y="1739841"/>
            <a:ext cx="8806330" cy="3323987"/>
          </a:xfrm>
          <a:prstGeom prst="rect">
            <a:avLst/>
          </a:prstGeom>
          <a:solidFill>
            <a:srgbClr val="DBEEF4"/>
          </a:solidFill>
        </p:spPr>
        <p:txBody>
          <a:bodyPr wrap="square">
            <a:spAutoFit/>
          </a:bodyPr>
          <a:lstStyle/>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PMlib</a:t>
            </a:r>
            <a:r>
              <a:rPr lang="en-US" altLang="ja-JP" sz="1050" dirty="0">
                <a:latin typeface="ＭＳ ゴシック"/>
                <a:ea typeface="ＭＳ ゴシック"/>
                <a:cs typeface="ＭＳ ゴシック"/>
              </a:rPr>
              <a:t> detected the CPU architecture:</a:t>
            </a:r>
          </a:p>
          <a:p>
            <a:r>
              <a:rPr lang="en-US" altLang="ja-JP" sz="1050" dirty="0">
                <a:latin typeface="ＭＳ ゴシック"/>
                <a:ea typeface="ＭＳ ゴシック"/>
                <a:cs typeface="ＭＳ ゴシック"/>
              </a:rPr>
              <a:t>    The available Hardware Performance Counter (HWPC) events depend on this CPU architecture.</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GenuineIntel</a:t>
            </a:r>
            <a:endParaRPr lang="en-US" altLang="ja-JP" sz="1050" dirty="0">
              <a:latin typeface="ＭＳ ゴシック"/>
              <a:ea typeface="ＭＳ ゴシック"/>
              <a:cs typeface="ＭＳ ゴシック"/>
            </a:endParaRPr>
          </a:p>
          <a:p>
            <a:r>
              <a:rPr lang="en-US" altLang="ja-JP" sz="1050" dirty="0">
                <a:latin typeface="ＭＳ ゴシック"/>
                <a:ea typeface="ＭＳ ゴシック"/>
                <a:cs typeface="ＭＳ ゴシック"/>
              </a:rPr>
              <a:t>        Intel(R) Xeon(R) CPU E5-2670 0 @ 2.60GHz</a:t>
            </a:r>
          </a:p>
          <a:p>
            <a:r>
              <a:rPr lang="en-US" altLang="ja-JP" sz="1050" dirty="0">
                <a:latin typeface="ＭＳ ゴシック"/>
                <a:ea typeface="ＭＳ ゴシック"/>
                <a:cs typeface="ＭＳ ゴシック"/>
              </a:rPr>
              <a:t>    HWPC event values of the master rank, sum of threads. count unit in Giga (x 10e9)</a:t>
            </a:r>
          </a:p>
          <a:p>
            <a:r>
              <a:rPr lang="en-US" altLang="ja-JP" sz="1050" dirty="0">
                <a:latin typeface="ＭＳ ゴシック"/>
                <a:ea typeface="ＭＳ ゴシック"/>
                <a:cs typeface="ＭＳ ゴシック"/>
              </a:rPr>
              <a:t>    -                       :       LD_INS      SR_INS    :HIT_LFB     :L1_HIT     :L2_HIT     :L3_HIT     OFFCORE  [</a:t>
            </a:r>
            <a:r>
              <a:rPr lang="en-US" altLang="ja-JP" sz="1050" dirty="0" err="1">
                <a:latin typeface="ＭＳ ゴシック"/>
                <a:ea typeface="ＭＳ ゴシック"/>
                <a:cs typeface="ＭＳ ゴシック"/>
              </a:rPr>
              <a:t>Mem</a:t>
            </a:r>
            <a:r>
              <a:rPr lang="en-US" altLang="ja-JP" sz="1050" dirty="0">
                <a:latin typeface="ＭＳ ゴシック"/>
                <a:ea typeface="ＭＳ ゴシック"/>
                <a:cs typeface="ＭＳ ゴシック"/>
              </a:rPr>
              <a:t> GB/s]</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Initialization_Section</a:t>
            </a:r>
            <a:r>
              <a:rPr lang="en-US" altLang="ja-JP" sz="1050" dirty="0">
                <a:latin typeface="ＭＳ ゴシック"/>
                <a:ea typeface="ＭＳ ゴシック"/>
                <a:cs typeface="ＭＳ ゴシック"/>
              </a:rPr>
              <a:t>  :        0.702       0.104       0.000       0.702       0.000       0.000       0.000       0.069</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Allocate_Arrays</a:t>
            </a:r>
            <a:r>
              <a:rPr lang="en-US" altLang="ja-JP" sz="1050" dirty="0">
                <a:latin typeface="ＭＳ ゴシック"/>
                <a:ea typeface="ＭＳ ゴシック"/>
                <a:cs typeface="ＭＳ ゴシック"/>
              </a:rPr>
              <a:t>         :        0.125       0.023       0.000       0.125       0.000       0.000       0.000       2.371</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Voxel_Prep_Section</a:t>
            </a:r>
            <a:r>
              <a:rPr lang="en-US" altLang="ja-JP" sz="1050" dirty="0">
                <a:latin typeface="ＭＳ ゴシック"/>
                <a:ea typeface="ＭＳ ゴシック"/>
                <a:cs typeface="ＭＳ ゴシック"/>
              </a:rPr>
              <a:t>      :        0.126       0.021       0.000       0.126       0.000       0.000       0.000       0.023</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Restart_Process</a:t>
            </a:r>
            <a:r>
              <a:rPr lang="en-US" altLang="ja-JP" sz="1050" dirty="0">
                <a:latin typeface="ＭＳ ゴシック"/>
                <a:ea typeface="ＭＳ ゴシック"/>
                <a:cs typeface="ＭＳ ゴシック"/>
              </a:rPr>
              <a:t>         :        0.000       0.000       0.000       0.000       0.000       0.000       0.000      14.726</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Time_Step_Loop_Section</a:t>
            </a:r>
            <a:r>
              <a:rPr lang="en-US" altLang="ja-JP" sz="1050" dirty="0">
                <a:latin typeface="ＭＳ ゴシック"/>
                <a:ea typeface="ＭＳ ゴシック"/>
                <a:cs typeface="ＭＳ ゴシック"/>
              </a:rPr>
              <a:t>  :        0.005       0.001       0.000       0.005       0.000       0.000       0.000       0.001</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Search_Vmax</a:t>
            </a:r>
            <a:r>
              <a:rPr lang="en-US" altLang="ja-JP" sz="1050" dirty="0">
                <a:latin typeface="ＭＳ ゴシック"/>
                <a:ea typeface="ＭＳ ゴシック"/>
                <a:cs typeface="ＭＳ ゴシック"/>
              </a:rPr>
              <a:t>             :        0.027       0.003       0.001       0.026       0.000       0.000       0.002      64.719</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A_R_Vmax</a:t>
            </a:r>
            <a:r>
              <a:rPr lang="en-US" altLang="ja-JP" sz="1050" dirty="0">
                <a:latin typeface="ＭＳ ゴシック"/>
                <a:ea typeface="ＭＳ ゴシック"/>
                <a:cs typeface="ＭＳ ゴシック"/>
              </a:rPr>
              <a:t>                :        0.024       0.005       0.000       0.024       0.000       0.000       0.000       3.541</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Copy_Array</a:t>
            </a:r>
            <a:r>
              <a:rPr lang="en-US" altLang="ja-JP" sz="1050" dirty="0">
                <a:latin typeface="ＭＳ ゴシック"/>
                <a:ea typeface="ＭＳ ゴシック"/>
                <a:cs typeface="ＭＳ ゴシック"/>
              </a:rPr>
              <a:t>              :        0.074       0.042       0.022       0.051       0.000       0.000       0.004      36.320</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assign_Const_to_Array</a:t>
            </a:r>
            <a:r>
              <a:rPr lang="en-US" altLang="ja-JP" sz="1050" dirty="0">
                <a:latin typeface="ＭＳ ゴシック"/>
                <a:ea typeface="ＭＳ ゴシック"/>
                <a:cs typeface="ＭＳ ゴシック"/>
              </a:rPr>
              <a:t>   :        0.010       0.005       0.000       0.009       0.000       0.000       0.000       2.816</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Flow_Section</a:t>
            </a:r>
            <a:r>
              <a:rPr lang="en-US" altLang="ja-JP" sz="1050" dirty="0">
                <a:latin typeface="ＭＳ ゴシック"/>
                <a:ea typeface="ＭＳ ゴシック"/>
                <a:cs typeface="ＭＳ ゴシック"/>
              </a:rPr>
              <a:t>            :        0.005       0.001       0.000       0.005       0.000       0.000       0.000       0.001</a:t>
            </a:r>
          </a:p>
          <a:p>
            <a:r>
              <a:rPr lang="en-US" altLang="ja-JP" sz="1050" dirty="0">
                <a:latin typeface="ＭＳ ゴシック"/>
                <a:ea typeface="ＭＳ ゴシック"/>
                <a:cs typeface="ＭＳ ゴシック"/>
              </a:rPr>
              <a:t>    NS__</a:t>
            </a:r>
            <a:r>
              <a:rPr lang="en-US" altLang="ja-JP" sz="1050" dirty="0" err="1">
                <a:latin typeface="ＭＳ ゴシック"/>
                <a:ea typeface="ＭＳ ゴシック"/>
                <a:cs typeface="ＭＳ ゴシック"/>
              </a:rPr>
              <a:t>F_Step_Section</a:t>
            </a:r>
            <a:r>
              <a:rPr lang="en-US" altLang="ja-JP" sz="1050" dirty="0">
                <a:latin typeface="ＭＳ ゴシック"/>
                <a:ea typeface="ＭＳ ゴシック"/>
                <a:cs typeface="ＭＳ ゴシック"/>
              </a:rPr>
              <a:t>      :        0.004       0.001       0.000       0.004       0.000       0.000       0.000       0.035</a:t>
            </a:r>
          </a:p>
          <a:p>
            <a:r>
              <a:rPr lang="en-US" altLang="ja-JP" sz="1050" dirty="0">
                <a:latin typeface="ＭＳ ゴシック"/>
                <a:ea typeface="ＭＳ ゴシック"/>
                <a:cs typeface="ＭＳ ゴシック"/>
              </a:rPr>
              <a:t>    NS__F_Step_Sct_1        :        0.005       0.001       0.000       0.005       0.000       0.000       0.000       0.571</a:t>
            </a:r>
          </a:p>
          <a:p>
            <a:r>
              <a:rPr lang="en-US" altLang="ja-JP" sz="1050" dirty="0">
                <a:latin typeface="ＭＳ ゴシック"/>
                <a:ea typeface="ＭＳ ゴシック"/>
                <a:cs typeface="ＭＳ ゴシック"/>
              </a:rPr>
              <a:t>    NS__F_Step_Sct_2        :        0.005       0.001       0.000       0.005       0.000       0.000       0.000       0.047</a:t>
            </a:r>
          </a:p>
          <a:p>
            <a:r>
              <a:rPr lang="en-US" altLang="ja-JP" sz="1050" dirty="0">
                <a:latin typeface="ＭＳ ゴシック"/>
                <a:ea typeface="ＭＳ ゴシック"/>
                <a:cs typeface="ＭＳ ゴシック"/>
              </a:rPr>
              <a:t>    </a:t>
            </a:r>
            <a:r>
              <a:rPr lang="en-US" altLang="ja-JP" sz="1050" dirty="0" err="1">
                <a:latin typeface="ＭＳ ゴシック"/>
                <a:ea typeface="ＭＳ ゴシック"/>
                <a:cs typeface="ＭＳ ゴシック"/>
              </a:rPr>
              <a:t>Pseudo_Velocity</a:t>
            </a:r>
            <a:r>
              <a:rPr lang="en-US" altLang="ja-JP" sz="1050" dirty="0">
                <a:latin typeface="ＭＳ ゴシック"/>
                <a:ea typeface="ＭＳ ゴシック"/>
                <a:cs typeface="ＭＳ ゴシック"/>
              </a:rPr>
              <a:t>         :        0.721       0.363       0.002       0.705       0.000       0.000       0.010       8.086</a:t>
            </a:r>
            <a:endParaRPr lang="ja-JP" altLang="en-US" sz="1050" dirty="0">
              <a:latin typeface="ＭＳ ゴシック"/>
              <a:ea typeface="ＭＳ ゴシック"/>
              <a:cs typeface="ＭＳ ゴシック"/>
            </a:endParaRPr>
          </a:p>
        </p:txBody>
      </p:sp>
    </p:spTree>
    <p:extLst>
      <p:ext uri="{BB962C8B-B14F-4D97-AF65-F5344CB8AC3E}">
        <p14:creationId xmlns:p14="http://schemas.microsoft.com/office/powerpoint/2010/main" val="1698416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lang="ja-JP" altLang="en-US" dirty="0">
                <a:latin typeface="+mn-ea"/>
                <a:ea typeface="+mn-ea"/>
                <a:cs typeface="+mn-cs"/>
              </a:rPr>
              <a:t>性能統計ツールの位置づけ</a:t>
            </a:r>
            <a:endParaRPr kumimoji="1" lang="ja-JP" altLang="en-US" sz="4000" dirty="0"/>
          </a:p>
        </p:txBody>
      </p:sp>
      <p:sp>
        <p:nvSpPr>
          <p:cNvPr id="3" name="コンテンツ プレースホルダー 2"/>
          <p:cNvSpPr>
            <a:spLocks noGrp="1"/>
          </p:cNvSpPr>
          <p:nvPr>
            <p:ph idx="1"/>
          </p:nvPr>
        </p:nvSpPr>
        <p:spPr>
          <a:xfrm>
            <a:off x="457199" y="1142202"/>
            <a:ext cx="6646671" cy="2793150"/>
          </a:xfrm>
        </p:spPr>
        <p:txBody>
          <a:bodyPr>
            <a:normAutofit fontScale="92500" lnSpcReduction="10000"/>
          </a:bodyPr>
          <a:lstStyle/>
          <a:p>
            <a:pPr lvl="0"/>
            <a:r>
              <a:rPr kumimoji="1" lang="ja-JP" altLang="en-US" sz="2400" kern="1200" dirty="0" smtClean="0">
                <a:solidFill>
                  <a:schemeClr val="tx1"/>
                </a:solidFill>
                <a:effectLst/>
                <a:latin typeface="+mn-ea"/>
                <a:ea typeface="+mn-ea"/>
                <a:cs typeface="+mn-cs"/>
              </a:rPr>
              <a:t>オープンソース性能統計ツール一般</a:t>
            </a:r>
            <a:endParaRPr kumimoji="1" lang="en-US" altLang="ja-JP" sz="2400" kern="1200" dirty="0" smtClean="0">
              <a:solidFill>
                <a:schemeClr val="tx1"/>
              </a:solidFill>
              <a:effectLst/>
              <a:latin typeface="+mn-ea"/>
              <a:ea typeface="+mn-ea"/>
              <a:cs typeface="+mn-cs"/>
            </a:endParaRPr>
          </a:p>
          <a:p>
            <a:pPr lvl="1"/>
            <a:r>
              <a:rPr kumimoji="1" lang="en-US" altLang="ja-JP" kern="1200" dirty="0" err="1" smtClean="0">
                <a:solidFill>
                  <a:schemeClr val="tx1"/>
                </a:solidFill>
                <a:effectLst/>
                <a:latin typeface="+mn-ea"/>
                <a:ea typeface="+mn-ea"/>
                <a:cs typeface="+mn-cs"/>
              </a:rPr>
              <a:t>Gprof</a:t>
            </a:r>
            <a:r>
              <a:rPr kumimoji="1" lang="en-US" altLang="ja-JP" kern="1200" dirty="0" smtClean="0">
                <a:solidFill>
                  <a:schemeClr val="tx1"/>
                </a:solidFill>
                <a:effectLst/>
                <a:latin typeface="+mn-ea"/>
                <a:ea typeface="+mn-ea"/>
                <a:cs typeface="+mn-cs"/>
              </a:rPr>
              <a:t>: </a:t>
            </a:r>
            <a:r>
              <a:rPr kumimoji="1" lang="ja-JP" altLang="en-US" kern="1200" dirty="0" smtClean="0">
                <a:solidFill>
                  <a:schemeClr val="tx1"/>
                </a:solidFill>
                <a:effectLst/>
                <a:latin typeface="+mn-ea"/>
                <a:ea typeface="+mn-ea"/>
                <a:cs typeface="+mn-cs"/>
              </a:rPr>
              <a:t>簡易機能、コンパイラに制約</a:t>
            </a:r>
            <a:endParaRPr kumimoji="1" lang="en-US" altLang="ja-JP" kern="1200" dirty="0" smtClean="0">
              <a:solidFill>
                <a:schemeClr val="tx1"/>
              </a:solidFill>
              <a:effectLst/>
              <a:latin typeface="+mn-ea"/>
              <a:ea typeface="+mn-ea"/>
              <a:cs typeface="+mn-cs"/>
            </a:endParaRPr>
          </a:p>
          <a:p>
            <a:pPr lvl="1"/>
            <a:r>
              <a:rPr kumimoji="1" lang="en-US" altLang="ja-JP" kern="1200" dirty="0" err="1" smtClean="0">
                <a:solidFill>
                  <a:schemeClr val="tx1"/>
                </a:solidFill>
                <a:effectLst/>
                <a:latin typeface="+mn-ea"/>
                <a:ea typeface="+mn-ea"/>
                <a:cs typeface="+mn-cs"/>
              </a:rPr>
              <a:t>Scalasca</a:t>
            </a:r>
            <a:r>
              <a:rPr kumimoji="1" lang="en-US" altLang="ja-JP" kern="1200" dirty="0" smtClean="0">
                <a:solidFill>
                  <a:schemeClr val="tx1"/>
                </a:solidFill>
                <a:effectLst/>
                <a:latin typeface="+mn-ea"/>
                <a:ea typeface="+mn-ea"/>
                <a:cs typeface="+mn-cs"/>
              </a:rPr>
              <a:t>: </a:t>
            </a:r>
            <a:r>
              <a:rPr kumimoji="1" lang="ja-JP" altLang="en-US" kern="1200" dirty="0" smtClean="0">
                <a:solidFill>
                  <a:schemeClr val="tx1"/>
                </a:solidFill>
                <a:effectLst/>
                <a:latin typeface="+mn-ea"/>
                <a:ea typeface="+mn-ea"/>
                <a:cs typeface="+mn-cs"/>
              </a:rPr>
              <a:t>高機能、</a:t>
            </a:r>
            <a:r>
              <a:rPr kumimoji="1" lang="en-US" altLang="ja-JP" kern="1200" dirty="0" smtClean="0">
                <a:solidFill>
                  <a:schemeClr val="tx1"/>
                </a:solidFill>
                <a:effectLst/>
                <a:latin typeface="+mn-ea"/>
                <a:ea typeface="+mn-ea"/>
                <a:cs typeface="+mn-cs"/>
              </a:rPr>
              <a:t>Score-P</a:t>
            </a:r>
            <a:r>
              <a:rPr kumimoji="1" lang="ja-JP" altLang="en-US" kern="1200" dirty="0" smtClean="0">
                <a:solidFill>
                  <a:schemeClr val="tx1"/>
                </a:solidFill>
                <a:effectLst/>
                <a:latin typeface="+mn-ea"/>
                <a:ea typeface="+mn-ea"/>
                <a:cs typeface="+mn-cs"/>
              </a:rPr>
              <a:t>共通インフラ</a:t>
            </a:r>
            <a:endParaRPr kumimoji="1" lang="en-US" altLang="ja-JP" kern="1200" dirty="0" smtClean="0">
              <a:solidFill>
                <a:schemeClr val="tx1"/>
              </a:solidFill>
              <a:effectLst/>
              <a:latin typeface="+mn-ea"/>
              <a:ea typeface="+mn-ea"/>
              <a:cs typeface="+mn-cs"/>
            </a:endParaRPr>
          </a:p>
          <a:p>
            <a:pPr lvl="1"/>
            <a:r>
              <a:rPr kumimoji="1" lang="en-US" altLang="ja-JP" kern="1200" dirty="0" smtClean="0">
                <a:solidFill>
                  <a:schemeClr val="tx1"/>
                </a:solidFill>
                <a:effectLst/>
                <a:latin typeface="+mn-ea"/>
                <a:ea typeface="+mn-ea"/>
                <a:cs typeface="+mn-cs"/>
              </a:rPr>
              <a:t>TAU: </a:t>
            </a:r>
            <a:r>
              <a:rPr kumimoji="1" lang="ja-JP" altLang="en-US" kern="1200" dirty="0" smtClean="0">
                <a:solidFill>
                  <a:schemeClr val="tx1"/>
                </a:solidFill>
                <a:effectLst/>
                <a:latin typeface="+mn-ea"/>
                <a:ea typeface="+mn-ea"/>
                <a:cs typeface="+mn-cs"/>
              </a:rPr>
              <a:t>高機能</a:t>
            </a:r>
            <a:endParaRPr kumimoji="1" lang="en-US" altLang="ja-JP" kern="1200" dirty="0" smtClean="0">
              <a:solidFill>
                <a:schemeClr val="tx1"/>
              </a:solidFill>
              <a:effectLst/>
              <a:latin typeface="+mn-ea"/>
              <a:ea typeface="+mn-ea"/>
              <a:cs typeface="+mn-cs"/>
            </a:endParaRPr>
          </a:p>
          <a:p>
            <a:pPr lvl="1"/>
            <a:r>
              <a:rPr kumimoji="1" lang="en-US" altLang="ja-JP" kern="1200" dirty="0" smtClean="0">
                <a:solidFill>
                  <a:schemeClr val="tx1"/>
                </a:solidFill>
                <a:effectLst/>
                <a:latin typeface="+mn-ea"/>
                <a:ea typeface="+mn-ea"/>
                <a:cs typeface="+mn-cs"/>
              </a:rPr>
              <a:t>PAPI : HWPC</a:t>
            </a:r>
            <a:r>
              <a:rPr lang="ja-JP" altLang="en-US" dirty="0" smtClean="0"/>
              <a:t>へのアクセス</a:t>
            </a:r>
            <a:endParaRPr lang="en-US" altLang="ja-JP" dirty="0" smtClean="0"/>
          </a:p>
          <a:p>
            <a:pPr lvl="1"/>
            <a:r>
              <a:rPr kumimoji="1" lang="ja-JP" altLang="en-US" kern="1200" dirty="0" smtClean="0">
                <a:solidFill>
                  <a:schemeClr val="tx1"/>
                </a:solidFill>
                <a:effectLst/>
                <a:latin typeface="+mn-ea"/>
                <a:ea typeface="+mn-ea"/>
                <a:cs typeface="+mn-cs"/>
              </a:rPr>
              <a:t>など多数、、、プラス</a:t>
            </a:r>
            <a:endParaRPr kumimoji="1" lang="en-US" altLang="ja-JP" kern="1200" dirty="0" smtClean="0">
              <a:solidFill>
                <a:schemeClr val="tx1"/>
              </a:solidFill>
              <a:effectLst/>
              <a:latin typeface="+mn-ea"/>
              <a:ea typeface="+mn-ea"/>
              <a:cs typeface="+mn-cs"/>
            </a:endParaRPr>
          </a:p>
          <a:p>
            <a:pPr lvl="1"/>
            <a:r>
              <a:rPr lang="en-US" altLang="ja-JP" dirty="0" err="1" smtClean="0"/>
              <a:t>PMlib</a:t>
            </a:r>
            <a:endParaRPr kumimoji="1" lang="en-US" altLang="ja-JP" kern="1200" dirty="0" smtClean="0">
              <a:solidFill>
                <a:schemeClr val="tx1"/>
              </a:solidFill>
              <a:effectLst/>
              <a:latin typeface="+mn-ea"/>
              <a:ea typeface="+mn-ea"/>
              <a:cs typeface="+mn-cs"/>
            </a:endParaRPr>
          </a:p>
        </p:txBody>
      </p:sp>
      <p:sp>
        <p:nvSpPr>
          <p:cNvPr id="4" name="角丸四角形 3"/>
          <p:cNvSpPr/>
          <p:nvPr/>
        </p:nvSpPr>
        <p:spPr>
          <a:xfrm>
            <a:off x="1549400" y="4768273"/>
            <a:ext cx="5978236" cy="19165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2547405" y="5567877"/>
            <a:ext cx="4421929" cy="369332"/>
          </a:xfrm>
          <a:prstGeom prst="rect">
            <a:avLst/>
          </a:prstGeom>
          <a:noFill/>
        </p:spPr>
        <p:txBody>
          <a:bodyPr wrap="none" rtlCol="0">
            <a:spAutoFit/>
          </a:bodyPr>
          <a:lstStyle/>
          <a:p>
            <a:r>
              <a:rPr kumimoji="1" lang="en-US" altLang="ja-JP" dirty="0" smtClean="0">
                <a:solidFill>
                  <a:schemeClr val="accent1">
                    <a:lumMod val="50000"/>
                  </a:schemeClr>
                </a:solidFill>
              </a:rPr>
              <a:t>Linux</a:t>
            </a:r>
            <a:r>
              <a:rPr kumimoji="1" lang="ja-JP" altLang="en-US" dirty="0" smtClean="0">
                <a:solidFill>
                  <a:schemeClr val="accent1">
                    <a:lumMod val="50000"/>
                  </a:schemeClr>
                </a:solidFill>
              </a:rPr>
              <a:t>系オペレーティングシステムパッケージ</a:t>
            </a:r>
            <a:endParaRPr kumimoji="1" lang="ja-JP" altLang="en-US" dirty="0">
              <a:solidFill>
                <a:schemeClr val="accent1">
                  <a:lumMod val="50000"/>
                </a:schemeClr>
              </a:solidFill>
            </a:endParaRPr>
          </a:p>
        </p:txBody>
      </p:sp>
      <p:sp>
        <p:nvSpPr>
          <p:cNvPr id="39" name="角丸四角形 38"/>
          <p:cNvSpPr/>
          <p:nvPr/>
        </p:nvSpPr>
        <p:spPr>
          <a:xfrm>
            <a:off x="4739726" y="2559422"/>
            <a:ext cx="2707287" cy="2716271"/>
          </a:xfrm>
          <a:prstGeom prst="roundRect">
            <a:avLst/>
          </a:prstGeom>
          <a:solidFill>
            <a:srgbClr val="FFFFFF"/>
          </a:solidFill>
          <a:ln w="38100" cmpd="sng"/>
          <a:effectLst>
            <a:outerShdw blurRad="40000" dist="23000" dir="5400000" rotWithShape="0">
              <a:srgbClr val="FFFF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4897981" y="2766075"/>
            <a:ext cx="2435731" cy="646331"/>
          </a:xfrm>
          <a:prstGeom prst="rect">
            <a:avLst/>
          </a:prstGeom>
          <a:solidFill>
            <a:srgbClr val="FFED53"/>
          </a:solidFill>
        </p:spPr>
        <p:txBody>
          <a:bodyPr wrap="square" rtlCol="0">
            <a:spAutoFit/>
          </a:bodyPr>
          <a:lstStyle/>
          <a:p>
            <a:pPr algn="ctr"/>
            <a:r>
              <a:rPr kumimoji="1" lang="ja-JP" altLang="en-US" dirty="0" smtClean="0">
                <a:solidFill>
                  <a:schemeClr val="accent1">
                    <a:lumMod val="50000"/>
                  </a:schemeClr>
                </a:solidFill>
              </a:rPr>
              <a:t>ベンダー</a:t>
            </a:r>
          </a:p>
          <a:p>
            <a:pPr algn="ctr"/>
            <a:r>
              <a:rPr kumimoji="1" lang="ja-JP" altLang="en-US" dirty="0" smtClean="0">
                <a:solidFill>
                  <a:schemeClr val="accent1">
                    <a:lumMod val="50000"/>
                  </a:schemeClr>
                </a:solidFill>
              </a:rPr>
              <a:t>性能計測・統計ツール</a:t>
            </a:r>
            <a:endParaRPr kumimoji="1" lang="en-US" altLang="ja-JP" dirty="0" smtClean="0">
              <a:solidFill>
                <a:schemeClr val="accent1">
                  <a:lumMod val="50000"/>
                </a:schemeClr>
              </a:solidFill>
            </a:endParaRPr>
          </a:p>
        </p:txBody>
      </p:sp>
      <p:sp>
        <p:nvSpPr>
          <p:cNvPr id="42" name="テキスト ボックス 41"/>
          <p:cNvSpPr txBox="1"/>
          <p:nvPr/>
        </p:nvSpPr>
        <p:spPr>
          <a:xfrm>
            <a:off x="7604249" y="2382593"/>
            <a:ext cx="1354457" cy="3539431"/>
          </a:xfrm>
          <a:prstGeom prst="rect">
            <a:avLst/>
          </a:prstGeom>
          <a:solidFill>
            <a:srgbClr val="FFED53"/>
          </a:solidFill>
        </p:spPr>
        <p:txBody>
          <a:bodyPr wrap="none" rtlCol="0">
            <a:spAutoFit/>
          </a:bodyPr>
          <a:lstStyle/>
          <a:p>
            <a:r>
              <a:rPr kumimoji="1" lang="ja-JP" altLang="en-US" sz="1400" dirty="0" smtClean="0"/>
              <a:t>ベンダーツール</a:t>
            </a:r>
            <a:endParaRPr kumimoji="1" lang="en-US" altLang="ja-JP" sz="1400" dirty="0" smtClean="0"/>
          </a:p>
          <a:p>
            <a:endParaRPr kumimoji="1" lang="en-US" altLang="ja-JP" sz="1400" dirty="0" smtClean="0"/>
          </a:p>
          <a:p>
            <a:r>
              <a:rPr kumimoji="1" lang="en-US" altLang="ja-JP" sz="1400" dirty="0" smtClean="0"/>
              <a:t>X86</a:t>
            </a:r>
            <a:r>
              <a:rPr kumimoji="1" lang="ja-JP" altLang="en-US" sz="1400" dirty="0" smtClean="0"/>
              <a:t>系</a:t>
            </a:r>
            <a:endParaRPr kumimoji="1" lang="en-US" altLang="ja-JP" sz="1400" dirty="0" smtClean="0"/>
          </a:p>
          <a:p>
            <a:pPr marL="285750" indent="-285750">
              <a:buFont typeface="Arial"/>
              <a:buChar char="•"/>
            </a:pPr>
            <a:r>
              <a:rPr kumimoji="1" lang="en-US" altLang="ja-JP" sz="1400" dirty="0" smtClean="0"/>
              <a:t>Intel</a:t>
            </a:r>
          </a:p>
          <a:p>
            <a:pPr marL="285750" indent="-285750">
              <a:buFont typeface="Arial"/>
              <a:buChar char="•"/>
            </a:pPr>
            <a:r>
              <a:rPr lang="en-US" altLang="ja-JP" sz="1400" dirty="0" smtClean="0"/>
              <a:t>PGI</a:t>
            </a:r>
          </a:p>
          <a:p>
            <a:pPr marL="285750" indent="-285750">
              <a:buFont typeface="Arial"/>
              <a:buChar char="•"/>
            </a:pPr>
            <a:r>
              <a:rPr lang="en-US" altLang="ja-JP" sz="1400" dirty="0" smtClean="0"/>
              <a:t>Cray</a:t>
            </a:r>
          </a:p>
          <a:p>
            <a:r>
              <a:rPr kumimoji="1" lang="en-US" altLang="ja-JP" sz="1400" dirty="0" err="1" smtClean="0"/>
              <a:t>Sparc</a:t>
            </a:r>
            <a:r>
              <a:rPr kumimoji="1" lang="ja-JP" altLang="en-US" sz="1400" dirty="0" smtClean="0"/>
              <a:t>系</a:t>
            </a:r>
            <a:endParaRPr kumimoji="1" lang="en-US" altLang="ja-JP" sz="1400" dirty="0" smtClean="0"/>
          </a:p>
          <a:p>
            <a:pPr marL="285750" indent="-285750">
              <a:buFont typeface="Arial"/>
              <a:buChar char="•"/>
            </a:pPr>
            <a:r>
              <a:rPr lang="ja-JP" altLang="en-US" sz="1400" dirty="0" smtClean="0"/>
              <a:t>富士通</a:t>
            </a:r>
            <a:endParaRPr lang="en-US" altLang="ja-JP" sz="1400" dirty="0" smtClean="0"/>
          </a:p>
          <a:p>
            <a:pPr marL="285750" indent="-285750">
              <a:buFont typeface="Arial"/>
              <a:buChar char="•"/>
            </a:pPr>
            <a:r>
              <a:rPr lang="en-US" altLang="ja-JP" sz="1400" dirty="0" smtClean="0"/>
              <a:t>Oracle</a:t>
            </a:r>
            <a:endParaRPr kumimoji="1" lang="en-US" altLang="ja-JP" sz="1400" dirty="0" smtClean="0"/>
          </a:p>
          <a:p>
            <a:r>
              <a:rPr kumimoji="1" lang="en-US" altLang="ja-JP" sz="1400" dirty="0" smtClean="0"/>
              <a:t>Power</a:t>
            </a:r>
            <a:r>
              <a:rPr kumimoji="1" lang="ja-JP" altLang="en-US" sz="1400" dirty="0" smtClean="0"/>
              <a:t>系</a:t>
            </a:r>
            <a:endParaRPr kumimoji="1" lang="en-US" altLang="ja-JP" sz="1400" dirty="0" smtClean="0"/>
          </a:p>
          <a:p>
            <a:pPr marL="285750" indent="-285750">
              <a:buFont typeface="Arial"/>
              <a:buChar char="•"/>
            </a:pPr>
            <a:r>
              <a:rPr kumimoji="1" lang="ja-JP" altLang="en-US" sz="1400" dirty="0" smtClean="0"/>
              <a:t>日立</a:t>
            </a:r>
            <a:endParaRPr kumimoji="1" lang="en-US" altLang="ja-JP" sz="1400" dirty="0" smtClean="0"/>
          </a:p>
          <a:p>
            <a:pPr marL="285750" indent="-285750">
              <a:buFont typeface="Arial"/>
              <a:buChar char="•"/>
            </a:pPr>
            <a:r>
              <a:rPr lang="en-US" altLang="ja-JP" sz="1400" dirty="0" smtClean="0"/>
              <a:t>IBM</a:t>
            </a:r>
          </a:p>
          <a:p>
            <a:r>
              <a:rPr kumimoji="1" lang="ja-JP" altLang="en-US" sz="1400" dirty="0" smtClean="0"/>
              <a:t>その他の系</a:t>
            </a:r>
            <a:endParaRPr kumimoji="1" lang="en-US" altLang="ja-JP" sz="1400" dirty="0" smtClean="0"/>
          </a:p>
          <a:p>
            <a:pPr marL="285750" indent="-285750">
              <a:buFont typeface="Arial"/>
              <a:buChar char="•"/>
            </a:pPr>
            <a:r>
              <a:rPr lang="en-US" altLang="ja-JP" sz="1400" dirty="0" smtClean="0"/>
              <a:t>GPU</a:t>
            </a:r>
          </a:p>
          <a:p>
            <a:pPr marL="285750" indent="-285750">
              <a:buFont typeface="Arial"/>
              <a:buChar char="•"/>
            </a:pPr>
            <a:r>
              <a:rPr kumimoji="1" lang="en-US" altLang="ja-JP" sz="1400" dirty="0" smtClean="0"/>
              <a:t>Phi</a:t>
            </a:r>
          </a:p>
          <a:p>
            <a:pPr marL="285750" indent="-285750">
              <a:buFont typeface="Arial"/>
              <a:buChar char="•"/>
            </a:pPr>
            <a:r>
              <a:rPr lang="en-US" altLang="ja-JP" sz="1400" dirty="0" smtClean="0"/>
              <a:t>SX</a:t>
            </a:r>
            <a:endParaRPr kumimoji="1" lang="ja-JP" altLang="en-US" sz="1400" dirty="0"/>
          </a:p>
        </p:txBody>
      </p:sp>
      <p:sp>
        <p:nvSpPr>
          <p:cNvPr id="47" name="テキスト ボックス 46"/>
          <p:cNvSpPr txBox="1"/>
          <p:nvPr/>
        </p:nvSpPr>
        <p:spPr>
          <a:xfrm>
            <a:off x="3588659" y="5937209"/>
            <a:ext cx="2185214" cy="646331"/>
          </a:xfrm>
          <a:prstGeom prst="rect">
            <a:avLst/>
          </a:prstGeom>
          <a:solidFill>
            <a:schemeClr val="accent5">
              <a:lumMod val="20000"/>
              <a:lumOff val="80000"/>
            </a:schemeClr>
          </a:solidFill>
        </p:spPr>
        <p:txBody>
          <a:bodyPr wrap="none" rtlCol="0">
            <a:spAutoFit/>
          </a:bodyPr>
          <a:lstStyle/>
          <a:p>
            <a:pPr marL="285750" indent="-285750">
              <a:buFont typeface="Arial"/>
              <a:buChar char="•"/>
            </a:pPr>
            <a:r>
              <a:rPr lang="ja-JP" altLang="en-US" dirty="0" smtClean="0"/>
              <a:t>ベンダー</a:t>
            </a:r>
            <a:r>
              <a:rPr lang="en-US" altLang="ja-JP" dirty="0" smtClean="0"/>
              <a:t>OS</a:t>
            </a:r>
            <a:endParaRPr lang="en-US" altLang="ja-JP" dirty="0"/>
          </a:p>
          <a:p>
            <a:pPr marL="285750" indent="-285750">
              <a:buFont typeface="Arial"/>
              <a:buChar char="•"/>
            </a:pPr>
            <a:r>
              <a:rPr lang="ja-JP" altLang="en-US" dirty="0" smtClean="0"/>
              <a:t>オープンソース</a:t>
            </a:r>
            <a:r>
              <a:rPr lang="en-US" altLang="ja-JP" dirty="0" smtClean="0"/>
              <a:t>OS</a:t>
            </a:r>
            <a:endParaRPr lang="en-US" altLang="ja-JP" dirty="0"/>
          </a:p>
        </p:txBody>
      </p:sp>
      <p:sp>
        <p:nvSpPr>
          <p:cNvPr id="52" name="角丸四角形 51"/>
          <p:cNvSpPr/>
          <p:nvPr/>
        </p:nvSpPr>
        <p:spPr>
          <a:xfrm>
            <a:off x="236310" y="3935352"/>
            <a:ext cx="7097402" cy="1096896"/>
          </a:xfrm>
          <a:prstGeom prst="roundRect">
            <a:avLst/>
          </a:prstGeom>
          <a:solidFill>
            <a:schemeClr val="bg1"/>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0" y="4160136"/>
            <a:ext cx="2339102" cy="646331"/>
          </a:xfrm>
          <a:prstGeom prst="rect">
            <a:avLst/>
          </a:prstGeom>
          <a:noFill/>
        </p:spPr>
        <p:txBody>
          <a:bodyPr wrap="none" rtlCol="0">
            <a:spAutoFit/>
          </a:bodyPr>
          <a:lstStyle/>
          <a:p>
            <a:pPr algn="ctr"/>
            <a:r>
              <a:rPr kumimoji="1" lang="ja-JP" altLang="en-US" dirty="0" smtClean="0">
                <a:solidFill>
                  <a:schemeClr val="accent1">
                    <a:lumMod val="50000"/>
                  </a:schemeClr>
                </a:solidFill>
              </a:rPr>
              <a:t>オープンソース</a:t>
            </a:r>
            <a:endParaRPr kumimoji="1" lang="en-US" altLang="ja-JP" dirty="0" smtClean="0">
              <a:solidFill>
                <a:schemeClr val="accent1">
                  <a:lumMod val="50000"/>
                </a:schemeClr>
              </a:solidFill>
            </a:endParaRPr>
          </a:p>
          <a:p>
            <a:pPr algn="ctr"/>
            <a:r>
              <a:rPr lang="ja-JP" altLang="en-US" dirty="0" smtClean="0">
                <a:solidFill>
                  <a:schemeClr val="accent1">
                    <a:lumMod val="50000"/>
                  </a:schemeClr>
                </a:solidFill>
              </a:rPr>
              <a:t>性能計測・統計ツール</a:t>
            </a:r>
            <a:endParaRPr lang="en-US" altLang="ja-JP" dirty="0">
              <a:solidFill>
                <a:schemeClr val="accent1">
                  <a:lumMod val="50000"/>
                </a:schemeClr>
              </a:solidFill>
            </a:endParaRPr>
          </a:p>
        </p:txBody>
      </p:sp>
      <p:sp>
        <p:nvSpPr>
          <p:cNvPr id="21" name="角丸四角形 20"/>
          <p:cNvSpPr/>
          <p:nvPr/>
        </p:nvSpPr>
        <p:spPr>
          <a:xfrm>
            <a:off x="2360160" y="4118176"/>
            <a:ext cx="2158283" cy="769073"/>
          </a:xfrm>
          <a:prstGeom prst="roundRect">
            <a:avLst/>
          </a:prstGeom>
          <a:gradFill flip="none" rotWithShape="1">
            <a:gsLst>
              <a:gs pos="0">
                <a:schemeClr val="accent3">
                  <a:lumMod val="75000"/>
                </a:schemeClr>
              </a:gs>
              <a:gs pos="100000">
                <a:schemeClr val="accent3">
                  <a:lumMod val="20000"/>
                  <a:lumOff val="80000"/>
                </a:schemeClr>
              </a:gs>
            </a:gsLst>
            <a:lin ang="16200000" scaled="0"/>
            <a:tileRect/>
          </a:gra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2442690" y="4186854"/>
            <a:ext cx="2043102" cy="646331"/>
          </a:xfrm>
          <a:prstGeom prst="rect">
            <a:avLst/>
          </a:prstGeom>
          <a:gradFill flip="none" rotWithShape="1">
            <a:gsLst>
              <a:gs pos="0">
                <a:schemeClr val="accent3">
                  <a:lumMod val="75000"/>
                </a:schemeClr>
              </a:gs>
              <a:gs pos="100000">
                <a:schemeClr val="accent3">
                  <a:lumMod val="20000"/>
                  <a:lumOff val="80000"/>
                </a:schemeClr>
              </a:gs>
            </a:gsLst>
            <a:lin ang="16200000" scaled="0"/>
            <a:tileRect/>
          </a:gradFill>
        </p:spPr>
        <p:txBody>
          <a:bodyPr wrap="none" rtlCol="0">
            <a:spAutoFit/>
          </a:bodyPr>
          <a:lstStyle/>
          <a:p>
            <a:pPr algn="ctr"/>
            <a:r>
              <a:rPr kumimoji="1" lang="ja-JP" altLang="en-US" dirty="0" smtClean="0">
                <a:solidFill>
                  <a:schemeClr val="accent1">
                    <a:lumMod val="50000"/>
                  </a:schemeClr>
                </a:solidFill>
              </a:rPr>
              <a:t>オープンソース</a:t>
            </a:r>
            <a:endParaRPr kumimoji="1" lang="en-US" altLang="ja-JP" dirty="0" smtClean="0">
              <a:solidFill>
                <a:schemeClr val="accent1">
                  <a:lumMod val="50000"/>
                </a:schemeClr>
              </a:solidFill>
            </a:endParaRPr>
          </a:p>
          <a:p>
            <a:pPr algn="ctr"/>
            <a:r>
              <a:rPr lang="ja-JP" altLang="en-US" dirty="0" smtClean="0">
                <a:solidFill>
                  <a:schemeClr val="accent1">
                    <a:lumMod val="50000"/>
                  </a:schemeClr>
                </a:solidFill>
              </a:rPr>
              <a:t>コンパイラ・ライブラリ</a:t>
            </a:r>
            <a:endParaRPr kumimoji="1" lang="ja-JP" altLang="en-US" dirty="0">
              <a:solidFill>
                <a:schemeClr val="accent1">
                  <a:lumMod val="50000"/>
                </a:schemeClr>
              </a:solidFill>
            </a:endParaRPr>
          </a:p>
        </p:txBody>
      </p:sp>
      <p:sp>
        <p:nvSpPr>
          <p:cNvPr id="36" name="角丸四角形 35"/>
          <p:cNvSpPr/>
          <p:nvPr/>
        </p:nvSpPr>
        <p:spPr>
          <a:xfrm>
            <a:off x="4897982" y="4095451"/>
            <a:ext cx="2435730" cy="769073"/>
          </a:xfrm>
          <a:prstGeom prst="roundRect">
            <a:avLst/>
          </a:prstGeom>
          <a:solidFill>
            <a:srgbClr val="FFED53"/>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5012515" y="4160136"/>
            <a:ext cx="2214940" cy="646331"/>
          </a:xfrm>
          <a:prstGeom prst="rect">
            <a:avLst/>
          </a:prstGeom>
          <a:solidFill>
            <a:srgbClr val="FFED53"/>
          </a:solidFill>
          <a:ln w="38100" cmpd="sng">
            <a:noFill/>
          </a:ln>
        </p:spPr>
        <p:txBody>
          <a:bodyPr wrap="square" rtlCol="0">
            <a:spAutoFit/>
          </a:bodyPr>
          <a:lstStyle/>
          <a:p>
            <a:pPr algn="ctr"/>
            <a:r>
              <a:rPr kumimoji="1" lang="ja-JP" altLang="en-US" dirty="0" smtClean="0">
                <a:solidFill>
                  <a:schemeClr val="accent1">
                    <a:lumMod val="50000"/>
                  </a:schemeClr>
                </a:solidFill>
              </a:rPr>
              <a:t>ベンダー</a:t>
            </a:r>
            <a:endParaRPr kumimoji="1" lang="en-US" altLang="ja-JP" dirty="0" smtClean="0">
              <a:solidFill>
                <a:schemeClr val="accent1">
                  <a:lumMod val="50000"/>
                </a:schemeClr>
              </a:solidFill>
            </a:endParaRPr>
          </a:p>
          <a:p>
            <a:pPr algn="ctr"/>
            <a:r>
              <a:rPr kumimoji="1" lang="ja-JP" altLang="en-US" dirty="0" smtClean="0">
                <a:solidFill>
                  <a:schemeClr val="accent1">
                    <a:lumMod val="50000"/>
                  </a:schemeClr>
                </a:solidFill>
              </a:rPr>
              <a:t>コンパイラ</a:t>
            </a:r>
            <a:r>
              <a:rPr lang="ja-JP" altLang="en-US" dirty="0" smtClean="0">
                <a:solidFill>
                  <a:schemeClr val="accent1">
                    <a:lumMod val="50000"/>
                  </a:schemeClr>
                </a:solidFill>
              </a:rPr>
              <a:t>・ライブラリ</a:t>
            </a:r>
            <a:endParaRPr kumimoji="1" lang="ja-JP" altLang="en-US" dirty="0">
              <a:solidFill>
                <a:schemeClr val="accent1">
                  <a:lumMod val="50000"/>
                </a:schemeClr>
              </a:solidFill>
            </a:endParaRPr>
          </a:p>
        </p:txBody>
      </p:sp>
    </p:spTree>
    <p:extLst>
      <p:ext uri="{BB962C8B-B14F-4D97-AF65-F5344CB8AC3E}">
        <p14:creationId xmlns:p14="http://schemas.microsoft.com/office/powerpoint/2010/main" val="8578656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lang="ja-JP" altLang="en-US" dirty="0" smtClean="0">
                <a:latin typeface="+mn-ea"/>
                <a:ea typeface="+mn-ea"/>
                <a:cs typeface="+mn-cs"/>
              </a:rPr>
              <a:t>各ツールの</a:t>
            </a:r>
            <a:r>
              <a:rPr lang="ja-JP" altLang="en-US" dirty="0">
                <a:latin typeface="+mn-ea"/>
                <a:ea typeface="+mn-ea"/>
                <a:cs typeface="+mn-cs"/>
              </a:rPr>
              <a:t>位置づけ</a:t>
            </a:r>
            <a:endParaRPr kumimoji="1" lang="ja-JP" altLang="en-US" sz="4000" dirty="0"/>
          </a:p>
        </p:txBody>
      </p:sp>
      <p:sp>
        <p:nvSpPr>
          <p:cNvPr id="3" name="コンテンツ プレースホルダー 2"/>
          <p:cNvSpPr>
            <a:spLocks noGrp="1"/>
          </p:cNvSpPr>
          <p:nvPr>
            <p:ph idx="1"/>
          </p:nvPr>
        </p:nvSpPr>
        <p:spPr>
          <a:xfrm>
            <a:off x="457199" y="1142201"/>
            <a:ext cx="8125147" cy="5266867"/>
          </a:xfrm>
        </p:spPr>
        <p:txBody>
          <a:bodyPr>
            <a:normAutofit fontScale="92500" lnSpcReduction="10000"/>
          </a:bodyPr>
          <a:lstStyle/>
          <a:p>
            <a:pPr lvl="0"/>
            <a:r>
              <a:rPr lang="ja-JP" altLang="en-US" dirty="0" smtClean="0"/>
              <a:t>ベンダー性能</a:t>
            </a:r>
            <a:r>
              <a:rPr lang="ja-JP" altLang="en-US" dirty="0"/>
              <a:t>計測・統計</a:t>
            </a:r>
            <a:r>
              <a:rPr lang="ja-JP" altLang="en-US" dirty="0" smtClean="0"/>
              <a:t>ツール</a:t>
            </a:r>
            <a:endParaRPr lang="en-US" altLang="ja-JP" dirty="0" smtClean="0"/>
          </a:p>
          <a:p>
            <a:pPr lvl="1"/>
            <a:r>
              <a:rPr lang="en-US" altLang="ja-JP" dirty="0" smtClean="0"/>
              <a:t>○</a:t>
            </a:r>
            <a:r>
              <a:rPr lang="ja-JP" altLang="en-US" dirty="0" smtClean="0"/>
              <a:t>豊富な機能、高度なインタフェイス、システムに統合化された安心感、詳しいドキュメント、ベンダーによるサポート</a:t>
            </a:r>
            <a:endParaRPr lang="en-US" altLang="ja-JP" dirty="0" smtClean="0"/>
          </a:p>
          <a:p>
            <a:pPr lvl="1"/>
            <a:r>
              <a:rPr lang="en-US" altLang="ja-JP" dirty="0" smtClean="0"/>
              <a:t>△</a:t>
            </a:r>
            <a:r>
              <a:rPr lang="ja-JP" altLang="en-US" dirty="0" smtClean="0"/>
              <a:t>習熟に相当期間が必要、システム機種毎にツールが決まってしまう、それなりの価格</a:t>
            </a:r>
            <a:endParaRPr lang="ja-JP" altLang="en-US" dirty="0"/>
          </a:p>
          <a:p>
            <a:pPr lvl="0"/>
            <a:r>
              <a:rPr kumimoji="1" lang="ja-JP" altLang="en-US" sz="2400" kern="1200" dirty="0" smtClean="0">
                <a:solidFill>
                  <a:schemeClr val="tx1"/>
                </a:solidFill>
                <a:effectLst/>
                <a:latin typeface="+mn-ea"/>
                <a:ea typeface="+mn-ea"/>
                <a:cs typeface="+mn-cs"/>
              </a:rPr>
              <a:t>オープンソース性能統計ツール</a:t>
            </a:r>
            <a:endParaRPr kumimoji="1" lang="en-US" altLang="ja-JP" sz="2400" kern="1200" dirty="0" smtClean="0">
              <a:solidFill>
                <a:schemeClr val="tx1"/>
              </a:solidFill>
              <a:effectLst/>
              <a:latin typeface="+mn-ea"/>
              <a:ea typeface="+mn-ea"/>
              <a:cs typeface="+mn-cs"/>
            </a:endParaRPr>
          </a:p>
          <a:p>
            <a:pPr lvl="1"/>
            <a:r>
              <a:rPr lang="en-US" altLang="ja-JP" dirty="0" smtClean="0"/>
              <a:t>○</a:t>
            </a:r>
            <a:r>
              <a:rPr lang="ja-JP" altLang="en-US" dirty="0" smtClean="0"/>
              <a:t>各ツール毎に</a:t>
            </a:r>
            <a:r>
              <a:rPr kumimoji="1" lang="ja-JP" altLang="en-US" kern="1200" dirty="0" smtClean="0">
                <a:solidFill>
                  <a:schemeClr val="tx1"/>
                </a:solidFill>
                <a:effectLst/>
                <a:latin typeface="+mn-ea"/>
                <a:ea typeface="+mn-ea"/>
                <a:cs typeface="+mn-cs"/>
              </a:rPr>
              <a:t>高機能、無料</a:t>
            </a:r>
            <a:endParaRPr kumimoji="1" lang="en-US" altLang="ja-JP" kern="1200" dirty="0" smtClean="0">
              <a:solidFill>
                <a:schemeClr val="tx1"/>
              </a:solidFill>
              <a:effectLst/>
              <a:latin typeface="+mn-ea"/>
              <a:ea typeface="+mn-ea"/>
              <a:cs typeface="+mn-cs"/>
            </a:endParaRPr>
          </a:p>
          <a:p>
            <a:pPr lvl="1"/>
            <a:r>
              <a:rPr lang="en-US" altLang="ja-JP" dirty="0" smtClean="0"/>
              <a:t>△</a:t>
            </a:r>
            <a:r>
              <a:rPr lang="ja-JP" altLang="en-US" dirty="0" smtClean="0"/>
              <a:t>ユーザーインタフェイスが個性的、インストールの手間・利用方法の</a:t>
            </a:r>
            <a:r>
              <a:rPr lang="ja-JP" altLang="en-US" dirty="0"/>
              <a:t>習熟</a:t>
            </a:r>
            <a:r>
              <a:rPr lang="ja-JP" altLang="en-US" dirty="0" smtClean="0"/>
              <a:t>がそれなりに大変</a:t>
            </a:r>
            <a:r>
              <a:rPr lang="en-US" altLang="ja-JP" dirty="0" smtClean="0"/>
              <a:t>→</a:t>
            </a:r>
            <a:r>
              <a:rPr kumimoji="1" lang="ja-JP" altLang="en-US" kern="1200" dirty="0" smtClean="0">
                <a:solidFill>
                  <a:schemeClr val="tx1"/>
                </a:solidFill>
                <a:effectLst/>
                <a:latin typeface="+mn-ea"/>
                <a:ea typeface="+mn-ea"/>
                <a:cs typeface="+mn-cs"/>
              </a:rPr>
              <a:t>周囲にツールをよく知っている人がいないとハードルは高い</a:t>
            </a:r>
            <a:endParaRPr kumimoji="1" lang="en-US" altLang="ja-JP" kern="1200" dirty="0" smtClean="0">
              <a:solidFill>
                <a:schemeClr val="tx1"/>
              </a:solidFill>
              <a:effectLst/>
              <a:latin typeface="+mn-ea"/>
              <a:ea typeface="+mn-ea"/>
              <a:cs typeface="+mn-cs"/>
            </a:endParaRPr>
          </a:p>
          <a:p>
            <a:pPr lvl="0"/>
            <a:r>
              <a:rPr kumimoji="1" lang="ja-JP" altLang="en-US" sz="2400" kern="1200" dirty="0" smtClean="0">
                <a:solidFill>
                  <a:schemeClr val="tx1"/>
                </a:solidFill>
                <a:effectLst/>
                <a:latin typeface="+mn-ea"/>
                <a:ea typeface="+mn-ea"/>
                <a:cs typeface="+mn-cs"/>
              </a:rPr>
              <a:t>高機能</a:t>
            </a:r>
            <a:r>
              <a:rPr kumimoji="1" lang="en-US" altLang="ja-JP" sz="2400" kern="1200" dirty="0" smtClean="0">
                <a:solidFill>
                  <a:schemeClr val="tx1"/>
                </a:solidFill>
                <a:effectLst/>
                <a:latin typeface="+mn-ea"/>
                <a:ea typeface="+mn-ea"/>
                <a:cs typeface="+mn-cs"/>
              </a:rPr>
              <a:t>GUI</a:t>
            </a:r>
            <a:r>
              <a:rPr kumimoji="1" lang="ja-JP" altLang="en-US" sz="2400" kern="1200" dirty="0" smtClean="0">
                <a:solidFill>
                  <a:schemeClr val="tx1"/>
                </a:solidFill>
                <a:effectLst/>
                <a:latin typeface="+mn-ea"/>
                <a:ea typeface="+mn-ea"/>
                <a:cs typeface="+mn-cs"/>
              </a:rPr>
              <a:t>ツールのハードル</a:t>
            </a:r>
            <a:endParaRPr kumimoji="1" lang="en-US" altLang="ja-JP" sz="2400" kern="1200" dirty="0" smtClean="0">
              <a:solidFill>
                <a:schemeClr val="tx1"/>
              </a:solidFill>
              <a:effectLst/>
              <a:latin typeface="+mn-ea"/>
              <a:ea typeface="+mn-ea"/>
              <a:cs typeface="+mn-cs"/>
            </a:endParaRPr>
          </a:p>
          <a:p>
            <a:pPr lvl="0"/>
            <a:endParaRPr kumimoji="1" lang="en-US" altLang="ja-JP" sz="2400" kern="1200" dirty="0" smtClean="0">
              <a:solidFill>
                <a:schemeClr val="tx1"/>
              </a:solidFill>
              <a:effectLst/>
              <a:latin typeface="+mn-ea"/>
              <a:ea typeface="+mn-ea"/>
              <a:cs typeface="+mn-cs"/>
            </a:endParaRPr>
          </a:p>
          <a:p>
            <a:pPr lvl="0"/>
            <a:r>
              <a:rPr kumimoji="1" lang="en-US" altLang="ja-JP" sz="2400" kern="1200" dirty="0" smtClean="0">
                <a:solidFill>
                  <a:schemeClr val="tx1"/>
                </a:solidFill>
                <a:effectLst/>
                <a:latin typeface="+mn-ea"/>
                <a:ea typeface="+mn-ea"/>
                <a:cs typeface="+mn-cs"/>
              </a:rPr>
              <a:t>PMlib</a:t>
            </a:r>
          </a:p>
          <a:p>
            <a:pPr lvl="1"/>
            <a:r>
              <a:rPr lang="ja-JP" altLang="en-US" dirty="0" smtClean="0"/>
              <a:t>機能・出力情報をテキストに絞ったコンパクトなツール</a:t>
            </a:r>
            <a:endParaRPr kumimoji="1" lang="en-US" altLang="ja-JP" sz="240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30144270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lang="ja-JP" altLang="en-US" dirty="0" smtClean="0">
                <a:latin typeface="+mn-ea"/>
                <a:ea typeface="+mn-ea"/>
                <a:cs typeface="+mn-cs"/>
              </a:rPr>
              <a:t>高機能</a:t>
            </a:r>
            <a:r>
              <a:rPr lang="en-US" altLang="ja-JP" dirty="0" smtClean="0">
                <a:latin typeface="+mn-ea"/>
                <a:ea typeface="+mn-ea"/>
                <a:cs typeface="+mn-cs"/>
              </a:rPr>
              <a:t>GUI</a:t>
            </a:r>
            <a:r>
              <a:rPr lang="ja-JP" altLang="en-US" dirty="0" smtClean="0">
                <a:latin typeface="+mn-ea"/>
                <a:ea typeface="+mn-ea"/>
                <a:cs typeface="+mn-cs"/>
              </a:rPr>
              <a:t>ベースツールのハードル</a:t>
            </a:r>
            <a:endParaRPr kumimoji="1" lang="ja-JP" altLang="en-US" sz="4000" dirty="0"/>
          </a:p>
        </p:txBody>
      </p:sp>
      <p:sp>
        <p:nvSpPr>
          <p:cNvPr id="3" name="コンテンツ プレースホルダー 2"/>
          <p:cNvSpPr>
            <a:spLocks noGrp="1"/>
          </p:cNvSpPr>
          <p:nvPr>
            <p:ph idx="1"/>
          </p:nvPr>
        </p:nvSpPr>
        <p:spPr>
          <a:xfrm>
            <a:off x="457199" y="1142201"/>
            <a:ext cx="8125147" cy="5266867"/>
          </a:xfrm>
        </p:spPr>
        <p:txBody>
          <a:bodyPr>
            <a:normAutofit/>
          </a:bodyPr>
          <a:lstStyle/>
          <a:p>
            <a:pPr lvl="0"/>
            <a:r>
              <a:rPr lang="ja-JP" altLang="en-US" dirty="0" smtClean="0"/>
              <a:t>見た目の豪華さ</a:t>
            </a:r>
            <a:r>
              <a:rPr lang="ja-JP" altLang="ja-JP" dirty="0"/>
              <a:t>　</a:t>
            </a:r>
            <a:r>
              <a:rPr lang="en-US" altLang="ja-JP" dirty="0" smtClean="0"/>
              <a:t>∝</a:t>
            </a:r>
            <a:r>
              <a:rPr lang="ja-JP" altLang="ja-JP" dirty="0"/>
              <a:t>　</a:t>
            </a:r>
            <a:r>
              <a:rPr lang="ja-JP" altLang="en-US" dirty="0" smtClean="0"/>
              <a:t>利用</a:t>
            </a:r>
            <a:r>
              <a:rPr lang="ja-JP" altLang="en-US" dirty="0"/>
              <a:t>に必要な習熟期間の長さ</a:t>
            </a:r>
            <a:endParaRPr lang="en-US" altLang="ja-JP" dirty="0"/>
          </a:p>
          <a:p>
            <a:pPr lvl="0"/>
            <a:endParaRPr lang="en-US" altLang="ja-JP" dirty="0" smtClean="0"/>
          </a:p>
        </p:txBody>
      </p:sp>
      <p:pic>
        <p:nvPicPr>
          <p:cNvPr id="7" name="図 6" descr="gui-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687" y="3361255"/>
            <a:ext cx="4716316" cy="3388301"/>
          </a:xfrm>
          <a:prstGeom prst="rect">
            <a:avLst/>
          </a:prstGeom>
        </p:spPr>
      </p:pic>
      <p:pic>
        <p:nvPicPr>
          <p:cNvPr id="4" name="図 3" descr="gu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62" y="1679015"/>
            <a:ext cx="6178416" cy="3401188"/>
          </a:xfrm>
          <a:prstGeom prst="rect">
            <a:avLst/>
          </a:prstGeom>
        </p:spPr>
      </p:pic>
    </p:spTree>
    <p:extLst>
      <p:ext uri="{BB962C8B-B14F-4D97-AF65-F5344CB8AC3E}">
        <p14:creationId xmlns:p14="http://schemas.microsoft.com/office/powerpoint/2010/main" val="6264841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kumimoji="1" lang="en-US" altLang="ja-JP" kern="1200" dirty="0" smtClean="0">
                <a:solidFill>
                  <a:schemeClr val="tx1"/>
                </a:solidFill>
                <a:effectLst/>
                <a:latin typeface="+mn-ea"/>
                <a:ea typeface="+mn-ea"/>
                <a:cs typeface="+mn-cs"/>
              </a:rPr>
              <a:t>PMlib</a:t>
            </a:r>
            <a:r>
              <a:rPr kumimoji="1" lang="ja-JP" altLang="en-US" kern="1200" dirty="0" smtClean="0">
                <a:solidFill>
                  <a:schemeClr val="tx1"/>
                </a:solidFill>
                <a:effectLst/>
                <a:latin typeface="+mn-ea"/>
                <a:ea typeface="+mn-ea"/>
                <a:cs typeface="+mn-cs"/>
              </a:rPr>
              <a:t>の特徴</a:t>
            </a:r>
            <a:endParaRPr kumimoji="1" lang="ja-JP" altLang="en-US" sz="4000" dirty="0"/>
          </a:p>
        </p:txBody>
      </p:sp>
      <p:sp>
        <p:nvSpPr>
          <p:cNvPr id="3" name="コンテンツ プレースホルダー 2"/>
          <p:cNvSpPr>
            <a:spLocks noGrp="1"/>
          </p:cNvSpPr>
          <p:nvPr>
            <p:ph idx="1"/>
          </p:nvPr>
        </p:nvSpPr>
        <p:spPr/>
        <p:txBody>
          <a:bodyPr>
            <a:normAutofit fontScale="92500" lnSpcReduction="10000"/>
          </a:bodyPr>
          <a:lstStyle/>
          <a:p>
            <a:pPr lvl="0"/>
            <a:r>
              <a:rPr lang="en-US" altLang="ja-JP" dirty="0" smtClean="0"/>
              <a:t>PMlib</a:t>
            </a:r>
            <a:r>
              <a:rPr lang="ja-JP" altLang="en-US" dirty="0" smtClean="0"/>
              <a:t>の特徴</a:t>
            </a:r>
            <a:endParaRPr kumimoji="1" lang="en-US" altLang="ja-JP" sz="2400" kern="1200" dirty="0" smtClean="0">
              <a:solidFill>
                <a:schemeClr val="tx1"/>
              </a:solidFill>
              <a:effectLst/>
              <a:latin typeface="+mn-ea"/>
              <a:ea typeface="+mn-ea"/>
              <a:cs typeface="+mn-cs"/>
            </a:endParaRPr>
          </a:p>
          <a:p>
            <a:pPr lvl="1"/>
            <a:r>
              <a:rPr kumimoji="1" lang="ja-JP" altLang="en-US" sz="2400" kern="1200" smtClean="0">
                <a:solidFill>
                  <a:schemeClr val="tx1"/>
                </a:solidFill>
                <a:effectLst/>
                <a:latin typeface="+mn-ea"/>
                <a:ea typeface="+mn-ea"/>
                <a:cs typeface="+mn-cs"/>
              </a:rPr>
              <a:t>機能を絞った</a:t>
            </a:r>
            <a:r>
              <a:rPr kumimoji="1" lang="ja-JP" altLang="ja-JP" sz="2400" kern="1200" smtClean="0">
                <a:solidFill>
                  <a:schemeClr val="tx1"/>
                </a:solidFill>
                <a:effectLst/>
                <a:latin typeface="+mn-ea"/>
                <a:ea typeface="+mn-ea"/>
                <a:cs typeface="+mn-cs"/>
              </a:rPr>
              <a:t>テキスト</a:t>
            </a:r>
            <a:r>
              <a:rPr kumimoji="1" lang="ja-JP" altLang="en-US" sz="2400" kern="1200" smtClean="0">
                <a:solidFill>
                  <a:schemeClr val="tx1"/>
                </a:solidFill>
                <a:effectLst/>
                <a:latin typeface="+mn-ea"/>
                <a:ea typeface="+mn-ea"/>
                <a:cs typeface="+mn-cs"/>
              </a:rPr>
              <a:t>ベースのコンパクト</a:t>
            </a:r>
            <a:r>
              <a:rPr kumimoji="1" lang="ja-JP" altLang="en-US" sz="2400" kern="1200" dirty="0" smtClean="0">
                <a:solidFill>
                  <a:schemeClr val="tx1"/>
                </a:solidFill>
                <a:effectLst/>
                <a:latin typeface="+mn-ea"/>
                <a:ea typeface="+mn-ea"/>
                <a:cs typeface="+mn-cs"/>
              </a:rPr>
              <a:t>なツール</a:t>
            </a:r>
            <a:endParaRPr lang="ja-JP" altLang="en-US" sz="2400" dirty="0" smtClean="0">
              <a:effectLst/>
            </a:endParaRPr>
          </a:p>
          <a:p>
            <a:pPr lvl="1"/>
            <a:r>
              <a:rPr lang="ja-JP" altLang="en-US" dirty="0" smtClean="0"/>
              <a:t>プラットフォーム依存性が低い</a:t>
            </a:r>
            <a:endParaRPr lang="en-US" altLang="ja-JP" dirty="0" smtClean="0"/>
          </a:p>
          <a:p>
            <a:pPr lvl="2"/>
            <a:r>
              <a:rPr lang="ja-JP" altLang="en-US" dirty="0" smtClean="0"/>
              <a:t>新しいシステムへの適用が容易</a:t>
            </a:r>
            <a:endParaRPr lang="en-US" altLang="ja-JP" dirty="0" smtClean="0"/>
          </a:p>
          <a:p>
            <a:pPr lvl="1"/>
            <a:r>
              <a:rPr kumimoji="1" lang="ja-JP" altLang="en-US" sz="2400" kern="1200" dirty="0" smtClean="0">
                <a:solidFill>
                  <a:schemeClr val="tx1"/>
                </a:solidFill>
                <a:effectLst/>
                <a:latin typeface="+mn-ea"/>
                <a:ea typeface="+mn-ea"/>
                <a:cs typeface="+mn-cs"/>
              </a:rPr>
              <a:t>インストール・利用が容易（</a:t>
            </a:r>
            <a:r>
              <a:rPr lang="en-US" altLang="ja-JP" dirty="0" smtClean="0"/>
              <a:t>→</a:t>
            </a:r>
            <a:r>
              <a:rPr lang="ja-JP" altLang="en-US" dirty="0" smtClean="0"/>
              <a:t>実際に体験してもらいます）</a:t>
            </a:r>
            <a:endParaRPr kumimoji="1" lang="en-US" altLang="ja-JP" sz="2400" kern="1200" dirty="0" smtClean="0">
              <a:solidFill>
                <a:schemeClr val="tx1"/>
              </a:solidFill>
              <a:effectLst/>
              <a:latin typeface="+mn-ea"/>
              <a:ea typeface="+mn-ea"/>
              <a:cs typeface="+mn-cs"/>
            </a:endParaRPr>
          </a:p>
          <a:p>
            <a:pPr lvl="1"/>
            <a:r>
              <a:rPr lang="ja-JP" altLang="en-US" dirty="0" smtClean="0"/>
              <a:t>利用のオーバーヘッドが少ない軽量ツール</a:t>
            </a:r>
            <a:endParaRPr lang="en-US" altLang="ja-JP" dirty="0" smtClean="0"/>
          </a:p>
          <a:p>
            <a:pPr lvl="2"/>
            <a:r>
              <a:rPr lang="ja-JP" altLang="en-US" dirty="0" smtClean="0">
                <a:solidFill>
                  <a:srgbClr val="FF0000"/>
                </a:solidFill>
              </a:rPr>
              <a:t>（宿題オーバーヘッドデータを測定）</a:t>
            </a:r>
            <a:endParaRPr kumimoji="1" lang="en-US" altLang="ja-JP" sz="2400" kern="1200" dirty="0" smtClean="0">
              <a:solidFill>
                <a:srgbClr val="FF0000"/>
              </a:solidFill>
              <a:effectLst/>
            </a:endParaRPr>
          </a:p>
          <a:p>
            <a:pPr lvl="1"/>
            <a:r>
              <a:rPr kumimoji="1" lang="ja-JP" altLang="en-US" sz="2400" kern="1200" dirty="0" smtClean="0">
                <a:solidFill>
                  <a:schemeClr val="tx1"/>
                </a:solidFill>
                <a:effectLst/>
                <a:latin typeface="+mn-ea"/>
                <a:ea typeface="+mn-ea"/>
                <a:cs typeface="+mn-cs"/>
              </a:rPr>
              <a:t>性能情報の採取方法を選択可能</a:t>
            </a:r>
          </a:p>
          <a:p>
            <a:pPr lvl="2"/>
            <a:r>
              <a:rPr kumimoji="1" lang="ja-JP" altLang="en-US" sz="2400" kern="1200" dirty="0" smtClean="0">
                <a:solidFill>
                  <a:schemeClr val="tx1"/>
                </a:solidFill>
                <a:effectLst/>
                <a:latin typeface="+mn-ea"/>
                <a:ea typeface="+mn-ea"/>
                <a:cs typeface="+mn-cs"/>
              </a:rPr>
              <a:t>ユーザ自身の明示的申告、又は</a:t>
            </a:r>
            <a:r>
              <a:rPr kumimoji="1" lang="en-US" altLang="ja-JP" sz="2400" kern="1200" dirty="0" smtClean="0">
                <a:solidFill>
                  <a:schemeClr val="tx1"/>
                </a:solidFill>
                <a:effectLst/>
                <a:latin typeface="+mn-ea"/>
                <a:ea typeface="+mn-ea"/>
                <a:cs typeface="+mn-cs"/>
              </a:rPr>
              <a:t>HWPC</a:t>
            </a:r>
            <a:r>
              <a:rPr kumimoji="1" lang="ja-JP" altLang="en-US" sz="2400" kern="1200" dirty="0" smtClean="0">
                <a:solidFill>
                  <a:schemeClr val="tx1"/>
                </a:solidFill>
                <a:effectLst/>
                <a:latin typeface="+mn-ea"/>
                <a:ea typeface="+mn-ea"/>
                <a:cs typeface="+mn-cs"/>
              </a:rPr>
              <a:t>による自動取得</a:t>
            </a:r>
            <a:endParaRPr kumimoji="1" lang="en-US" altLang="ja-JP" sz="2400" kern="1200" dirty="0" smtClean="0">
              <a:solidFill>
                <a:schemeClr val="tx1"/>
              </a:solidFill>
              <a:effectLst/>
              <a:latin typeface="+mn-ea"/>
              <a:ea typeface="+mn-ea"/>
              <a:cs typeface="+mn-cs"/>
            </a:endParaRPr>
          </a:p>
          <a:p>
            <a:pPr lvl="1"/>
            <a:r>
              <a:rPr kumimoji="1" lang="ja-JP" altLang="ja-JP" sz="2400" kern="1200" dirty="0" smtClean="0">
                <a:solidFill>
                  <a:schemeClr val="tx1"/>
                </a:solidFill>
                <a:effectLst/>
                <a:latin typeface="+mn-ea"/>
                <a:ea typeface="+mn-ea"/>
                <a:cs typeface="+mn-cs"/>
              </a:rPr>
              <a:t>性能</a:t>
            </a:r>
            <a:r>
              <a:rPr kumimoji="1" lang="ja-JP" altLang="en-US" sz="2400" kern="1200" dirty="0" smtClean="0">
                <a:solidFill>
                  <a:schemeClr val="tx1"/>
                </a:solidFill>
                <a:effectLst/>
                <a:latin typeface="+mn-ea"/>
                <a:ea typeface="+mn-ea"/>
                <a:cs typeface="+mn-cs"/>
              </a:rPr>
              <a:t>計測結果は</a:t>
            </a:r>
            <a:r>
              <a:rPr lang="ja-JP" altLang="en-US" dirty="0"/>
              <a:t>指定区間</a:t>
            </a:r>
            <a:r>
              <a:rPr lang="ja-JP" altLang="en-US" dirty="0" smtClean="0"/>
              <a:t>毎に出力</a:t>
            </a:r>
            <a:endParaRPr kumimoji="1" lang="en-US" altLang="ja-JP" sz="2400" kern="1200" dirty="0" smtClean="0">
              <a:solidFill>
                <a:schemeClr val="tx1"/>
              </a:solidFill>
              <a:effectLst/>
              <a:latin typeface="+mn-ea"/>
              <a:ea typeface="+mn-ea"/>
              <a:cs typeface="+mn-cs"/>
            </a:endParaRPr>
          </a:p>
          <a:p>
            <a:pPr lvl="2"/>
            <a:r>
              <a:rPr lang="ja-JP" altLang="en-US" dirty="0" smtClean="0"/>
              <a:t>出力タイプ１</a:t>
            </a:r>
            <a:r>
              <a:rPr lang="en-US" altLang="ja-JP" dirty="0" smtClean="0"/>
              <a:t>:</a:t>
            </a:r>
            <a:r>
              <a:rPr lang="ja-JP" altLang="en-US" dirty="0" smtClean="0"/>
              <a:t>全プロセスの平均した基本情報</a:t>
            </a:r>
            <a:endParaRPr lang="en-US" altLang="ja-JP" dirty="0" smtClean="0"/>
          </a:p>
          <a:p>
            <a:pPr lvl="2"/>
            <a:r>
              <a:rPr kumimoji="1" lang="ja-JP" altLang="ja-JP" sz="2400" kern="1200" dirty="0" smtClean="0">
                <a:solidFill>
                  <a:schemeClr val="tx1"/>
                </a:solidFill>
                <a:effectLst/>
                <a:latin typeface="+mn-ea"/>
                <a:ea typeface="+mn-ea"/>
                <a:cs typeface="+mn-cs"/>
              </a:rPr>
              <a:t>出力</a:t>
            </a:r>
            <a:r>
              <a:rPr lang="ja-JP" altLang="en-US" dirty="0" smtClean="0"/>
              <a:t>タイプ</a:t>
            </a:r>
            <a:r>
              <a:rPr lang="en-US" altLang="ja-JP" dirty="0" smtClean="0"/>
              <a:t>2:</a:t>
            </a:r>
            <a:r>
              <a:rPr kumimoji="1" lang="en-US" altLang="ja-JP" kern="1200" dirty="0" smtClean="0">
                <a:solidFill>
                  <a:schemeClr val="tx1"/>
                </a:solidFill>
                <a:effectLst/>
                <a:latin typeface="+mn-ea"/>
                <a:ea typeface="+mn-ea"/>
                <a:cs typeface="+mn-cs"/>
              </a:rPr>
              <a:t>MPI</a:t>
            </a:r>
            <a:r>
              <a:rPr kumimoji="1" lang="ja-JP" altLang="en-US" kern="1200" dirty="0" smtClean="0">
                <a:solidFill>
                  <a:schemeClr val="tx1"/>
                </a:solidFill>
                <a:effectLst/>
                <a:latin typeface="+mn-ea"/>
                <a:ea typeface="+mn-ea"/>
                <a:cs typeface="+mn-cs"/>
              </a:rPr>
              <a:t>ランク（プロセス）毎の情報</a:t>
            </a:r>
            <a:endParaRPr kumimoji="1" lang="en-US" altLang="ja-JP" kern="1200" dirty="0" smtClean="0">
              <a:solidFill>
                <a:schemeClr val="tx1"/>
              </a:solidFill>
              <a:effectLst/>
              <a:latin typeface="+mn-ea"/>
              <a:ea typeface="+mn-ea"/>
              <a:cs typeface="+mn-cs"/>
            </a:endParaRPr>
          </a:p>
          <a:p>
            <a:pPr lvl="2"/>
            <a:r>
              <a:rPr kumimoji="1" lang="ja-JP" altLang="ja-JP" sz="2400" kern="1200" dirty="0" smtClean="0">
                <a:solidFill>
                  <a:schemeClr val="tx1"/>
                </a:solidFill>
                <a:effectLst/>
                <a:latin typeface="+mn-ea"/>
                <a:ea typeface="+mn-ea"/>
                <a:cs typeface="+mn-cs"/>
              </a:rPr>
              <a:t>出力</a:t>
            </a:r>
            <a:r>
              <a:rPr lang="ja-JP" altLang="en-US" dirty="0" smtClean="0"/>
              <a:t>タイプ</a:t>
            </a:r>
            <a:r>
              <a:rPr lang="en-US" altLang="ja-JP" dirty="0" smtClean="0"/>
              <a:t>3:</a:t>
            </a:r>
            <a:r>
              <a:rPr kumimoji="1" lang="ja-JP" altLang="en-US" kern="1200" dirty="0" smtClean="0">
                <a:solidFill>
                  <a:schemeClr val="tx1"/>
                </a:solidFill>
                <a:effectLst/>
                <a:latin typeface="+mn-ea"/>
                <a:ea typeface="+mn-ea"/>
                <a:cs typeface="+mn-cs"/>
              </a:rPr>
              <a:t>ハードウエアイベントグループの情報</a:t>
            </a:r>
            <a:endParaRPr kumimoji="1" lang="en-US" altLang="ja-JP"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3397985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PMlib</a:t>
            </a:r>
            <a:r>
              <a:rPr kumimoji="1" lang="ja-JP" altLang="en-US" dirty="0" smtClean="0"/>
              <a:t>が対応する並列プログラムモデル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シリアルプログラム</a:t>
            </a:r>
            <a:endParaRPr lang="en-US" altLang="ja-JP" dirty="0" smtClean="0"/>
          </a:p>
          <a:p>
            <a:r>
              <a:rPr lang="en-US" altLang="ja-JP" dirty="0" smtClean="0"/>
              <a:t>OpenMP (</a:t>
            </a:r>
            <a:r>
              <a:rPr lang="en-US" altLang="ja-JP" dirty="0"/>
              <a:t>SMP</a:t>
            </a:r>
            <a:r>
              <a:rPr lang="ja-JP" altLang="en-US" dirty="0"/>
              <a:t>スレッド</a:t>
            </a:r>
            <a:r>
              <a:rPr lang="ja-JP" altLang="en-US" dirty="0" smtClean="0"/>
              <a:t>）並列プログラム</a:t>
            </a:r>
            <a:endParaRPr lang="en-US" altLang="ja-JP" dirty="0" smtClean="0"/>
          </a:p>
          <a:p>
            <a:pPr lvl="1"/>
            <a:r>
              <a:rPr lang="ja-JP" altLang="en-US" dirty="0" smtClean="0"/>
              <a:t>測定区間内に</a:t>
            </a:r>
            <a:r>
              <a:rPr lang="en-US" altLang="ja-JP" dirty="0" smtClean="0"/>
              <a:t>OpenMP</a:t>
            </a:r>
            <a:r>
              <a:rPr lang="ja-JP" altLang="en-US" dirty="0" smtClean="0"/>
              <a:t>ループを含む場合に相当</a:t>
            </a:r>
            <a:endParaRPr lang="en-US" altLang="ja-JP" dirty="0" smtClean="0"/>
          </a:p>
          <a:p>
            <a:pPr lvl="1"/>
            <a:r>
              <a:rPr lang="ja-JP" altLang="en-US" dirty="0" smtClean="0"/>
              <a:t>ただしスレッド自身からの</a:t>
            </a:r>
            <a:r>
              <a:rPr lang="en-US" altLang="ja-JP" dirty="0" smtClean="0"/>
              <a:t>PMlib</a:t>
            </a:r>
            <a:r>
              <a:rPr lang="ja-JP" altLang="en-US" dirty="0" smtClean="0"/>
              <a:t>よびだしには未対応</a:t>
            </a:r>
            <a:endParaRPr kumimoji="1" lang="ja-JP" altLang="en-US" dirty="0" smtClean="0"/>
          </a:p>
          <a:p>
            <a:r>
              <a:rPr lang="en-US" altLang="ja-JP" dirty="0" smtClean="0"/>
              <a:t>MPI</a:t>
            </a:r>
            <a:r>
              <a:rPr lang="ja-JP" altLang="en-US" dirty="0" smtClean="0"/>
              <a:t>並列プログラム</a:t>
            </a:r>
            <a:endParaRPr lang="en-US" altLang="ja-JP" dirty="0" smtClean="0"/>
          </a:p>
          <a:p>
            <a:r>
              <a:rPr lang="en-US" altLang="ja-JP" dirty="0" smtClean="0"/>
              <a:t>MPI</a:t>
            </a:r>
            <a:r>
              <a:rPr lang="ja-JP" altLang="en-US" dirty="0" smtClean="0"/>
              <a:t>と</a:t>
            </a:r>
            <a:r>
              <a:rPr lang="en-US" altLang="ja-JP" dirty="0" smtClean="0"/>
              <a:t>OpenMP</a:t>
            </a:r>
            <a:r>
              <a:rPr lang="ja-JP" altLang="en-US" dirty="0" smtClean="0"/>
              <a:t>の組み合わせ並列プログラム</a:t>
            </a:r>
          </a:p>
          <a:p>
            <a:pPr lvl="0"/>
            <a:r>
              <a:rPr kumimoji="1" lang="en-US" altLang="ja-JP" dirty="0" smtClean="0"/>
              <a:t>API</a:t>
            </a:r>
            <a:r>
              <a:rPr kumimoji="1" lang="ja-JP" altLang="en-US" dirty="0" smtClean="0"/>
              <a:t>は</a:t>
            </a:r>
            <a:r>
              <a:rPr kumimoji="1" lang="en-US" altLang="ja-JP" sz="2400" kern="1200" dirty="0" smtClean="0">
                <a:solidFill>
                  <a:schemeClr val="tx1"/>
                </a:solidFill>
                <a:effectLst/>
                <a:latin typeface="+mn-ea"/>
                <a:ea typeface="+mn-ea"/>
                <a:cs typeface="+mn-cs"/>
              </a:rPr>
              <a:t>C++</a:t>
            </a:r>
            <a:r>
              <a:rPr kumimoji="1" lang="ja-JP" altLang="en-US" sz="2400" kern="1200" dirty="0" smtClean="0">
                <a:solidFill>
                  <a:schemeClr val="tx1"/>
                </a:solidFill>
                <a:effectLst/>
                <a:latin typeface="+mn-ea"/>
                <a:ea typeface="+mn-ea"/>
                <a:cs typeface="+mn-cs"/>
              </a:rPr>
              <a:t>に対応</a:t>
            </a:r>
            <a:r>
              <a:rPr lang="ja-JP" altLang="en-US" dirty="0" smtClean="0"/>
              <a:t> </a:t>
            </a:r>
            <a:endParaRPr kumimoji="1" lang="ja-JP" altLang="en-US" dirty="0" smtClean="0"/>
          </a:p>
        </p:txBody>
      </p:sp>
    </p:spTree>
    <p:extLst>
      <p:ext uri="{BB962C8B-B14F-4D97-AF65-F5344CB8AC3E}">
        <p14:creationId xmlns:p14="http://schemas.microsoft.com/office/powerpoint/2010/main" val="27181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PMlib</a:t>
            </a:r>
            <a:r>
              <a:rPr kumimoji="1" lang="ja-JP" altLang="en-US" dirty="0" smtClean="0"/>
              <a:t>の利用方法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PMlib</a:t>
            </a:r>
            <a:r>
              <a:rPr kumimoji="1" lang="ja-JP" altLang="en-US" dirty="0" smtClean="0"/>
              <a:t>ライブラリのインストール</a:t>
            </a:r>
            <a:endParaRPr kumimoji="1" lang="en-US" altLang="ja-JP" dirty="0" smtClean="0"/>
          </a:p>
          <a:p>
            <a:r>
              <a:rPr kumimoji="1" lang="ja-JP" altLang="en-US" sz="2400" kern="1200" dirty="0" smtClean="0">
                <a:solidFill>
                  <a:schemeClr val="tx1"/>
                </a:solidFill>
                <a:effectLst/>
                <a:latin typeface="+mn-ea"/>
                <a:ea typeface="+mn-ea"/>
                <a:cs typeface="+mn-cs"/>
              </a:rPr>
              <a:t>アプリケーション</a:t>
            </a:r>
            <a:r>
              <a:rPr lang="ja-JP" altLang="en-US" dirty="0" smtClean="0"/>
              <a:t> へ</a:t>
            </a:r>
            <a:r>
              <a:rPr lang="en-US" altLang="ja-JP" dirty="0" smtClean="0"/>
              <a:t>PMlib</a:t>
            </a:r>
            <a:r>
              <a:rPr lang="ja-JP" altLang="en-US" dirty="0" smtClean="0"/>
              <a:t>呼び出しを追加</a:t>
            </a:r>
            <a:endParaRPr lang="en-US" altLang="ja-JP" dirty="0" smtClean="0"/>
          </a:p>
          <a:p>
            <a:r>
              <a:rPr kumimoji="1" lang="ja-JP" altLang="en-US" dirty="0" smtClean="0"/>
              <a:t>アプリケーションの実行</a:t>
            </a:r>
            <a:endParaRPr kumimoji="1" lang="en-US" altLang="ja-JP" dirty="0" smtClean="0"/>
          </a:p>
          <a:p>
            <a:r>
              <a:rPr kumimoji="1" lang="en-US" altLang="ja-JP" dirty="0" smtClean="0"/>
              <a:t>PMlib</a:t>
            </a:r>
            <a:r>
              <a:rPr kumimoji="1" lang="ja-JP" altLang="en-US" dirty="0" smtClean="0"/>
              <a:t>出力情報の評価</a:t>
            </a:r>
            <a:endParaRPr kumimoji="1" lang="ja-JP" altLang="en-US" dirty="0"/>
          </a:p>
        </p:txBody>
      </p:sp>
    </p:spTree>
    <p:extLst>
      <p:ext uri="{BB962C8B-B14F-4D97-AF65-F5344CB8AC3E}">
        <p14:creationId xmlns:p14="http://schemas.microsoft.com/office/powerpoint/2010/main" val="105905953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2586</TotalTime>
  <Words>3019</Words>
  <Application>Microsoft Macintosh PowerPoint</Application>
  <PresentationFormat>画面に合わせる (4:3)</PresentationFormat>
  <Paragraphs>345</Paragraphs>
  <Slides>30</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30</vt:i4>
      </vt:variant>
    </vt:vector>
  </HeadingPairs>
  <TitlesOfParts>
    <vt:vector size="32" baseType="lpstr">
      <vt:lpstr>ホワイト</vt:lpstr>
      <vt:lpstr>ワークシート</vt:lpstr>
      <vt:lpstr>PMlib 講習会</vt:lpstr>
      <vt:lpstr>講習会の内容</vt:lpstr>
      <vt:lpstr>PMlibとは</vt:lpstr>
      <vt:lpstr>性能統計ツールの位置づけ</vt:lpstr>
      <vt:lpstr>各ツールの位置づけ</vt:lpstr>
      <vt:lpstr>高機能GUIベースツールのハードル</vt:lpstr>
      <vt:lpstr>PMlibの特徴</vt:lpstr>
      <vt:lpstr>PMlibが対応する並列プログラムモデル</vt:lpstr>
      <vt:lpstr>PMlibの利用方法</vt:lpstr>
      <vt:lpstr>PMlib利用プログラム例</vt:lpstr>
      <vt:lpstr>PMlib関数一覧</vt:lpstr>
      <vt:lpstr>各関数の仕様詳細　doxygen で表示</vt:lpstr>
      <vt:lpstr>各関数の仕様詳細　doxygenで表示</vt:lpstr>
      <vt:lpstr>各関数の仕様　initialize()</vt:lpstr>
      <vt:lpstr>各関数の仕様　setParallelMode() </vt:lpstr>
      <vt:lpstr>各関数の仕様　setProperties()</vt:lpstr>
      <vt:lpstr>各関数の仕様　start()/stop() </vt:lpstr>
      <vt:lpstr>各関数の仕様　gather() </vt:lpstr>
      <vt:lpstr>各関数の仕様　print()/printDetail() </vt:lpstr>
      <vt:lpstr>各関数の仕様　setRankInfo()</vt:lpstr>
      <vt:lpstr>Pmlibの動作確認がとれているシステム</vt:lpstr>
      <vt:lpstr>PMlibの入手方法</vt:lpstr>
      <vt:lpstr>PMlib計算性能モニター機能</vt:lpstr>
      <vt:lpstr>PMlib計算性能モニター機能</vt:lpstr>
      <vt:lpstr>性能統計：計算量の算出：明示的な自己申告</vt:lpstr>
      <vt:lpstr>プロファイル：計算量の自動算出</vt:lpstr>
      <vt:lpstr>出力する情報</vt:lpstr>
      <vt:lpstr>基本プロファイル例（以降のページ更新予定）</vt:lpstr>
      <vt:lpstr>詳細プロファイル(1)  </vt:lpstr>
      <vt:lpstr>詳細プロファイル(2)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PMlib 講習会</dc:title>
  <dc:creator>Kazunori Mikami</dc:creator>
  <cp:lastModifiedBy>Kazunori Mikami</cp:lastModifiedBy>
  <cp:revision>222</cp:revision>
  <cp:lastPrinted>2015-01-14T08:59:26Z</cp:lastPrinted>
  <dcterms:created xsi:type="dcterms:W3CDTF">2014-05-21T07:08:19Z</dcterms:created>
  <dcterms:modified xsi:type="dcterms:W3CDTF">2015-01-15T06:30:35Z</dcterms:modified>
</cp:coreProperties>
</file>