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34" r:id="rId10"/>
    <p:sldId id="337" r:id="rId11"/>
    <p:sldId id="315" r:id="rId12"/>
    <p:sldId id="316" r:id="rId13"/>
    <p:sldId id="317" r:id="rId14"/>
    <p:sldId id="318" r:id="rId15"/>
  </p:sldIdLst>
  <p:sldSz cx="9144000" cy="6858000" type="screen4x3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00FB"/>
    <a:srgbClr val="E88AFF"/>
    <a:srgbClr val="FFED53"/>
    <a:srgbClr val="FFDF29"/>
    <a:srgbClr val="FFF302"/>
    <a:srgbClr val="EDD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 snapToObjects="1">
      <p:cViewPr varScale="1">
        <p:scale>
          <a:sx n="100" d="100"/>
          <a:sy n="100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58201-30FB-3947-BC96-92BD15DAF8B1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78908-79B1-034E-8846-4FFD001B2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1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C05D0-0BD8-614F-9FD4-CD1226139100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1582-692E-094E-855F-DBB131A4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9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4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0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7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91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57664"/>
            <a:ext cx="8229600" cy="48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00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ja-JP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kumimoji="1" lang="ja-JP" altLang="en-US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のインストールとテスト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の入手方法</a:t>
            </a:r>
          </a:p>
          <a:p>
            <a:pPr lvl="0"/>
            <a:r>
              <a:rPr lang="ja-JP" altLang="en-US" dirty="0" smtClean="0"/>
              <a:t>テスト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システムへのログイン</a:t>
            </a:r>
          </a:p>
          <a:p>
            <a:pPr lvl="0"/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のインストール</a:t>
            </a:r>
            <a:endParaRPr kumimoji="1" lang="en-US" altLang="ja-JP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動作確認プログラムの実行</a:t>
            </a:r>
            <a:endParaRPr kumimoji="1" lang="en-US" altLang="ja-JP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8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3200" dirty="0" smtClean="0"/>
              <a:t>参考資料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プロセッサ固有のハードウエアパフォーマンスカウンタ（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HWPC)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について</a:t>
            </a:r>
          </a:p>
          <a:p>
            <a:pPr lvl="0"/>
            <a:r>
              <a:rPr lang="ja-JP" altLang="en-US" dirty="0" smtClean="0"/>
              <a:t>京の</a:t>
            </a:r>
            <a:r>
              <a:rPr lang="en-US" altLang="ja-JP" dirty="0" smtClean="0"/>
              <a:t>HWPC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PAPI</a:t>
            </a:r>
            <a:r>
              <a:rPr lang="ja-JP" altLang="en-US" dirty="0" smtClean="0"/>
              <a:t>インタフェイス</a:t>
            </a:r>
            <a:endParaRPr lang="en-US" altLang="ja-JP" dirty="0" smtClean="0"/>
          </a:p>
          <a:p>
            <a:pPr lvl="0"/>
            <a:r>
              <a:rPr lang="en-US" altLang="ja-JP" dirty="0" smtClean="0"/>
              <a:t>Intel Xeon</a:t>
            </a:r>
            <a:r>
              <a:rPr lang="ja-JP" altLang="en-US" dirty="0"/>
              <a:t>の</a:t>
            </a:r>
            <a:r>
              <a:rPr lang="en-US" altLang="ja-JP" dirty="0"/>
              <a:t>HWPC</a:t>
            </a:r>
            <a:r>
              <a:rPr lang="ja-JP" altLang="en-US" dirty="0"/>
              <a:t>と</a:t>
            </a:r>
            <a:r>
              <a:rPr lang="en-US" altLang="ja-JP" dirty="0"/>
              <a:t>PAPI</a:t>
            </a:r>
            <a:r>
              <a:rPr lang="ja-JP" altLang="en-US" dirty="0"/>
              <a:t>インタフェイス</a:t>
            </a:r>
            <a:endParaRPr lang="en-US" altLang="ja-JP" dirty="0" smtClean="0"/>
          </a:p>
          <a:p>
            <a:pPr lvl="0"/>
            <a:r>
              <a:rPr lang="en-US" altLang="ja-JP" dirty="0" smtClean="0"/>
              <a:t>PAPI </a:t>
            </a:r>
            <a:r>
              <a:rPr lang="ja-JP" altLang="en-US" dirty="0" smtClean="0"/>
              <a:t>高水準インタフェイスと低水準インタフェイス</a:t>
            </a:r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2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065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kumimoji="1" lang="ja-JP" altLang="en-US" dirty="0" smtClean="0"/>
              <a:t>京・</a:t>
            </a:r>
            <a:r>
              <a:rPr kumimoji="1" lang="en-US" altLang="ja-JP" dirty="0" smtClean="0"/>
              <a:t>FX10 preset event</a:t>
            </a:r>
          </a:p>
          <a:p>
            <a:pPr lvl="0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0819" y="1246715"/>
            <a:ext cx="5353385" cy="55092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1100" dirty="0" smtClean="0"/>
              <a:t>    </a:t>
            </a:r>
            <a:r>
              <a:rPr lang="en-US" altLang="ja-JP" sz="1100" dirty="0"/>
              <a:t>Name        Code    </a:t>
            </a:r>
            <a:r>
              <a:rPr lang="en-US" altLang="ja-JP" sz="1100" dirty="0" err="1"/>
              <a:t>Deriv</a:t>
            </a:r>
            <a:r>
              <a:rPr lang="en-US" altLang="ja-JP" sz="1100" dirty="0"/>
              <a:t> Description (Note)</a:t>
            </a:r>
          </a:p>
          <a:p>
            <a:r>
              <a:rPr lang="en-US" altLang="ja-JP" sz="1100" dirty="0"/>
              <a:t>PAPI_L1_DCM  0x80000000  No   Level 1 data cache misses</a:t>
            </a:r>
          </a:p>
          <a:p>
            <a:r>
              <a:rPr lang="en-US" altLang="ja-JP" sz="1100" dirty="0"/>
              <a:t>PAPI_L1_ICM  0x80000001  No   Level 1 instruction cache misses</a:t>
            </a:r>
          </a:p>
          <a:p>
            <a:r>
              <a:rPr lang="en-US" altLang="ja-JP" sz="1100" dirty="0"/>
              <a:t>PAPI_L1_TCM  0x80000006  Yes  Level 1 cache misses</a:t>
            </a:r>
          </a:p>
          <a:p>
            <a:r>
              <a:rPr lang="en-US" altLang="ja-JP" sz="1100" dirty="0"/>
              <a:t>PAPI_L2_TCM  0x80000007  Yes  Level 2 cache misses</a:t>
            </a:r>
          </a:p>
          <a:p>
            <a:r>
              <a:rPr lang="en-US" altLang="ja-JP" sz="1100" dirty="0"/>
              <a:t>PAPI_CA_INV  0x8000000c  No   Requests for cache line invalidation</a:t>
            </a:r>
          </a:p>
          <a:p>
            <a:r>
              <a:rPr lang="en-US" altLang="ja-JP" sz="1100" dirty="0"/>
              <a:t>PAPI_CA_ITV  0x8000000d  No   Requests for cache line intervention</a:t>
            </a:r>
          </a:p>
          <a:p>
            <a:r>
              <a:rPr lang="en-US" altLang="ja-JP" sz="1100" dirty="0"/>
              <a:t>PAPI_TLB_DM  0x80000014  No   Data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PAPI_TLB_IM  0x80000015  No   Instruction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PAPI_TLB_TL  0x80000016  Yes  Total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PAPI_MEM_SCY 0x80000022  No   Cycles Stalled Waiting for memory accesses</a:t>
            </a:r>
          </a:p>
          <a:p>
            <a:r>
              <a:rPr lang="en-US" altLang="ja-JP" sz="1100" dirty="0"/>
              <a:t>PAPI_STL_ICY 0x80000025  No   Cycles with no instruction issue</a:t>
            </a:r>
          </a:p>
          <a:p>
            <a:r>
              <a:rPr lang="en-US" altLang="ja-JP" sz="1100" dirty="0"/>
              <a:t>PAPI_FUL_ICY 0x80000026  No   Cycles with maximum instruction issue</a:t>
            </a:r>
          </a:p>
          <a:p>
            <a:r>
              <a:rPr lang="en-US" altLang="ja-JP" sz="1100" dirty="0"/>
              <a:t>PAPI_STL_CCY 0x80000027  Yes  Cycles with no instructions completed</a:t>
            </a:r>
          </a:p>
          <a:p>
            <a:r>
              <a:rPr lang="en-US" altLang="ja-JP" sz="1100" dirty="0"/>
              <a:t>PAPI_FUL_CCY 0x80000028  Yes  Cycles with maximum instructions completed</a:t>
            </a:r>
          </a:p>
          <a:p>
            <a:r>
              <a:rPr lang="en-US" altLang="ja-JP" sz="1100" dirty="0"/>
              <a:t>PAPI_HW_INT  0x80000029  No   Hardware interrupts</a:t>
            </a:r>
          </a:p>
          <a:p>
            <a:r>
              <a:rPr lang="en-US" altLang="ja-JP" sz="1100" dirty="0"/>
              <a:t>PAPI_BR_MSP  0x8000002e  No   Conditional branch instructions </a:t>
            </a:r>
            <a:r>
              <a:rPr lang="en-US" altLang="ja-JP" sz="1100" dirty="0" err="1"/>
              <a:t>mispredicted</a:t>
            </a:r>
            <a:endParaRPr lang="en-US" altLang="ja-JP" sz="1100" dirty="0"/>
          </a:p>
          <a:p>
            <a:r>
              <a:rPr lang="en-US" altLang="ja-JP" sz="1100" dirty="0"/>
              <a:t>PAPI_BR_PRC  0x8000002f  Yes  Conditional branch instructions correctly predicted</a:t>
            </a:r>
          </a:p>
          <a:p>
            <a:r>
              <a:rPr lang="en-US" altLang="ja-JP" sz="1100" dirty="0"/>
              <a:t>PAPI_FMA_INS 0x80000030  Yes  FMA instructions completed</a:t>
            </a:r>
          </a:p>
          <a:p>
            <a:r>
              <a:rPr lang="en-US" altLang="ja-JP" sz="1100" dirty="0"/>
              <a:t>PAPI_TOT_IIS 0x80000031  Yes  Instructions issued</a:t>
            </a:r>
          </a:p>
          <a:p>
            <a:r>
              <a:rPr lang="en-US" altLang="ja-JP" sz="1100" dirty="0"/>
              <a:t>PAPI_TOT_INS 0x80000032  No   Instructions completed</a:t>
            </a:r>
          </a:p>
          <a:p>
            <a:r>
              <a:rPr lang="en-US" altLang="ja-JP" sz="1100" dirty="0"/>
              <a:t>PAPI_FP_INS  0x80000034  Yes  Floating point instructions</a:t>
            </a:r>
          </a:p>
          <a:p>
            <a:r>
              <a:rPr lang="en-US" altLang="ja-JP" sz="1100" dirty="0"/>
              <a:t>PAPI_LD_INS  0x80000035  Yes  Load instructions</a:t>
            </a:r>
          </a:p>
          <a:p>
            <a:r>
              <a:rPr lang="en-US" altLang="ja-JP" sz="1100" dirty="0"/>
              <a:t>PAPI_SR_INS  0x80000036  Yes  Store instructions</a:t>
            </a:r>
          </a:p>
          <a:p>
            <a:r>
              <a:rPr lang="en-US" altLang="ja-JP" sz="1100" dirty="0"/>
              <a:t>PAPI_BR_INS  0x80000037  No   Branch instructions</a:t>
            </a:r>
          </a:p>
          <a:p>
            <a:r>
              <a:rPr lang="en-US" altLang="ja-JP" sz="1100" dirty="0"/>
              <a:t>PAPI_VEC_INS 0x80000038  Yes  Vector/SIMD instructions</a:t>
            </a:r>
          </a:p>
          <a:p>
            <a:r>
              <a:rPr lang="en-US" altLang="ja-JP" sz="1100" dirty="0"/>
              <a:t>PAPI_TOT_CYC 0x8000003b  No   Total cycles</a:t>
            </a:r>
          </a:p>
          <a:p>
            <a:r>
              <a:rPr lang="en-US" altLang="ja-JP" sz="1100" dirty="0"/>
              <a:t>PAPI_LST_INS 0x8000003c  No   Load/store instructions completed</a:t>
            </a:r>
          </a:p>
          <a:p>
            <a:r>
              <a:rPr lang="en-US" altLang="ja-JP" sz="1100" dirty="0"/>
              <a:t>PAPI_L2_TCH  0x80000056  Yes  Level 2 total cache hits</a:t>
            </a:r>
          </a:p>
          <a:p>
            <a:r>
              <a:rPr lang="en-US" altLang="ja-JP" sz="1100" dirty="0"/>
              <a:t>PAPI_L2_TCA  0x80000059  Yes  Level 2 total cache accesses</a:t>
            </a:r>
          </a:p>
          <a:p>
            <a:r>
              <a:rPr lang="en-US" altLang="ja-JP" sz="1100" dirty="0"/>
              <a:t>PAPI_FP_OPS  0x80000066  Yes  Floating point </a:t>
            </a:r>
            <a:r>
              <a:rPr lang="en-US" altLang="ja-JP" sz="1100" dirty="0" smtClean="0"/>
              <a:t>operations</a:t>
            </a:r>
            <a:endParaRPr lang="en-US" altLang="ja-JP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090" y="2102153"/>
            <a:ext cx="31854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Available events and hardware information.</a:t>
            </a:r>
          </a:p>
          <a:p>
            <a:r>
              <a:rPr lang="en-US" altLang="ja-JP" sz="1100" dirty="0"/>
              <a:t>------------------------------</a:t>
            </a:r>
            <a:r>
              <a:rPr lang="en-US" altLang="ja-JP" sz="1100" dirty="0" smtClean="0"/>
              <a:t>--</a:t>
            </a:r>
            <a:r>
              <a:rPr lang="en-US" altLang="ja-JP" sz="1100" dirty="0"/>
              <a:t>---------------------------</a:t>
            </a:r>
          </a:p>
          <a:p>
            <a:r>
              <a:rPr lang="en-US" altLang="ja-JP" sz="1100" dirty="0"/>
              <a:t>Vendor string and code   : Sun (7)</a:t>
            </a:r>
          </a:p>
          <a:p>
            <a:r>
              <a:rPr lang="en-US" altLang="ja-JP" sz="1100" dirty="0"/>
              <a:t>Model string and code    : Fujitsu SPARC64 </a:t>
            </a:r>
            <a:r>
              <a:rPr lang="en-US" altLang="ja-JP" sz="1100" dirty="0" err="1"/>
              <a:t>IXfx</a:t>
            </a:r>
            <a:r>
              <a:rPr lang="en-US" altLang="ja-JP" sz="1100" dirty="0"/>
              <a:t> (141)</a:t>
            </a:r>
          </a:p>
          <a:p>
            <a:r>
              <a:rPr lang="en-US" altLang="ja-JP" sz="1100" dirty="0"/>
              <a:t>CPU Revision             : 0.000000</a:t>
            </a:r>
          </a:p>
          <a:p>
            <a:r>
              <a:rPr lang="en-US" altLang="ja-JP" sz="1100" dirty="0"/>
              <a:t>CPU Megahertz            : 1650.000000</a:t>
            </a:r>
          </a:p>
          <a:p>
            <a:r>
              <a:rPr lang="en-US" altLang="ja-JP" sz="1100" dirty="0"/>
              <a:t>CPU Clock Megahertz      : 1650</a:t>
            </a:r>
          </a:p>
          <a:p>
            <a:r>
              <a:rPr lang="en-US" altLang="ja-JP" sz="1100" dirty="0"/>
              <a:t>CPU's in this Node       : 16</a:t>
            </a:r>
          </a:p>
          <a:p>
            <a:r>
              <a:rPr lang="en-US" altLang="ja-JP" sz="1100" dirty="0"/>
              <a:t>Nodes in this System     : 1</a:t>
            </a:r>
          </a:p>
          <a:p>
            <a:r>
              <a:rPr lang="en-US" altLang="ja-JP" sz="1100" dirty="0"/>
              <a:t>Total CPU's              : 16</a:t>
            </a:r>
          </a:p>
          <a:p>
            <a:r>
              <a:rPr lang="en-US" altLang="ja-JP" sz="1100" dirty="0"/>
              <a:t>Number Hardware Counters : 8</a:t>
            </a:r>
          </a:p>
          <a:p>
            <a:r>
              <a:rPr lang="en-US" altLang="ja-JP" sz="1100" dirty="0"/>
              <a:t>Max Multiplex Counters   : 512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178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065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kumimoji="1" lang="en-US" altLang="ja-JP" dirty="0" smtClean="0"/>
              <a:t>Intel Xeon E5 preset event</a:t>
            </a:r>
          </a:p>
          <a:p>
            <a:pPr lvl="0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3107667"/>
            <a:ext cx="4608948" cy="36471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altLang="ja-JP" sz="1100" dirty="0"/>
              <a:t> </a:t>
            </a:r>
            <a:r>
              <a:rPr lang="it-IT" altLang="ja-JP" sz="1100" dirty="0" err="1"/>
              <a:t>Name</a:t>
            </a:r>
            <a:r>
              <a:rPr lang="it-IT" altLang="ja-JP" sz="1100" dirty="0"/>
              <a:t>        Code    </a:t>
            </a:r>
            <a:r>
              <a:rPr lang="it-IT" altLang="ja-JP" sz="1100" dirty="0" err="1"/>
              <a:t>Deriv</a:t>
            </a:r>
            <a:r>
              <a:rPr lang="it-IT" altLang="ja-JP" sz="1100" dirty="0"/>
              <a:t> </a:t>
            </a:r>
            <a:r>
              <a:rPr lang="it-IT" altLang="ja-JP" sz="1100" dirty="0" err="1"/>
              <a:t>Description</a:t>
            </a:r>
            <a:r>
              <a:rPr lang="it-IT" altLang="ja-JP" sz="1100" dirty="0"/>
              <a:t> (Note)</a:t>
            </a:r>
          </a:p>
          <a:p>
            <a:r>
              <a:rPr lang="it-IT" altLang="ja-JP" sz="1100" dirty="0"/>
              <a:t>PAPI_L1_DCM  0x80000000  No   Level 1 data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PAPI_L1_ICM  0x80000001  No   Level 1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PAPI_L2_DCM  0x80000002  Yes  Level 2 data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PAPI_L2_ICM  0x80000003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PAPI_L1_TCM  0x80000006  Yes  Level 1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PAPI_L2_TCM  0x80000007  No   Level 2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PAPI_L3_TCM  0x80000008  No   Level 3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PAPI_TLB_DM  0x80000014  Yes  Data </a:t>
            </a:r>
            <a:r>
              <a:rPr lang="it-IT" altLang="ja-JP" sz="1100" dirty="0" err="1"/>
              <a:t>translation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lookaside</a:t>
            </a:r>
            <a:r>
              <a:rPr lang="it-IT" altLang="ja-JP" sz="1100" dirty="0"/>
              <a:t> buffer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PAPI_TLB_IM  0x80000015  No  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TLBmisses</a:t>
            </a:r>
            <a:endParaRPr lang="it-IT" altLang="ja-JP" sz="1100" dirty="0"/>
          </a:p>
          <a:p>
            <a:r>
              <a:rPr lang="it-IT" altLang="ja-JP" sz="1100" dirty="0"/>
              <a:t>PAPI_L1_LDM  0x80000017  No   Level 1 </a:t>
            </a:r>
            <a:r>
              <a:rPr lang="it-IT" altLang="ja-JP" sz="1100" dirty="0" err="1"/>
              <a:t>load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PAPI_L1_STM  0x80000018  No   Level 1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PAPI_L2_STM  0x8000001a  No   Level 2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PAPI_STL_ICY 0x80000025  No   </a:t>
            </a:r>
            <a:r>
              <a:rPr lang="it-IT" altLang="ja-JP" sz="1100" dirty="0" err="1"/>
              <a:t>Cycles</a:t>
            </a:r>
            <a:r>
              <a:rPr lang="it-IT" altLang="ja-JP" sz="1100" dirty="0"/>
              <a:t> with no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issue</a:t>
            </a:r>
            <a:endParaRPr lang="it-IT" altLang="ja-JP" sz="1100" dirty="0"/>
          </a:p>
          <a:p>
            <a:r>
              <a:rPr lang="it-IT" altLang="ja-JP" sz="1100" dirty="0"/>
              <a:t>PAPI_BR_UCN  0x8000002a  Yes  </a:t>
            </a:r>
            <a:r>
              <a:rPr lang="it-IT" altLang="ja-JP" sz="1100" dirty="0" err="1"/>
              <a:t>Unconditional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PAPI_BR_CN   0x8000002b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PAPI_BR_TKN  0x8000002c  Yes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taken</a:t>
            </a:r>
            <a:endParaRPr lang="it-IT" altLang="ja-JP" sz="1100" dirty="0"/>
          </a:p>
          <a:p>
            <a:r>
              <a:rPr lang="it-IT" altLang="ja-JP" sz="1100" dirty="0"/>
              <a:t>PAPI_BR_NTK  0x8000002d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not</a:t>
            </a:r>
            <a:r>
              <a:rPr lang="it-IT" altLang="ja-JP" sz="1100" dirty="0" smtClean="0"/>
              <a:t> </a:t>
            </a:r>
            <a:r>
              <a:rPr lang="it-IT" altLang="ja-JP" sz="1100" dirty="0" err="1"/>
              <a:t>taken</a:t>
            </a:r>
            <a:endParaRPr lang="it-IT" altLang="ja-JP" sz="1100" dirty="0"/>
          </a:p>
          <a:p>
            <a:r>
              <a:rPr lang="it-IT" altLang="ja-JP" sz="1100" dirty="0"/>
              <a:t>PAPI_BR_MSP  0x8000002e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mispredicted</a:t>
            </a:r>
            <a:endParaRPr lang="it-IT" altLang="ja-JP" sz="1100" dirty="0"/>
          </a:p>
          <a:p>
            <a:r>
              <a:rPr lang="it-IT" altLang="ja-JP" sz="1100" dirty="0"/>
              <a:t>PAPI_BR_PRC  0x8000002f  Yes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correctly</a:t>
            </a:r>
            <a:r>
              <a:rPr lang="it-IT" altLang="ja-JP" sz="1100" dirty="0" smtClean="0"/>
              <a:t> </a:t>
            </a:r>
            <a:r>
              <a:rPr lang="it-IT" altLang="ja-JP" sz="1100" dirty="0" err="1"/>
              <a:t>predicted</a:t>
            </a:r>
            <a:endParaRPr lang="it-IT" altLang="ja-JP" sz="1100" dirty="0"/>
          </a:p>
          <a:p>
            <a:r>
              <a:rPr lang="it-IT" altLang="ja-JP" sz="1100" dirty="0"/>
              <a:t>PAPI_TOT_INS 0x80000032  No   </a:t>
            </a:r>
            <a:r>
              <a:rPr lang="it-IT" altLang="ja-JP" sz="1100" dirty="0" err="1"/>
              <a:t>Instructions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completed</a:t>
            </a:r>
            <a:endParaRPr lang="it-IT" altLang="ja-JP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707476" y="1010243"/>
            <a:ext cx="4329099" cy="584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ja-JP" sz="1100" dirty="0"/>
              <a:t>PAPI_FP_INS  0x80000034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PAPI_LD_INS  0x80000035  No   </a:t>
            </a:r>
            <a:r>
              <a:rPr lang="it-IT" altLang="ja-JP" sz="1100" dirty="0" err="1"/>
              <a:t>Load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PAPI_SR_INS  0x80000036  No  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PAPI_BR_INS  0x80000037  No  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PAPI_TOT_CYC 0x8000003b  No   Total </a:t>
            </a:r>
            <a:r>
              <a:rPr lang="it-IT" altLang="ja-JP" sz="1100" dirty="0" err="1"/>
              <a:t>cycles</a:t>
            </a:r>
            <a:endParaRPr lang="ja-JP" altLang="en-US" sz="500" dirty="0"/>
          </a:p>
          <a:p>
            <a:r>
              <a:rPr lang="it-IT" altLang="ja-JP" sz="1100" dirty="0" smtClean="0"/>
              <a:t>PAPI_L2_DCH  </a:t>
            </a:r>
            <a:r>
              <a:rPr lang="it-IT" altLang="ja-JP" sz="1100" dirty="0"/>
              <a:t>0x8000003f  Yes  Level 2 data cache </a:t>
            </a:r>
            <a:r>
              <a:rPr lang="it-IT" altLang="ja-JP" sz="1100" dirty="0" err="1"/>
              <a:t>hits</a:t>
            </a:r>
            <a:endParaRPr lang="it-IT" altLang="ja-JP" sz="1100" dirty="0"/>
          </a:p>
          <a:p>
            <a:r>
              <a:rPr lang="it-IT" altLang="ja-JP" sz="1100" dirty="0"/>
              <a:t>PAPI_L2_DCA  0x80000041  No   Level 2 data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PAPI_L3_DCA  0x80000042  Yes  Level 3 data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PAPI_L2_DCR  0x80000044  No   Level 2 data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PAPI_L3_DCR  0x80000045  No   Level 3 data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PAPI_L2_DCW  0x80000047  No   Level 2 data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PAPI_L3_DCW  0x80000048  No   Level 3 data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PAPI_L2_ICH  0x8000004a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hits</a:t>
            </a:r>
            <a:endParaRPr lang="it-IT" altLang="ja-JP" sz="1100" dirty="0"/>
          </a:p>
          <a:p>
            <a:r>
              <a:rPr lang="it-IT" altLang="ja-JP" sz="1100" dirty="0"/>
              <a:t>PAPI_L2_ICA  0x8000004d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PAPI_L3_ICA  0x8000004e  No   Level 3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PAPI_L2_ICR  0x80000050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PAPI_L3_ICR  0x80000051  No   Level 3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PAPI_L2_TCA  0x80000059  Yes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PAPI_L3_TCA  0x8000005a  No 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PAPI_L2_TCR  0x8000005c  Yes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PAPI_L3_TCR  0x8000005d  Yes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PAPI_L2_TCW  0x8000005f  No 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PAPI_L3_TCW  0x80000060  No 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PAPI_FDV_INS 0x80000063  No 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divide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PAPI_FP_OPS  0x80000066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PAPI_SP_OPS  0x80000067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r>
              <a:rPr lang="it-IT" altLang="ja-JP" sz="1100" dirty="0"/>
              <a:t>; </a:t>
            </a:r>
            <a:r>
              <a:rPr lang="it-IT" altLang="ja-JP" sz="1100" dirty="0" err="1"/>
              <a:t>optimized</a:t>
            </a:r>
            <a:r>
              <a:rPr lang="it-IT" altLang="ja-JP" sz="1100" dirty="0"/>
              <a:t> to </a:t>
            </a:r>
            <a:r>
              <a:rPr lang="it-IT" altLang="ja-JP" sz="1100" dirty="0" err="1"/>
              <a:t>count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scaled</a:t>
            </a:r>
            <a:r>
              <a:rPr lang="it-IT" altLang="ja-JP" sz="1100" dirty="0"/>
              <a:t> single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PAPI_DP_OPS  0x80000068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r>
              <a:rPr lang="it-IT" altLang="ja-JP" sz="1100" dirty="0"/>
              <a:t>; </a:t>
            </a:r>
            <a:r>
              <a:rPr lang="it-IT" altLang="ja-JP" sz="1100" dirty="0" err="1"/>
              <a:t>optimized</a:t>
            </a:r>
            <a:r>
              <a:rPr lang="it-IT" altLang="ja-JP" sz="1100" dirty="0"/>
              <a:t> to </a:t>
            </a:r>
            <a:r>
              <a:rPr lang="it-IT" altLang="ja-JP" sz="1100" dirty="0" err="1"/>
              <a:t>count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scaled</a:t>
            </a:r>
            <a:r>
              <a:rPr lang="it-IT" altLang="ja-JP" sz="1100" dirty="0"/>
              <a:t> double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PAPI_VEC_SP  0x80000069  Yes  Single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/SIMD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PAPI_VEC_DP  0x8000006a  Yes  Double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/SIMD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PAPI_REF_CYC 0x8000006b  No   Reference clock </a:t>
            </a:r>
            <a:r>
              <a:rPr lang="it-IT" altLang="ja-JP" sz="1100" dirty="0" err="1"/>
              <a:t>cycles</a:t>
            </a:r>
            <a:endParaRPr lang="it-IT" altLang="ja-JP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0971" y="1591320"/>
            <a:ext cx="196720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Hdw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Threads per core     : 1</a:t>
            </a:r>
          </a:p>
          <a:p>
            <a:r>
              <a:rPr lang="en-US" altLang="ja-JP" sz="1050" dirty="0"/>
              <a:t>Cores per Socket         : 8</a:t>
            </a:r>
          </a:p>
          <a:p>
            <a:r>
              <a:rPr lang="en-US" altLang="ja-JP" sz="1050" dirty="0"/>
              <a:t>Sockets                  : 2</a:t>
            </a:r>
          </a:p>
          <a:p>
            <a:r>
              <a:rPr lang="en-US" altLang="ja-JP" sz="1050" dirty="0"/>
              <a:t>NUMA Nodes               : 2</a:t>
            </a:r>
          </a:p>
          <a:p>
            <a:r>
              <a:rPr lang="en-US" altLang="ja-JP" sz="1050" dirty="0"/>
              <a:t>CPUs per Node            : 8</a:t>
            </a:r>
          </a:p>
          <a:p>
            <a:r>
              <a:rPr lang="en-US" altLang="ja-JP" sz="1050" dirty="0"/>
              <a:t>Total CPUs               : 16</a:t>
            </a:r>
          </a:p>
          <a:p>
            <a:r>
              <a:rPr lang="en-US" altLang="ja-JP" sz="1050" dirty="0"/>
              <a:t>Running in a VM          : no </a:t>
            </a:r>
          </a:p>
          <a:p>
            <a:r>
              <a:rPr lang="en-US" altLang="ja-JP" sz="1050" dirty="0"/>
              <a:t>Number Hardware Counters : 11</a:t>
            </a:r>
          </a:p>
          <a:p>
            <a:r>
              <a:rPr lang="en-US" altLang="ja-JP" sz="1050" dirty="0"/>
              <a:t>Max Multiplex Counters   : 32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0618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</a:t>
            </a:r>
            <a:r>
              <a:rPr kumimoji="1" lang="en-US" altLang="ja-JP" dirty="0" smtClean="0"/>
              <a:t> Xeon E5 </a:t>
            </a:r>
            <a:r>
              <a:rPr lang="en-US" altLang="ja-JP" dirty="0" smtClean="0"/>
              <a:t>preset </a:t>
            </a:r>
            <a:r>
              <a:rPr lang="ja-JP" altLang="en-US" dirty="0"/>
              <a:t>と</a:t>
            </a:r>
            <a:r>
              <a:rPr lang="en-US" altLang="ja-JP" dirty="0"/>
              <a:t>native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1058429"/>
            <a:ext cx="8560784" cy="57708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Event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name:                   PAPI_FP_OPS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0x80000066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2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|FP 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Developer's Notes:           ||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Derived Type:                |DERIVED_ADD|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Postfix Processing String:   ||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Code[0]: 0x4000001c |FP_COMP_OPS_EXE:SSE_SCALAR_DOUBLE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0x4000001d |FP_COMP_OPS_EXE:SSE_FP_SCALAR_SINGLE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single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 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PAPI_DP_OPS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PAPI_DP_OPS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0x80000068  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3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|DP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operations; optimized to count scaled double precision vector operations|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Code[0]: 0x4000001c |FP_COMP_OPS_EXE:SSE_SCALAR_DOUBLE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0x40000020 |FP_COMP_OPS_EXE:SSE_FP_PACKED_DOUBLE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packed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Code[2]: 0x40000021 |SIMD_FP_256:PACKED_DOUBLE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256-bit packed floating point instructions,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masks:Counts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256-bit packed double-precision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 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PAPI_VEC_DP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PAPI_VEC_DP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0x8000006a  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2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|DP Vector/SIMD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instr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|Double precision vector/SIMD instructions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Code[0]: 0x40000020 |FP_COMP_OPS_EXE:SSE_FP_PACKED_DOUBLE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0x40000021 |SIMD_FP_256:PACKED_DOUBLE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2868" y="1058429"/>
            <a:ext cx="42114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Intel Xeon E5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では</a:t>
            </a:r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PAPI_FP_OPS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PAPI_FP_INS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は同じ内容を</a:t>
            </a:r>
            <a:r>
              <a:rPr lang="ja-JP" altLang="en-US" sz="1100" dirty="0" smtClean="0">
                <a:latin typeface="ＭＳ ゴシック"/>
                <a:ea typeface="ＭＳ ゴシック"/>
                <a:cs typeface="ＭＳ ゴシック"/>
              </a:rPr>
              <a:t>表示</a:t>
            </a:r>
            <a:endParaRPr lang="en-US" altLang="ja-JP" sz="1100" dirty="0"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83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ja-JP" altLang="en-US" dirty="0" smtClean="0"/>
              <a:t>ハードウエアカウンタ</a:t>
            </a:r>
            <a:r>
              <a:rPr kumimoji="1" lang="en-US" altLang="ja-JP" dirty="0" smtClean="0"/>
              <a:t> SPARC64 </a:t>
            </a:r>
            <a:r>
              <a:rPr kumimoji="1" lang="en-US" altLang="ja-JP" dirty="0" err="1" smtClean="0"/>
              <a:t>VIIIfx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preset </a:t>
            </a:r>
            <a:r>
              <a:rPr lang="ja-JP" altLang="en-US" dirty="0"/>
              <a:t>と</a:t>
            </a:r>
            <a:r>
              <a:rPr lang="en-US" altLang="ja-JP" dirty="0"/>
              <a:t>native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1058429"/>
            <a:ext cx="8560784" cy="2862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PAPI_FP_OPS  </a:t>
            </a:r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PAPI_FP_OPS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4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|FP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Derived Type:                |DERIVED_POSTFIX|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Code[0]: 0x40000010  |FLOATING_INSTRUCTIONS|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operation instructions.|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0x40000011  |FMA_INSTRUCTIONS|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Multiply-and-Add operation instructions.|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Code[2]: 0x40000008  |SIMD_FLOATING_INSTRUCTIONS|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SIMD instructions of one operation in SIMD.|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Code[3]: 0x40000009  |SIMD_FMA_INSTRUCTIONS|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SIMD instructions of two operation in SIMD.|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6795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のインストール　京コンピュータ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2244862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PMlib</a:t>
            </a:r>
            <a:r>
              <a:rPr lang="ja-JP" altLang="en-US" dirty="0" smtClean="0"/>
              <a:t>の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インストール作業</a:t>
            </a:r>
            <a:r>
              <a:rPr lang="ja-JP" altLang="en-US" dirty="0" smtClean="0"/>
              <a:t>はログインノードでも計算ノードでも可能。本日はログインノードでインストール実施</a:t>
            </a:r>
            <a:endParaRPr lang="en-US" altLang="ja-JP" dirty="0" smtClean="0"/>
          </a:p>
          <a:p>
            <a:r>
              <a:rPr lang="en-US" altLang="ja-JP" dirty="0" err="1" smtClean="0"/>
              <a:t>PMlib</a:t>
            </a:r>
            <a:r>
              <a:rPr lang="ja-JP" altLang="en-US" dirty="0" smtClean="0"/>
              <a:t>の利用は計算ノードアプリケーションが行う</a:t>
            </a:r>
            <a:endParaRPr lang="en-US" altLang="ja-JP" dirty="0" smtClean="0"/>
          </a:p>
          <a:p>
            <a:r>
              <a:rPr lang="ja-JP" altLang="en-US" dirty="0" smtClean="0"/>
              <a:t>任意のディレクトリでパッケージを展開。インストール先のディレクトリを</a:t>
            </a:r>
            <a:r>
              <a:rPr lang="en-US" altLang="ja-JP" dirty="0" smtClean="0"/>
              <a:t>  --prefix </a:t>
            </a:r>
            <a:r>
              <a:rPr lang="ja-JP" altLang="en-US" dirty="0" smtClean="0"/>
              <a:t>で指定し</a:t>
            </a:r>
            <a:r>
              <a:rPr lang="en-US" altLang="ja-JP" dirty="0" smtClean="0"/>
              <a:t>configure</a:t>
            </a:r>
            <a:r>
              <a:rPr lang="ja-JP" altLang="en-US" dirty="0" smtClean="0"/>
              <a:t>の実施。自動作成される</a:t>
            </a:r>
            <a:r>
              <a:rPr lang="en-US" altLang="ja-JP" dirty="0" err="1" smtClean="0"/>
              <a:t>Makefile</a:t>
            </a:r>
            <a:r>
              <a:rPr lang="ja-JP" altLang="en-US" dirty="0" smtClean="0"/>
              <a:t>を用いて、</a:t>
            </a:r>
            <a:r>
              <a:rPr lang="en-US" altLang="ja-JP" dirty="0" smtClean="0"/>
              <a:t> make</a:t>
            </a:r>
            <a:r>
              <a:rPr lang="ja-JP" altLang="en-US" dirty="0" smtClean="0"/>
              <a:t>の実施。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069474" y="3708542"/>
            <a:ext cx="761732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altLang="ja-JP" sz="1600" dirty="0" smtClean="0">
                <a:latin typeface="Arial"/>
                <a:cs typeface="Arial"/>
              </a:rPr>
              <a:t>$ tar </a:t>
            </a:r>
            <a:r>
              <a:rPr lang="pl-PL" altLang="ja-JP" sz="1600" dirty="0">
                <a:latin typeface="Arial"/>
                <a:cs typeface="Arial"/>
              </a:rPr>
              <a:t>-</a:t>
            </a:r>
            <a:r>
              <a:rPr lang="pl-PL" altLang="ja-JP" sz="1600" dirty="0" err="1">
                <a:latin typeface="Arial"/>
                <a:cs typeface="Arial"/>
              </a:rPr>
              <a:t>zxf</a:t>
            </a:r>
            <a:r>
              <a:rPr lang="pl-PL" altLang="ja-JP" sz="1600" dirty="0">
                <a:latin typeface="Arial"/>
                <a:cs typeface="Arial"/>
              </a:rPr>
              <a:t> PMlib-master.2.1.3.vsh.tar.gz</a:t>
            </a:r>
          </a:p>
          <a:p>
            <a:r>
              <a:rPr lang="pl-PL" altLang="ja-JP" sz="1600" dirty="0" smtClean="0">
                <a:latin typeface="Arial"/>
                <a:cs typeface="Arial"/>
              </a:rPr>
              <a:t>$ </a:t>
            </a:r>
            <a:r>
              <a:rPr lang="pl-PL" altLang="ja-JP" sz="1600" dirty="0" err="1" smtClean="0">
                <a:latin typeface="Arial"/>
                <a:cs typeface="Arial"/>
              </a:rPr>
              <a:t>ls</a:t>
            </a:r>
            <a:r>
              <a:rPr lang="pl-PL" altLang="ja-JP" sz="1600" dirty="0" smtClean="0">
                <a:latin typeface="Arial"/>
                <a:cs typeface="Arial"/>
              </a:rPr>
              <a:t> </a:t>
            </a:r>
            <a:r>
              <a:rPr lang="pl-PL" altLang="ja-JP" sz="1600" dirty="0">
                <a:latin typeface="Arial"/>
                <a:cs typeface="Arial"/>
              </a:rPr>
              <a:t>-l</a:t>
            </a:r>
          </a:p>
          <a:p>
            <a:r>
              <a:rPr lang="pl-PL" altLang="ja-JP" sz="1600" dirty="0" smtClean="0">
                <a:latin typeface="Arial"/>
                <a:cs typeface="Arial"/>
              </a:rPr>
              <a:t>$ </a:t>
            </a:r>
            <a:r>
              <a:rPr lang="pl-PL" altLang="ja-JP" sz="1600" dirty="0" err="1" smtClean="0">
                <a:latin typeface="Arial"/>
                <a:cs typeface="Arial"/>
              </a:rPr>
              <a:t>drwxr</a:t>
            </a:r>
            <a:r>
              <a:rPr lang="pl-PL" altLang="ja-JP" sz="1600" dirty="0">
                <a:latin typeface="Arial"/>
                <a:cs typeface="Arial"/>
              </a:rPr>
              <a:t>-</a:t>
            </a:r>
            <a:r>
              <a:rPr lang="pl-PL" altLang="ja-JP" sz="1600" dirty="0" err="1">
                <a:latin typeface="Arial"/>
                <a:cs typeface="Arial"/>
              </a:rPr>
              <a:t>xr</a:t>
            </a:r>
            <a:r>
              <a:rPr lang="pl-PL" altLang="ja-JP" sz="1600" dirty="0">
                <a:latin typeface="Arial"/>
                <a:cs typeface="Arial"/>
              </a:rPr>
              <a:t>-x 8 a03155 ra000004     4096  5</a:t>
            </a:r>
            <a:r>
              <a:rPr lang="ja-JP" altLang="pl-PL" sz="1600" dirty="0">
                <a:latin typeface="Arial"/>
                <a:cs typeface="Arial"/>
              </a:rPr>
              <a:t>月 </a:t>
            </a:r>
            <a:r>
              <a:rPr lang="pl-PL" altLang="ja-JP" sz="1600" dirty="0">
                <a:latin typeface="Arial"/>
                <a:cs typeface="Arial"/>
              </a:rPr>
              <a:t>26 04:30 </a:t>
            </a:r>
            <a:r>
              <a:rPr lang="pl-PL" altLang="ja-JP" sz="1600" dirty="0" err="1">
                <a:latin typeface="Arial"/>
                <a:cs typeface="Arial"/>
              </a:rPr>
              <a:t>PMlib</a:t>
            </a:r>
            <a:r>
              <a:rPr lang="pl-PL" altLang="ja-JP" sz="1600" dirty="0">
                <a:latin typeface="Arial"/>
                <a:cs typeface="Arial"/>
              </a:rPr>
              <a:t>-master</a:t>
            </a:r>
          </a:p>
          <a:p>
            <a:r>
              <a:rPr lang="pl-PL" altLang="ja-JP" sz="1600" dirty="0" smtClean="0">
                <a:latin typeface="Arial"/>
                <a:cs typeface="Arial"/>
              </a:rPr>
              <a:t>$ cd </a:t>
            </a:r>
            <a:r>
              <a:rPr lang="pl-PL" altLang="ja-JP" sz="1600" dirty="0" err="1">
                <a:latin typeface="Arial"/>
                <a:cs typeface="Arial"/>
              </a:rPr>
              <a:t>PMlib</a:t>
            </a:r>
            <a:r>
              <a:rPr lang="pl-PL" altLang="ja-JP" sz="1600" dirty="0">
                <a:latin typeface="Arial"/>
                <a:cs typeface="Arial"/>
              </a:rPr>
              <a:t>-</a:t>
            </a:r>
            <a:r>
              <a:rPr lang="pl-PL" altLang="ja-JP" sz="1600" dirty="0" smtClean="0">
                <a:latin typeface="Arial"/>
                <a:cs typeface="Arial"/>
              </a:rPr>
              <a:t>master</a:t>
            </a:r>
          </a:p>
          <a:p>
            <a:r>
              <a:rPr lang="en-US" altLang="ja-JP" sz="1600" dirty="0" smtClean="0">
                <a:latin typeface="Arial"/>
                <a:cs typeface="Arial"/>
              </a:rPr>
              <a:t>$ .</a:t>
            </a:r>
            <a:r>
              <a:rPr lang="en-US" altLang="ja-JP" sz="1600" dirty="0">
                <a:latin typeface="Arial"/>
                <a:cs typeface="Arial"/>
              </a:rPr>
              <a:t>/configure CXX=</a:t>
            </a:r>
            <a:r>
              <a:rPr lang="en-US" altLang="ja-JP" sz="1600" dirty="0" err="1">
                <a:latin typeface="Arial"/>
                <a:cs typeface="Arial"/>
              </a:rPr>
              <a:t>mpiFCCpx</a:t>
            </a:r>
            <a:r>
              <a:rPr lang="en-US" altLang="ja-JP" sz="1600" dirty="0">
                <a:latin typeface="Arial"/>
                <a:cs typeface="Arial"/>
              </a:rPr>
              <a:t> CC=</a:t>
            </a:r>
            <a:r>
              <a:rPr lang="en-US" altLang="ja-JP" sz="1600" dirty="0" err="1">
                <a:latin typeface="Arial"/>
                <a:cs typeface="Arial"/>
              </a:rPr>
              <a:t>mpifccpx</a:t>
            </a:r>
            <a:r>
              <a:rPr lang="en-US" altLang="ja-JP" sz="1600" dirty="0">
                <a:latin typeface="Arial"/>
                <a:cs typeface="Arial"/>
              </a:rPr>
              <a:t> FC=</a:t>
            </a:r>
            <a:r>
              <a:rPr lang="en-US" altLang="ja-JP" sz="1600" dirty="0" err="1">
                <a:latin typeface="Arial"/>
                <a:cs typeface="Arial"/>
              </a:rPr>
              <a:t>mpifrtpx</a:t>
            </a:r>
            <a:r>
              <a:rPr lang="en-US" altLang="ja-JP" sz="1600" dirty="0">
                <a:latin typeface="Arial"/>
                <a:cs typeface="Arial"/>
              </a:rPr>
              <a:t> \</a:t>
            </a:r>
          </a:p>
          <a:p>
            <a:r>
              <a:rPr lang="en-US" altLang="ja-JP" sz="1600" dirty="0">
                <a:latin typeface="Arial"/>
                <a:cs typeface="Arial"/>
              </a:rPr>
              <a:t>    CFLAGS='-</a:t>
            </a:r>
            <a:r>
              <a:rPr lang="en-US" altLang="ja-JP" sz="1600" dirty="0" err="1">
                <a:latin typeface="Arial"/>
                <a:cs typeface="Arial"/>
              </a:rPr>
              <a:t>Kopenmp,fast</a:t>
            </a:r>
            <a:r>
              <a:rPr lang="en-US" altLang="ja-JP" sz="1600" dirty="0">
                <a:latin typeface="Arial"/>
                <a:cs typeface="Arial"/>
              </a:rPr>
              <a:t> </a:t>
            </a:r>
            <a:r>
              <a:rPr lang="en-US" altLang="ja-JP" sz="1600" dirty="0" smtClean="0">
                <a:latin typeface="Arial"/>
                <a:cs typeface="Arial"/>
              </a:rPr>
              <a:t> -</a:t>
            </a:r>
            <a:r>
              <a:rPr lang="en-US" altLang="ja-JP" sz="1600" dirty="0" err="1" smtClean="0">
                <a:latin typeface="Arial"/>
                <a:cs typeface="Arial"/>
              </a:rPr>
              <a:t>Ntl_notrt</a:t>
            </a:r>
            <a:r>
              <a:rPr lang="en-US" altLang="ja-JP" sz="1600" dirty="0" smtClean="0">
                <a:latin typeface="Arial"/>
                <a:cs typeface="Arial"/>
              </a:rPr>
              <a:t>’ \</a:t>
            </a:r>
          </a:p>
          <a:p>
            <a:r>
              <a:rPr lang="en-US" altLang="ja-JP" sz="1600" dirty="0" smtClean="0">
                <a:latin typeface="Arial"/>
                <a:cs typeface="Arial"/>
              </a:rPr>
              <a:t>    CXXFLAGS</a:t>
            </a:r>
            <a:r>
              <a:rPr lang="en-US" altLang="ja-JP" sz="1600" dirty="0">
                <a:latin typeface="Arial"/>
                <a:cs typeface="Arial"/>
              </a:rPr>
              <a:t>='-</a:t>
            </a:r>
            <a:r>
              <a:rPr lang="en-US" altLang="ja-JP" sz="1600" dirty="0" err="1">
                <a:latin typeface="Arial"/>
                <a:cs typeface="Arial"/>
              </a:rPr>
              <a:t>Kopenmp,fast</a:t>
            </a:r>
            <a:r>
              <a:rPr lang="en-US" altLang="ja-JP" sz="1600" dirty="0">
                <a:latin typeface="Arial"/>
                <a:cs typeface="Arial"/>
              </a:rPr>
              <a:t> -DUSE_PAPI </a:t>
            </a:r>
            <a:r>
              <a:rPr lang="en-US" altLang="ja-JP" sz="1600" dirty="0" smtClean="0">
                <a:latin typeface="Arial"/>
                <a:cs typeface="Arial"/>
              </a:rPr>
              <a:t> -</a:t>
            </a:r>
            <a:r>
              <a:rPr lang="en-US" altLang="ja-JP" sz="1600" dirty="0" err="1">
                <a:latin typeface="Arial"/>
                <a:cs typeface="Arial"/>
              </a:rPr>
              <a:t>Ntl_notrt</a:t>
            </a:r>
            <a:r>
              <a:rPr lang="en-US" altLang="ja-JP" sz="1600" dirty="0">
                <a:latin typeface="Arial"/>
                <a:cs typeface="Arial"/>
              </a:rPr>
              <a:t>' \</a:t>
            </a:r>
          </a:p>
          <a:p>
            <a:r>
              <a:rPr lang="en-US" altLang="ja-JP" sz="1600" dirty="0">
                <a:latin typeface="Arial"/>
                <a:cs typeface="Arial"/>
              </a:rPr>
              <a:t>    --host=sparc64-unknown-linux-</a:t>
            </a:r>
            <a:r>
              <a:rPr lang="en-US" altLang="ja-JP" sz="1600" dirty="0" smtClean="0">
                <a:latin typeface="Arial"/>
                <a:cs typeface="Arial"/>
              </a:rPr>
              <a:t>gnu  </a:t>
            </a:r>
            <a:r>
              <a:rPr lang="en-US" altLang="ja-JP" sz="1600" dirty="0">
                <a:latin typeface="Arial"/>
                <a:cs typeface="Arial"/>
              </a:rPr>
              <a:t> </a:t>
            </a:r>
            <a:r>
              <a:rPr lang="en-US" altLang="ja-JP" sz="1600" dirty="0" smtClean="0">
                <a:latin typeface="Arial"/>
                <a:cs typeface="Arial"/>
              </a:rPr>
              <a:t>\</a:t>
            </a:r>
          </a:p>
          <a:p>
            <a:r>
              <a:rPr lang="en-US" altLang="ja-JP" sz="1600" dirty="0">
                <a:latin typeface="Arial"/>
                <a:cs typeface="Arial"/>
              </a:rPr>
              <a:t> </a:t>
            </a:r>
            <a:r>
              <a:rPr lang="en-US" altLang="ja-JP" sz="1600" dirty="0" smtClean="0">
                <a:latin typeface="Arial"/>
                <a:cs typeface="Arial"/>
              </a:rPr>
              <a:t>   -</a:t>
            </a:r>
            <a:r>
              <a:rPr lang="en-US" altLang="ja-JP" sz="1600" dirty="0">
                <a:latin typeface="Arial"/>
                <a:cs typeface="Arial"/>
              </a:rPr>
              <a:t>-with-</a:t>
            </a:r>
            <a:r>
              <a:rPr lang="en-US" altLang="ja-JP" sz="1600" dirty="0" err="1">
                <a:latin typeface="Arial"/>
                <a:cs typeface="Arial"/>
              </a:rPr>
              <a:t>papi</a:t>
            </a:r>
            <a:r>
              <a:rPr lang="en-US" altLang="ja-JP" sz="1600" dirty="0">
                <a:latin typeface="Arial"/>
                <a:cs typeface="Arial"/>
              </a:rPr>
              <a:t>=</a:t>
            </a:r>
            <a:r>
              <a:rPr lang="en-US" altLang="ja-JP" sz="1600" dirty="0" smtClean="0">
                <a:latin typeface="Arial"/>
                <a:cs typeface="Arial"/>
              </a:rPr>
              <a:t>yes  -</a:t>
            </a:r>
            <a:r>
              <a:rPr lang="en-US" altLang="ja-JP" sz="1600" dirty="0">
                <a:latin typeface="Arial"/>
                <a:cs typeface="Arial"/>
              </a:rPr>
              <a:t>-with-example=yes \</a:t>
            </a:r>
          </a:p>
          <a:p>
            <a:r>
              <a:rPr lang="en-US" altLang="ja-JP" sz="1600" dirty="0">
                <a:latin typeface="Arial"/>
                <a:cs typeface="Arial"/>
              </a:rPr>
              <a:t>    --prefix=${HOME}/</a:t>
            </a:r>
            <a:r>
              <a:rPr lang="en-US" altLang="ja-JP" sz="1600" dirty="0" err="1">
                <a:latin typeface="Arial"/>
                <a:cs typeface="Arial"/>
              </a:rPr>
              <a:t>pmlib</a:t>
            </a:r>
            <a:r>
              <a:rPr lang="en-US" altLang="ja-JP" sz="1600" dirty="0">
                <a:latin typeface="Arial"/>
                <a:cs typeface="Arial"/>
              </a:rPr>
              <a:t>/</a:t>
            </a:r>
            <a:r>
              <a:rPr lang="en-US" altLang="ja-JP" sz="1600" dirty="0" err="1" smtClean="0">
                <a:latin typeface="Arial"/>
                <a:cs typeface="Arial"/>
              </a:rPr>
              <a:t>install_dir</a:t>
            </a:r>
            <a:endParaRPr lang="en-US" altLang="ja-JP" sz="1600" dirty="0" smtClean="0">
              <a:latin typeface="Arial"/>
              <a:cs typeface="Arial"/>
            </a:endParaRPr>
          </a:p>
          <a:p>
            <a:r>
              <a:rPr lang="en-US" altLang="ja-JP" sz="1600" dirty="0" smtClean="0">
                <a:latin typeface="Arial"/>
                <a:cs typeface="Arial"/>
              </a:rPr>
              <a:t>$ make</a:t>
            </a:r>
          </a:p>
          <a:p>
            <a:r>
              <a:rPr lang="en-US" altLang="ja-JP" sz="1600" dirty="0" smtClean="0">
                <a:latin typeface="Arial"/>
                <a:cs typeface="Arial"/>
              </a:rPr>
              <a:t>$ make install</a:t>
            </a:r>
            <a:endParaRPr lang="en-US" altLang="ja-JP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41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のインストール　京コンピュータ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1081810"/>
          </a:xfrm>
        </p:spPr>
        <p:txBody>
          <a:bodyPr>
            <a:normAutofit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京でのインストール時間は数分で終了。正常にインストールされると以下のファイルができている。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13895" y="2025908"/>
            <a:ext cx="5080000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/>
                <a:cs typeface="Arial"/>
              </a:rPr>
              <a:t>$ </a:t>
            </a:r>
            <a:r>
              <a:rPr lang="en-US" altLang="ja-JP" sz="1400" dirty="0" err="1" smtClean="0">
                <a:latin typeface="Arial"/>
                <a:cs typeface="Arial"/>
              </a:rPr>
              <a:t>ls</a:t>
            </a:r>
            <a:r>
              <a:rPr lang="en-US" altLang="ja-JP" sz="1400" dirty="0" smtClean="0">
                <a:latin typeface="Arial"/>
                <a:cs typeface="Arial"/>
              </a:rPr>
              <a:t> </a:t>
            </a:r>
            <a:r>
              <a:rPr lang="en-US" altLang="ja-JP" sz="1400" dirty="0">
                <a:latin typeface="Arial"/>
                <a:cs typeface="Arial"/>
              </a:rPr>
              <a:t>-CF </a:t>
            </a:r>
            <a:r>
              <a:rPr lang="en-US" altLang="ja-JP" sz="1400" dirty="0" err="1">
                <a:latin typeface="Arial"/>
                <a:cs typeface="Arial"/>
              </a:rPr>
              <a:t>install_dir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bin/  doc/  include/  lib/  share</a:t>
            </a:r>
            <a:r>
              <a:rPr lang="en-US" altLang="ja-JP" sz="1400" dirty="0" smtClean="0">
                <a:latin typeface="Arial"/>
                <a:cs typeface="Arial"/>
              </a:rPr>
              <a:t>/</a:t>
            </a:r>
          </a:p>
          <a:p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$ </a:t>
            </a:r>
            <a:r>
              <a:rPr lang="en-US" altLang="ja-JP" sz="1400" dirty="0" err="1">
                <a:latin typeface="Arial"/>
                <a:cs typeface="Arial"/>
              </a:rPr>
              <a:t>ls</a:t>
            </a:r>
            <a:r>
              <a:rPr lang="en-US" altLang="ja-JP" sz="1400" dirty="0">
                <a:latin typeface="Arial"/>
                <a:cs typeface="Arial"/>
              </a:rPr>
              <a:t> -go </a:t>
            </a:r>
            <a:r>
              <a:rPr lang="en-US" altLang="ja-JP" sz="1400" dirty="0" err="1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/bin </a:t>
            </a:r>
            <a:r>
              <a:rPr lang="en-US" altLang="ja-JP" sz="1400" dirty="0" err="1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smtClean="0">
                <a:latin typeface="Arial"/>
                <a:cs typeface="Arial"/>
              </a:rPr>
              <a:t>include </a:t>
            </a:r>
            <a:r>
              <a:rPr lang="en-US" altLang="ja-JP" sz="1400" dirty="0" err="1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/lib</a:t>
            </a:r>
          </a:p>
          <a:p>
            <a:endParaRPr lang="en-US" altLang="ja-JP" sz="1400" dirty="0" smtClean="0">
              <a:latin typeface="Arial"/>
              <a:cs typeface="Arial"/>
            </a:endParaRPr>
          </a:p>
          <a:p>
            <a:r>
              <a:rPr lang="en-US" altLang="ja-JP" sz="1400" dirty="0" err="1" smtClean="0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/bin:</a:t>
            </a:r>
          </a:p>
          <a:p>
            <a:r>
              <a:rPr lang="en-US" altLang="ja-JP" sz="1400" dirty="0">
                <a:latin typeface="Arial"/>
                <a:cs typeface="Arial"/>
              </a:rPr>
              <a:t>total 4</a:t>
            </a: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rwxr</a:t>
            </a:r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xr</a:t>
            </a:r>
            <a:r>
              <a:rPr lang="en-US" altLang="ja-JP" sz="1400" dirty="0">
                <a:latin typeface="Arial"/>
                <a:cs typeface="Arial"/>
              </a:rPr>
              <a:t>-x 1 1563 May 26 19:18 pm-</a:t>
            </a:r>
            <a:r>
              <a:rPr lang="en-US" altLang="ja-JP" sz="1400" dirty="0" err="1">
                <a:latin typeface="Arial"/>
                <a:cs typeface="Arial"/>
              </a:rPr>
              <a:t>config</a:t>
            </a:r>
            <a:endParaRPr lang="en-US" altLang="ja-JP" sz="1400" dirty="0">
              <a:latin typeface="Arial"/>
              <a:cs typeface="Arial"/>
            </a:endParaRPr>
          </a:p>
          <a:p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smtClean="0">
                <a:latin typeface="Arial"/>
                <a:cs typeface="Arial"/>
              </a:rPr>
              <a:t>include: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total 28</a:t>
            </a: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5798 May 26 19:18 </a:t>
            </a:r>
            <a:r>
              <a:rPr lang="en-US" altLang="ja-JP" sz="1400" dirty="0" err="1">
                <a:latin typeface="Arial"/>
                <a:cs typeface="Arial"/>
              </a:rPr>
              <a:t>PerfMonitor.h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6099 May 26 19:18 </a:t>
            </a:r>
            <a:r>
              <a:rPr lang="en-US" altLang="ja-JP" sz="1400" dirty="0" err="1">
                <a:latin typeface="Arial"/>
                <a:cs typeface="Arial"/>
              </a:rPr>
              <a:t>PerfWatch.h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1490 May 26 19:18 </a:t>
            </a:r>
            <a:r>
              <a:rPr lang="en-US" altLang="ja-JP" sz="1400" dirty="0" err="1">
                <a:latin typeface="Arial"/>
                <a:cs typeface="Arial"/>
              </a:rPr>
              <a:t>mpi_stubs.h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 627 May 26 19:18 </a:t>
            </a:r>
            <a:r>
              <a:rPr lang="en-US" altLang="ja-JP" sz="1400" dirty="0" err="1">
                <a:latin typeface="Arial"/>
                <a:cs typeface="Arial"/>
              </a:rPr>
              <a:t>pmVersion.h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2079 May 26 19:18 </a:t>
            </a:r>
            <a:r>
              <a:rPr lang="en-US" altLang="ja-JP" sz="1400" dirty="0" err="1">
                <a:latin typeface="Arial"/>
                <a:cs typeface="Arial"/>
              </a:rPr>
              <a:t>pmlib_papi.h</a:t>
            </a:r>
            <a:endParaRPr lang="en-US" altLang="ja-JP" sz="1400" dirty="0">
              <a:latin typeface="Arial"/>
              <a:cs typeface="Arial"/>
            </a:endParaRPr>
          </a:p>
          <a:p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install_dir</a:t>
            </a:r>
            <a:r>
              <a:rPr lang="en-US" altLang="ja-JP" sz="1400" dirty="0">
                <a:latin typeface="Arial"/>
                <a:cs typeface="Arial"/>
              </a:rPr>
              <a:t>/lib:</a:t>
            </a:r>
          </a:p>
          <a:p>
            <a:r>
              <a:rPr lang="en-US" altLang="ja-JP" sz="1400" dirty="0">
                <a:latin typeface="Arial"/>
                <a:cs typeface="Arial"/>
              </a:rPr>
              <a:t>total 4136</a:t>
            </a: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4219910 May 26 19:18 </a:t>
            </a:r>
            <a:r>
              <a:rPr lang="en-US" altLang="ja-JP" sz="1400" dirty="0" err="1">
                <a:latin typeface="Arial"/>
                <a:cs typeface="Arial"/>
              </a:rPr>
              <a:t>libPM.a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-</a:t>
            </a:r>
            <a:r>
              <a:rPr lang="en-US" altLang="ja-JP" sz="1400" dirty="0" err="1">
                <a:latin typeface="Arial"/>
                <a:cs typeface="Arial"/>
              </a:rPr>
              <a:t>rw</a:t>
            </a:r>
            <a:r>
              <a:rPr lang="en-US" altLang="ja-JP" sz="1400" dirty="0">
                <a:latin typeface="Arial"/>
                <a:cs typeface="Arial"/>
              </a:rPr>
              <a:t>-r--r-- 1   11938 May 26 19:18 </a:t>
            </a:r>
            <a:r>
              <a:rPr lang="en-US" altLang="ja-JP" sz="1400" dirty="0" err="1">
                <a:latin typeface="Arial"/>
                <a:cs typeface="Arial"/>
              </a:rPr>
              <a:t>libpapi_ext.a</a:t>
            </a:r>
            <a:endParaRPr lang="en-US" altLang="ja-JP" sz="1400" dirty="0">
              <a:latin typeface="Arial"/>
              <a:cs typeface="Arial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24948" y="3438989"/>
            <a:ext cx="4612105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/>
                <a:cs typeface="Arial"/>
              </a:rPr>
              <a:t>$ </a:t>
            </a:r>
            <a:r>
              <a:rPr lang="en-US" altLang="ja-JP" sz="1400" dirty="0" err="1">
                <a:latin typeface="Arial"/>
                <a:cs typeface="Arial"/>
              </a:rPr>
              <a:t>ls</a:t>
            </a:r>
            <a:r>
              <a:rPr lang="en-US" altLang="ja-JP" sz="1400" dirty="0">
                <a:latin typeface="Arial"/>
                <a:cs typeface="Arial"/>
              </a:rPr>
              <a:t> -go </a:t>
            </a:r>
            <a:r>
              <a:rPr lang="en-US" altLang="ja-JP" sz="1400" dirty="0" smtClean="0">
                <a:latin typeface="Arial"/>
                <a:cs typeface="Arial"/>
              </a:rPr>
              <a:t>./</a:t>
            </a:r>
            <a:r>
              <a:rPr lang="en-US" altLang="ja-JP" sz="1400" dirty="0">
                <a:latin typeface="Arial"/>
                <a:cs typeface="Arial"/>
              </a:rPr>
              <a:t>example/</a:t>
            </a:r>
          </a:p>
          <a:p>
            <a:r>
              <a:rPr lang="pl-PL" altLang="ja-JP" sz="1400" dirty="0" err="1">
                <a:latin typeface="Arial"/>
                <a:cs typeface="Arial"/>
              </a:rPr>
              <a:t>total</a:t>
            </a:r>
            <a:r>
              <a:rPr lang="pl-PL" altLang="ja-JP" sz="1400" dirty="0">
                <a:latin typeface="Arial"/>
                <a:cs typeface="Arial"/>
              </a:rPr>
              <a:t> 2764</a:t>
            </a: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24025 May 26 19:17 </a:t>
            </a:r>
            <a:r>
              <a:rPr lang="pl-PL" altLang="ja-JP" sz="1400" dirty="0" err="1">
                <a:latin typeface="Arial"/>
                <a:cs typeface="Arial"/>
              </a:rPr>
              <a:t>Makefile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1649 May 23 00:14 </a:t>
            </a:r>
            <a:r>
              <a:rPr lang="pl-PL" altLang="ja-JP" sz="1400" dirty="0" err="1">
                <a:latin typeface="Arial"/>
                <a:cs typeface="Arial"/>
              </a:rPr>
              <a:t>Makefile.am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25696 May 23 00:14 </a:t>
            </a:r>
            <a:r>
              <a:rPr lang="pl-PL" altLang="ja-JP" sz="1400" dirty="0" err="1">
                <a:latin typeface="Arial"/>
                <a:cs typeface="Arial"/>
              </a:rPr>
              <a:t>Makefile.in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1130 May 23 00:14 </a:t>
            </a:r>
            <a:r>
              <a:rPr lang="pl-PL" altLang="ja-JP" sz="1200" dirty="0">
                <a:latin typeface="Arial"/>
                <a:cs typeface="Arial"/>
              </a:rPr>
              <a:t>Makefile_hand.fx10.</a:t>
            </a:r>
            <a:r>
              <a:rPr lang="pl-PL" altLang="ja-JP" sz="1200" dirty="0" smtClean="0">
                <a:latin typeface="Arial"/>
                <a:cs typeface="Arial"/>
              </a:rPr>
              <a:t>login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1083 May 23 00:14 </a:t>
            </a:r>
            <a:r>
              <a:rPr lang="pl-PL" altLang="ja-JP" sz="1400" dirty="0" err="1">
                <a:latin typeface="Arial"/>
                <a:cs typeface="Arial"/>
              </a:rPr>
              <a:t>Makefile_hand.intel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rwxr</a:t>
            </a:r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xr</a:t>
            </a:r>
            <a:r>
              <a:rPr lang="pl-PL" altLang="ja-JP" sz="1400" dirty="0">
                <a:latin typeface="Arial"/>
                <a:cs typeface="Arial"/>
              </a:rPr>
              <a:t>-x 1 1062806 May 26 22:33 </a:t>
            </a:r>
            <a:r>
              <a:rPr lang="pl-PL" altLang="ja-JP" sz="1400" dirty="0" err="1">
                <a:latin typeface="Arial"/>
                <a:cs typeface="Arial"/>
              </a:rPr>
              <a:t>check_new_api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6096 May 23 00:14 </a:t>
            </a:r>
            <a:r>
              <a:rPr lang="pl-PL" altLang="ja-JP" sz="1400" dirty="0" err="1">
                <a:latin typeface="Arial"/>
                <a:cs typeface="Arial"/>
              </a:rPr>
              <a:t>check_new_api.c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rwxr</a:t>
            </a:r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xr</a:t>
            </a:r>
            <a:r>
              <a:rPr lang="pl-PL" altLang="ja-JP" sz="1400" dirty="0">
                <a:latin typeface="Arial"/>
                <a:cs typeface="Arial"/>
              </a:rPr>
              <a:t>-x 1 4409884 May 26 22:33 </a:t>
            </a:r>
            <a:r>
              <a:rPr lang="pl-PL" altLang="ja-JP" sz="1400" dirty="0" err="1">
                <a:latin typeface="Arial"/>
                <a:cs typeface="Arial"/>
              </a:rPr>
              <a:t>pmlib_test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2181 May 23 00:14 </a:t>
            </a:r>
            <a:r>
              <a:rPr lang="pl-PL" altLang="ja-JP" sz="1400" dirty="0" err="1">
                <a:latin typeface="Arial"/>
                <a:cs typeface="Arial"/>
              </a:rPr>
              <a:t>pmlib_test.cpp</a:t>
            </a:r>
            <a:endParaRPr lang="pl-PL" altLang="ja-JP" sz="1400" dirty="0">
              <a:latin typeface="Arial"/>
              <a:cs typeface="Arial"/>
            </a:endParaRPr>
          </a:p>
          <a:p>
            <a:r>
              <a:rPr lang="pl-PL" altLang="ja-JP" sz="1400" dirty="0">
                <a:latin typeface="Arial"/>
                <a:cs typeface="Arial"/>
              </a:rPr>
              <a:t>-</a:t>
            </a:r>
            <a:r>
              <a:rPr lang="pl-PL" altLang="ja-JP" sz="1400" dirty="0" err="1">
                <a:latin typeface="Arial"/>
                <a:cs typeface="Arial"/>
              </a:rPr>
              <a:t>rw</a:t>
            </a:r>
            <a:r>
              <a:rPr lang="pl-PL" altLang="ja-JP" sz="1400" dirty="0">
                <a:latin typeface="Arial"/>
                <a:cs typeface="Arial"/>
              </a:rPr>
              <a:t>-r--r-- 1    1156 May 23 00:14 </a:t>
            </a:r>
            <a:r>
              <a:rPr lang="pl-PL" altLang="ja-JP" sz="1400" dirty="0" err="1">
                <a:latin typeface="Arial"/>
                <a:cs typeface="Arial"/>
              </a:rPr>
              <a:t>sub_kernel.c</a:t>
            </a:r>
            <a:endParaRPr lang="en-US" altLang="ja-JP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8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を用いる　京コンピュータ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1081810"/>
          </a:xfrm>
        </p:spPr>
        <p:txBody>
          <a:bodyPr>
            <a:norm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Example/ </a:t>
            </a:r>
            <a:r>
              <a:rPr lang="ja-JP" altLang="en-US" dirty="0" smtClean="0"/>
              <a:t>以下の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サンプルプログラムで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を利用してみる</a:t>
            </a:r>
            <a:endParaRPr kumimoji="1" lang="en-US" altLang="ja-JP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kumimoji="1" lang="en-US" altLang="ja-JP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200" y="2025908"/>
            <a:ext cx="8579853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Arial"/>
                <a:cs typeface="Arial"/>
              </a:rPr>
              <a:t>#</a:t>
            </a:r>
            <a:r>
              <a:rPr lang="en-US" altLang="ja-JP" sz="1400" dirty="0">
                <a:latin typeface="Arial"/>
                <a:cs typeface="Arial"/>
              </a:rPr>
              <a:t>!/bin/bash</a:t>
            </a:r>
          </a:p>
          <a:p>
            <a:r>
              <a:rPr lang="en-US" altLang="ja-JP" sz="1400" dirty="0" smtClean="0">
                <a:latin typeface="Arial"/>
                <a:cs typeface="Arial"/>
              </a:rPr>
              <a:t>set </a:t>
            </a:r>
            <a:r>
              <a:rPr lang="en-US" altLang="ja-JP" sz="1400" dirty="0">
                <a:latin typeface="Arial"/>
                <a:cs typeface="Arial"/>
              </a:rPr>
              <a:t>-x</a:t>
            </a:r>
          </a:p>
          <a:p>
            <a:r>
              <a:rPr lang="en-US" altLang="ja-JP" sz="1400" dirty="0" smtClean="0">
                <a:latin typeface="Arial"/>
                <a:cs typeface="Arial"/>
              </a:rPr>
              <a:t>date; hostname; /</a:t>
            </a:r>
            <a:r>
              <a:rPr lang="en-US" altLang="ja-JP" sz="1400" dirty="0">
                <a:latin typeface="Arial"/>
                <a:cs typeface="Arial"/>
              </a:rPr>
              <a:t>opt/</a:t>
            </a:r>
            <a:r>
              <a:rPr lang="en-US" altLang="ja-JP" sz="1400" dirty="0" err="1">
                <a:latin typeface="Arial"/>
                <a:cs typeface="Arial"/>
              </a:rPr>
              <a:t>FJSVXosPA</a:t>
            </a:r>
            <a:r>
              <a:rPr lang="en-US" altLang="ja-JP" sz="1400" dirty="0">
                <a:latin typeface="Arial"/>
                <a:cs typeface="Arial"/>
              </a:rPr>
              <a:t>/bin/</a:t>
            </a:r>
            <a:r>
              <a:rPr lang="en-US" altLang="ja-JP" sz="1400" dirty="0" err="1" smtClean="0">
                <a:latin typeface="Arial"/>
                <a:cs typeface="Arial"/>
              </a:rPr>
              <a:t>xospastop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PMLIB=${HOME}/</a:t>
            </a:r>
            <a:r>
              <a:rPr lang="en-US" altLang="ja-JP" sz="1400" dirty="0" err="1">
                <a:latin typeface="Arial"/>
                <a:cs typeface="Arial"/>
              </a:rPr>
              <a:t>pmlib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err="1">
                <a:latin typeface="Arial"/>
                <a:cs typeface="Arial"/>
              </a:rPr>
              <a:t>PMlib</a:t>
            </a:r>
            <a:r>
              <a:rPr lang="en-US" altLang="ja-JP" sz="1400" dirty="0">
                <a:latin typeface="Arial"/>
                <a:cs typeface="Arial"/>
              </a:rPr>
              <a:t>-master</a:t>
            </a:r>
          </a:p>
          <a:p>
            <a:r>
              <a:rPr lang="en-US" altLang="ja-JP" sz="1400" dirty="0">
                <a:latin typeface="Arial"/>
                <a:cs typeface="Arial"/>
              </a:rPr>
              <a:t>PMLIB_INCLUDE=-I${PMLIB}/include</a:t>
            </a:r>
          </a:p>
          <a:p>
            <a:r>
              <a:rPr lang="en-US" altLang="ja-JP" sz="1400" dirty="0">
                <a:latin typeface="Arial"/>
                <a:cs typeface="Arial"/>
              </a:rPr>
              <a:t>PMLIB_LIB=${PMLIB}/</a:t>
            </a:r>
            <a:r>
              <a:rPr lang="en-US" altLang="ja-JP" sz="1400" dirty="0" err="1">
                <a:latin typeface="Arial"/>
                <a:cs typeface="Arial"/>
              </a:rPr>
              <a:t>src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err="1" smtClean="0">
                <a:latin typeface="Arial"/>
                <a:cs typeface="Arial"/>
              </a:rPr>
              <a:t>libPM.a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PAPI_ROOT=/</a:t>
            </a:r>
            <a:r>
              <a:rPr lang="en-US" altLang="ja-JP" sz="1400" dirty="0" err="1">
                <a:latin typeface="Arial"/>
                <a:cs typeface="Arial"/>
              </a:rPr>
              <a:t>usr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PAPI_LIB="$PAPI_ROOT/lib64/</a:t>
            </a:r>
            <a:r>
              <a:rPr lang="en-US" altLang="ja-JP" sz="1400" dirty="0" err="1">
                <a:latin typeface="Arial"/>
                <a:cs typeface="Arial"/>
              </a:rPr>
              <a:t>libpapi.a</a:t>
            </a:r>
            <a:r>
              <a:rPr lang="en-US" altLang="ja-JP" sz="1400" dirty="0">
                <a:latin typeface="Arial"/>
                <a:cs typeface="Arial"/>
              </a:rPr>
              <a:t> $PAPI_ROOT/lib64/</a:t>
            </a:r>
            <a:r>
              <a:rPr lang="en-US" altLang="ja-JP" sz="1400" dirty="0" err="1">
                <a:latin typeface="Arial"/>
                <a:cs typeface="Arial"/>
              </a:rPr>
              <a:t>libpfm.a</a:t>
            </a:r>
            <a:r>
              <a:rPr lang="en-US" altLang="ja-JP" sz="1400" dirty="0">
                <a:latin typeface="Arial"/>
                <a:cs typeface="Arial"/>
              </a:rPr>
              <a:t>"</a:t>
            </a:r>
          </a:p>
          <a:p>
            <a:r>
              <a:rPr lang="en-US" altLang="ja-JP" sz="1400" dirty="0">
                <a:latin typeface="Arial"/>
                <a:cs typeface="Arial"/>
              </a:rPr>
              <a:t>PAPI_EXT="$PMLIB/</a:t>
            </a:r>
            <a:r>
              <a:rPr lang="en-US" altLang="ja-JP" sz="1400" dirty="0" err="1">
                <a:latin typeface="Arial"/>
                <a:cs typeface="Arial"/>
              </a:rPr>
              <a:t>src_papi_ext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err="1" smtClean="0">
                <a:latin typeface="Arial"/>
                <a:cs typeface="Arial"/>
              </a:rPr>
              <a:t>libpapi_ext.a</a:t>
            </a:r>
            <a:r>
              <a:rPr lang="en-US" altLang="ja-JP" sz="1400" dirty="0" smtClean="0">
                <a:latin typeface="Arial"/>
                <a:cs typeface="Arial"/>
              </a:rPr>
              <a:t>”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CXXFLAGS="-</a:t>
            </a:r>
            <a:r>
              <a:rPr lang="en-US" altLang="ja-JP" sz="1400" dirty="0" err="1">
                <a:latin typeface="Arial"/>
                <a:cs typeface="Arial"/>
              </a:rPr>
              <a:t>Kfast,parallel,openmp</a:t>
            </a:r>
            <a:r>
              <a:rPr lang="en-US" altLang="ja-JP" sz="1400" dirty="0">
                <a:latin typeface="Arial"/>
                <a:cs typeface="Arial"/>
              </a:rPr>
              <a:t> ${PMLIB_INCLUDE} ${PAPI_INCLUDE</a:t>
            </a:r>
            <a:r>
              <a:rPr lang="en-US" altLang="ja-JP" sz="1400" dirty="0" smtClean="0">
                <a:latin typeface="Arial"/>
                <a:cs typeface="Arial"/>
              </a:rPr>
              <a:t>}”</a:t>
            </a:r>
          </a:p>
          <a:p>
            <a:r>
              <a:rPr lang="en-US" altLang="ja-JP" sz="1400" dirty="0" smtClean="0">
                <a:latin typeface="Arial"/>
                <a:cs typeface="Arial"/>
              </a:rPr>
              <a:t>CCFLAGS</a:t>
            </a:r>
            <a:r>
              <a:rPr lang="en-US" altLang="ja-JP" sz="1400" dirty="0">
                <a:latin typeface="Arial"/>
                <a:cs typeface="Arial"/>
              </a:rPr>
              <a:t>="-</a:t>
            </a:r>
            <a:r>
              <a:rPr lang="en-US" altLang="ja-JP" sz="1400" dirty="0" err="1">
                <a:latin typeface="Arial"/>
                <a:cs typeface="Arial"/>
              </a:rPr>
              <a:t>std</a:t>
            </a:r>
            <a:r>
              <a:rPr lang="en-US" altLang="ja-JP" sz="1400" dirty="0">
                <a:latin typeface="Arial"/>
                <a:cs typeface="Arial"/>
              </a:rPr>
              <a:t>=c99 -</a:t>
            </a:r>
            <a:r>
              <a:rPr lang="en-US" altLang="ja-JP" sz="1400" dirty="0" err="1">
                <a:latin typeface="Arial"/>
                <a:cs typeface="Arial"/>
              </a:rPr>
              <a:t>Xg</a:t>
            </a:r>
            <a:r>
              <a:rPr lang="en-US" altLang="ja-JP" sz="1400" dirty="0">
                <a:latin typeface="Arial"/>
                <a:cs typeface="Arial"/>
              </a:rPr>
              <a:t> -</a:t>
            </a:r>
            <a:r>
              <a:rPr lang="en-US" altLang="ja-JP" sz="1400" dirty="0" err="1">
                <a:latin typeface="Arial"/>
                <a:cs typeface="Arial"/>
              </a:rPr>
              <a:t>Kfast,parallel,openmp</a:t>
            </a:r>
            <a:r>
              <a:rPr lang="en-US" altLang="ja-JP" sz="1400" dirty="0">
                <a:latin typeface="Arial"/>
                <a:cs typeface="Arial"/>
              </a:rPr>
              <a:t> ${PMLIB_INCLUDE} ${PAPI_INCLUDE</a:t>
            </a:r>
            <a:r>
              <a:rPr lang="en-US" altLang="ja-JP" sz="1400" dirty="0" smtClean="0">
                <a:latin typeface="Arial"/>
                <a:cs typeface="Arial"/>
              </a:rPr>
              <a:t>}”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smtClean="0">
                <a:latin typeface="Arial"/>
                <a:cs typeface="Arial"/>
              </a:rPr>
              <a:t>LDFLAGS</a:t>
            </a:r>
            <a:r>
              <a:rPr lang="en-US" altLang="ja-JP" sz="1400" dirty="0">
                <a:latin typeface="Arial"/>
                <a:cs typeface="Arial"/>
              </a:rPr>
              <a:t>="${PMLIB_LIB} ${PAPI_LIB} ${PAPI_EXT</a:t>
            </a:r>
            <a:r>
              <a:rPr lang="en-US" altLang="ja-JP" sz="1400" dirty="0" smtClean="0">
                <a:latin typeface="Arial"/>
                <a:cs typeface="Arial"/>
              </a:rPr>
              <a:t>}”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smtClean="0">
                <a:latin typeface="Arial"/>
                <a:cs typeface="Arial"/>
              </a:rPr>
              <a:t>SRC_DIR</a:t>
            </a:r>
            <a:r>
              <a:rPr lang="en-US" altLang="ja-JP" sz="1400" dirty="0">
                <a:latin typeface="Arial"/>
                <a:cs typeface="Arial"/>
              </a:rPr>
              <a:t>=${HOME}/</a:t>
            </a:r>
            <a:r>
              <a:rPr lang="en-US" altLang="ja-JP" sz="1400" dirty="0" err="1">
                <a:latin typeface="Arial"/>
                <a:cs typeface="Arial"/>
              </a:rPr>
              <a:t>pmlib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err="1">
                <a:latin typeface="Arial"/>
                <a:cs typeface="Arial"/>
              </a:rPr>
              <a:t>PMlib</a:t>
            </a:r>
            <a:r>
              <a:rPr lang="en-US" altLang="ja-JP" sz="1400" dirty="0">
                <a:latin typeface="Arial"/>
                <a:cs typeface="Arial"/>
              </a:rPr>
              <a:t>-master/</a:t>
            </a:r>
            <a:r>
              <a:rPr lang="en-US" altLang="ja-JP" sz="1400" dirty="0" smtClean="0">
                <a:latin typeface="Arial"/>
                <a:cs typeface="Arial"/>
              </a:rPr>
              <a:t>example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>
                <a:latin typeface="Arial"/>
                <a:cs typeface="Arial"/>
              </a:rPr>
              <a:t>WKDIR=/data/ra000004/a03155/</a:t>
            </a:r>
            <a:r>
              <a:rPr lang="en-US" altLang="ja-JP" sz="1400" dirty="0" err="1">
                <a:latin typeface="Arial"/>
                <a:cs typeface="Arial"/>
              </a:rPr>
              <a:t>tmp</a:t>
            </a:r>
            <a:r>
              <a:rPr lang="en-US" altLang="ja-JP" sz="1400" dirty="0">
                <a:latin typeface="Arial"/>
                <a:cs typeface="Arial"/>
              </a:rPr>
              <a:t>/</a:t>
            </a:r>
            <a:r>
              <a:rPr lang="en-US" altLang="ja-JP" sz="1400" dirty="0" err="1" smtClean="0">
                <a:latin typeface="Arial"/>
                <a:cs typeface="Arial"/>
              </a:rPr>
              <a:t>check_pmlib</a:t>
            </a:r>
            <a:r>
              <a:rPr lang="en-US" altLang="ja-JP" sz="1400" dirty="0" smtClean="0">
                <a:latin typeface="Arial"/>
                <a:cs typeface="Arial"/>
              </a:rPr>
              <a:t> ; </a:t>
            </a:r>
            <a:r>
              <a:rPr lang="en-US" altLang="ja-JP" sz="1400" dirty="0" err="1" smtClean="0">
                <a:latin typeface="Arial"/>
                <a:cs typeface="Arial"/>
              </a:rPr>
              <a:t>mkdir</a:t>
            </a:r>
            <a:r>
              <a:rPr lang="en-US" altLang="ja-JP" sz="1400" dirty="0" smtClean="0">
                <a:latin typeface="Arial"/>
                <a:cs typeface="Arial"/>
              </a:rPr>
              <a:t> </a:t>
            </a:r>
            <a:r>
              <a:rPr lang="en-US" altLang="ja-JP" sz="1400" dirty="0">
                <a:latin typeface="Arial"/>
                <a:cs typeface="Arial"/>
              </a:rPr>
              <a:t>-p $WKDIR</a:t>
            </a:r>
          </a:p>
          <a:p>
            <a:r>
              <a:rPr lang="en-US" altLang="ja-JP" sz="1400" dirty="0">
                <a:latin typeface="Arial"/>
                <a:cs typeface="Arial"/>
              </a:rPr>
              <a:t>cd $WKDIR; if [ $? != 0 ] ; then echo '@@@ Directory error @@@'; exit; fi</a:t>
            </a:r>
          </a:p>
          <a:p>
            <a:r>
              <a:rPr lang="en-US" altLang="ja-JP" sz="1400" dirty="0" err="1" smtClean="0">
                <a:latin typeface="Arial"/>
                <a:cs typeface="Arial"/>
              </a:rPr>
              <a:t>cp</a:t>
            </a:r>
            <a:r>
              <a:rPr lang="en-US" altLang="ja-JP" sz="1400" dirty="0" smtClean="0">
                <a:latin typeface="Arial"/>
                <a:cs typeface="Arial"/>
              </a:rPr>
              <a:t> </a:t>
            </a:r>
            <a:r>
              <a:rPr lang="en-US" altLang="ja-JP" sz="1400" dirty="0">
                <a:latin typeface="Arial"/>
                <a:cs typeface="Arial"/>
              </a:rPr>
              <a:t>$SRC_DIR/</a:t>
            </a:r>
            <a:r>
              <a:rPr lang="en-US" altLang="ja-JP" sz="1400" dirty="0" err="1">
                <a:latin typeface="Arial"/>
                <a:cs typeface="Arial"/>
              </a:rPr>
              <a:t>pmlib_main.cpp</a:t>
            </a:r>
            <a:r>
              <a:rPr lang="en-US" altLang="ja-JP" sz="1400" dirty="0">
                <a:latin typeface="Arial"/>
                <a:cs typeface="Arial"/>
              </a:rPr>
              <a:t> </a:t>
            </a:r>
            <a:r>
              <a:rPr lang="en-US" altLang="ja-JP" sz="1400" dirty="0" err="1">
                <a:latin typeface="Arial"/>
                <a:cs typeface="Arial"/>
              </a:rPr>
              <a:t>main.cpp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cp</a:t>
            </a:r>
            <a:r>
              <a:rPr lang="en-US" altLang="ja-JP" sz="1400" dirty="0">
                <a:latin typeface="Arial"/>
                <a:cs typeface="Arial"/>
              </a:rPr>
              <a:t> $SRC_DIR/</a:t>
            </a:r>
            <a:r>
              <a:rPr lang="en-US" altLang="ja-JP" sz="1400" dirty="0" err="1">
                <a:latin typeface="Arial"/>
                <a:cs typeface="Arial"/>
              </a:rPr>
              <a:t>sub_kernel.c</a:t>
            </a:r>
            <a:r>
              <a:rPr lang="en-US" altLang="ja-JP" sz="1400" dirty="0">
                <a:latin typeface="Arial"/>
                <a:cs typeface="Arial"/>
              </a:rPr>
              <a:t> </a:t>
            </a:r>
            <a:r>
              <a:rPr lang="en-US" altLang="ja-JP" sz="1400" dirty="0" err="1" smtClean="0">
                <a:latin typeface="Arial"/>
                <a:cs typeface="Arial"/>
              </a:rPr>
              <a:t>sub.c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mpiFCC</a:t>
            </a:r>
            <a:r>
              <a:rPr lang="en-US" altLang="ja-JP" sz="1400" dirty="0">
                <a:latin typeface="Arial"/>
                <a:cs typeface="Arial"/>
              </a:rPr>
              <a:t> -c ${CXXFLAGS}  </a:t>
            </a:r>
            <a:r>
              <a:rPr lang="en-US" altLang="ja-JP" sz="1400" dirty="0" err="1">
                <a:latin typeface="Arial"/>
                <a:cs typeface="Arial"/>
              </a:rPr>
              <a:t>main.cpp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mpifcc</a:t>
            </a:r>
            <a:r>
              <a:rPr lang="en-US" altLang="ja-JP" sz="1400" dirty="0">
                <a:latin typeface="Arial"/>
                <a:cs typeface="Arial"/>
              </a:rPr>
              <a:t> -c ${CCFLAGS}  </a:t>
            </a:r>
            <a:r>
              <a:rPr lang="en-US" altLang="ja-JP" sz="1400" dirty="0" err="1">
                <a:latin typeface="Arial"/>
                <a:cs typeface="Arial"/>
              </a:rPr>
              <a:t>sub.c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mpiFCC</a:t>
            </a:r>
            <a:r>
              <a:rPr lang="en-US" altLang="ja-JP" sz="1400" dirty="0">
                <a:latin typeface="Arial"/>
                <a:cs typeface="Arial"/>
              </a:rPr>
              <a:t>    ${CXXFLAGS}  </a:t>
            </a:r>
            <a:r>
              <a:rPr lang="en-US" altLang="ja-JP" sz="1400" dirty="0" err="1">
                <a:latin typeface="Arial"/>
                <a:cs typeface="Arial"/>
              </a:rPr>
              <a:t>main.o</a:t>
            </a:r>
            <a:r>
              <a:rPr lang="en-US" altLang="ja-JP" sz="1400" dirty="0">
                <a:latin typeface="Arial"/>
                <a:cs typeface="Arial"/>
              </a:rPr>
              <a:t> </a:t>
            </a:r>
            <a:r>
              <a:rPr lang="en-US" altLang="ja-JP" sz="1400" dirty="0" err="1">
                <a:latin typeface="Arial"/>
                <a:cs typeface="Arial"/>
              </a:rPr>
              <a:t>sub.o</a:t>
            </a:r>
            <a:r>
              <a:rPr lang="en-US" altLang="ja-JP" sz="1400" dirty="0">
                <a:latin typeface="Arial"/>
                <a:cs typeface="Arial"/>
              </a:rPr>
              <a:t> ${LDFLAGS</a:t>
            </a:r>
            <a:r>
              <a:rPr lang="en-US" altLang="ja-JP" sz="1400" dirty="0" smtClean="0">
                <a:latin typeface="Arial"/>
                <a:cs typeface="Arial"/>
              </a:rPr>
              <a:t>}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smtClean="0">
                <a:latin typeface="Arial"/>
                <a:cs typeface="Arial"/>
              </a:rPr>
              <a:t>export </a:t>
            </a:r>
            <a:r>
              <a:rPr lang="en-US" altLang="ja-JP" sz="1400" dirty="0">
                <a:latin typeface="Arial"/>
                <a:cs typeface="Arial"/>
              </a:rPr>
              <a:t>OMP_NUM_THREADS</a:t>
            </a:r>
            <a:r>
              <a:rPr lang="en-US" altLang="ja-JP" sz="1400" dirty="0" smtClean="0">
                <a:latin typeface="Arial"/>
                <a:cs typeface="Arial"/>
              </a:rPr>
              <a:t>=4</a:t>
            </a:r>
            <a:endParaRPr lang="en-US" altLang="ja-JP" sz="1400" dirty="0">
              <a:latin typeface="Arial"/>
              <a:cs typeface="Arial"/>
            </a:endParaRPr>
          </a:p>
          <a:p>
            <a:r>
              <a:rPr lang="en-US" altLang="ja-JP" sz="1400" dirty="0" err="1">
                <a:latin typeface="Arial"/>
                <a:cs typeface="Arial"/>
              </a:rPr>
              <a:t>mpirun</a:t>
            </a:r>
            <a:r>
              <a:rPr lang="en-US" altLang="ja-JP" sz="1400" dirty="0">
                <a:latin typeface="Arial"/>
                <a:cs typeface="Arial"/>
              </a:rPr>
              <a:t> -</a:t>
            </a:r>
            <a:r>
              <a:rPr lang="en-US" altLang="ja-JP" sz="1400" dirty="0" err="1">
                <a:latin typeface="Arial"/>
                <a:cs typeface="Arial"/>
              </a:rPr>
              <a:t>np</a:t>
            </a:r>
            <a:r>
              <a:rPr lang="en-US" altLang="ja-JP" sz="1400" dirty="0">
                <a:latin typeface="Arial"/>
                <a:cs typeface="Arial"/>
              </a:rPr>
              <a:t> </a:t>
            </a:r>
            <a:r>
              <a:rPr lang="en-US" altLang="ja-JP" sz="1400" dirty="0" smtClean="0">
                <a:latin typeface="Arial"/>
                <a:cs typeface="Arial"/>
              </a:rPr>
              <a:t>2 </a:t>
            </a:r>
            <a:r>
              <a:rPr lang="en-US" altLang="ja-JP" sz="1400" dirty="0">
                <a:latin typeface="Arial"/>
                <a:cs typeface="Arial"/>
              </a:rPr>
              <a:t>./</a:t>
            </a:r>
            <a:r>
              <a:rPr lang="en-US" altLang="ja-JP" sz="1400" dirty="0" err="1">
                <a:latin typeface="Arial"/>
                <a:cs typeface="Arial"/>
              </a:rPr>
              <a:t>a.out</a:t>
            </a:r>
            <a:endParaRPr lang="en-US" altLang="ja-JP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93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7200" y="1589200"/>
            <a:ext cx="8229600" cy="5170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/>
                <a:cs typeface="Arial"/>
              </a:rPr>
              <a:t>	Report of Timing Statistics </a:t>
            </a:r>
            <a:r>
              <a:rPr lang="en-US" altLang="ja-JP" sz="1100" dirty="0" err="1">
                <a:latin typeface="Arial"/>
                <a:cs typeface="Arial"/>
              </a:rPr>
              <a:t>PMlib</a:t>
            </a:r>
            <a:r>
              <a:rPr lang="en-US" altLang="ja-JP" sz="1100" dirty="0">
                <a:latin typeface="Arial"/>
                <a:cs typeface="Arial"/>
              </a:rPr>
              <a:t> version 2.1.3</a:t>
            </a:r>
          </a:p>
          <a:p>
            <a:r>
              <a:rPr lang="en-US" altLang="ja-JP" sz="1100" dirty="0">
                <a:latin typeface="Arial"/>
                <a:cs typeface="Arial"/>
              </a:rPr>
              <a:t>	Operator  : RRR</a:t>
            </a:r>
          </a:p>
          <a:p>
            <a:r>
              <a:rPr lang="en-US" altLang="ja-JP" sz="1100" dirty="0">
                <a:latin typeface="Arial"/>
                <a:cs typeface="Arial"/>
              </a:rPr>
              <a:t>	Host name : QQQ</a:t>
            </a:r>
          </a:p>
          <a:p>
            <a:r>
              <a:rPr lang="en-US" altLang="ja-JP" sz="1100" dirty="0">
                <a:latin typeface="Arial"/>
                <a:cs typeface="Arial"/>
              </a:rPr>
              <a:t>	Date      : 2014/05/26 : 23:25:</a:t>
            </a:r>
            <a:r>
              <a:rPr lang="en-US" altLang="ja-JP" sz="1100" dirty="0" smtClean="0">
                <a:latin typeface="Arial"/>
                <a:cs typeface="Arial"/>
              </a:rPr>
              <a:t>43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Parallel Mode                    :   Hybrid (2 processes x 4 threads</a:t>
            </a:r>
            <a:r>
              <a:rPr lang="en-US" altLang="ja-JP" sz="1100" dirty="0" smtClean="0">
                <a:latin typeface="Arial"/>
                <a:cs typeface="Arial"/>
              </a:rPr>
              <a:t>)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Total execution time            = 7.231672e-01 [sec]</a:t>
            </a:r>
          </a:p>
          <a:p>
            <a:r>
              <a:rPr lang="en-US" altLang="ja-JP" sz="1100" dirty="0">
                <a:latin typeface="Arial"/>
                <a:cs typeface="Arial"/>
              </a:rPr>
              <a:t>	Total time of measured sections = 7.296531e-01 [sec]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Statistics per MPI process [Node Average]</a:t>
            </a:r>
          </a:p>
          <a:p>
            <a:r>
              <a:rPr lang="en-US" altLang="ja-JP" sz="1100" dirty="0">
                <a:latin typeface="Arial"/>
                <a:cs typeface="Arial"/>
              </a:rPr>
              <a:t>	Label    |     call     |              accumulated time                    |          flop | messages[Bytes]</a:t>
            </a:r>
          </a:p>
          <a:p>
            <a:r>
              <a:rPr lang="en-US" altLang="ja-JP" sz="1100" dirty="0">
                <a:latin typeface="Arial"/>
                <a:cs typeface="Arial"/>
              </a:rPr>
              <a:t>	         |             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[sec] 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[%]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[sec]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/call[sec]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    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    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    2   4.918501e-01   67.41   2.4496e-02  2.459251e-01    0.000e+00   0.000e+00     0.00 </a:t>
            </a:r>
            <a:r>
              <a:rPr lang="en-US" altLang="ja-JP" sz="1100" dirty="0" err="1">
                <a:latin typeface="Arial"/>
                <a:cs typeface="Arial"/>
              </a:rPr>
              <a:t>Mflops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section2 :            1   2.378030e-01   32.59   1.9418e-03  2.378030e-01    4.000e+09   0.000e+00    16.82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Total    |                7.296531e-01                                       4.000e+09                 5.48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Performance| 			                                                                     10.96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-----------------------------------------------------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Elapsed time variation over MPI ranks 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section1</a:t>
            </a:r>
          </a:p>
          <a:p>
            <a:r>
              <a:rPr lang="en-US" altLang="ja-JP" sz="1100" dirty="0" err="1">
                <a:latin typeface="Arial"/>
                <a:cs typeface="Arial"/>
              </a:rPr>
              <a:t>MPI_rank</a:t>
            </a:r>
            <a:r>
              <a:rPr lang="en-US" altLang="ja-JP" sz="1100" dirty="0">
                <a:latin typeface="Arial"/>
                <a:cs typeface="Arial"/>
              </a:rPr>
              <a:t>        call     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[s]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[%]    waiting[s]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/call[s]    </a:t>
            </a:r>
            <a:r>
              <a:rPr lang="en-US" altLang="ja-JP" sz="1100" dirty="0" err="1">
                <a:latin typeface="Arial"/>
                <a:cs typeface="Arial"/>
              </a:rPr>
              <a:t>flop|msg</a:t>
            </a:r>
            <a:r>
              <a:rPr lang="en-US" altLang="ja-JP" sz="1100" dirty="0">
                <a:latin typeface="Arial"/>
                <a:cs typeface="Arial"/>
              </a:rPr>
              <a:t>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#0    :            2  4.745290e-01   65.03  3.464222e-02  2.372645e-01   0.000e+00     0.00 </a:t>
            </a:r>
            <a:r>
              <a:rPr lang="en-US" altLang="ja-JP" sz="1100" dirty="0" err="1">
                <a:latin typeface="Arial"/>
                <a:cs typeface="Arial"/>
              </a:rPr>
              <a:t>Mflops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#1    :            2  5.091712e-01   69.78  0.000000e+00  2.545856e-01   0.000e+00     0.00 </a:t>
            </a:r>
            <a:r>
              <a:rPr lang="en-US" altLang="ja-JP" sz="1100" dirty="0" err="1" smtClean="0">
                <a:latin typeface="Arial"/>
                <a:cs typeface="Arial"/>
              </a:rPr>
              <a:t>Mflops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section2</a:t>
            </a:r>
          </a:p>
          <a:p>
            <a:r>
              <a:rPr lang="en-US" altLang="ja-JP" sz="1100" dirty="0" err="1">
                <a:latin typeface="Arial"/>
                <a:cs typeface="Arial"/>
              </a:rPr>
              <a:t>MPI_rank</a:t>
            </a:r>
            <a:r>
              <a:rPr lang="en-US" altLang="ja-JP" sz="1100" dirty="0">
                <a:latin typeface="Arial"/>
                <a:cs typeface="Arial"/>
              </a:rPr>
              <a:t>        call     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[s]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[%]    waiting[s]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/call[s]    </a:t>
            </a:r>
            <a:r>
              <a:rPr lang="en-US" altLang="ja-JP" sz="1100" dirty="0" err="1">
                <a:latin typeface="Arial"/>
                <a:cs typeface="Arial"/>
              </a:rPr>
              <a:t>flop|msg</a:t>
            </a:r>
            <a:r>
              <a:rPr lang="en-US" altLang="ja-JP" sz="1100" dirty="0">
                <a:latin typeface="Arial"/>
                <a:cs typeface="Arial"/>
              </a:rPr>
              <a:t>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#0    :            1  2.391760e-01   32.78  0.000000e+00  2.391760e-01   4.000e+09    16.72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#1    :            1  2.364299e-01   32.40  2.746105e-03  2.364299e-01   4.000e+09    16.92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を用いる　京実行結果例</a:t>
            </a:r>
            <a:r>
              <a:rPr kumimoji="1" lang="en-US" altLang="ja-JP" dirty="0" smtClean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520335"/>
          </a:xfrm>
        </p:spPr>
        <p:txBody>
          <a:bodyPr>
            <a:normAutofit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基本プロファイル＋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MPI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プロセス毎プロファイル</a:t>
            </a:r>
            <a:endParaRPr kumimoji="1" lang="en-US" altLang="ja-JP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4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7200" y="1589200"/>
            <a:ext cx="8229600" cy="5339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/>
                <a:cs typeface="Arial"/>
              </a:rPr>
              <a:t>	Statistics per MPI process [Node Average]</a:t>
            </a:r>
          </a:p>
          <a:p>
            <a:r>
              <a:rPr lang="en-US" altLang="ja-JP" sz="1100" dirty="0">
                <a:latin typeface="Arial"/>
                <a:cs typeface="Arial"/>
              </a:rPr>
              <a:t>	Label    |     call     |              accumulated time                    |          flop | messages[Bytes]</a:t>
            </a:r>
          </a:p>
          <a:p>
            <a:r>
              <a:rPr lang="en-US" altLang="ja-JP" sz="1100" dirty="0">
                <a:latin typeface="Arial"/>
                <a:cs typeface="Arial"/>
              </a:rPr>
              <a:t>	         |             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[sec] 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[%]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[sec]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/call[sec]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    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    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    2   4.843562e-01   67.16   9.8485e-03  2.421781e-01    8.123e+09   2.828e+00    16.77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section2 :            1   2.368304e-01   32.84   2.1871e-03  2.368304e-01    4.033e+09   7.071e-01    17.03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Total    |                7.211865e-01                                       1.216e+10                16.86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Performance| 			                                                                     33.71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----------------------------------------------------</a:t>
            </a:r>
            <a:r>
              <a:rPr lang="en-US" altLang="ja-JP" sz="1100" dirty="0" smtClean="0">
                <a:latin typeface="Arial"/>
                <a:cs typeface="Arial"/>
              </a:rPr>
              <a:t>-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</a:t>
            </a:r>
            <a:r>
              <a:rPr lang="en-US" altLang="ja-JP" sz="1100" dirty="0" err="1">
                <a:latin typeface="Arial"/>
                <a:cs typeface="Arial"/>
              </a:rPr>
              <a:t>PMlib</a:t>
            </a:r>
            <a:r>
              <a:rPr lang="en-US" altLang="ja-JP" sz="1100" dirty="0">
                <a:latin typeface="Arial"/>
                <a:cs typeface="Arial"/>
              </a:rPr>
              <a:t> detected the CPU architecture:</a:t>
            </a:r>
          </a:p>
          <a:p>
            <a:r>
              <a:rPr lang="en-US" altLang="ja-JP" sz="1100" dirty="0">
                <a:latin typeface="Arial"/>
                <a:cs typeface="Arial"/>
              </a:rPr>
              <a:t>	The available Hardware Performance Counter (HWPC) events depend on this CPU architecture.</a:t>
            </a:r>
          </a:p>
          <a:p>
            <a:r>
              <a:rPr lang="en-US" altLang="ja-JP" sz="1100" dirty="0">
                <a:latin typeface="Arial"/>
                <a:cs typeface="Arial"/>
              </a:rPr>
              <a:t>		Sun</a:t>
            </a:r>
          </a:p>
          <a:p>
            <a:r>
              <a:rPr lang="en-US" altLang="ja-JP" sz="1100" dirty="0">
                <a:latin typeface="Arial"/>
                <a:cs typeface="Arial"/>
              </a:rPr>
              <a:t>		Fujitsu SPARC64 </a:t>
            </a:r>
            <a:r>
              <a:rPr lang="en-US" altLang="ja-JP" sz="1100" dirty="0" err="1">
                <a:latin typeface="Arial"/>
                <a:cs typeface="Arial"/>
              </a:rPr>
              <a:t>VIIIfx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HWPC event values of the master rank, sum of threads. count unit in Giga (x 10e9)</a:t>
            </a:r>
          </a:p>
          <a:p>
            <a:r>
              <a:rPr lang="en-US" altLang="ja-JP" sz="1100" dirty="0">
                <a:latin typeface="Arial"/>
                <a:cs typeface="Arial"/>
              </a:rPr>
              <a:t>	-        :       FP_OPS    [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r>
              <a:rPr lang="en-US" altLang="ja-JP" sz="1100" dirty="0">
                <a:latin typeface="Arial"/>
                <a:cs typeface="Arial"/>
              </a:rPr>
              <a:t>]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8.123      17.015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section2 :        4.033      </a:t>
            </a:r>
            <a:r>
              <a:rPr lang="en-US" altLang="ja-JP" sz="1100" dirty="0" smtClean="0">
                <a:latin typeface="Arial"/>
                <a:cs typeface="Arial"/>
              </a:rPr>
              <a:t>16.919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-----------------------------------------------------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Elapsed time variation over MPI ranks </a:t>
            </a:r>
          </a:p>
          <a:p>
            <a:r>
              <a:rPr lang="en-US" altLang="ja-JP" sz="1100" dirty="0">
                <a:latin typeface="Arial"/>
                <a:cs typeface="Arial"/>
              </a:rPr>
              <a:t>section1</a:t>
            </a:r>
          </a:p>
          <a:p>
            <a:r>
              <a:rPr lang="en-US" altLang="ja-JP" sz="1100" dirty="0" err="1">
                <a:latin typeface="Arial"/>
                <a:cs typeface="Arial"/>
              </a:rPr>
              <a:t>MPI_rank</a:t>
            </a:r>
            <a:r>
              <a:rPr lang="en-US" altLang="ja-JP" sz="1100" dirty="0">
                <a:latin typeface="Arial"/>
                <a:cs typeface="Arial"/>
              </a:rPr>
              <a:t>        call     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[s]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[%]    waiting[s]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/call[s]    </a:t>
            </a:r>
            <a:r>
              <a:rPr lang="en-US" altLang="ja-JP" sz="1100" dirty="0" err="1">
                <a:latin typeface="Arial"/>
                <a:cs typeface="Arial"/>
              </a:rPr>
              <a:t>flop|msg</a:t>
            </a:r>
            <a:r>
              <a:rPr lang="en-US" altLang="ja-JP" sz="1100" dirty="0">
                <a:latin typeface="Arial"/>
                <a:cs typeface="Arial"/>
              </a:rPr>
              <a:t>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#0    :            2  4.773922e-01   66.20  1.392794e-02  2.386961e-01   8.123e+09    17.02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#1    :            2  4.913201e-01   68.13  0.000000e+00  2.456601e-01   8.123e+09    16.53 </a:t>
            </a:r>
            <a:r>
              <a:rPr lang="en-US" altLang="ja-JP" sz="1100" dirty="0" err="1" smtClean="0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section2</a:t>
            </a:r>
          </a:p>
          <a:p>
            <a:r>
              <a:rPr lang="en-US" altLang="ja-JP" sz="1100" dirty="0" err="1">
                <a:latin typeface="Arial"/>
                <a:cs typeface="Arial"/>
              </a:rPr>
              <a:t>MPI_rank</a:t>
            </a:r>
            <a:r>
              <a:rPr lang="en-US" altLang="ja-JP" sz="1100" dirty="0">
                <a:latin typeface="Arial"/>
                <a:cs typeface="Arial"/>
              </a:rPr>
              <a:t>        call     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[s]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[%]    waiting[s]  </a:t>
            </a:r>
            <a:r>
              <a:rPr lang="en-US" altLang="ja-JP" sz="1100" dirty="0" err="1">
                <a:latin typeface="Arial"/>
                <a:cs typeface="Arial"/>
              </a:rPr>
              <a:t>accm</a:t>
            </a:r>
            <a:r>
              <a:rPr lang="en-US" altLang="ja-JP" sz="1100" dirty="0">
                <a:latin typeface="Arial"/>
                <a:cs typeface="Arial"/>
              </a:rPr>
              <a:t>/call[s]    </a:t>
            </a:r>
            <a:r>
              <a:rPr lang="en-US" altLang="ja-JP" sz="1100" dirty="0" err="1">
                <a:latin typeface="Arial"/>
                <a:cs typeface="Arial"/>
              </a:rPr>
              <a:t>flop|msg</a:t>
            </a:r>
            <a:r>
              <a:rPr lang="en-US" altLang="ja-JP" sz="1100" dirty="0">
                <a:latin typeface="Arial"/>
                <a:cs typeface="Arial"/>
              </a:rPr>
              <a:t>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#0    :            1  2.383769e-01   33.05  0.000000e+00  2.383769e-01   4.033e+09    16.92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#1    :            1  2.352839e-01   32.62  3.093004e-03  2.352839e-01   4.033e+09    17.14 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endParaRPr lang="en-US" altLang="ja-JP" sz="1100" dirty="0">
              <a:latin typeface="Arial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を用いる　京実行結果例</a:t>
            </a:r>
            <a:r>
              <a:rPr kumimoji="1" lang="en-US" altLang="ja-JP" dirty="0" smtClean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520335"/>
          </a:xfrm>
        </p:spPr>
        <p:txBody>
          <a:bodyPr>
            <a:normAutofit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環境変数を追加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export HWPC_CHOOSER=FLOPS</a:t>
            </a:r>
          </a:p>
        </p:txBody>
      </p:sp>
      <p:sp>
        <p:nvSpPr>
          <p:cNvPr id="5" name="雲 4"/>
          <p:cNvSpPr/>
          <p:nvPr/>
        </p:nvSpPr>
        <p:spPr>
          <a:xfrm>
            <a:off x="5186948" y="2219158"/>
            <a:ext cx="2900948" cy="347579"/>
          </a:xfrm>
          <a:prstGeom prst="cloud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左中かっこ 6"/>
          <p:cNvSpPr/>
          <p:nvPr/>
        </p:nvSpPr>
        <p:spPr>
          <a:xfrm>
            <a:off x="276726" y="3449053"/>
            <a:ext cx="498642" cy="1497263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雲 7"/>
          <p:cNvSpPr/>
          <p:nvPr/>
        </p:nvSpPr>
        <p:spPr>
          <a:xfrm>
            <a:off x="4598737" y="5507789"/>
            <a:ext cx="2112210" cy="401053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50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7200" y="1589200"/>
            <a:ext cx="8229600" cy="5001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/>
                <a:cs typeface="Arial"/>
              </a:rPr>
              <a:t>	</a:t>
            </a:r>
            <a:r>
              <a:rPr lang="en-US" altLang="ja-JP" sz="1100" dirty="0" err="1">
                <a:latin typeface="Arial"/>
                <a:cs typeface="Arial"/>
              </a:rPr>
              <a:t>PMlib</a:t>
            </a:r>
            <a:r>
              <a:rPr lang="en-US" altLang="ja-JP" sz="1100" dirty="0">
                <a:latin typeface="Arial"/>
                <a:cs typeface="Arial"/>
              </a:rPr>
              <a:t> detected the CPU architecture:</a:t>
            </a:r>
          </a:p>
          <a:p>
            <a:r>
              <a:rPr lang="en-US" altLang="ja-JP" sz="1100" dirty="0">
                <a:latin typeface="Arial"/>
                <a:cs typeface="Arial"/>
              </a:rPr>
              <a:t>	The available Hardware Performance Counter (HWPC) events depend on this CPU architecture.</a:t>
            </a:r>
          </a:p>
          <a:p>
            <a:r>
              <a:rPr lang="en-US" altLang="ja-JP" sz="1100" dirty="0">
                <a:latin typeface="Arial"/>
                <a:cs typeface="Arial"/>
              </a:rPr>
              <a:t>		Sun</a:t>
            </a:r>
          </a:p>
          <a:p>
            <a:r>
              <a:rPr lang="en-US" altLang="ja-JP" sz="1100" dirty="0">
                <a:latin typeface="Arial"/>
                <a:cs typeface="Arial"/>
              </a:rPr>
              <a:t>		Fujitsu SPARC64 </a:t>
            </a:r>
            <a:r>
              <a:rPr lang="en-US" altLang="ja-JP" sz="1100" dirty="0" err="1">
                <a:latin typeface="Arial"/>
                <a:cs typeface="Arial"/>
              </a:rPr>
              <a:t>VIIIfx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HWPC event values of the master rank, sum of threads. count unit in Giga (x 10e9)</a:t>
            </a:r>
          </a:p>
          <a:p>
            <a:r>
              <a:rPr lang="en-US" altLang="ja-JP" sz="1100" dirty="0">
                <a:latin typeface="Arial"/>
                <a:cs typeface="Arial"/>
              </a:rPr>
              <a:t>	-        :       FP_OPS    [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r>
              <a:rPr lang="en-US" altLang="ja-JP" sz="1100" dirty="0">
                <a:latin typeface="Arial"/>
                <a:cs typeface="Arial"/>
              </a:rPr>
              <a:t>]     VEC_INS     FMA_INS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8.123      17.010       3.180       0.881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section2 :        4.033      16.758       1.581       0.435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	HWPC events legend: count unit in Giga (x 10e9)</a:t>
            </a:r>
          </a:p>
          <a:p>
            <a:r>
              <a:rPr lang="en-US" altLang="ja-JP" sz="1100" dirty="0">
                <a:latin typeface="Arial"/>
                <a:cs typeface="Arial"/>
              </a:rPr>
              <a:t>			FP_OPS: floating point operations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VEC_INS: vector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FMA_INS: Fused Multiply-and-Add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LD_INS: memory load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SR_INS: memory store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L1_TCM: level 1 cache miss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L2_TCM: level 2 cache miss (by demand and by </a:t>
            </a:r>
            <a:r>
              <a:rPr lang="en-US" altLang="ja-JP" sz="1100" dirty="0" err="1">
                <a:latin typeface="Arial"/>
                <a:cs typeface="Arial"/>
              </a:rPr>
              <a:t>prefetch</a:t>
            </a:r>
            <a:r>
              <a:rPr lang="en-US" altLang="ja-JP" sz="1100" dirty="0">
                <a:latin typeface="Arial"/>
                <a:cs typeface="Arial"/>
              </a:rPr>
              <a:t>)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L2_WB_DM: level 2 cache miss by demand with </a:t>
            </a:r>
            <a:r>
              <a:rPr lang="en-US" altLang="ja-JP" sz="1100" dirty="0" err="1">
                <a:latin typeface="Arial"/>
                <a:cs typeface="Arial"/>
              </a:rPr>
              <a:t>writeback</a:t>
            </a:r>
            <a:r>
              <a:rPr lang="en-US" altLang="ja-JP" sz="1100" dirty="0">
                <a:latin typeface="Arial"/>
                <a:cs typeface="Arial"/>
              </a:rPr>
              <a:t> request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L2_WB_PF: level 2 cache miss by </a:t>
            </a:r>
            <a:r>
              <a:rPr lang="en-US" altLang="ja-JP" sz="1100" dirty="0" err="1">
                <a:latin typeface="Arial"/>
                <a:cs typeface="Arial"/>
              </a:rPr>
              <a:t>prefetch</a:t>
            </a:r>
            <a:r>
              <a:rPr lang="en-US" altLang="ja-JP" sz="1100" dirty="0">
                <a:latin typeface="Arial"/>
                <a:cs typeface="Arial"/>
              </a:rPr>
              <a:t> with </a:t>
            </a:r>
            <a:r>
              <a:rPr lang="en-US" altLang="ja-JP" sz="1100" dirty="0" err="1">
                <a:latin typeface="Arial"/>
                <a:cs typeface="Arial"/>
              </a:rPr>
              <a:t>writeback</a:t>
            </a:r>
            <a:r>
              <a:rPr lang="en-US" altLang="ja-JP" sz="1100" dirty="0">
                <a:latin typeface="Arial"/>
                <a:cs typeface="Arial"/>
              </a:rPr>
              <a:t> request</a:t>
            </a:r>
          </a:p>
          <a:p>
            <a:r>
              <a:rPr lang="en-US" altLang="ja-JP" sz="1100" dirty="0">
                <a:latin typeface="Arial"/>
                <a:cs typeface="Arial"/>
              </a:rPr>
              <a:t>			TOT_CYC: total cycles</a:t>
            </a:r>
          </a:p>
          <a:p>
            <a:r>
              <a:rPr lang="en-US" altLang="ja-JP" sz="1100" dirty="0">
                <a:latin typeface="Arial"/>
                <a:cs typeface="Arial"/>
              </a:rPr>
              <a:t>			MEM_SCY: Cycles Stalled Waiting for memory accesses</a:t>
            </a:r>
          </a:p>
          <a:p>
            <a:r>
              <a:rPr lang="en-US" altLang="ja-JP" sz="1100" dirty="0">
                <a:latin typeface="Arial"/>
                <a:cs typeface="Arial"/>
              </a:rPr>
              <a:t>			STL_ICY: Cycles with no instruction issue</a:t>
            </a:r>
          </a:p>
          <a:p>
            <a:r>
              <a:rPr lang="en-US" altLang="ja-JP" sz="1100" dirty="0">
                <a:latin typeface="Arial"/>
                <a:cs typeface="Arial"/>
              </a:rPr>
              <a:t>			TOT_INS: total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FP_INS: floating point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Derived statistics:</a:t>
            </a:r>
          </a:p>
          <a:p>
            <a:r>
              <a:rPr lang="en-US" altLang="ja-JP" sz="1100" dirty="0">
                <a:latin typeface="Arial"/>
                <a:cs typeface="Arial"/>
              </a:rPr>
              <a:t>			[</a:t>
            </a:r>
            <a:r>
              <a:rPr lang="en-US" altLang="ja-JP" sz="1100" dirty="0" err="1">
                <a:latin typeface="Arial"/>
                <a:cs typeface="Arial"/>
              </a:rPr>
              <a:t>GFlops</a:t>
            </a:r>
            <a:r>
              <a:rPr lang="en-US" altLang="ja-JP" sz="1100" dirty="0">
                <a:latin typeface="Arial"/>
                <a:cs typeface="Arial"/>
              </a:rPr>
              <a:t>]: floating point operations per </a:t>
            </a:r>
            <a:r>
              <a:rPr lang="en-US" altLang="ja-JP" sz="1100" dirty="0" err="1">
                <a:latin typeface="Arial"/>
                <a:cs typeface="Arial"/>
              </a:rPr>
              <a:t>nano</a:t>
            </a:r>
            <a:r>
              <a:rPr lang="en-US" altLang="ja-JP" sz="1100" dirty="0">
                <a:latin typeface="Arial"/>
                <a:cs typeface="Arial"/>
              </a:rPr>
              <a:t> seconds (10^-9)</a:t>
            </a:r>
          </a:p>
          <a:p>
            <a:r>
              <a:rPr lang="en-US" altLang="ja-JP" sz="1100" dirty="0">
                <a:latin typeface="Arial"/>
                <a:cs typeface="Arial"/>
              </a:rPr>
              <a:t>			[</a:t>
            </a:r>
            <a:r>
              <a:rPr lang="en-US" altLang="ja-JP" sz="1100" dirty="0" err="1">
                <a:latin typeface="Arial"/>
                <a:cs typeface="Arial"/>
              </a:rPr>
              <a:t>Mem</a:t>
            </a:r>
            <a:r>
              <a:rPr lang="en-US" altLang="ja-JP" sz="1100" dirty="0">
                <a:latin typeface="Arial"/>
                <a:cs typeface="Arial"/>
              </a:rPr>
              <a:t> GB/s]: memory bandwidth in </a:t>
            </a:r>
            <a:r>
              <a:rPr lang="en-US" altLang="ja-JP" sz="1100" dirty="0" err="1">
                <a:latin typeface="Arial"/>
                <a:cs typeface="Arial"/>
              </a:rPr>
              <a:t>load+store</a:t>
            </a:r>
            <a:r>
              <a:rPr lang="en-US" altLang="ja-JP" sz="1100" dirty="0">
                <a:latin typeface="Arial"/>
                <a:cs typeface="Arial"/>
              </a:rPr>
              <a:t> GB/s</a:t>
            </a:r>
          </a:p>
          <a:p>
            <a:r>
              <a:rPr lang="en-US" altLang="ja-JP" sz="1100" dirty="0">
                <a:latin typeface="Arial"/>
                <a:cs typeface="Arial"/>
              </a:rPr>
              <a:t>			[L1$ %]: Level 1 cache hit percentage </a:t>
            </a:r>
          </a:p>
          <a:p>
            <a:r>
              <a:rPr lang="en-US" altLang="ja-JP" sz="1100" dirty="0">
                <a:latin typeface="Arial"/>
                <a:cs typeface="Arial"/>
              </a:rPr>
              <a:t>			[LL$ %]: Last Level cache hit </a:t>
            </a:r>
            <a:r>
              <a:rPr lang="en-US" altLang="ja-JP" sz="1100" dirty="0" smtClean="0">
                <a:latin typeface="Arial"/>
                <a:cs typeface="Arial"/>
              </a:rPr>
              <a:t>percentage</a:t>
            </a:r>
            <a:endParaRPr lang="en-US" altLang="ja-JP" sz="1100" dirty="0">
              <a:latin typeface="Arial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を用いる　京実行結果例</a:t>
            </a:r>
            <a:r>
              <a:rPr kumimoji="1" lang="en-US" altLang="ja-JP" dirty="0" smtClean="0"/>
              <a:t> 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520335"/>
          </a:xfrm>
        </p:spPr>
        <p:txBody>
          <a:bodyPr>
            <a:normAutofit fontScale="92500"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環境変数を追加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export HWPC_CHOOSER=FLOPS,VECTOR</a:t>
            </a:r>
          </a:p>
        </p:txBody>
      </p:sp>
      <p:sp>
        <p:nvSpPr>
          <p:cNvPr id="5" name="雲 4"/>
          <p:cNvSpPr/>
          <p:nvPr/>
        </p:nvSpPr>
        <p:spPr>
          <a:xfrm>
            <a:off x="1577474" y="2219158"/>
            <a:ext cx="2900948" cy="1056105"/>
          </a:xfrm>
          <a:prstGeom prst="cloud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左中かっこ 6"/>
          <p:cNvSpPr/>
          <p:nvPr/>
        </p:nvSpPr>
        <p:spPr>
          <a:xfrm>
            <a:off x="276726" y="2219158"/>
            <a:ext cx="498642" cy="3408947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72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7200" y="1589200"/>
            <a:ext cx="8229600" cy="5339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/>
                <a:cs typeface="Arial"/>
              </a:rPr>
              <a:t>	Statistics per MPI process [Node Average]</a:t>
            </a:r>
          </a:p>
          <a:p>
            <a:r>
              <a:rPr lang="en-US" altLang="ja-JP" sz="1100" dirty="0">
                <a:latin typeface="Arial"/>
                <a:cs typeface="Arial"/>
              </a:rPr>
              <a:t>	Label    |     call     |              accumulated time                    |          flop | messages[Bytes]</a:t>
            </a:r>
          </a:p>
          <a:p>
            <a:r>
              <a:rPr lang="en-US" altLang="ja-JP" sz="1100" dirty="0">
                <a:latin typeface="Arial"/>
                <a:cs typeface="Arial"/>
              </a:rPr>
              <a:t>	         |             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[sec] 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[%]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[sec]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/call[sec] |   </a:t>
            </a:r>
            <a:r>
              <a:rPr lang="en-US" altLang="ja-JP" sz="1100" dirty="0" err="1">
                <a:latin typeface="Arial"/>
                <a:cs typeface="Arial"/>
              </a:rPr>
              <a:t>avr</a:t>
            </a:r>
            <a:r>
              <a:rPr lang="en-US" altLang="ja-JP" sz="1100" dirty="0">
                <a:latin typeface="Arial"/>
                <a:cs typeface="Arial"/>
              </a:rPr>
              <a:t>         </a:t>
            </a:r>
            <a:r>
              <a:rPr lang="en-US" altLang="ja-JP" sz="1100" dirty="0" err="1">
                <a:latin typeface="Arial"/>
                <a:cs typeface="Arial"/>
              </a:rPr>
              <a:t>sdv</a:t>
            </a:r>
            <a:r>
              <a:rPr lang="en-US" altLang="ja-JP" sz="1100" dirty="0">
                <a:latin typeface="Arial"/>
                <a:cs typeface="Arial"/>
              </a:rPr>
              <a:t>         speed</a:t>
            </a: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    2   4.823370e-01   66.93   3.7025e-03  2.411685e-01    1.007e+10   6.975e+08    19.45 GB/sec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section2 :            1   2.383659e-01   33.07   2.4961e-03  2.383659e-01    5.227e+09   6.785e+08    20.42 GB/sec</a:t>
            </a:r>
          </a:p>
          <a:p>
            <a:r>
              <a:rPr lang="en-US" altLang="ja-JP" sz="1100" dirty="0">
                <a:latin typeface="Arial"/>
                <a:cs typeface="Arial"/>
              </a:rPr>
              <a:t>	---------+--------------+--------------------------------------------------+--------------------------------------</a:t>
            </a:r>
          </a:p>
          <a:p>
            <a:r>
              <a:rPr lang="en-US" altLang="ja-JP" sz="1100" dirty="0">
                <a:latin typeface="Arial"/>
                <a:cs typeface="Arial"/>
              </a:rPr>
              <a:t>	Total    |                7.207029e-01                                       1.530e+10                19.77 GB/sec</a:t>
            </a:r>
          </a:p>
          <a:p>
            <a:r>
              <a:rPr lang="en-US" altLang="ja-JP" sz="1100" dirty="0">
                <a:latin typeface="Arial"/>
                <a:cs typeface="Arial"/>
              </a:rPr>
              <a:t>	Performance| 			                                                                     39.54 GB/sec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----------------------------------------------------</a:t>
            </a:r>
            <a:r>
              <a:rPr lang="en-US" altLang="ja-JP" sz="1100" dirty="0" smtClean="0">
                <a:latin typeface="Arial"/>
                <a:cs typeface="Arial"/>
              </a:rPr>
              <a:t>-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</a:t>
            </a:r>
            <a:r>
              <a:rPr lang="en-US" altLang="ja-JP" sz="1100" dirty="0" err="1">
                <a:latin typeface="Arial"/>
                <a:cs typeface="Arial"/>
              </a:rPr>
              <a:t>PMlib</a:t>
            </a:r>
            <a:r>
              <a:rPr lang="en-US" altLang="ja-JP" sz="1100" dirty="0">
                <a:latin typeface="Arial"/>
                <a:cs typeface="Arial"/>
              </a:rPr>
              <a:t> detected the CPU architecture:</a:t>
            </a:r>
          </a:p>
          <a:p>
            <a:r>
              <a:rPr lang="en-US" altLang="ja-JP" sz="1100" dirty="0">
                <a:latin typeface="Arial"/>
                <a:cs typeface="Arial"/>
              </a:rPr>
              <a:t>	The available Hardware Performance Counter (HWPC) events depend on this CPU architecture.</a:t>
            </a:r>
          </a:p>
          <a:p>
            <a:r>
              <a:rPr lang="en-US" altLang="ja-JP" sz="1100" dirty="0">
                <a:latin typeface="Arial"/>
                <a:cs typeface="Arial"/>
              </a:rPr>
              <a:t>		Sun</a:t>
            </a:r>
          </a:p>
          <a:p>
            <a:r>
              <a:rPr lang="en-US" altLang="ja-JP" sz="1100" dirty="0">
                <a:latin typeface="Arial"/>
                <a:cs typeface="Arial"/>
              </a:rPr>
              <a:t>		Fujitsu SPARC64 </a:t>
            </a:r>
            <a:r>
              <a:rPr lang="en-US" altLang="ja-JP" sz="1100" dirty="0" err="1">
                <a:latin typeface="Arial"/>
                <a:cs typeface="Arial"/>
              </a:rPr>
              <a:t>VIIIfx</a:t>
            </a:r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HWPC event values of the master rank, sum of threads. count unit in Giga (x 10e9)</a:t>
            </a:r>
          </a:p>
          <a:p>
            <a:r>
              <a:rPr lang="en-US" altLang="ja-JP" sz="1100" dirty="0">
                <a:latin typeface="Arial"/>
                <a:cs typeface="Arial"/>
              </a:rPr>
              <a:t>	-        :       L2_TCM    L2_WB_DM    L2_WB_PF  [</a:t>
            </a:r>
            <a:r>
              <a:rPr lang="en-US" altLang="ja-JP" sz="1100" dirty="0" err="1">
                <a:latin typeface="Arial"/>
                <a:cs typeface="Arial"/>
              </a:rPr>
              <a:t>Mem</a:t>
            </a:r>
            <a:r>
              <a:rPr lang="en-US" altLang="ja-JP" sz="1100" dirty="0">
                <a:latin typeface="Arial"/>
                <a:cs typeface="Arial"/>
              </a:rPr>
              <a:t> GB/s]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section1 :        0.082       0.000       0.000      22.025</a:t>
            </a:r>
          </a:p>
          <a:p>
            <a:r>
              <a:rPr lang="en-US" altLang="ja-JP" sz="1100" dirty="0">
                <a:latin typeface="Arial"/>
                <a:cs typeface="Arial"/>
              </a:rPr>
              <a:t>	section2 :        0.045       0.000       0.000      23.763</a:t>
            </a:r>
          </a:p>
          <a:p>
            <a:endParaRPr lang="en-US" altLang="ja-JP" sz="1100" dirty="0">
              <a:latin typeface="Arial"/>
              <a:cs typeface="Arial"/>
            </a:endParaRPr>
          </a:p>
          <a:p>
            <a:r>
              <a:rPr lang="en-US" altLang="ja-JP" sz="1100" dirty="0">
                <a:latin typeface="Arial"/>
                <a:cs typeface="Arial"/>
              </a:rPr>
              <a:t>		HWPC events legend: count unit in Giga (x 10e9)</a:t>
            </a:r>
          </a:p>
          <a:p>
            <a:r>
              <a:rPr lang="en-US" altLang="ja-JP" sz="1100" dirty="0">
                <a:latin typeface="Arial"/>
                <a:cs typeface="Arial"/>
              </a:rPr>
              <a:t>			FP_OPS: floating point operations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VEC_INS: vector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FMA_INS: Fused Multiply-and-Add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LD_INS: memory load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SR_INS: memory store instructions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L1_TCM: level 1 cache miss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L2_TCM: level 2 cache miss (by demand and by </a:t>
            </a:r>
            <a:r>
              <a:rPr lang="en-US" altLang="ja-JP" sz="1100" dirty="0" err="1">
                <a:latin typeface="Arial"/>
                <a:cs typeface="Arial"/>
              </a:rPr>
              <a:t>prefetch</a:t>
            </a:r>
            <a:r>
              <a:rPr lang="en-US" altLang="ja-JP" sz="1100" dirty="0">
                <a:latin typeface="Arial"/>
                <a:cs typeface="Arial"/>
              </a:rPr>
              <a:t>)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L2_WB_DM: level 2 cache miss by demand with </a:t>
            </a:r>
            <a:r>
              <a:rPr lang="en-US" altLang="ja-JP" sz="1100" dirty="0" err="1">
                <a:latin typeface="Arial"/>
                <a:cs typeface="Arial"/>
              </a:rPr>
              <a:t>writeback</a:t>
            </a:r>
            <a:r>
              <a:rPr lang="en-US" altLang="ja-JP" sz="1100" dirty="0">
                <a:latin typeface="Arial"/>
                <a:cs typeface="Arial"/>
              </a:rPr>
              <a:t> request</a:t>
            </a:r>
          </a:p>
          <a:p>
            <a:r>
              <a:rPr lang="en-US" altLang="ja-JP" sz="1100" dirty="0">
                <a:latin typeface="Arial"/>
                <a:cs typeface="Arial"/>
              </a:rPr>
              <a:t>			L2_WB_PF: level 2 cache miss by </a:t>
            </a:r>
            <a:r>
              <a:rPr lang="en-US" altLang="ja-JP" sz="1100" dirty="0" err="1">
                <a:latin typeface="Arial"/>
                <a:cs typeface="Arial"/>
              </a:rPr>
              <a:t>prefetch</a:t>
            </a:r>
            <a:r>
              <a:rPr lang="en-US" altLang="ja-JP" sz="1100" dirty="0">
                <a:latin typeface="Arial"/>
                <a:cs typeface="Arial"/>
              </a:rPr>
              <a:t> with </a:t>
            </a:r>
            <a:r>
              <a:rPr lang="en-US" altLang="ja-JP" sz="1100" dirty="0" err="1">
                <a:latin typeface="Arial"/>
                <a:cs typeface="Arial"/>
              </a:rPr>
              <a:t>writeback</a:t>
            </a:r>
            <a:r>
              <a:rPr lang="en-US" altLang="ja-JP" sz="1100" dirty="0">
                <a:latin typeface="Arial"/>
                <a:cs typeface="Arial"/>
              </a:rPr>
              <a:t> request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Pmlib</a:t>
            </a:r>
            <a:r>
              <a:rPr kumimoji="1" lang="ja-JP" altLang="en-US" dirty="0" smtClean="0"/>
              <a:t>を用いる　京実行結果例</a:t>
            </a:r>
            <a:r>
              <a:rPr kumimoji="1" lang="en-US" altLang="ja-JP" dirty="0" smtClean="0"/>
              <a:t> (4)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5"/>
            <a:ext cx="8229600" cy="520335"/>
          </a:xfrm>
        </p:spPr>
        <p:txBody>
          <a:bodyPr>
            <a:normAutofit/>
          </a:bodyPr>
          <a:lstStyle/>
          <a:p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環境変数を変更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export HWPC_CHOOSER=BANDWIDTH</a:t>
            </a:r>
          </a:p>
        </p:txBody>
      </p:sp>
    </p:spTree>
    <p:extLst>
      <p:ext uri="{BB962C8B-B14F-4D97-AF65-F5344CB8AC3E}">
        <p14:creationId xmlns:p14="http://schemas.microsoft.com/office/powerpoint/2010/main" val="4053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ハンズオン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ハンズオンプログラムについて</a:t>
            </a:r>
          </a:p>
          <a:p>
            <a:pPr lvl="0"/>
            <a:r>
              <a:rPr lang="ja-JP" altLang="en-US" dirty="0" smtClean="0"/>
              <a:t>プログラムの実行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プログラムへの</a:t>
            </a:r>
            <a:r>
              <a:rPr lang="en-US" altLang="ja-JP" dirty="0" smtClean="0"/>
              <a:t>PMlib</a:t>
            </a:r>
            <a:r>
              <a:rPr lang="ja-JP" altLang="en-US" dirty="0" smtClean="0"/>
              <a:t>のくみこみ</a:t>
            </a:r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pPr lvl="0"/>
            <a:r>
              <a:rPr kumimoji="1" lang="ja-JP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プログラム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lang="ja-JP" altLang="en-US" dirty="0" smtClean="0"/>
              <a:t>統計情報の解釈と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検討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6764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2255</Words>
  <Application>Microsoft Macintosh PowerPoint</Application>
  <PresentationFormat>画面に合わせる (4:3)</PresentationFormat>
  <Paragraphs>386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PMlibのインストールとテスト</vt:lpstr>
      <vt:lpstr>PMlibのインストール　京コンピュータ(1)</vt:lpstr>
      <vt:lpstr>PMlibのインストール　京コンピュータ(2)</vt:lpstr>
      <vt:lpstr>PMlibを用いる　京コンピュータ(1)</vt:lpstr>
      <vt:lpstr>Pmlibを用いる　京実行結果例 (1)</vt:lpstr>
      <vt:lpstr>Pmlibを用いる　京実行結果例 (2)</vt:lpstr>
      <vt:lpstr>Pmlibを用いる　京実行結果例 (3)</vt:lpstr>
      <vt:lpstr>Pmlibを用いる　京実行結果例 (4)</vt:lpstr>
      <vt:lpstr>ハンズオン</vt:lpstr>
      <vt:lpstr>参考資料</vt:lpstr>
      <vt:lpstr>ハードウエアカウンタについて</vt:lpstr>
      <vt:lpstr>ハードウエアカウンタについて</vt:lpstr>
      <vt:lpstr>ハードウエアカウンタ Xeon E5 preset とnative</vt:lpstr>
      <vt:lpstr>ハードウエアカウンタ SPARC64 VIIIfx preset とnative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PMlib 講習会</dc:title>
  <dc:creator>Kazunori Mikami</dc:creator>
  <cp:lastModifiedBy>Kazunori Mikami</cp:lastModifiedBy>
  <cp:revision>194</cp:revision>
  <cp:lastPrinted>2015-01-14T08:59:26Z</cp:lastPrinted>
  <dcterms:created xsi:type="dcterms:W3CDTF">2014-05-21T07:08:19Z</dcterms:created>
  <dcterms:modified xsi:type="dcterms:W3CDTF">2015-01-15T06:31:35Z</dcterms:modified>
</cp:coreProperties>
</file>