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4" r:id="rId2"/>
    <p:sldId id="339" r:id="rId3"/>
    <p:sldId id="340" r:id="rId4"/>
    <p:sldId id="341" r:id="rId5"/>
    <p:sldId id="344" r:id="rId6"/>
    <p:sldId id="342" r:id="rId7"/>
    <p:sldId id="337" r:id="rId8"/>
    <p:sldId id="315" r:id="rId9"/>
    <p:sldId id="316" r:id="rId10"/>
    <p:sldId id="317" r:id="rId11"/>
    <p:sldId id="318" r:id="rId12"/>
  </p:sldIdLst>
  <p:sldSz cx="9144000" cy="6858000" type="screen4x3"/>
  <p:notesSz cx="9144000" cy="6858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000FB"/>
    <a:srgbClr val="E88AFF"/>
    <a:srgbClr val="FFED53"/>
    <a:srgbClr val="FFDF29"/>
    <a:srgbClr val="FFF302"/>
    <a:srgbClr val="EDD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100" d="100"/>
          <a:sy n="100" d="100"/>
        </p:scale>
        <p:origin x="-5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58201-30FB-3947-BC96-92BD15DAF8B1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78908-79B1-034E-8846-4FFD001B2D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18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C05D0-0BD8-614F-9FD4-CD1226139100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1582-692E-094E-855F-DBB131A4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45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92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4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5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00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7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91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3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8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7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3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57664"/>
            <a:ext cx="8229600" cy="486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A329-DE78-6D42-B0FD-545BACB967F2}" type="datetimeFigureOut">
              <a:rPr kumimoji="1" lang="ja-JP" altLang="en-US" smtClean="0"/>
              <a:t>2015/01/15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F9062-0C69-A443-90E0-5A1B516E3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00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ハンズオン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ハンズオンプログラムについて</a:t>
            </a:r>
          </a:p>
          <a:p>
            <a:pPr lvl="0"/>
            <a:r>
              <a:rPr lang="ja-JP" altLang="en-US" dirty="0" smtClean="0"/>
              <a:t>プログラムの実行</a:t>
            </a:r>
            <a:endParaRPr lang="en-US" altLang="ja-JP" dirty="0" smtClean="0"/>
          </a:p>
          <a:p>
            <a:pPr lvl="0"/>
            <a:r>
              <a:rPr lang="ja-JP" altLang="en-US" dirty="0" smtClean="0"/>
              <a:t>プログラムへの</a:t>
            </a:r>
            <a:r>
              <a:rPr lang="en-US" altLang="ja-JP" dirty="0" smtClean="0"/>
              <a:t>PMlib</a:t>
            </a:r>
            <a:r>
              <a:rPr lang="ja-JP" altLang="en-US" dirty="0" smtClean="0"/>
              <a:t>のくみこみ</a:t>
            </a:r>
            <a:endParaRPr kumimoji="1" lang="ja-JP" altLang="en-US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pPr lvl="0"/>
            <a:r>
              <a:rPr kumimoji="1" lang="ja-JP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プログラム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の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PMlib</a:t>
            </a:r>
            <a:r>
              <a:rPr lang="ja-JP" altLang="en-US" dirty="0" smtClean="0"/>
              <a:t>統計情報の解釈と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検討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367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ハードウエアカウンタ</a:t>
            </a:r>
            <a:r>
              <a:rPr kumimoji="1" lang="en-US" altLang="ja-JP" dirty="0" smtClean="0"/>
              <a:t> Xeon E5 </a:t>
            </a:r>
            <a:r>
              <a:rPr lang="en-US" altLang="ja-JP" dirty="0" smtClean="0"/>
              <a:t>preset </a:t>
            </a:r>
            <a:r>
              <a:rPr lang="ja-JP" altLang="en-US" dirty="0"/>
              <a:t>と</a:t>
            </a:r>
            <a:r>
              <a:rPr lang="en-US" altLang="ja-JP" dirty="0"/>
              <a:t>native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9376" y="1058429"/>
            <a:ext cx="8560784" cy="57708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Event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name:                   PAPI_FP_OPS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Code:                   0x80000066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Number of Native Events:      2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Short Description:           |FP 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Long Description:            |Floating point 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Developer's Notes:           ||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Derived Type:                |DERIVED_ADD|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Postfix Processing String:   ||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Code[0]: 0x4000001c |FP_COMP_OPS_EXE:SSE_SCALAR_DOUBLE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number of floating point events,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masks:Number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of SSE double precision FP scalar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uops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executed|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Code[1]: 0x4000001d |FP_COMP_OPS_EXE:SSE_FP_SCALAR_SINGLE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number of floating point events,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masks:Number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of SSE single precision FP scalar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uops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executed|</a:t>
            </a:r>
          </a:p>
          <a:p>
            <a:endParaRPr lang="en-US" altLang="ja-JP" sz="900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$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papi_avail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-e  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PAPI_DP_OPS</a:t>
            </a:r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name:                   PAPI_DP_OPS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Code:                   0x80000068  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Number of Native Events:      3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Short Description:           |DP operations|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Long Description:            |Floating point operations; optimized to count scaled double precision vector operations|</a:t>
            </a:r>
          </a:p>
          <a:p>
            <a:endParaRPr lang="en-US" altLang="ja-JP" sz="900" dirty="0" smtClean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Code[0]: 0x4000001c |FP_COMP_OPS_EXE:SSE_SCALAR_DOUBLE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number of floating point events,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masks:Number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of SSE double precision FP scalar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uops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executed|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Code[1]: 0x40000020 |FP_COMP_OPS_EXE:SSE_FP_PACKED_DOUBLE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number of floating point events,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masks:Number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of SSE double precision FP packed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uops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executed|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Code[2]: 0x40000021 |SIMD_FP_256:PACKED_DOUBLE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Event Description: |Counts 256-bit packed floating point instructions,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masks:Counts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256-bit packed double-precision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$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papi_avail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-e  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PAPI_VEC_DP</a:t>
            </a:r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name:                   PAPI_VEC_DP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Code:                   0x8000006a  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Number of Native Events:      2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Short Description:           |DP Vector/SIMD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instr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Long Description:            |Double precision vector/SIMD instructions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  <a:p>
            <a:endParaRPr lang="en-US" altLang="ja-JP" sz="900" dirty="0" smtClean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Native Code[0]: 0x40000020 |FP_COMP_OPS_EXE:SSE_FP_PACKED_DOUBLE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Code[1]: 0x40000021 |SIMD_FP_256:PACKED_DOUBLE</a:t>
            </a:r>
            <a:r>
              <a:rPr lang="en-US" altLang="ja-JP" sz="900" dirty="0" smtClean="0">
                <a:latin typeface="ＭＳ ゴシック"/>
                <a:ea typeface="ＭＳ ゴシック"/>
                <a:cs typeface="ＭＳ ゴシック"/>
              </a:rPr>
              <a:t>|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62868" y="1058429"/>
            <a:ext cx="421140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ＭＳ ゴシック"/>
                <a:ea typeface="ＭＳ ゴシック"/>
                <a:cs typeface="ＭＳ ゴシック"/>
              </a:rPr>
              <a:t>Intel Xeon E5</a:t>
            </a:r>
            <a:r>
              <a:rPr lang="ja-JP" altLang="en-US" sz="1100" dirty="0">
                <a:latin typeface="ＭＳ ゴシック"/>
                <a:ea typeface="ＭＳ ゴシック"/>
                <a:cs typeface="ＭＳ ゴシック"/>
              </a:rPr>
              <a:t>では</a:t>
            </a:r>
            <a:r>
              <a:rPr lang="en-US" altLang="ja-JP" sz="1100" dirty="0">
                <a:latin typeface="ＭＳ ゴシック"/>
                <a:ea typeface="ＭＳ ゴシック"/>
                <a:cs typeface="ＭＳ ゴシック"/>
              </a:rPr>
              <a:t>PAPI_FP_OPS</a:t>
            </a:r>
            <a:r>
              <a:rPr lang="ja-JP" altLang="en-US" sz="1100" dirty="0">
                <a:latin typeface="ＭＳ ゴシック"/>
                <a:ea typeface="ＭＳ ゴシック"/>
                <a:cs typeface="ＭＳ ゴシック"/>
              </a:rPr>
              <a:t>と</a:t>
            </a:r>
            <a:r>
              <a:rPr lang="en-US" altLang="ja-JP" sz="1100" dirty="0">
                <a:latin typeface="ＭＳ ゴシック"/>
                <a:ea typeface="ＭＳ ゴシック"/>
                <a:cs typeface="ＭＳ ゴシック"/>
              </a:rPr>
              <a:t>PAPI_FP_INS</a:t>
            </a:r>
            <a:r>
              <a:rPr lang="ja-JP" altLang="en-US" sz="1100" dirty="0">
                <a:latin typeface="ＭＳ ゴシック"/>
                <a:ea typeface="ＭＳ ゴシック"/>
                <a:cs typeface="ＭＳ ゴシック"/>
              </a:rPr>
              <a:t>は同じ内容を</a:t>
            </a:r>
            <a:r>
              <a:rPr lang="ja-JP" altLang="en-US" sz="1100" dirty="0" smtClean="0">
                <a:latin typeface="ＭＳ ゴシック"/>
                <a:ea typeface="ＭＳ ゴシック"/>
                <a:cs typeface="ＭＳ ゴシック"/>
              </a:rPr>
              <a:t>表示</a:t>
            </a:r>
            <a:endParaRPr lang="en-US" altLang="ja-JP" sz="1100" dirty="0"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4683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1" lang="ja-JP" altLang="en-US" dirty="0" smtClean="0"/>
              <a:t>ハードウエアカウンタ</a:t>
            </a:r>
            <a:r>
              <a:rPr kumimoji="1" lang="en-US" altLang="ja-JP" dirty="0" smtClean="0"/>
              <a:t> SPARC64 </a:t>
            </a:r>
            <a:r>
              <a:rPr kumimoji="1" lang="en-US" altLang="ja-JP" dirty="0" err="1" smtClean="0"/>
              <a:t>VIIIfx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preset </a:t>
            </a:r>
            <a:r>
              <a:rPr lang="ja-JP" altLang="en-US" dirty="0"/>
              <a:t>と</a:t>
            </a:r>
            <a:r>
              <a:rPr lang="en-US" altLang="ja-JP" dirty="0"/>
              <a:t>native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9376" y="1058429"/>
            <a:ext cx="8560784" cy="2862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$ </a:t>
            </a:r>
            <a:r>
              <a:rPr lang="en-US" altLang="ja-JP" sz="900" dirty="0" err="1">
                <a:latin typeface="ＭＳ ゴシック"/>
                <a:ea typeface="ＭＳ ゴシック"/>
                <a:cs typeface="ＭＳ ゴシック"/>
              </a:rPr>
              <a:t>papi_avail</a:t>
            </a:r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-e PAPI_FP_OPS  </a:t>
            </a:r>
            <a:endParaRPr lang="en-US" altLang="ja-JP" sz="900" dirty="0" smtClean="0">
              <a:latin typeface="ＭＳ ゴシック"/>
              <a:ea typeface="ＭＳ ゴシック"/>
              <a:cs typeface="ＭＳ ゴシック"/>
            </a:endParaRP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Event name:                   PAPI_FP_OPS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Number of Native Events:      4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Short Description:           |FP operations|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Long Description:            |Floating point operations|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Derived Type:                |DERIVED_POSTFIX|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Code[0]: 0x40000010  |FLOATING_INSTRUCTIONS|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Event Description:   |Counts the number of committed floating-point operation instructions.|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Code[1]: 0x40000011  |FMA_INSTRUCTIONS|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Event Description:   |Counts the number of committed floating-point Multiply-and-Add operation instructions.|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Code[2]: 0x40000008  |SIMD_FLOATING_INSTRUCTIONS|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Event Description:   |Counts the number of committed floating-point SIMD instructions of one operation in SIMD.|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Code[3]: 0x40000009  |SIMD_FMA_INSTRUCTIONS|</a:t>
            </a:r>
          </a:p>
          <a:p>
            <a:r>
              <a:rPr lang="en-US" altLang="ja-JP" sz="900" dirty="0">
                <a:latin typeface="ＭＳ ゴシック"/>
                <a:ea typeface="ＭＳ ゴシック"/>
                <a:cs typeface="ＭＳ ゴシック"/>
              </a:rPr>
              <a:t> Native Event Description:   |Counts the number of committed floating-point SIMD instructions of two operation in SIMD.|</a:t>
            </a:r>
          </a:p>
          <a:p>
            <a:endParaRPr lang="en-US" altLang="ja-JP" sz="900" dirty="0">
              <a:latin typeface="ＭＳ ゴシック"/>
              <a:ea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6795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ハンズオンプログラムについて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723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プログラムの実行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kumimoji="1" lang="ja-JP" altLang="en-US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67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プログラムへの</a:t>
            </a:r>
            <a:r>
              <a:rPr lang="en-US" altLang="ja-JP" dirty="0" smtClean="0"/>
              <a:t>PMlib</a:t>
            </a:r>
            <a:r>
              <a:rPr lang="ja-JP" altLang="en-US" dirty="0" smtClean="0"/>
              <a:t>のくみこみ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kumimoji="1" lang="ja-JP" altLang="en-US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80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en-US" altLang="ja-JP" sz="32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PMlib</a:t>
            </a:r>
            <a:r>
              <a:rPr kumimoji="1" lang="ja-JP" altLang="ja-JP" sz="3200" kern="120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くみこみ</a:t>
            </a:r>
            <a:r>
              <a:rPr lang="ja-JP" altLang="en-US" smtClean="0"/>
              <a:t>プログラム</a:t>
            </a:r>
            <a:r>
              <a:rPr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kumimoji="1" lang="ja-JP" altLang="en-US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7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プログラム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の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PMlib</a:t>
            </a:r>
            <a:r>
              <a:rPr lang="ja-JP" altLang="en-US" dirty="0" smtClean="0"/>
              <a:t>統計情報の解釈と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検討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8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sz="3200" dirty="0" smtClean="0"/>
              <a:t>参考資料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プロセッサ固有のハードウエアパフォーマンスカウンタ（</a:t>
            </a:r>
            <a:r>
              <a:rPr kumimoji="1" lang="en-US" altLang="ja-JP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HWPC)</a:t>
            </a:r>
            <a:r>
              <a:rPr kumimoji="1" lang="ja-JP" altLang="en-US" sz="2400" kern="12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について</a:t>
            </a:r>
          </a:p>
          <a:p>
            <a:pPr lvl="0"/>
            <a:r>
              <a:rPr lang="ja-JP" altLang="en-US" dirty="0" smtClean="0"/>
              <a:t>京の</a:t>
            </a:r>
            <a:r>
              <a:rPr lang="en-US" altLang="ja-JP" dirty="0" smtClean="0"/>
              <a:t>HWPC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PAPI</a:t>
            </a:r>
            <a:r>
              <a:rPr lang="ja-JP" altLang="en-US" dirty="0" smtClean="0"/>
              <a:t>インタフェイス</a:t>
            </a:r>
            <a:endParaRPr lang="en-US" altLang="ja-JP" dirty="0" smtClean="0"/>
          </a:p>
          <a:p>
            <a:pPr lvl="0"/>
            <a:r>
              <a:rPr lang="en-US" altLang="ja-JP" dirty="0" smtClean="0"/>
              <a:t>Intel Xeon</a:t>
            </a:r>
            <a:r>
              <a:rPr lang="ja-JP" altLang="en-US" dirty="0"/>
              <a:t>の</a:t>
            </a:r>
            <a:r>
              <a:rPr lang="en-US" altLang="ja-JP" dirty="0"/>
              <a:t>HWPC</a:t>
            </a:r>
            <a:r>
              <a:rPr lang="ja-JP" altLang="en-US" dirty="0"/>
              <a:t>と</a:t>
            </a:r>
            <a:r>
              <a:rPr lang="en-US" altLang="ja-JP" dirty="0"/>
              <a:t>PAPI</a:t>
            </a:r>
            <a:r>
              <a:rPr lang="ja-JP" altLang="en-US" dirty="0"/>
              <a:t>インタフェイス</a:t>
            </a:r>
            <a:endParaRPr lang="en-US" altLang="ja-JP" dirty="0" smtClean="0"/>
          </a:p>
          <a:p>
            <a:pPr lvl="0"/>
            <a:r>
              <a:rPr lang="en-US" altLang="ja-JP" dirty="0" smtClean="0"/>
              <a:t>PAPI </a:t>
            </a:r>
            <a:r>
              <a:rPr lang="ja-JP" altLang="en-US" dirty="0" smtClean="0"/>
              <a:t>高水準インタフェイスと低水準インタフェイス</a:t>
            </a:r>
            <a:endParaRPr kumimoji="1" lang="ja-JP" altLang="en-US" sz="2400" kern="1200" dirty="0" smtClean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2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ハードウエアカウンタについて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065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kumimoji="1" lang="ja-JP" altLang="en-US" dirty="0" smtClean="0"/>
              <a:t>京・</a:t>
            </a:r>
            <a:r>
              <a:rPr kumimoji="1" lang="en-US" altLang="ja-JP" dirty="0" smtClean="0"/>
              <a:t>FX10 preset event</a:t>
            </a:r>
          </a:p>
          <a:p>
            <a:pPr lvl="0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90819" y="1246715"/>
            <a:ext cx="5353385" cy="55092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ja-JP" sz="1100" dirty="0" smtClean="0"/>
              <a:t>    </a:t>
            </a:r>
            <a:r>
              <a:rPr lang="en-US" altLang="ja-JP" sz="1100" dirty="0"/>
              <a:t>Name        Code    </a:t>
            </a:r>
            <a:r>
              <a:rPr lang="en-US" altLang="ja-JP" sz="1100" dirty="0" err="1"/>
              <a:t>Deriv</a:t>
            </a:r>
            <a:r>
              <a:rPr lang="en-US" altLang="ja-JP" sz="1100" dirty="0"/>
              <a:t> Description (Note)</a:t>
            </a:r>
          </a:p>
          <a:p>
            <a:r>
              <a:rPr lang="en-US" altLang="ja-JP" sz="1100" dirty="0"/>
              <a:t>PAPI_L1_DCM  0x80000000  No   Level 1 data cache misses</a:t>
            </a:r>
          </a:p>
          <a:p>
            <a:r>
              <a:rPr lang="en-US" altLang="ja-JP" sz="1100" dirty="0"/>
              <a:t>PAPI_L1_ICM  0x80000001  No   Level 1 instruction cache misses</a:t>
            </a:r>
          </a:p>
          <a:p>
            <a:r>
              <a:rPr lang="en-US" altLang="ja-JP" sz="1100" dirty="0"/>
              <a:t>PAPI_L1_TCM  0x80000006  Yes  Level 1 cache misses</a:t>
            </a:r>
          </a:p>
          <a:p>
            <a:r>
              <a:rPr lang="en-US" altLang="ja-JP" sz="1100" dirty="0"/>
              <a:t>PAPI_L2_TCM  0x80000007  Yes  Level 2 cache misses</a:t>
            </a:r>
          </a:p>
          <a:p>
            <a:r>
              <a:rPr lang="en-US" altLang="ja-JP" sz="1100" dirty="0"/>
              <a:t>PAPI_CA_INV  0x8000000c  No   Requests for cache line invalidation</a:t>
            </a:r>
          </a:p>
          <a:p>
            <a:r>
              <a:rPr lang="en-US" altLang="ja-JP" sz="1100" dirty="0"/>
              <a:t>PAPI_CA_ITV  0x8000000d  No   Requests for cache line intervention</a:t>
            </a:r>
          </a:p>
          <a:p>
            <a:r>
              <a:rPr lang="en-US" altLang="ja-JP" sz="1100" dirty="0"/>
              <a:t>PAPI_TLB_DM  0x80000014  No   Data translation </a:t>
            </a:r>
            <a:r>
              <a:rPr lang="en-US" altLang="ja-JP" sz="1100" dirty="0" err="1"/>
              <a:t>lookaside</a:t>
            </a:r>
            <a:r>
              <a:rPr lang="en-US" altLang="ja-JP" sz="1100" dirty="0"/>
              <a:t> buffer misses</a:t>
            </a:r>
          </a:p>
          <a:p>
            <a:r>
              <a:rPr lang="en-US" altLang="ja-JP" sz="1100" dirty="0"/>
              <a:t>PAPI_TLB_IM  0x80000015  No   Instruction translation </a:t>
            </a:r>
            <a:r>
              <a:rPr lang="en-US" altLang="ja-JP" sz="1100" dirty="0" err="1"/>
              <a:t>lookaside</a:t>
            </a:r>
            <a:r>
              <a:rPr lang="en-US" altLang="ja-JP" sz="1100" dirty="0"/>
              <a:t> buffer misses</a:t>
            </a:r>
          </a:p>
          <a:p>
            <a:r>
              <a:rPr lang="en-US" altLang="ja-JP" sz="1100" dirty="0"/>
              <a:t>PAPI_TLB_TL  0x80000016  Yes  Total translation </a:t>
            </a:r>
            <a:r>
              <a:rPr lang="en-US" altLang="ja-JP" sz="1100" dirty="0" err="1"/>
              <a:t>lookaside</a:t>
            </a:r>
            <a:r>
              <a:rPr lang="en-US" altLang="ja-JP" sz="1100" dirty="0"/>
              <a:t> buffer misses</a:t>
            </a:r>
          </a:p>
          <a:p>
            <a:r>
              <a:rPr lang="en-US" altLang="ja-JP" sz="1100" dirty="0"/>
              <a:t>PAPI_MEM_SCY 0x80000022  No   Cycles Stalled Waiting for memory accesses</a:t>
            </a:r>
          </a:p>
          <a:p>
            <a:r>
              <a:rPr lang="en-US" altLang="ja-JP" sz="1100" dirty="0"/>
              <a:t>PAPI_STL_ICY 0x80000025  No   Cycles with no instruction issue</a:t>
            </a:r>
          </a:p>
          <a:p>
            <a:r>
              <a:rPr lang="en-US" altLang="ja-JP" sz="1100" dirty="0"/>
              <a:t>PAPI_FUL_ICY 0x80000026  No   Cycles with maximum instruction issue</a:t>
            </a:r>
          </a:p>
          <a:p>
            <a:r>
              <a:rPr lang="en-US" altLang="ja-JP" sz="1100" dirty="0"/>
              <a:t>PAPI_STL_CCY 0x80000027  Yes  Cycles with no instructions completed</a:t>
            </a:r>
          </a:p>
          <a:p>
            <a:r>
              <a:rPr lang="en-US" altLang="ja-JP" sz="1100" dirty="0"/>
              <a:t>PAPI_FUL_CCY 0x80000028  Yes  Cycles with maximum instructions completed</a:t>
            </a:r>
          </a:p>
          <a:p>
            <a:r>
              <a:rPr lang="en-US" altLang="ja-JP" sz="1100" dirty="0"/>
              <a:t>PAPI_HW_INT  0x80000029  No   Hardware interrupts</a:t>
            </a:r>
          </a:p>
          <a:p>
            <a:r>
              <a:rPr lang="en-US" altLang="ja-JP" sz="1100" dirty="0"/>
              <a:t>PAPI_BR_MSP  0x8000002e  No   Conditional branch instructions </a:t>
            </a:r>
            <a:r>
              <a:rPr lang="en-US" altLang="ja-JP" sz="1100" dirty="0" err="1"/>
              <a:t>mispredicted</a:t>
            </a:r>
            <a:endParaRPr lang="en-US" altLang="ja-JP" sz="1100" dirty="0"/>
          </a:p>
          <a:p>
            <a:r>
              <a:rPr lang="en-US" altLang="ja-JP" sz="1100" dirty="0"/>
              <a:t>PAPI_BR_PRC  0x8000002f  Yes  Conditional branch instructions correctly predicted</a:t>
            </a:r>
          </a:p>
          <a:p>
            <a:r>
              <a:rPr lang="en-US" altLang="ja-JP" sz="1100" dirty="0"/>
              <a:t>PAPI_FMA_INS 0x80000030  Yes  FMA instructions completed</a:t>
            </a:r>
          </a:p>
          <a:p>
            <a:r>
              <a:rPr lang="en-US" altLang="ja-JP" sz="1100" dirty="0"/>
              <a:t>PAPI_TOT_IIS 0x80000031  Yes  Instructions issued</a:t>
            </a:r>
          </a:p>
          <a:p>
            <a:r>
              <a:rPr lang="en-US" altLang="ja-JP" sz="1100" dirty="0"/>
              <a:t>PAPI_TOT_INS 0x80000032  No   Instructions completed</a:t>
            </a:r>
          </a:p>
          <a:p>
            <a:r>
              <a:rPr lang="en-US" altLang="ja-JP" sz="1100" dirty="0"/>
              <a:t>PAPI_FP_INS  0x80000034  Yes  Floating point instructions</a:t>
            </a:r>
          </a:p>
          <a:p>
            <a:r>
              <a:rPr lang="en-US" altLang="ja-JP" sz="1100" dirty="0"/>
              <a:t>PAPI_LD_INS  0x80000035  Yes  Load instructions</a:t>
            </a:r>
          </a:p>
          <a:p>
            <a:r>
              <a:rPr lang="en-US" altLang="ja-JP" sz="1100" dirty="0"/>
              <a:t>PAPI_SR_INS  0x80000036  Yes  Store instructions</a:t>
            </a:r>
          </a:p>
          <a:p>
            <a:r>
              <a:rPr lang="en-US" altLang="ja-JP" sz="1100" dirty="0"/>
              <a:t>PAPI_BR_INS  0x80000037  No   Branch instructions</a:t>
            </a:r>
          </a:p>
          <a:p>
            <a:r>
              <a:rPr lang="en-US" altLang="ja-JP" sz="1100" dirty="0"/>
              <a:t>PAPI_VEC_INS 0x80000038  Yes  Vector/SIMD instructions</a:t>
            </a:r>
          </a:p>
          <a:p>
            <a:r>
              <a:rPr lang="en-US" altLang="ja-JP" sz="1100" dirty="0"/>
              <a:t>PAPI_TOT_CYC 0x8000003b  No   Total cycles</a:t>
            </a:r>
          </a:p>
          <a:p>
            <a:r>
              <a:rPr lang="en-US" altLang="ja-JP" sz="1100" dirty="0"/>
              <a:t>PAPI_LST_INS 0x8000003c  No   Load/store instructions completed</a:t>
            </a:r>
          </a:p>
          <a:p>
            <a:r>
              <a:rPr lang="en-US" altLang="ja-JP" sz="1100" dirty="0"/>
              <a:t>PAPI_L2_TCH  0x80000056  Yes  Level 2 total cache hits</a:t>
            </a:r>
          </a:p>
          <a:p>
            <a:r>
              <a:rPr lang="en-US" altLang="ja-JP" sz="1100" dirty="0"/>
              <a:t>PAPI_L2_TCA  0x80000059  Yes  Level 2 total cache accesses</a:t>
            </a:r>
          </a:p>
          <a:p>
            <a:r>
              <a:rPr lang="en-US" altLang="ja-JP" sz="1100" dirty="0"/>
              <a:t>PAPI_FP_OPS  0x80000066  Yes  Floating point </a:t>
            </a:r>
            <a:r>
              <a:rPr lang="en-US" altLang="ja-JP" sz="1100" dirty="0" smtClean="0"/>
              <a:t>operations</a:t>
            </a:r>
            <a:endParaRPr lang="en-US" altLang="ja-JP" sz="11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090" y="2102153"/>
            <a:ext cx="31854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Available events and hardware information.</a:t>
            </a:r>
          </a:p>
          <a:p>
            <a:r>
              <a:rPr lang="en-US" altLang="ja-JP" sz="1100" dirty="0"/>
              <a:t>------------------------------</a:t>
            </a:r>
            <a:r>
              <a:rPr lang="en-US" altLang="ja-JP" sz="1100" dirty="0" smtClean="0"/>
              <a:t>--</a:t>
            </a:r>
            <a:r>
              <a:rPr lang="en-US" altLang="ja-JP" sz="1100" dirty="0"/>
              <a:t>---------------------------</a:t>
            </a:r>
          </a:p>
          <a:p>
            <a:r>
              <a:rPr lang="en-US" altLang="ja-JP" sz="1100" dirty="0"/>
              <a:t>Vendor string and code   : Sun (7)</a:t>
            </a:r>
          </a:p>
          <a:p>
            <a:r>
              <a:rPr lang="en-US" altLang="ja-JP" sz="1100" dirty="0"/>
              <a:t>Model string and code    : Fujitsu SPARC64 </a:t>
            </a:r>
            <a:r>
              <a:rPr lang="en-US" altLang="ja-JP" sz="1100" dirty="0" err="1"/>
              <a:t>IXfx</a:t>
            </a:r>
            <a:r>
              <a:rPr lang="en-US" altLang="ja-JP" sz="1100" dirty="0"/>
              <a:t> (141)</a:t>
            </a:r>
          </a:p>
          <a:p>
            <a:r>
              <a:rPr lang="en-US" altLang="ja-JP" sz="1100" dirty="0"/>
              <a:t>CPU Revision             : 0.000000</a:t>
            </a:r>
          </a:p>
          <a:p>
            <a:r>
              <a:rPr lang="en-US" altLang="ja-JP" sz="1100" dirty="0"/>
              <a:t>CPU Megahertz            : 1650.000000</a:t>
            </a:r>
          </a:p>
          <a:p>
            <a:r>
              <a:rPr lang="en-US" altLang="ja-JP" sz="1100" dirty="0"/>
              <a:t>CPU Clock Megahertz      : 1650</a:t>
            </a:r>
          </a:p>
          <a:p>
            <a:r>
              <a:rPr lang="en-US" altLang="ja-JP" sz="1100" dirty="0"/>
              <a:t>CPU's in this Node       : 16</a:t>
            </a:r>
          </a:p>
          <a:p>
            <a:r>
              <a:rPr lang="en-US" altLang="ja-JP" sz="1100" dirty="0"/>
              <a:t>Nodes in this System     : 1</a:t>
            </a:r>
          </a:p>
          <a:p>
            <a:r>
              <a:rPr lang="en-US" altLang="ja-JP" sz="1100" dirty="0"/>
              <a:t>Total CPU's              : 16</a:t>
            </a:r>
          </a:p>
          <a:p>
            <a:r>
              <a:rPr lang="en-US" altLang="ja-JP" sz="1100" dirty="0"/>
              <a:t>Number Hardware Counters : 8</a:t>
            </a:r>
          </a:p>
          <a:p>
            <a:r>
              <a:rPr lang="en-US" altLang="ja-JP" sz="1100" dirty="0"/>
              <a:t>Max Multiplex Counters   : 512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5178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ハードウエアカウンタについて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065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kumimoji="1" lang="en-US" altLang="ja-JP" dirty="0" smtClean="0"/>
              <a:t>Intel Xeon E5 preset event</a:t>
            </a:r>
          </a:p>
          <a:p>
            <a:pPr lvl="0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9376" y="3107667"/>
            <a:ext cx="4608948" cy="36471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altLang="ja-JP" sz="1100" dirty="0"/>
              <a:t> </a:t>
            </a:r>
            <a:r>
              <a:rPr lang="it-IT" altLang="ja-JP" sz="1100" dirty="0" err="1"/>
              <a:t>Name</a:t>
            </a:r>
            <a:r>
              <a:rPr lang="it-IT" altLang="ja-JP" sz="1100" dirty="0"/>
              <a:t>        Code    </a:t>
            </a:r>
            <a:r>
              <a:rPr lang="it-IT" altLang="ja-JP" sz="1100" dirty="0" err="1"/>
              <a:t>Deriv</a:t>
            </a:r>
            <a:r>
              <a:rPr lang="it-IT" altLang="ja-JP" sz="1100" dirty="0"/>
              <a:t> </a:t>
            </a:r>
            <a:r>
              <a:rPr lang="it-IT" altLang="ja-JP" sz="1100" dirty="0" err="1"/>
              <a:t>Description</a:t>
            </a:r>
            <a:r>
              <a:rPr lang="it-IT" altLang="ja-JP" sz="1100" dirty="0"/>
              <a:t> (Note)</a:t>
            </a:r>
          </a:p>
          <a:p>
            <a:r>
              <a:rPr lang="it-IT" altLang="ja-JP" sz="1100" dirty="0"/>
              <a:t>PAPI_L1_DCM  0x80000000  No   Level 1 data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PAPI_L1_ICM  0x80000001  No   Level 1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PAPI_L2_DCM  0x80000002  Yes  Level 2 data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PAPI_L2_ICM  0x80000003  No   Level 2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PAPI_L1_TCM  0x80000006  Yes  Level 1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PAPI_L2_TCM  0x80000007  No   Level 2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PAPI_L3_TCM  0x80000008  No   Level 3 cache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PAPI_TLB_DM  0x80000014  Yes  Data </a:t>
            </a:r>
            <a:r>
              <a:rPr lang="it-IT" altLang="ja-JP" sz="1100" dirty="0" err="1"/>
              <a:t>translation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lookaside</a:t>
            </a:r>
            <a:r>
              <a:rPr lang="it-IT" altLang="ja-JP" sz="1100" dirty="0"/>
              <a:t> buffer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PAPI_TLB_IM  0x80000015  No  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TLBmisses</a:t>
            </a:r>
            <a:endParaRPr lang="it-IT" altLang="ja-JP" sz="1100" dirty="0"/>
          </a:p>
          <a:p>
            <a:r>
              <a:rPr lang="it-IT" altLang="ja-JP" sz="1100" dirty="0"/>
              <a:t>PAPI_L1_LDM  0x80000017  No   Level 1 </a:t>
            </a:r>
            <a:r>
              <a:rPr lang="it-IT" altLang="ja-JP" sz="1100" dirty="0" err="1"/>
              <a:t>load</a:t>
            </a:r>
            <a:r>
              <a:rPr lang="it-IT" altLang="ja-JP" sz="1100" dirty="0"/>
              <a:t>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PAPI_L1_STM  0x80000018  No   Level 1 </a:t>
            </a:r>
            <a:r>
              <a:rPr lang="it-IT" altLang="ja-JP" sz="1100" dirty="0" err="1"/>
              <a:t>store</a:t>
            </a:r>
            <a:r>
              <a:rPr lang="it-IT" altLang="ja-JP" sz="1100" dirty="0"/>
              <a:t>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PAPI_L2_STM  0x8000001a  No   Level 2 </a:t>
            </a:r>
            <a:r>
              <a:rPr lang="it-IT" altLang="ja-JP" sz="1100" dirty="0" err="1"/>
              <a:t>store</a:t>
            </a:r>
            <a:r>
              <a:rPr lang="it-IT" altLang="ja-JP" sz="1100" dirty="0"/>
              <a:t> </a:t>
            </a:r>
            <a:r>
              <a:rPr lang="it-IT" altLang="ja-JP" sz="1100" dirty="0" err="1"/>
              <a:t>misses</a:t>
            </a:r>
            <a:endParaRPr lang="it-IT" altLang="ja-JP" sz="1100" dirty="0"/>
          </a:p>
          <a:p>
            <a:r>
              <a:rPr lang="it-IT" altLang="ja-JP" sz="1100" dirty="0"/>
              <a:t>PAPI_STL_ICY 0x80000025  No   </a:t>
            </a:r>
            <a:r>
              <a:rPr lang="it-IT" altLang="ja-JP" sz="1100" dirty="0" err="1"/>
              <a:t>Cycles</a:t>
            </a:r>
            <a:r>
              <a:rPr lang="it-IT" altLang="ja-JP" sz="1100" dirty="0"/>
              <a:t> with no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issue</a:t>
            </a:r>
            <a:endParaRPr lang="it-IT" altLang="ja-JP" sz="1100" dirty="0"/>
          </a:p>
          <a:p>
            <a:r>
              <a:rPr lang="it-IT" altLang="ja-JP" sz="1100" dirty="0"/>
              <a:t>PAPI_BR_UCN  0x8000002a  Yes  </a:t>
            </a:r>
            <a:r>
              <a:rPr lang="it-IT" altLang="ja-JP" sz="1100" dirty="0" err="1"/>
              <a:t>Unconditional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PAPI_BR_CN   0x8000002b  No 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PAPI_BR_TKN  0x8000002c  Yes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taken</a:t>
            </a:r>
            <a:endParaRPr lang="it-IT" altLang="ja-JP" sz="1100" dirty="0"/>
          </a:p>
          <a:p>
            <a:r>
              <a:rPr lang="it-IT" altLang="ja-JP" sz="1100" dirty="0"/>
              <a:t>PAPI_BR_NTK  0x8000002d  No 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not</a:t>
            </a:r>
            <a:r>
              <a:rPr lang="it-IT" altLang="ja-JP" sz="1100" dirty="0" smtClean="0"/>
              <a:t> </a:t>
            </a:r>
            <a:r>
              <a:rPr lang="it-IT" altLang="ja-JP" sz="1100" dirty="0" err="1"/>
              <a:t>taken</a:t>
            </a:r>
            <a:endParaRPr lang="it-IT" altLang="ja-JP" sz="1100" dirty="0"/>
          </a:p>
          <a:p>
            <a:r>
              <a:rPr lang="it-IT" altLang="ja-JP" sz="1100" dirty="0"/>
              <a:t>PAPI_BR_MSP  0x8000002e  No 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mispredicted</a:t>
            </a:r>
            <a:endParaRPr lang="it-IT" altLang="ja-JP" sz="1100" dirty="0"/>
          </a:p>
          <a:p>
            <a:r>
              <a:rPr lang="it-IT" altLang="ja-JP" sz="1100" dirty="0"/>
              <a:t>PAPI_BR_PRC  0x8000002f  Yes  </a:t>
            </a:r>
            <a:r>
              <a:rPr lang="it-IT" altLang="ja-JP" sz="1100" dirty="0" err="1"/>
              <a:t>Conditional</a:t>
            </a:r>
            <a:r>
              <a:rPr lang="it-IT" altLang="ja-JP" sz="1100" dirty="0"/>
              <a:t>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correctly</a:t>
            </a:r>
            <a:r>
              <a:rPr lang="it-IT" altLang="ja-JP" sz="1100" dirty="0" smtClean="0"/>
              <a:t> </a:t>
            </a:r>
            <a:r>
              <a:rPr lang="it-IT" altLang="ja-JP" sz="1100" dirty="0" err="1"/>
              <a:t>predicted</a:t>
            </a:r>
            <a:endParaRPr lang="it-IT" altLang="ja-JP" sz="1100" dirty="0"/>
          </a:p>
          <a:p>
            <a:r>
              <a:rPr lang="it-IT" altLang="ja-JP" sz="1100" dirty="0"/>
              <a:t>PAPI_TOT_INS 0x80000032  No   </a:t>
            </a:r>
            <a:r>
              <a:rPr lang="it-IT" altLang="ja-JP" sz="1100" dirty="0" err="1"/>
              <a:t>Instructions</a:t>
            </a:r>
            <a:r>
              <a:rPr lang="it-IT" altLang="ja-JP" sz="1100" dirty="0"/>
              <a:t> </a:t>
            </a:r>
            <a:r>
              <a:rPr lang="it-IT" altLang="ja-JP" sz="1100" dirty="0" err="1" smtClean="0"/>
              <a:t>completed</a:t>
            </a:r>
            <a:endParaRPr lang="it-IT" altLang="ja-JP" sz="1100" dirty="0"/>
          </a:p>
        </p:txBody>
      </p:sp>
      <p:sp>
        <p:nvSpPr>
          <p:cNvPr id="5" name="正方形/長方形 4"/>
          <p:cNvSpPr/>
          <p:nvPr/>
        </p:nvSpPr>
        <p:spPr>
          <a:xfrm>
            <a:off x="4707476" y="1010243"/>
            <a:ext cx="4329099" cy="5847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ja-JP" sz="1100" dirty="0"/>
              <a:t>PAPI_FP_INS  0x80000034  Yes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PAPI_LD_INS  0x80000035  No   </a:t>
            </a:r>
            <a:r>
              <a:rPr lang="it-IT" altLang="ja-JP" sz="1100" dirty="0" err="1"/>
              <a:t>Load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PAPI_SR_INS  0x80000036  No   </a:t>
            </a:r>
            <a:r>
              <a:rPr lang="it-IT" altLang="ja-JP" sz="1100" dirty="0" err="1"/>
              <a:t>Store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PAPI_BR_INS  0x80000037  No   </a:t>
            </a:r>
            <a:r>
              <a:rPr lang="it-IT" altLang="ja-JP" sz="1100" dirty="0" err="1"/>
              <a:t>Branch</a:t>
            </a:r>
            <a:r>
              <a:rPr lang="it-IT" altLang="ja-JP" sz="1100" dirty="0"/>
              <a:t>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PAPI_TOT_CYC 0x8000003b  No   Total </a:t>
            </a:r>
            <a:r>
              <a:rPr lang="it-IT" altLang="ja-JP" sz="1100" dirty="0" err="1"/>
              <a:t>cycles</a:t>
            </a:r>
            <a:endParaRPr lang="ja-JP" altLang="en-US" sz="500" dirty="0"/>
          </a:p>
          <a:p>
            <a:r>
              <a:rPr lang="it-IT" altLang="ja-JP" sz="1100" dirty="0" smtClean="0"/>
              <a:t>PAPI_L2_DCH  </a:t>
            </a:r>
            <a:r>
              <a:rPr lang="it-IT" altLang="ja-JP" sz="1100" dirty="0"/>
              <a:t>0x8000003f  Yes  Level 2 data cache </a:t>
            </a:r>
            <a:r>
              <a:rPr lang="it-IT" altLang="ja-JP" sz="1100" dirty="0" err="1"/>
              <a:t>hits</a:t>
            </a:r>
            <a:endParaRPr lang="it-IT" altLang="ja-JP" sz="1100" dirty="0"/>
          </a:p>
          <a:p>
            <a:r>
              <a:rPr lang="it-IT" altLang="ja-JP" sz="1100" dirty="0"/>
              <a:t>PAPI_L2_DCA  0x80000041  No   Level 2 data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PAPI_L3_DCA  0x80000042  Yes  Level 3 data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PAPI_L2_DCR  0x80000044  No   Level 2 data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PAPI_L3_DCR  0x80000045  No   Level 3 data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PAPI_L2_DCW  0x80000047  No   Level 2 data cache </a:t>
            </a:r>
            <a:r>
              <a:rPr lang="it-IT" altLang="ja-JP" sz="1100" dirty="0" err="1"/>
              <a:t>writes</a:t>
            </a:r>
            <a:endParaRPr lang="it-IT" altLang="ja-JP" sz="1100" dirty="0"/>
          </a:p>
          <a:p>
            <a:r>
              <a:rPr lang="it-IT" altLang="ja-JP" sz="1100" dirty="0"/>
              <a:t>PAPI_L3_DCW  0x80000048  No   Level 3 data cache </a:t>
            </a:r>
            <a:r>
              <a:rPr lang="it-IT" altLang="ja-JP" sz="1100" dirty="0" err="1"/>
              <a:t>writes</a:t>
            </a:r>
            <a:endParaRPr lang="it-IT" altLang="ja-JP" sz="1100" dirty="0"/>
          </a:p>
          <a:p>
            <a:r>
              <a:rPr lang="it-IT" altLang="ja-JP" sz="1100" dirty="0"/>
              <a:t>PAPI_L2_ICH  0x8000004a  No   Level 2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hits</a:t>
            </a:r>
            <a:endParaRPr lang="it-IT" altLang="ja-JP" sz="1100" dirty="0"/>
          </a:p>
          <a:p>
            <a:r>
              <a:rPr lang="it-IT" altLang="ja-JP" sz="1100" dirty="0"/>
              <a:t>PAPI_L2_ICA  0x8000004d  No   Level 2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PAPI_L3_ICA  0x8000004e  No   Level 3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PAPI_L2_ICR  0x80000050  No   Level 2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PAPI_L3_ICR  0x80000051  No   Level 3 </a:t>
            </a:r>
            <a:r>
              <a:rPr lang="it-IT" altLang="ja-JP" sz="1100" dirty="0" err="1"/>
              <a:t>instruction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PAPI_L2_TCA  0x80000059  Yes  Level 2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PAPI_L3_TCA  0x8000005a  No   Level 3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accesses</a:t>
            </a:r>
            <a:endParaRPr lang="it-IT" altLang="ja-JP" sz="1100" dirty="0"/>
          </a:p>
          <a:p>
            <a:r>
              <a:rPr lang="it-IT" altLang="ja-JP" sz="1100" dirty="0"/>
              <a:t>PAPI_L2_TCR  0x8000005c  Yes  Level 2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PAPI_L3_TCR  0x8000005d  Yes  Level 3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reads</a:t>
            </a:r>
            <a:endParaRPr lang="it-IT" altLang="ja-JP" sz="1100" dirty="0"/>
          </a:p>
          <a:p>
            <a:r>
              <a:rPr lang="it-IT" altLang="ja-JP" sz="1100" dirty="0"/>
              <a:t>PAPI_L2_TCW  0x8000005f  No   Level 2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writes</a:t>
            </a:r>
            <a:endParaRPr lang="it-IT" altLang="ja-JP" sz="1100" dirty="0"/>
          </a:p>
          <a:p>
            <a:r>
              <a:rPr lang="it-IT" altLang="ja-JP" sz="1100" dirty="0"/>
              <a:t>PAPI_L3_TCW  0x80000060  No   Level 3 </a:t>
            </a:r>
            <a:r>
              <a:rPr lang="it-IT" altLang="ja-JP" sz="1100" dirty="0" err="1"/>
              <a:t>total</a:t>
            </a:r>
            <a:r>
              <a:rPr lang="it-IT" altLang="ja-JP" sz="1100" dirty="0"/>
              <a:t> cache </a:t>
            </a:r>
            <a:r>
              <a:rPr lang="it-IT" altLang="ja-JP" sz="1100" dirty="0" err="1"/>
              <a:t>writes</a:t>
            </a:r>
            <a:endParaRPr lang="it-IT" altLang="ja-JP" sz="1100" dirty="0"/>
          </a:p>
          <a:p>
            <a:r>
              <a:rPr lang="it-IT" altLang="ja-JP" sz="1100" dirty="0"/>
              <a:t>PAPI_FDV_INS 0x80000063  No 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divide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PAPI_FP_OPS  0x80000066  Yes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endParaRPr lang="it-IT" altLang="ja-JP" sz="1100" dirty="0"/>
          </a:p>
          <a:p>
            <a:r>
              <a:rPr lang="it-IT" altLang="ja-JP" sz="1100" dirty="0"/>
              <a:t>PAPI_SP_OPS  0x80000067  Yes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r>
              <a:rPr lang="it-IT" altLang="ja-JP" sz="1100" dirty="0"/>
              <a:t>; </a:t>
            </a:r>
            <a:r>
              <a:rPr lang="it-IT" altLang="ja-JP" sz="1100" dirty="0" err="1"/>
              <a:t>optimized</a:t>
            </a:r>
            <a:r>
              <a:rPr lang="it-IT" altLang="ja-JP" sz="1100" dirty="0"/>
              <a:t> to </a:t>
            </a:r>
            <a:r>
              <a:rPr lang="it-IT" altLang="ja-JP" sz="1100" dirty="0" err="1"/>
              <a:t>count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scaled</a:t>
            </a:r>
            <a:r>
              <a:rPr lang="it-IT" altLang="ja-JP" sz="1100" dirty="0"/>
              <a:t> single </a:t>
            </a:r>
            <a:r>
              <a:rPr lang="it-IT" altLang="ja-JP" sz="1100" dirty="0" err="1"/>
              <a:t>precision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vector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endParaRPr lang="it-IT" altLang="ja-JP" sz="1100" dirty="0"/>
          </a:p>
          <a:p>
            <a:r>
              <a:rPr lang="it-IT" altLang="ja-JP" sz="1100" dirty="0"/>
              <a:t>PAPI_DP_OPS  0x80000068  Yes  </a:t>
            </a:r>
            <a:r>
              <a:rPr lang="it-IT" altLang="ja-JP" sz="1100" dirty="0" err="1"/>
              <a:t>Floating</a:t>
            </a:r>
            <a:r>
              <a:rPr lang="it-IT" altLang="ja-JP" sz="1100" dirty="0"/>
              <a:t> </a:t>
            </a:r>
            <a:r>
              <a:rPr lang="it-IT" altLang="ja-JP" sz="1100" dirty="0" err="1"/>
              <a:t>point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r>
              <a:rPr lang="it-IT" altLang="ja-JP" sz="1100" dirty="0"/>
              <a:t>; </a:t>
            </a:r>
            <a:r>
              <a:rPr lang="it-IT" altLang="ja-JP" sz="1100" dirty="0" err="1"/>
              <a:t>optimized</a:t>
            </a:r>
            <a:r>
              <a:rPr lang="it-IT" altLang="ja-JP" sz="1100" dirty="0"/>
              <a:t> to </a:t>
            </a:r>
            <a:r>
              <a:rPr lang="it-IT" altLang="ja-JP" sz="1100" dirty="0" err="1"/>
              <a:t>count</a:t>
            </a:r>
            <a:r>
              <a:rPr lang="it-IT" altLang="ja-JP" sz="1100" dirty="0"/>
              <a:t> </a:t>
            </a:r>
            <a:r>
              <a:rPr lang="it-IT" altLang="ja-JP" sz="1100" dirty="0" err="1"/>
              <a:t>scaled</a:t>
            </a:r>
            <a:r>
              <a:rPr lang="it-IT" altLang="ja-JP" sz="1100" dirty="0"/>
              <a:t> double </a:t>
            </a:r>
            <a:r>
              <a:rPr lang="it-IT" altLang="ja-JP" sz="1100" dirty="0" err="1"/>
              <a:t>precision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vector</a:t>
            </a:r>
            <a:r>
              <a:rPr lang="it-IT" altLang="ja-JP" sz="1100" dirty="0"/>
              <a:t> </a:t>
            </a:r>
            <a:r>
              <a:rPr lang="it-IT" altLang="ja-JP" sz="1100" dirty="0" err="1"/>
              <a:t>operations</a:t>
            </a:r>
            <a:endParaRPr lang="it-IT" altLang="ja-JP" sz="1100" dirty="0"/>
          </a:p>
          <a:p>
            <a:r>
              <a:rPr lang="it-IT" altLang="ja-JP" sz="1100" dirty="0"/>
              <a:t>PAPI_VEC_SP  0x80000069  Yes  Single </a:t>
            </a:r>
            <a:r>
              <a:rPr lang="it-IT" altLang="ja-JP" sz="1100" dirty="0" err="1"/>
              <a:t>precision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vector</a:t>
            </a:r>
            <a:r>
              <a:rPr lang="it-IT" altLang="ja-JP" sz="1100" dirty="0"/>
              <a:t>/SIMD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PAPI_VEC_DP  0x8000006a  Yes  Double </a:t>
            </a:r>
            <a:r>
              <a:rPr lang="it-IT" altLang="ja-JP" sz="1100" dirty="0" err="1"/>
              <a:t>precision</a:t>
            </a:r>
            <a:r>
              <a:rPr lang="it-IT" altLang="ja-JP" sz="1100" dirty="0"/>
              <a:t> </a:t>
            </a:r>
            <a:r>
              <a:rPr lang="it-IT" altLang="ja-JP" sz="1100" dirty="0" err="1"/>
              <a:t>vector</a:t>
            </a:r>
            <a:r>
              <a:rPr lang="it-IT" altLang="ja-JP" sz="1100" dirty="0"/>
              <a:t>/SIMD </a:t>
            </a:r>
            <a:r>
              <a:rPr lang="it-IT" altLang="ja-JP" sz="1100" dirty="0" err="1"/>
              <a:t>instructions</a:t>
            </a:r>
            <a:endParaRPr lang="it-IT" altLang="ja-JP" sz="1100" dirty="0"/>
          </a:p>
          <a:p>
            <a:r>
              <a:rPr lang="it-IT" altLang="ja-JP" sz="1100" dirty="0"/>
              <a:t>PAPI_REF_CYC 0x8000006b  No   Reference clock </a:t>
            </a:r>
            <a:r>
              <a:rPr lang="it-IT" altLang="ja-JP" sz="1100" dirty="0" err="1"/>
              <a:t>cycles</a:t>
            </a:r>
            <a:endParaRPr lang="it-IT" altLang="ja-JP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0971" y="1591320"/>
            <a:ext cx="196720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 smtClean="0"/>
              <a:t>Hdw</a:t>
            </a:r>
            <a:r>
              <a:rPr lang="en-US" altLang="ja-JP" sz="1050" dirty="0" smtClean="0"/>
              <a:t> </a:t>
            </a:r>
            <a:r>
              <a:rPr lang="en-US" altLang="ja-JP" sz="1050" dirty="0"/>
              <a:t>Threads per core     : 1</a:t>
            </a:r>
          </a:p>
          <a:p>
            <a:r>
              <a:rPr lang="en-US" altLang="ja-JP" sz="1050" dirty="0"/>
              <a:t>Cores per Socket         : 8</a:t>
            </a:r>
          </a:p>
          <a:p>
            <a:r>
              <a:rPr lang="en-US" altLang="ja-JP" sz="1050" dirty="0"/>
              <a:t>Sockets                  : 2</a:t>
            </a:r>
          </a:p>
          <a:p>
            <a:r>
              <a:rPr lang="en-US" altLang="ja-JP" sz="1050" dirty="0"/>
              <a:t>NUMA Nodes               : 2</a:t>
            </a:r>
          </a:p>
          <a:p>
            <a:r>
              <a:rPr lang="en-US" altLang="ja-JP" sz="1050" dirty="0"/>
              <a:t>CPUs per Node            : 8</a:t>
            </a:r>
          </a:p>
          <a:p>
            <a:r>
              <a:rPr lang="en-US" altLang="ja-JP" sz="1050" dirty="0"/>
              <a:t>Total CPUs               : 16</a:t>
            </a:r>
          </a:p>
          <a:p>
            <a:r>
              <a:rPr lang="en-US" altLang="ja-JP" sz="1050" dirty="0"/>
              <a:t>Running in a VM          : no </a:t>
            </a:r>
          </a:p>
          <a:p>
            <a:r>
              <a:rPr lang="en-US" altLang="ja-JP" sz="1050" dirty="0"/>
              <a:t>Number Hardware Counters : 11</a:t>
            </a:r>
          </a:p>
          <a:p>
            <a:r>
              <a:rPr lang="en-US" altLang="ja-JP" sz="1050" dirty="0"/>
              <a:t>Max Multiplex Counters   : 32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0618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1379</Words>
  <Application>Microsoft Macintosh PowerPoint</Application>
  <PresentationFormat>画面に合わせる (4:3)</PresentationFormat>
  <Paragraphs>185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ハンズオン</vt:lpstr>
      <vt:lpstr>ハンズオンプログラムについて</vt:lpstr>
      <vt:lpstr>プログラムの実行</vt:lpstr>
      <vt:lpstr>プログラムへのPMlibのくみこみ</vt:lpstr>
      <vt:lpstr>PMlibくみこみプログラムの実行</vt:lpstr>
      <vt:lpstr>プログラムのPMlib統計情報の解釈と検討</vt:lpstr>
      <vt:lpstr>参考資料</vt:lpstr>
      <vt:lpstr>ハードウエアカウンタについて</vt:lpstr>
      <vt:lpstr>ハードウエアカウンタについて</vt:lpstr>
      <vt:lpstr>ハードウエアカウンタ Xeon E5 preset とnative</vt:lpstr>
      <vt:lpstr>ハードウエアカウンタ SPARC64 VIIIfx preset とnative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PMlib 講習会</dc:title>
  <dc:creator>Kazunori Mikami</dc:creator>
  <cp:lastModifiedBy>Kazunori Mikami</cp:lastModifiedBy>
  <cp:revision>197</cp:revision>
  <cp:lastPrinted>2015-01-14T08:59:26Z</cp:lastPrinted>
  <dcterms:created xsi:type="dcterms:W3CDTF">2014-05-21T07:08:19Z</dcterms:created>
  <dcterms:modified xsi:type="dcterms:W3CDTF">2015-01-15T06:35:31Z</dcterms:modified>
</cp:coreProperties>
</file>