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sldIdLst>
    <p:sldId id="257" r:id="rId2"/>
    <p:sldId id="258" r:id="rId3"/>
    <p:sldId id="259" r:id="rId4"/>
    <p:sldId id="260" r:id="rId5"/>
    <p:sldId id="261" r:id="rId6"/>
    <p:sldId id="262" r:id="rId7"/>
    <p:sldId id="263" r:id="rId8"/>
    <p:sldId id="264" r:id="rId9"/>
    <p:sldId id="277" r:id="rId10"/>
    <p:sldId id="265" r:id="rId11"/>
    <p:sldId id="268" r:id="rId12"/>
    <p:sldId id="278" r:id="rId13"/>
    <p:sldId id="280" r:id="rId14"/>
    <p:sldId id="269" r:id="rId15"/>
    <p:sldId id="270" r:id="rId16"/>
    <p:sldId id="271" r:id="rId17"/>
    <p:sldId id="272" r:id="rId18"/>
    <p:sldId id="273" r:id="rId19"/>
    <p:sldId id="274" r:id="rId20"/>
    <p:sldId id="275" r:id="rId21"/>
    <p:sldId id="276" r:id="rId22"/>
    <p:sldId id="282" r:id="rId23"/>
    <p:sldId id="283" r:id="rId24"/>
    <p:sldId id="284"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thao" initials="n" lastIdx="1" clrIdx="0">
    <p:extLst>
      <p:ext uri="{19B8F6BF-5375-455C-9EA6-DF929625EA0E}">
        <p15:presenceInfo xmlns:p15="http://schemas.microsoft.com/office/powerpoint/2012/main" userId="nguyenth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01T08:33:22.152" idx="1">
    <p:pos x="10" y="10"/>
    <p:text/>
    <p:extLst>
      <p:ext uri="{C676402C-5697-4E1C-873F-D02D1690AC5C}">
        <p15:threadingInfo xmlns:p15="http://schemas.microsoft.com/office/powerpoint/2012/main" timeZoneBias="-4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5933FC-E504-471D-88F3-AD5DC4E17962}"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07514-7053-4F15-9E5D-FCD238BB10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1882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5933FC-E504-471D-88F3-AD5DC4E17962}"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07514-7053-4F15-9E5D-FCD238BB1070}" type="slidenum">
              <a:rPr lang="en-US" smtClean="0"/>
              <a:t>‹#›</a:t>
            </a:fld>
            <a:endParaRPr lang="en-US"/>
          </a:p>
        </p:txBody>
      </p:sp>
    </p:spTree>
    <p:extLst>
      <p:ext uri="{BB962C8B-B14F-4D97-AF65-F5344CB8AC3E}">
        <p14:creationId xmlns:p14="http://schemas.microsoft.com/office/powerpoint/2010/main" val="68080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5933FC-E504-471D-88F3-AD5DC4E17962}"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07514-7053-4F15-9E5D-FCD238BB1070}" type="slidenum">
              <a:rPr lang="en-US" smtClean="0"/>
              <a:t>‹#›</a:t>
            </a:fld>
            <a:endParaRPr lang="en-US"/>
          </a:p>
        </p:txBody>
      </p:sp>
    </p:spTree>
    <p:extLst>
      <p:ext uri="{BB962C8B-B14F-4D97-AF65-F5344CB8AC3E}">
        <p14:creationId xmlns:p14="http://schemas.microsoft.com/office/powerpoint/2010/main" val="213450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5933FC-E504-471D-88F3-AD5DC4E17962}"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07514-7053-4F15-9E5D-FCD238BB1070}" type="slidenum">
              <a:rPr lang="en-US" smtClean="0"/>
              <a:t>‹#›</a:t>
            </a:fld>
            <a:endParaRPr lang="en-US"/>
          </a:p>
        </p:txBody>
      </p:sp>
    </p:spTree>
    <p:extLst>
      <p:ext uri="{BB962C8B-B14F-4D97-AF65-F5344CB8AC3E}">
        <p14:creationId xmlns:p14="http://schemas.microsoft.com/office/powerpoint/2010/main" val="120824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5933FC-E504-471D-88F3-AD5DC4E17962}"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07514-7053-4F15-9E5D-FCD238BB10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00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5933FC-E504-471D-88F3-AD5DC4E17962}" type="datetimeFigureOut">
              <a:rPr lang="en-US" smtClean="0"/>
              <a:t>6/5/2016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07514-7053-4F15-9E5D-FCD238BB1070}" type="slidenum">
              <a:rPr lang="en-US" smtClean="0"/>
              <a:t>‹#›</a:t>
            </a:fld>
            <a:endParaRPr lang="en-US"/>
          </a:p>
        </p:txBody>
      </p:sp>
    </p:spTree>
    <p:extLst>
      <p:ext uri="{BB962C8B-B14F-4D97-AF65-F5344CB8AC3E}">
        <p14:creationId xmlns:p14="http://schemas.microsoft.com/office/powerpoint/2010/main" val="91715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5933FC-E504-471D-88F3-AD5DC4E17962}" type="datetimeFigureOut">
              <a:rPr lang="en-US" smtClean="0"/>
              <a:t>6/5/2016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07514-7053-4F15-9E5D-FCD238BB1070}" type="slidenum">
              <a:rPr lang="en-US" smtClean="0"/>
              <a:t>‹#›</a:t>
            </a:fld>
            <a:endParaRPr lang="en-US"/>
          </a:p>
        </p:txBody>
      </p:sp>
    </p:spTree>
    <p:extLst>
      <p:ext uri="{BB962C8B-B14F-4D97-AF65-F5344CB8AC3E}">
        <p14:creationId xmlns:p14="http://schemas.microsoft.com/office/powerpoint/2010/main" val="390146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5933FC-E504-471D-88F3-AD5DC4E17962}" type="datetimeFigureOut">
              <a:rPr lang="en-US" smtClean="0"/>
              <a:t>6/5/2016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207514-7053-4F15-9E5D-FCD238BB1070}" type="slidenum">
              <a:rPr lang="en-US" smtClean="0"/>
              <a:t>‹#›</a:t>
            </a:fld>
            <a:endParaRPr lang="en-US"/>
          </a:p>
        </p:txBody>
      </p:sp>
    </p:spTree>
    <p:extLst>
      <p:ext uri="{BB962C8B-B14F-4D97-AF65-F5344CB8AC3E}">
        <p14:creationId xmlns:p14="http://schemas.microsoft.com/office/powerpoint/2010/main" val="95800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5933FC-E504-471D-88F3-AD5DC4E17962}" type="datetimeFigureOut">
              <a:rPr lang="en-US" smtClean="0"/>
              <a:t>6/5/2016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8207514-7053-4F15-9E5D-FCD238BB1070}" type="slidenum">
              <a:rPr lang="en-US" smtClean="0"/>
              <a:t>‹#›</a:t>
            </a:fld>
            <a:endParaRPr lang="en-US"/>
          </a:p>
        </p:txBody>
      </p:sp>
    </p:spTree>
    <p:extLst>
      <p:ext uri="{BB962C8B-B14F-4D97-AF65-F5344CB8AC3E}">
        <p14:creationId xmlns:p14="http://schemas.microsoft.com/office/powerpoint/2010/main" val="234704119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05933FC-E504-471D-88F3-AD5DC4E17962}" type="datetimeFigureOut">
              <a:rPr lang="en-US" smtClean="0"/>
              <a:t>6/5/2016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207514-7053-4F15-9E5D-FCD238BB1070}" type="slidenum">
              <a:rPr lang="en-US" smtClean="0"/>
              <a:t>‹#›</a:t>
            </a:fld>
            <a:endParaRPr lang="en-US"/>
          </a:p>
        </p:txBody>
      </p:sp>
    </p:spTree>
    <p:extLst>
      <p:ext uri="{BB962C8B-B14F-4D97-AF65-F5344CB8AC3E}">
        <p14:creationId xmlns:p14="http://schemas.microsoft.com/office/powerpoint/2010/main" val="9784199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933FC-E504-471D-88F3-AD5DC4E17962}" type="datetimeFigureOut">
              <a:rPr lang="en-US" smtClean="0"/>
              <a:t>6/5/2016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07514-7053-4F15-9E5D-FCD238BB1070}" type="slidenum">
              <a:rPr lang="en-US" smtClean="0"/>
              <a:t>‹#›</a:t>
            </a:fld>
            <a:endParaRPr lang="en-US"/>
          </a:p>
        </p:txBody>
      </p:sp>
    </p:spTree>
    <p:extLst>
      <p:ext uri="{BB962C8B-B14F-4D97-AF65-F5344CB8AC3E}">
        <p14:creationId xmlns:p14="http://schemas.microsoft.com/office/powerpoint/2010/main" val="172853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05933FC-E504-471D-88F3-AD5DC4E17962}" type="datetimeFigureOut">
              <a:rPr lang="en-US" smtClean="0"/>
              <a:t>6/5/2016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207514-7053-4F15-9E5D-FCD238BB107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367825"/>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smtClean="0"/>
              <a:t>Chương</a:t>
            </a:r>
            <a:r>
              <a:rPr lang="en-US" smtClean="0"/>
              <a:t> 1. </a:t>
            </a:r>
            <a:r>
              <a:rPr lang="en-US" err="1" smtClean="0"/>
              <a:t>Tổng</a:t>
            </a:r>
            <a:r>
              <a:rPr lang="en-US" smtClean="0"/>
              <a:t> </a:t>
            </a:r>
            <a:r>
              <a:rPr lang="en-US" err="1" smtClean="0"/>
              <a:t>quan</a:t>
            </a:r>
            <a:r>
              <a:rPr lang="en-US" smtClean="0"/>
              <a:t> </a:t>
            </a:r>
            <a:r>
              <a:rPr lang="en-US" err="1" smtClean="0"/>
              <a:t>về</a:t>
            </a:r>
            <a:r>
              <a:rPr lang="en-US" smtClean="0"/>
              <a:t> </a:t>
            </a:r>
            <a:r>
              <a:rPr lang="en-US" err="1" smtClean="0"/>
              <a:t>truyền</a:t>
            </a:r>
            <a:r>
              <a:rPr lang="en-US" smtClean="0"/>
              <a:t> </a:t>
            </a:r>
            <a:r>
              <a:rPr lang="en-US" err="1" smtClean="0"/>
              <a:t>thông</a:t>
            </a:r>
            <a:r>
              <a:rPr lang="en-US" smtClean="0"/>
              <a:t> </a:t>
            </a:r>
            <a:r>
              <a:rPr lang="en-US" err="1" smtClean="0"/>
              <a:t>đa</a:t>
            </a:r>
            <a:r>
              <a:rPr lang="en-US" smtClean="0"/>
              <a:t> </a:t>
            </a:r>
            <a:r>
              <a:rPr lang="en-US" err="1" smtClean="0"/>
              <a:t>phương</a:t>
            </a:r>
            <a:r>
              <a:rPr lang="en-US" smtClean="0"/>
              <a:t> </a:t>
            </a:r>
            <a:r>
              <a:rPr lang="en-US" err="1" smtClean="0"/>
              <a:t>tiện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Phương </a:t>
            </a:r>
            <a:r>
              <a:rPr lang="en-US" err="1"/>
              <a:t>tiện</a:t>
            </a:r>
            <a:r>
              <a:rPr lang="en-US"/>
              <a:t> (media) </a:t>
            </a:r>
            <a:r>
              <a:rPr lang="en-US" err="1"/>
              <a:t>đề</a:t>
            </a:r>
            <a:r>
              <a:rPr lang="en-US"/>
              <a:t> </a:t>
            </a:r>
            <a:r>
              <a:rPr lang="en-US" err="1"/>
              <a:t>cập</a:t>
            </a:r>
            <a:r>
              <a:rPr lang="en-US"/>
              <a:t> </a:t>
            </a:r>
            <a:r>
              <a:rPr lang="en-US" err="1"/>
              <a:t>tới</a:t>
            </a:r>
            <a:r>
              <a:rPr lang="en-US"/>
              <a:t> </a:t>
            </a:r>
            <a:r>
              <a:rPr lang="en-US" err="1"/>
              <a:t>các</a:t>
            </a:r>
            <a:r>
              <a:rPr lang="en-US"/>
              <a:t> </a:t>
            </a:r>
            <a:r>
              <a:rPr lang="en-US" err="1"/>
              <a:t>kiểu</a:t>
            </a:r>
            <a:r>
              <a:rPr lang="en-US"/>
              <a:t> </a:t>
            </a:r>
            <a:r>
              <a:rPr lang="en-US" smtClean="0"/>
              <a:t>dữ </a:t>
            </a:r>
            <a:r>
              <a:rPr lang="en-US" err="1"/>
              <a:t>liệu</a:t>
            </a:r>
            <a:r>
              <a:rPr lang="en-US"/>
              <a:t> </a:t>
            </a:r>
            <a:r>
              <a:rPr lang="en-US" smtClean="0"/>
              <a:t>như chữ </a:t>
            </a:r>
            <a:r>
              <a:rPr lang="en-US" err="1"/>
              <a:t>số</a:t>
            </a:r>
            <a:r>
              <a:rPr lang="en-US"/>
              <a:t>, </a:t>
            </a:r>
            <a:r>
              <a:rPr lang="en-US" err="1"/>
              <a:t>hình</a:t>
            </a:r>
            <a:r>
              <a:rPr lang="en-US"/>
              <a:t> </a:t>
            </a:r>
            <a:r>
              <a:rPr lang="en-US" err="1"/>
              <a:t>ảnh</a:t>
            </a:r>
            <a:r>
              <a:rPr lang="en-US"/>
              <a:t>, </a:t>
            </a:r>
            <a:r>
              <a:rPr lang="en-US" err="1"/>
              <a:t>âm</a:t>
            </a:r>
            <a:r>
              <a:rPr lang="en-US"/>
              <a:t> </a:t>
            </a:r>
            <a:r>
              <a:rPr lang="en-US" err="1"/>
              <a:t>thanh</a:t>
            </a:r>
            <a:r>
              <a:rPr lang="en-US"/>
              <a:t> </a:t>
            </a:r>
            <a:r>
              <a:rPr lang="en-US" err="1"/>
              <a:t>và</a:t>
            </a:r>
            <a:r>
              <a:rPr lang="en-US"/>
              <a:t> </a:t>
            </a:r>
            <a:r>
              <a:rPr lang="en-US" smtClean="0"/>
              <a:t>video…</a:t>
            </a:r>
            <a:endParaRPr lang="en-US" smtClean="0"/>
          </a:p>
          <a:p>
            <a:pPr>
              <a:buFont typeface="Wingdings" panose="05000000000000000000" pitchFamily="2" charset="2"/>
              <a:buChar char="Ø"/>
            </a:pPr>
            <a:r>
              <a:rPr lang="en-US" smtClean="0"/>
              <a:t> Phương </a:t>
            </a:r>
            <a:r>
              <a:rPr lang="en-US" err="1"/>
              <a:t>tiện</a:t>
            </a:r>
            <a:r>
              <a:rPr lang="en-US"/>
              <a:t> </a:t>
            </a:r>
            <a:r>
              <a:rPr lang="en-US" err="1"/>
              <a:t>tĩnh</a:t>
            </a:r>
            <a:r>
              <a:rPr lang="en-US"/>
              <a:t> </a:t>
            </a:r>
            <a:r>
              <a:rPr lang="en-US" err="1"/>
              <a:t>không</a:t>
            </a:r>
            <a:r>
              <a:rPr lang="en-US"/>
              <a:t> </a:t>
            </a:r>
            <a:r>
              <a:rPr lang="en-US" err="1"/>
              <a:t>có</a:t>
            </a:r>
            <a:r>
              <a:rPr lang="en-US"/>
              <a:t> </a:t>
            </a:r>
            <a:r>
              <a:rPr lang="en-US" err="1"/>
              <a:t>chiều</a:t>
            </a:r>
            <a:r>
              <a:rPr lang="en-US"/>
              <a:t> </a:t>
            </a:r>
            <a:r>
              <a:rPr lang="en-US" err="1"/>
              <a:t>thời</a:t>
            </a:r>
            <a:r>
              <a:rPr lang="en-US"/>
              <a:t> </a:t>
            </a:r>
            <a:r>
              <a:rPr lang="en-US" err="1"/>
              <a:t>gian</a:t>
            </a:r>
            <a:r>
              <a:rPr lang="en-US"/>
              <a:t>, </a:t>
            </a:r>
            <a:r>
              <a:rPr lang="en-US" err="1"/>
              <a:t>nội</a:t>
            </a:r>
            <a:r>
              <a:rPr lang="en-US"/>
              <a:t> dung </a:t>
            </a:r>
            <a:r>
              <a:rPr lang="en-US" err="1"/>
              <a:t>và</a:t>
            </a:r>
            <a:r>
              <a:rPr lang="en-US"/>
              <a:t> ý </a:t>
            </a:r>
            <a:r>
              <a:rPr lang="en-US" err="1"/>
              <a:t>nghĩa</a:t>
            </a:r>
            <a:r>
              <a:rPr lang="en-US"/>
              <a:t> </a:t>
            </a:r>
            <a:r>
              <a:rPr lang="en-US" err="1"/>
              <a:t>không</a:t>
            </a:r>
            <a:r>
              <a:rPr lang="en-US"/>
              <a:t> </a:t>
            </a:r>
            <a:r>
              <a:rPr lang="en-US" err="1"/>
              <a:t>phụ</a:t>
            </a:r>
            <a:r>
              <a:rPr lang="en-US"/>
              <a:t> </a:t>
            </a:r>
            <a:r>
              <a:rPr lang="en-US" err="1"/>
              <a:t>thuộc</a:t>
            </a:r>
            <a:r>
              <a:rPr lang="en-US"/>
              <a:t> </a:t>
            </a:r>
            <a:r>
              <a:rPr lang="en-US" err="1"/>
              <a:t>vào</a:t>
            </a:r>
            <a:r>
              <a:rPr lang="en-US"/>
              <a:t> </a:t>
            </a:r>
            <a:r>
              <a:rPr lang="en-US" err="1"/>
              <a:t>thời</a:t>
            </a:r>
            <a:r>
              <a:rPr lang="en-US"/>
              <a:t> </a:t>
            </a:r>
            <a:r>
              <a:rPr lang="en-US" err="1"/>
              <a:t>gian</a:t>
            </a:r>
            <a:r>
              <a:rPr lang="en-US"/>
              <a:t> </a:t>
            </a:r>
            <a:r>
              <a:rPr lang="en-US" err="1"/>
              <a:t>trình</a:t>
            </a:r>
            <a:r>
              <a:rPr lang="en-US"/>
              <a:t> </a:t>
            </a:r>
            <a:r>
              <a:rPr lang="en-US" err="1"/>
              <a:t>bày</a:t>
            </a:r>
            <a:r>
              <a:rPr lang="en-US"/>
              <a:t>. </a:t>
            </a:r>
            <a:r>
              <a:rPr lang="en-US" err="1"/>
              <a:t>Phương</a:t>
            </a:r>
            <a:r>
              <a:rPr lang="en-US"/>
              <a:t> </a:t>
            </a:r>
            <a:r>
              <a:rPr lang="en-US" err="1"/>
              <a:t>tiện</a:t>
            </a:r>
            <a:r>
              <a:rPr lang="en-US"/>
              <a:t> </a:t>
            </a:r>
            <a:r>
              <a:rPr lang="en-US" err="1"/>
              <a:t>tĩnh</a:t>
            </a:r>
            <a:r>
              <a:rPr lang="en-US"/>
              <a:t> </a:t>
            </a:r>
            <a:r>
              <a:rPr lang="en-US" err="1"/>
              <a:t>bao</a:t>
            </a:r>
            <a:r>
              <a:rPr lang="en-US"/>
              <a:t> </a:t>
            </a:r>
            <a:r>
              <a:rPr lang="en-US" err="1"/>
              <a:t>gồm</a:t>
            </a:r>
            <a:r>
              <a:rPr lang="en-US"/>
              <a:t> </a:t>
            </a:r>
            <a:r>
              <a:rPr lang="en-US" err="1"/>
              <a:t>chữ</a:t>
            </a:r>
            <a:r>
              <a:rPr lang="en-US"/>
              <a:t> </a:t>
            </a:r>
            <a:r>
              <a:rPr lang="en-US" err="1"/>
              <a:t>số</a:t>
            </a:r>
            <a:r>
              <a:rPr lang="en-US"/>
              <a:t> (alphanumeric), </a:t>
            </a:r>
            <a:r>
              <a:rPr lang="en-US" err="1"/>
              <a:t>đồ</a:t>
            </a:r>
            <a:r>
              <a:rPr lang="en-US"/>
              <a:t> </a:t>
            </a:r>
            <a:r>
              <a:rPr lang="en-US" err="1"/>
              <a:t>hoạ</a:t>
            </a:r>
            <a:r>
              <a:rPr lang="en-US"/>
              <a:t> (graphics), </a:t>
            </a:r>
            <a:r>
              <a:rPr lang="en-US" err="1"/>
              <a:t>hình</a:t>
            </a:r>
            <a:r>
              <a:rPr lang="en-US"/>
              <a:t> </a:t>
            </a:r>
            <a:r>
              <a:rPr lang="en-US" err="1"/>
              <a:t>ảnh</a:t>
            </a:r>
            <a:r>
              <a:rPr lang="en-US"/>
              <a:t> </a:t>
            </a:r>
            <a:r>
              <a:rPr lang="en-US" smtClean="0"/>
              <a:t>tĩnh </a:t>
            </a:r>
            <a:r>
              <a:rPr lang="en-US"/>
              <a:t>(still images). </a:t>
            </a:r>
          </a:p>
          <a:p>
            <a:pPr>
              <a:buFont typeface="Wingdings" panose="05000000000000000000" pitchFamily="2" charset="2"/>
              <a:buChar char="Ø"/>
            </a:pPr>
            <a:r>
              <a:rPr lang="en-US" smtClean="0"/>
              <a:t> Phương </a:t>
            </a:r>
            <a:r>
              <a:rPr lang="en-US" err="1"/>
              <a:t>tiện</a:t>
            </a:r>
            <a:r>
              <a:rPr lang="en-US"/>
              <a:t> </a:t>
            </a:r>
            <a:r>
              <a:rPr lang="en-US" err="1"/>
              <a:t>động</a:t>
            </a:r>
            <a:r>
              <a:rPr lang="en-US"/>
              <a:t> (Dynamic media) </a:t>
            </a:r>
            <a:r>
              <a:rPr lang="en-US" err="1"/>
              <a:t>có</a:t>
            </a:r>
            <a:r>
              <a:rPr lang="en-US"/>
              <a:t> </a:t>
            </a:r>
            <a:r>
              <a:rPr lang="en-US" err="1"/>
              <a:t>chiều</a:t>
            </a:r>
            <a:r>
              <a:rPr lang="en-US"/>
              <a:t> </a:t>
            </a:r>
            <a:r>
              <a:rPr lang="en-US" err="1"/>
              <a:t>thời</a:t>
            </a:r>
            <a:r>
              <a:rPr lang="en-US"/>
              <a:t> </a:t>
            </a:r>
            <a:r>
              <a:rPr lang="en-US" err="1"/>
              <a:t>gian</a:t>
            </a:r>
            <a:r>
              <a:rPr lang="en-US"/>
              <a:t>, ý </a:t>
            </a:r>
            <a:r>
              <a:rPr lang="en-US" err="1"/>
              <a:t>nghĩa</a:t>
            </a:r>
            <a:r>
              <a:rPr lang="en-US"/>
              <a:t> </a:t>
            </a:r>
            <a:r>
              <a:rPr lang="en-US" err="1"/>
              <a:t>và</a:t>
            </a:r>
            <a:r>
              <a:rPr lang="en-US"/>
              <a:t> </a:t>
            </a:r>
            <a:r>
              <a:rPr lang="en-US" err="1"/>
              <a:t>sự</a:t>
            </a:r>
            <a:r>
              <a:rPr lang="en-US"/>
              <a:t> </a:t>
            </a:r>
            <a:r>
              <a:rPr lang="en-US" err="1"/>
              <a:t>chính</a:t>
            </a:r>
            <a:r>
              <a:rPr lang="en-US"/>
              <a:t> </a:t>
            </a:r>
            <a:r>
              <a:rPr lang="en-US" err="1"/>
              <a:t>xác</a:t>
            </a:r>
            <a:r>
              <a:rPr lang="en-US"/>
              <a:t> </a:t>
            </a:r>
            <a:r>
              <a:rPr lang="en-US" err="1"/>
              <a:t>phụ</a:t>
            </a:r>
            <a:r>
              <a:rPr lang="en-US"/>
              <a:t> </a:t>
            </a:r>
            <a:r>
              <a:rPr lang="en-US" err="1"/>
              <a:t>thuộc</a:t>
            </a:r>
            <a:r>
              <a:rPr lang="en-US"/>
              <a:t> </a:t>
            </a:r>
            <a:r>
              <a:rPr lang="en-US" err="1"/>
              <a:t>vào</a:t>
            </a:r>
            <a:r>
              <a:rPr lang="en-US"/>
              <a:t> </a:t>
            </a:r>
            <a:r>
              <a:rPr lang="en-US" err="1"/>
              <a:t>tốc</a:t>
            </a:r>
            <a:r>
              <a:rPr lang="en-US"/>
              <a:t> </a:t>
            </a:r>
            <a:r>
              <a:rPr lang="en-US" err="1"/>
              <a:t>độ</a:t>
            </a:r>
            <a:r>
              <a:rPr lang="en-US"/>
              <a:t> </a:t>
            </a:r>
            <a:r>
              <a:rPr lang="en-US" err="1"/>
              <a:t>mà</a:t>
            </a:r>
            <a:r>
              <a:rPr lang="en-US"/>
              <a:t> </a:t>
            </a:r>
            <a:r>
              <a:rPr lang="en-US" err="1"/>
              <a:t>nó</a:t>
            </a:r>
            <a:r>
              <a:rPr lang="en-US"/>
              <a:t> </a:t>
            </a:r>
            <a:r>
              <a:rPr lang="en-US" err="1"/>
              <a:t>được</a:t>
            </a:r>
            <a:r>
              <a:rPr lang="en-US"/>
              <a:t> </a:t>
            </a:r>
            <a:r>
              <a:rPr lang="en-US" err="1"/>
              <a:t>trình</a:t>
            </a:r>
            <a:r>
              <a:rPr lang="en-US"/>
              <a:t> </a:t>
            </a:r>
            <a:r>
              <a:rPr lang="en-US" err="1"/>
              <a:t>bày</a:t>
            </a:r>
            <a:r>
              <a:rPr lang="en-US"/>
              <a:t>. </a:t>
            </a:r>
            <a:r>
              <a:rPr lang="en-US" err="1"/>
              <a:t>Phương</a:t>
            </a:r>
            <a:r>
              <a:rPr lang="en-US"/>
              <a:t> </a:t>
            </a:r>
            <a:r>
              <a:rPr lang="en-US" err="1"/>
              <a:t>tiện</a:t>
            </a:r>
            <a:r>
              <a:rPr lang="en-US"/>
              <a:t> </a:t>
            </a:r>
            <a:r>
              <a:rPr lang="en-US" err="1"/>
              <a:t>động</a:t>
            </a:r>
            <a:r>
              <a:rPr lang="en-US"/>
              <a:t> </a:t>
            </a:r>
            <a:r>
              <a:rPr lang="en-US" err="1"/>
              <a:t>bao</a:t>
            </a:r>
            <a:r>
              <a:rPr lang="en-US"/>
              <a:t> </a:t>
            </a:r>
            <a:r>
              <a:rPr lang="en-US" err="1"/>
              <a:t>gồm</a:t>
            </a:r>
            <a:r>
              <a:rPr lang="en-US"/>
              <a:t> </a:t>
            </a:r>
            <a:r>
              <a:rPr lang="en-US" err="1"/>
              <a:t>âm</a:t>
            </a:r>
            <a:r>
              <a:rPr lang="en-US"/>
              <a:t> </a:t>
            </a:r>
            <a:r>
              <a:rPr lang="en-US" err="1"/>
              <a:t>thanh</a:t>
            </a:r>
            <a:r>
              <a:rPr lang="en-US"/>
              <a:t> (audio), </a:t>
            </a:r>
            <a:r>
              <a:rPr lang="en-US" err="1"/>
              <a:t>hình</a:t>
            </a:r>
            <a:r>
              <a:rPr lang="en-US"/>
              <a:t> </a:t>
            </a:r>
            <a:r>
              <a:rPr lang="en-US" err="1"/>
              <a:t>ảnh</a:t>
            </a:r>
            <a:r>
              <a:rPr lang="en-US"/>
              <a:t> </a:t>
            </a:r>
            <a:r>
              <a:rPr lang="en-US" err="1"/>
              <a:t>động</a:t>
            </a:r>
            <a:r>
              <a:rPr lang="en-US"/>
              <a:t> (animation), </a:t>
            </a:r>
            <a:r>
              <a:rPr lang="en-US" err="1"/>
              <a:t>phim</a:t>
            </a:r>
            <a:r>
              <a:rPr lang="en-US"/>
              <a:t> (video). </a:t>
            </a:r>
          </a:p>
        </p:txBody>
      </p:sp>
    </p:spTree>
    <p:extLst>
      <p:ext uri="{BB962C8B-B14F-4D97-AF65-F5344CB8AC3E}">
        <p14:creationId xmlns:p14="http://schemas.microsoft.com/office/powerpoint/2010/main" val="1121388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3. Lập trình socket trong java</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Socket </a:t>
            </a:r>
            <a:r>
              <a:rPr lang="en-US"/>
              <a:t>là một cổng logic mà một chương trình sử dụng để kết nối với một chương trình khác chạy trên một máy tính khác trên </a:t>
            </a:r>
            <a:r>
              <a:rPr lang="en-US" smtClean="0"/>
              <a:t>Internet.</a:t>
            </a:r>
          </a:p>
          <a:p>
            <a:pPr>
              <a:buFont typeface="Wingdings" panose="05000000000000000000" pitchFamily="2" charset="2"/>
              <a:buChar char="Ø"/>
            </a:pPr>
            <a:r>
              <a:rPr lang="en-US" smtClean="0"/>
              <a:t> Khi </a:t>
            </a:r>
            <a:r>
              <a:rPr lang="en-US"/>
              <a:t>hai ứng dụng muốn trao đổi dữ liệu qua mạng, chúng sẽ tạo ra ở mỗi phía một socket và trao đổi dữ liệu bằng cách đọc/ghi từ </a:t>
            </a:r>
            <a:r>
              <a:rPr lang="en-US" smtClean="0"/>
              <a:t>socket.</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426806" y="3536911"/>
            <a:ext cx="3399347" cy="2440557"/>
          </a:xfrm>
          <a:prstGeom prst="rect">
            <a:avLst/>
          </a:prstGeom>
        </p:spPr>
      </p:pic>
    </p:spTree>
    <p:extLst>
      <p:ext uri="{BB962C8B-B14F-4D97-AF65-F5344CB8AC3E}">
        <p14:creationId xmlns:p14="http://schemas.microsoft.com/office/powerpoint/2010/main" val="2775036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Chương 3. Lập trình socket trong java</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Lớp</a:t>
            </a:r>
            <a:r>
              <a:rPr lang="en-US"/>
              <a:t> </a:t>
            </a:r>
            <a:r>
              <a:rPr lang="en-US" b="1"/>
              <a:t>java.net.ServerSocket</a:t>
            </a:r>
            <a:r>
              <a:rPr lang="en-US"/>
              <a:t> trong Java được sử dụng bởi các ứng dụng Server để thu nhận một cổng và nghe các yêu cầu từ </a:t>
            </a:r>
            <a:r>
              <a:rPr lang="en-US" smtClean="0"/>
              <a:t>Client.</a:t>
            </a:r>
          </a:p>
          <a:p>
            <a:pPr>
              <a:buFontTx/>
              <a:buChar char="-"/>
            </a:pPr>
            <a:r>
              <a:rPr lang="en-US" smtClean="0"/>
              <a:t>public </a:t>
            </a:r>
            <a:r>
              <a:rPr lang="en-US"/>
              <a:t>ServerSocket(int port) throws </a:t>
            </a:r>
            <a:r>
              <a:rPr lang="en-US" smtClean="0"/>
              <a:t>IOException</a:t>
            </a:r>
          </a:p>
          <a:p>
            <a:pPr>
              <a:buFontTx/>
              <a:buChar char="-"/>
            </a:pPr>
            <a:r>
              <a:rPr lang="en-US"/>
              <a:t>public int getLocalPort</a:t>
            </a:r>
            <a:r>
              <a:rPr lang="en-US" smtClean="0"/>
              <a:t>()</a:t>
            </a:r>
          </a:p>
          <a:p>
            <a:pPr>
              <a:buFontTx/>
              <a:buChar char="-"/>
            </a:pPr>
            <a:r>
              <a:rPr lang="en-US"/>
              <a:t>public Socket accept() throws </a:t>
            </a:r>
            <a:r>
              <a:rPr lang="en-US" smtClean="0"/>
              <a:t>IOException</a:t>
            </a:r>
          </a:p>
          <a:p>
            <a:pPr>
              <a:buFontTx/>
              <a:buChar char="-"/>
            </a:pPr>
            <a:r>
              <a:rPr lang="en-US"/>
              <a:t>public void setSoTimeout(int timeout</a:t>
            </a:r>
            <a:r>
              <a:rPr lang="en-US" smtClean="0"/>
              <a:t>)</a:t>
            </a:r>
          </a:p>
          <a:p>
            <a:pPr>
              <a:buFontTx/>
              <a:buChar char="-"/>
            </a:pPr>
            <a:endParaRPr lang="en-US" smtClean="0"/>
          </a:p>
        </p:txBody>
      </p:sp>
    </p:spTree>
    <p:extLst>
      <p:ext uri="{BB962C8B-B14F-4D97-AF65-F5344CB8AC3E}">
        <p14:creationId xmlns:p14="http://schemas.microsoft.com/office/powerpoint/2010/main" val="2915926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Chương 3. Lập trình socket trong java</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Lớp</a:t>
            </a:r>
            <a:r>
              <a:rPr lang="en-US"/>
              <a:t> </a:t>
            </a:r>
            <a:r>
              <a:rPr lang="en-US" b="1"/>
              <a:t>java.net.Socket</a:t>
            </a:r>
            <a:r>
              <a:rPr lang="en-US"/>
              <a:t> biểu diễn socket mà cả Client và Server sử dụng để kết nối với nhau. Client thu nhận một đối tượng Socket bằng việc thuyết minh nó, trong khi Server thu nhận một đối tượng Socket từ giá trị trả về của phương thức accept</a:t>
            </a:r>
            <a:r>
              <a:rPr lang="en-US" smtClean="0"/>
              <a:t>().</a:t>
            </a:r>
          </a:p>
          <a:p>
            <a:pPr>
              <a:buFontTx/>
              <a:buChar char="-"/>
            </a:pPr>
            <a:r>
              <a:rPr lang="en-US" smtClean="0"/>
              <a:t>public </a:t>
            </a:r>
            <a:r>
              <a:rPr lang="en-US"/>
              <a:t>Socket(String host, int port</a:t>
            </a:r>
            <a:r>
              <a:rPr lang="en-US" smtClean="0"/>
              <a:t>)</a:t>
            </a:r>
          </a:p>
          <a:p>
            <a:pPr>
              <a:buFontTx/>
              <a:buChar char="-"/>
            </a:pPr>
            <a:r>
              <a:rPr lang="en-US"/>
              <a:t>public InputStream getInputStream() throws </a:t>
            </a:r>
            <a:r>
              <a:rPr lang="en-US" smtClean="0"/>
              <a:t>IOException</a:t>
            </a:r>
          </a:p>
          <a:p>
            <a:pPr>
              <a:buFontTx/>
              <a:buChar char="-"/>
            </a:pPr>
            <a:r>
              <a:rPr lang="en-US"/>
              <a:t>public OutputStream getOutputStream() throws IOException</a:t>
            </a:r>
          </a:p>
        </p:txBody>
      </p:sp>
    </p:spTree>
    <p:extLst>
      <p:ext uri="{BB962C8B-B14F-4D97-AF65-F5344CB8AC3E}">
        <p14:creationId xmlns:p14="http://schemas.microsoft.com/office/powerpoint/2010/main" val="3861780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Chương 3. Lập trình socket trong java</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Lớp </a:t>
            </a:r>
            <a:r>
              <a:rPr lang="en-US"/>
              <a:t>InetAddress biểu diễn một địa chỉ Internet Protocol (IP</a:t>
            </a:r>
            <a:r>
              <a:rPr lang="en-US" smtClean="0"/>
              <a:t>).</a:t>
            </a:r>
          </a:p>
          <a:p>
            <a:pPr>
              <a:buFontTx/>
              <a:buChar char="-"/>
            </a:pPr>
            <a:r>
              <a:rPr lang="en-US" smtClean="0"/>
              <a:t>static </a:t>
            </a:r>
            <a:r>
              <a:rPr lang="en-US"/>
              <a:t>InetAddress getByName(String host</a:t>
            </a:r>
            <a:r>
              <a:rPr lang="en-US" smtClean="0"/>
              <a:t>): </a:t>
            </a:r>
            <a:r>
              <a:rPr lang="en-US"/>
              <a:t>Xác định địa chỉ IP của một host, đã cung cấp tên host</a:t>
            </a:r>
            <a:endParaRPr lang="en-US" smtClean="0"/>
          </a:p>
          <a:p>
            <a:pPr>
              <a:buFontTx/>
              <a:buChar char="-"/>
            </a:pPr>
            <a:r>
              <a:rPr lang="en-US"/>
              <a:t>String getHostAddress</a:t>
            </a:r>
            <a:r>
              <a:rPr lang="en-US" smtClean="0"/>
              <a:t>(): </a:t>
            </a:r>
            <a:r>
              <a:rPr lang="en-US"/>
              <a:t>Trả về chuỗi địa chỉ IP dạng biểu diễn nguyên văn</a:t>
            </a:r>
            <a:endParaRPr lang="en-US" smtClean="0"/>
          </a:p>
          <a:p>
            <a:pPr>
              <a:buFontTx/>
              <a:buChar char="-"/>
            </a:pPr>
            <a:r>
              <a:rPr lang="en-US"/>
              <a:t>String toString</a:t>
            </a:r>
            <a:r>
              <a:rPr lang="en-US" smtClean="0"/>
              <a:t>(): </a:t>
            </a:r>
            <a:r>
              <a:rPr lang="en-US"/>
              <a:t>Biến đổi địa chỉ IP này thành một </a:t>
            </a:r>
            <a:r>
              <a:rPr lang="en-US" smtClean="0"/>
              <a:t>String</a:t>
            </a:r>
          </a:p>
          <a:p>
            <a:pPr>
              <a:buFontTx/>
              <a:buChar char="-"/>
            </a:pPr>
            <a:r>
              <a:rPr lang="en-US"/>
              <a:t>static InetAddress InetAddress getLocalHost</a:t>
            </a:r>
            <a:r>
              <a:rPr lang="en-US" smtClean="0"/>
              <a:t>(): </a:t>
            </a:r>
            <a:r>
              <a:rPr lang="en-US"/>
              <a:t>Trả về host </a:t>
            </a:r>
            <a:r>
              <a:rPr lang="en-US" smtClean="0"/>
              <a:t>cục </a:t>
            </a:r>
            <a:r>
              <a:rPr lang="en-US"/>
              <a:t>bộ</a:t>
            </a:r>
          </a:p>
        </p:txBody>
      </p:sp>
    </p:spTree>
    <p:extLst>
      <p:ext uri="{BB962C8B-B14F-4D97-AF65-F5344CB8AC3E}">
        <p14:creationId xmlns:p14="http://schemas.microsoft.com/office/powerpoint/2010/main" val="2345363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4. Chữ ký điện tử</a:t>
            </a:r>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mtClean="0">
                <a:latin typeface="Calibri" panose="020F0502020204030204" pitchFamily="34" charset="0"/>
              </a:rPr>
              <a:t> Chữ ký điện tử là một dạng dữ liệu đa phương tiện bao gồm</a:t>
            </a:r>
            <a:r>
              <a:rPr lang="vi-VN" smtClean="0">
                <a:latin typeface="Calibri" panose="020F0502020204030204" pitchFamily="34" charset="0"/>
              </a:rPr>
              <a:t> </a:t>
            </a:r>
            <a:r>
              <a:rPr lang="vi-VN">
                <a:latin typeface="Calibri" panose="020F0502020204030204" pitchFamily="34" charset="0"/>
              </a:rPr>
              <a:t>thông tin đi kèm theo dữ liệu (văn bản, hình ảnh, video...) nhằm mục đích xác định người chủ của dữ liệu đó</a:t>
            </a:r>
            <a:r>
              <a:rPr lang="vi-VN" smtClean="0">
                <a:latin typeface="Calibri" panose="020F0502020204030204" pitchFamily="34" charset="0"/>
              </a:rPr>
              <a:t>.</a:t>
            </a:r>
            <a:endParaRPr lang="en-US" smtClean="0">
              <a:latin typeface="Calibri" panose="020F0502020204030204" pitchFamily="34" charset="0"/>
            </a:endParaRPr>
          </a:p>
          <a:p>
            <a:pPr>
              <a:buFont typeface="Wingdings" panose="05000000000000000000" pitchFamily="2" charset="2"/>
              <a:buChar char="Ø"/>
            </a:pPr>
            <a:r>
              <a:rPr lang="en-US" smtClean="0">
                <a:latin typeface="Calibri" panose="020F0502020204030204" pitchFamily="34" charset="0"/>
              </a:rPr>
              <a:t> Quá trình tạo và thẩm định chữ ký điện tử chính là xử lý đa phương tiện.</a:t>
            </a:r>
          </a:p>
          <a:p>
            <a:pPr>
              <a:buFont typeface="Wingdings" panose="05000000000000000000" pitchFamily="2" charset="2"/>
              <a:buChar char="Ø"/>
            </a:pPr>
            <a:r>
              <a:rPr lang="en-US" smtClean="0">
                <a:latin typeface="Calibri" panose="020F0502020204030204" pitchFamily="34" charset="0"/>
              </a:rPr>
              <a:t> </a:t>
            </a:r>
            <a:r>
              <a:rPr lang="vi-VN" smtClean="0">
                <a:latin typeface="Calibri" panose="020F0502020204030204" pitchFamily="34" charset="0"/>
              </a:rPr>
              <a:t>Chữ </a:t>
            </a:r>
            <a:r>
              <a:rPr lang="vi-VN">
                <a:latin typeface="Calibri" panose="020F0502020204030204" pitchFamily="34" charset="0"/>
              </a:rPr>
              <a:t>ký điện </a:t>
            </a:r>
            <a:r>
              <a:rPr lang="vi-VN" smtClean="0">
                <a:latin typeface="Calibri" panose="020F0502020204030204" pitchFamily="34" charset="0"/>
              </a:rPr>
              <a:t>tử</a:t>
            </a:r>
            <a:r>
              <a:rPr lang="en-US" smtClean="0">
                <a:latin typeface="Calibri" panose="020F0502020204030204" pitchFamily="34" charset="0"/>
              </a:rPr>
              <a:t> thường</a:t>
            </a:r>
            <a:r>
              <a:rPr lang="vi-VN" smtClean="0">
                <a:latin typeface="Calibri" panose="020F0502020204030204" pitchFamily="34" charset="0"/>
              </a:rPr>
              <a:t> </a:t>
            </a:r>
            <a:r>
              <a:rPr lang="vi-VN">
                <a:latin typeface="Calibri" panose="020F0502020204030204" pitchFamily="34" charset="0"/>
              </a:rPr>
              <a:t>được sử dụng trong các giao dịch điện </a:t>
            </a:r>
            <a:r>
              <a:rPr lang="vi-VN" smtClean="0">
                <a:latin typeface="Calibri" panose="020F0502020204030204" pitchFamily="34" charset="0"/>
              </a:rPr>
              <a:t>tử</a:t>
            </a:r>
            <a:r>
              <a:rPr lang="en-US" smtClean="0">
                <a:latin typeface="Calibri" panose="020F0502020204030204" pitchFamily="34" charset="0"/>
              </a:rPr>
              <a:t>.</a:t>
            </a:r>
          </a:p>
          <a:p>
            <a:pPr>
              <a:buFont typeface="Wingdings" panose="05000000000000000000" pitchFamily="2" charset="2"/>
              <a:buChar char="Ø"/>
            </a:pPr>
            <a:r>
              <a:rPr lang="en-US" smtClean="0">
                <a:latin typeface="Calibri" panose="020F0502020204030204" pitchFamily="34" charset="0"/>
              </a:rPr>
              <a:t> Chữ ký điện tử hoàn toàn có thể thay thế cho việc ký tay truyền thống về mặt pháp lý.</a:t>
            </a:r>
          </a:p>
          <a:p>
            <a:pPr>
              <a:buFont typeface="Wingdings" panose="05000000000000000000" pitchFamily="2" charset="2"/>
              <a:buChar char="Ø"/>
            </a:pPr>
            <a:r>
              <a:rPr lang="en-US" smtClean="0">
                <a:latin typeface="Calibri" panose="020F0502020204030204" pitchFamily="34" charset="0"/>
              </a:rPr>
              <a:t> Hàm băm SHA-1 và phương pháp mã hóa RSA là cơ sở để tạo và thẩm định chữ ký điện tử.</a:t>
            </a:r>
            <a:endParaRPr lang="en-US">
              <a:latin typeface="Calibri" panose="020F0502020204030204" pitchFamily="34" charset="0"/>
            </a:endParaRPr>
          </a:p>
        </p:txBody>
      </p:sp>
    </p:spTree>
    <p:extLst>
      <p:ext uri="{BB962C8B-B14F-4D97-AF65-F5344CB8AC3E}">
        <p14:creationId xmlns:p14="http://schemas.microsoft.com/office/powerpoint/2010/main" val="1345440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4. Chữ ký điện tử</a:t>
            </a:r>
            <a:endParaRPr lang="en-US"/>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smtClean="0"/>
              <a:t> Tạo </a:t>
            </a:r>
            <a:r>
              <a:rPr lang="en-US"/>
              <a:t>chữ ký điện </a:t>
            </a:r>
            <a:r>
              <a:rPr lang="en-US" smtClean="0"/>
              <a:t>tử</a:t>
            </a:r>
          </a:p>
          <a:p>
            <a:endParaRPr lang="en-US"/>
          </a:p>
        </p:txBody>
      </p:sp>
      <p:pic>
        <p:nvPicPr>
          <p:cNvPr id="6" name="Picture 5" descr="C:\Users\Mr Khiem\Desktop\RSA\Báo cáo\DS gửi rsa.PNG"/>
          <p:cNvPicPr/>
          <p:nvPr/>
        </p:nvPicPr>
        <p:blipFill>
          <a:blip r:embed="rId2">
            <a:extLst>
              <a:ext uri="{28A0092B-C50C-407E-A947-70E740481C1C}">
                <a14:useLocalDpi xmlns:a14="http://schemas.microsoft.com/office/drawing/2010/main" val="0"/>
              </a:ext>
            </a:extLst>
          </a:blip>
          <a:srcRect/>
          <a:stretch>
            <a:fillRect/>
          </a:stretch>
        </p:blipFill>
        <p:spPr bwMode="auto">
          <a:xfrm>
            <a:off x="2695623" y="2434679"/>
            <a:ext cx="6809783" cy="3742284"/>
          </a:xfrm>
          <a:prstGeom prst="rect">
            <a:avLst/>
          </a:prstGeom>
          <a:noFill/>
          <a:ln>
            <a:noFill/>
          </a:ln>
        </p:spPr>
      </p:pic>
    </p:spTree>
    <p:extLst>
      <p:ext uri="{BB962C8B-B14F-4D97-AF65-F5344CB8AC3E}">
        <p14:creationId xmlns:p14="http://schemas.microsoft.com/office/powerpoint/2010/main" val="3489300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4. Chữ ký điện tử</a:t>
            </a:r>
            <a:endParaRPr lang="en-US"/>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smtClean="0"/>
              <a:t> Thẩm định chữ ký </a:t>
            </a:r>
            <a:r>
              <a:rPr lang="en-US"/>
              <a:t>điện </a:t>
            </a:r>
            <a:r>
              <a:rPr lang="en-US" smtClean="0"/>
              <a:t>tử</a:t>
            </a:r>
          </a:p>
          <a:p>
            <a:endParaRPr lang="en-US"/>
          </a:p>
        </p:txBody>
      </p:sp>
      <p:pic>
        <p:nvPicPr>
          <p:cNvPr id="7" name="Picture 6" descr="C:\Users\Mr Khiem\Desktop\RSA\Báo cáo\DS nhậni rsa.PNG"/>
          <p:cNvPicPr/>
          <p:nvPr/>
        </p:nvPicPr>
        <p:blipFill>
          <a:blip r:embed="rId2">
            <a:extLst>
              <a:ext uri="{28A0092B-C50C-407E-A947-70E740481C1C}">
                <a14:useLocalDpi xmlns:a14="http://schemas.microsoft.com/office/drawing/2010/main" val="0"/>
              </a:ext>
            </a:extLst>
          </a:blip>
          <a:srcRect/>
          <a:stretch>
            <a:fillRect/>
          </a:stretch>
        </p:blipFill>
        <p:spPr bwMode="auto">
          <a:xfrm>
            <a:off x="2450505" y="2342998"/>
            <a:ext cx="7290990" cy="3833965"/>
          </a:xfrm>
          <a:prstGeom prst="rect">
            <a:avLst/>
          </a:prstGeom>
          <a:noFill/>
          <a:ln>
            <a:noFill/>
          </a:ln>
        </p:spPr>
      </p:pic>
    </p:spTree>
    <p:extLst>
      <p:ext uri="{BB962C8B-B14F-4D97-AF65-F5344CB8AC3E}">
        <p14:creationId xmlns:p14="http://schemas.microsoft.com/office/powerpoint/2010/main" val="2049507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4. Chữ ký điện tử</a:t>
            </a:r>
            <a:endParaRPr lang="en-US"/>
          </a:p>
        </p:txBody>
      </p:sp>
      <p:sp>
        <p:nvSpPr>
          <p:cNvPr id="3" name="Content Placeholder 2"/>
          <p:cNvSpPr>
            <a:spLocks noGrp="1"/>
          </p:cNvSpPr>
          <p:nvPr>
            <p:ph idx="1"/>
          </p:nvPr>
        </p:nvSpPr>
        <p:spPr/>
        <p:txBody>
          <a:bodyPr/>
          <a:lstStyle/>
          <a:p>
            <a:r>
              <a:rPr lang="en-US" smtClean="0"/>
              <a:t>Thuật toán RSA</a:t>
            </a:r>
          </a:p>
          <a:p>
            <a:pPr marL="0" indent="0">
              <a:buNone/>
            </a:pPr>
            <a:endParaRPr lang="en-US"/>
          </a:p>
        </p:txBody>
      </p:sp>
      <p:pic>
        <p:nvPicPr>
          <p:cNvPr id="4" name="Picture 3" descr="C:\Users\Mr Khiem\Desktop\RSA\Báo cáo\Tạo khóa.PNG"/>
          <p:cNvPicPr/>
          <p:nvPr/>
        </p:nvPicPr>
        <p:blipFill>
          <a:blip r:embed="rId2">
            <a:extLst>
              <a:ext uri="{28A0092B-C50C-407E-A947-70E740481C1C}">
                <a14:useLocalDpi xmlns:a14="http://schemas.microsoft.com/office/drawing/2010/main" val="0"/>
              </a:ext>
            </a:extLst>
          </a:blip>
          <a:srcRect/>
          <a:stretch>
            <a:fillRect/>
          </a:stretch>
        </p:blipFill>
        <p:spPr bwMode="auto">
          <a:xfrm>
            <a:off x="2638028" y="2329044"/>
            <a:ext cx="6976903" cy="3828309"/>
          </a:xfrm>
          <a:prstGeom prst="rect">
            <a:avLst/>
          </a:prstGeom>
          <a:noFill/>
          <a:ln>
            <a:noFill/>
          </a:ln>
        </p:spPr>
      </p:pic>
    </p:spTree>
    <p:extLst>
      <p:ext uri="{BB962C8B-B14F-4D97-AF65-F5344CB8AC3E}">
        <p14:creationId xmlns:p14="http://schemas.microsoft.com/office/powerpoint/2010/main" val="3197469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4. Chữ ký điện tử</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Thuật toán RSA</a:t>
            </a:r>
          </a:p>
          <a:p>
            <a:pPr marL="0" indent="0">
              <a:buNone/>
            </a:pPr>
            <a:endParaRPr lang="en-US"/>
          </a:p>
        </p:txBody>
      </p:sp>
      <p:pic>
        <p:nvPicPr>
          <p:cNvPr id="5" name="Picture 4" descr="C:\Users\Mr Khiem\Desktop\RSA\Báo cáo\Ma hóa và giải mã.PNG"/>
          <p:cNvPicPr/>
          <p:nvPr/>
        </p:nvPicPr>
        <p:blipFill>
          <a:blip r:embed="rId2">
            <a:extLst>
              <a:ext uri="{28A0092B-C50C-407E-A947-70E740481C1C}">
                <a14:useLocalDpi xmlns:a14="http://schemas.microsoft.com/office/drawing/2010/main" val="0"/>
              </a:ext>
            </a:extLst>
          </a:blip>
          <a:srcRect/>
          <a:stretch>
            <a:fillRect/>
          </a:stretch>
        </p:blipFill>
        <p:spPr bwMode="auto">
          <a:xfrm>
            <a:off x="2440233" y="2278679"/>
            <a:ext cx="7372494" cy="3827159"/>
          </a:xfrm>
          <a:prstGeom prst="rect">
            <a:avLst/>
          </a:prstGeom>
          <a:noFill/>
          <a:ln>
            <a:noFill/>
          </a:ln>
        </p:spPr>
      </p:pic>
    </p:spTree>
    <p:extLst>
      <p:ext uri="{BB962C8B-B14F-4D97-AF65-F5344CB8AC3E}">
        <p14:creationId xmlns:p14="http://schemas.microsoft.com/office/powerpoint/2010/main" val="1647258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mtClean="0"/>
              <a:t>Chương 5. </a:t>
            </a:r>
            <a:r>
              <a:rPr lang="en-US" b="1"/>
              <a:t>Thiết kế phần mềm truyền thông đa phương tiện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Sơ đồ khối</a:t>
            </a:r>
          </a:p>
          <a:p>
            <a:pPr marL="0" indent="0">
              <a:buNone/>
            </a:pP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8898" y="2252349"/>
            <a:ext cx="8214204" cy="3924614"/>
          </a:xfrm>
          <a:prstGeom prst="rect">
            <a:avLst/>
          </a:prstGeom>
        </p:spPr>
      </p:pic>
    </p:spTree>
    <p:extLst>
      <p:ext uri="{BB962C8B-B14F-4D97-AF65-F5344CB8AC3E}">
        <p14:creationId xmlns:p14="http://schemas.microsoft.com/office/powerpoint/2010/main" val="2317909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smtClean="0"/>
              <a:t>Chương</a:t>
            </a:r>
            <a:r>
              <a:rPr lang="en-US" smtClean="0"/>
              <a:t> 1. </a:t>
            </a:r>
            <a:r>
              <a:rPr lang="en-US" err="1" smtClean="0"/>
              <a:t>Tổng</a:t>
            </a:r>
            <a:r>
              <a:rPr lang="en-US" smtClean="0"/>
              <a:t> </a:t>
            </a:r>
            <a:r>
              <a:rPr lang="en-US" err="1" smtClean="0"/>
              <a:t>quan</a:t>
            </a:r>
            <a:r>
              <a:rPr lang="en-US" smtClean="0"/>
              <a:t> </a:t>
            </a:r>
            <a:r>
              <a:rPr lang="en-US" err="1" smtClean="0"/>
              <a:t>về</a:t>
            </a:r>
            <a:r>
              <a:rPr lang="en-US" smtClean="0"/>
              <a:t> </a:t>
            </a:r>
            <a:r>
              <a:rPr lang="en-US" err="1" smtClean="0"/>
              <a:t>truyền</a:t>
            </a:r>
            <a:r>
              <a:rPr lang="en-US" smtClean="0"/>
              <a:t> </a:t>
            </a:r>
            <a:r>
              <a:rPr lang="en-US" err="1" smtClean="0"/>
              <a:t>thông</a:t>
            </a:r>
            <a:r>
              <a:rPr lang="en-US" smtClean="0"/>
              <a:t> </a:t>
            </a:r>
            <a:r>
              <a:rPr lang="en-US" err="1" smtClean="0"/>
              <a:t>đa</a:t>
            </a:r>
            <a:r>
              <a:rPr lang="en-US" smtClean="0"/>
              <a:t> </a:t>
            </a:r>
            <a:r>
              <a:rPr lang="en-US" err="1" smtClean="0"/>
              <a:t>phương</a:t>
            </a:r>
            <a:r>
              <a:rPr lang="en-US" smtClean="0"/>
              <a:t> </a:t>
            </a:r>
            <a:r>
              <a:rPr lang="en-US" err="1" smtClean="0"/>
              <a:t>tiện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Hệ </a:t>
            </a:r>
            <a:r>
              <a:rPr lang="en-US" err="1"/>
              <a:t>thống</a:t>
            </a:r>
            <a:r>
              <a:rPr lang="en-US"/>
              <a:t> </a:t>
            </a:r>
            <a:r>
              <a:rPr lang="en-US" err="1"/>
              <a:t>đa</a:t>
            </a:r>
            <a:r>
              <a:rPr lang="en-US"/>
              <a:t> </a:t>
            </a:r>
            <a:r>
              <a:rPr lang="en-US" err="1"/>
              <a:t>phương</a:t>
            </a:r>
            <a:r>
              <a:rPr lang="en-US"/>
              <a:t> </a:t>
            </a:r>
            <a:r>
              <a:rPr lang="en-US" err="1"/>
              <a:t>tiện</a:t>
            </a:r>
            <a:r>
              <a:rPr lang="en-US"/>
              <a:t> (Multimedia system): </a:t>
            </a:r>
            <a:r>
              <a:rPr lang="en-US" err="1" smtClean="0"/>
              <a:t>một</a:t>
            </a:r>
            <a:r>
              <a:rPr lang="en-US" smtClean="0"/>
              <a:t> </a:t>
            </a:r>
            <a:r>
              <a:rPr lang="en-US" err="1"/>
              <a:t>hệ</a:t>
            </a:r>
            <a:r>
              <a:rPr lang="en-US"/>
              <a:t> </a:t>
            </a:r>
            <a:r>
              <a:rPr lang="en-US" err="1"/>
              <a:t>thống</a:t>
            </a:r>
            <a:r>
              <a:rPr lang="en-US"/>
              <a:t> </a:t>
            </a:r>
            <a:r>
              <a:rPr lang="en-US" err="1"/>
              <a:t>có</a:t>
            </a:r>
            <a:r>
              <a:rPr lang="en-US"/>
              <a:t> </a:t>
            </a:r>
            <a:r>
              <a:rPr lang="en-US" err="1"/>
              <a:t>khả</a:t>
            </a:r>
            <a:r>
              <a:rPr lang="en-US"/>
              <a:t> </a:t>
            </a:r>
            <a:r>
              <a:rPr lang="en-US" err="1"/>
              <a:t>năng</a:t>
            </a:r>
            <a:r>
              <a:rPr lang="en-US"/>
              <a:t> </a:t>
            </a:r>
            <a:r>
              <a:rPr lang="en-US" err="1"/>
              <a:t>thao</a:t>
            </a:r>
            <a:r>
              <a:rPr lang="en-US"/>
              <a:t> </a:t>
            </a:r>
            <a:r>
              <a:rPr lang="en-US" err="1"/>
              <a:t>tác</a:t>
            </a:r>
            <a:r>
              <a:rPr lang="en-US"/>
              <a:t> </a:t>
            </a:r>
            <a:r>
              <a:rPr lang="en-US" err="1"/>
              <a:t>nhiều</a:t>
            </a:r>
            <a:r>
              <a:rPr lang="en-US"/>
              <a:t> </a:t>
            </a:r>
            <a:r>
              <a:rPr lang="en-US" err="1"/>
              <a:t>hơn</a:t>
            </a:r>
            <a:r>
              <a:rPr lang="en-US"/>
              <a:t> </a:t>
            </a:r>
            <a:r>
              <a:rPr lang="en-US" err="1"/>
              <a:t>một</a:t>
            </a:r>
            <a:r>
              <a:rPr lang="en-US"/>
              <a:t> </a:t>
            </a:r>
            <a:r>
              <a:rPr lang="en-US" err="1"/>
              <a:t>phương</a:t>
            </a:r>
            <a:r>
              <a:rPr lang="en-US"/>
              <a:t> </a:t>
            </a:r>
            <a:r>
              <a:rPr lang="en-US" err="1"/>
              <a:t>tiện</a:t>
            </a:r>
            <a:r>
              <a:rPr lang="en-US"/>
              <a:t> </a:t>
            </a:r>
            <a:r>
              <a:rPr lang="en-US" err="1"/>
              <a:t>truyền</a:t>
            </a:r>
            <a:r>
              <a:rPr lang="en-US"/>
              <a:t> </a:t>
            </a:r>
            <a:r>
              <a:rPr lang="en-US" err="1" smtClean="0"/>
              <a:t>thông</a:t>
            </a:r>
            <a:r>
              <a:rPr lang="en-US" smtClean="0"/>
              <a:t>. </a:t>
            </a:r>
            <a:r>
              <a:rPr lang="en-US" err="1" smtClean="0"/>
              <a:t>Hệ</a:t>
            </a:r>
            <a:r>
              <a:rPr lang="en-US"/>
              <a:t> </a:t>
            </a:r>
            <a:r>
              <a:rPr lang="en-US" err="1" smtClean="0"/>
              <a:t>thống</a:t>
            </a:r>
            <a:r>
              <a:rPr lang="en-US" smtClean="0"/>
              <a:t> </a:t>
            </a:r>
            <a:r>
              <a:rPr lang="en-US" err="1" smtClean="0"/>
              <a:t>đa</a:t>
            </a:r>
            <a:r>
              <a:rPr lang="en-US" smtClean="0"/>
              <a:t> </a:t>
            </a:r>
            <a:r>
              <a:rPr lang="en-US" err="1" smtClean="0"/>
              <a:t>phương</a:t>
            </a:r>
            <a:r>
              <a:rPr lang="en-US" smtClean="0"/>
              <a:t> </a:t>
            </a:r>
            <a:r>
              <a:rPr lang="en-US" err="1" smtClean="0"/>
              <a:t>tiện</a:t>
            </a:r>
            <a:r>
              <a:rPr lang="en-US" smtClean="0"/>
              <a:t> </a:t>
            </a:r>
            <a:r>
              <a:rPr lang="en-US" err="1" smtClean="0"/>
              <a:t>bao</a:t>
            </a:r>
            <a:r>
              <a:rPr lang="en-US" smtClean="0"/>
              <a:t> </a:t>
            </a:r>
            <a:r>
              <a:rPr lang="en-US" err="1" smtClean="0"/>
              <a:t>gồm</a:t>
            </a:r>
            <a:r>
              <a:rPr lang="en-US"/>
              <a:t>:</a:t>
            </a:r>
            <a:endParaRPr lang="en-US" smtClean="0"/>
          </a:p>
          <a:p>
            <a:pPr>
              <a:buFontTx/>
              <a:buChar char="-"/>
            </a:pPr>
            <a:r>
              <a:rPr lang="en-US" err="1" smtClean="0"/>
              <a:t>Xử</a:t>
            </a:r>
            <a:r>
              <a:rPr lang="en-US" smtClean="0"/>
              <a:t> </a:t>
            </a:r>
            <a:r>
              <a:rPr lang="en-US" err="1"/>
              <a:t>lý</a:t>
            </a:r>
            <a:r>
              <a:rPr lang="en-US"/>
              <a:t> </a:t>
            </a:r>
            <a:r>
              <a:rPr lang="en-US" err="1"/>
              <a:t>đa</a:t>
            </a:r>
            <a:r>
              <a:rPr lang="en-US"/>
              <a:t> </a:t>
            </a:r>
            <a:r>
              <a:rPr lang="en-US" err="1"/>
              <a:t>phương</a:t>
            </a:r>
            <a:r>
              <a:rPr lang="en-US"/>
              <a:t> </a:t>
            </a:r>
            <a:r>
              <a:rPr lang="en-US" err="1"/>
              <a:t>tiện</a:t>
            </a:r>
            <a:r>
              <a:rPr lang="en-US"/>
              <a:t> (multimedia computing): </a:t>
            </a:r>
            <a:r>
              <a:rPr lang="en-US" err="1"/>
              <a:t>Tập</a:t>
            </a:r>
            <a:r>
              <a:rPr lang="en-US"/>
              <a:t> </a:t>
            </a:r>
            <a:r>
              <a:rPr lang="en-US" err="1"/>
              <a:t>trung</a:t>
            </a:r>
            <a:r>
              <a:rPr lang="en-US"/>
              <a:t> </a:t>
            </a:r>
            <a:r>
              <a:rPr lang="en-US" err="1"/>
              <a:t>vào</a:t>
            </a:r>
            <a:r>
              <a:rPr lang="en-US"/>
              <a:t> </a:t>
            </a:r>
            <a:r>
              <a:rPr lang="en-US" err="1"/>
              <a:t>các</a:t>
            </a:r>
            <a:r>
              <a:rPr lang="en-US"/>
              <a:t> </a:t>
            </a:r>
            <a:r>
              <a:rPr lang="en-US" err="1"/>
              <a:t>chức</a:t>
            </a:r>
            <a:r>
              <a:rPr lang="en-US"/>
              <a:t> </a:t>
            </a:r>
            <a:r>
              <a:rPr lang="en-US" err="1"/>
              <a:t>năng</a:t>
            </a:r>
            <a:r>
              <a:rPr lang="en-US"/>
              <a:t> </a:t>
            </a:r>
            <a:r>
              <a:rPr lang="en-US" err="1"/>
              <a:t>xử</a:t>
            </a:r>
            <a:r>
              <a:rPr lang="en-US"/>
              <a:t> </a:t>
            </a:r>
            <a:r>
              <a:rPr lang="en-US" err="1"/>
              <a:t>lý</a:t>
            </a:r>
            <a:r>
              <a:rPr lang="en-US"/>
              <a:t> </a:t>
            </a:r>
            <a:r>
              <a:rPr lang="en-US" err="1"/>
              <a:t>thông</a:t>
            </a:r>
            <a:r>
              <a:rPr lang="en-US"/>
              <a:t> tin </a:t>
            </a:r>
            <a:r>
              <a:rPr lang="en-US" err="1"/>
              <a:t>đa</a:t>
            </a:r>
            <a:r>
              <a:rPr lang="en-US"/>
              <a:t> </a:t>
            </a:r>
            <a:r>
              <a:rPr lang="en-US" err="1"/>
              <a:t>phương</a:t>
            </a:r>
            <a:r>
              <a:rPr lang="en-US"/>
              <a:t> </a:t>
            </a:r>
            <a:r>
              <a:rPr lang="en-US" err="1"/>
              <a:t>tiện</a:t>
            </a:r>
            <a:r>
              <a:rPr lang="en-US"/>
              <a:t> </a:t>
            </a:r>
            <a:r>
              <a:rPr lang="en-US" err="1"/>
              <a:t>như</a:t>
            </a:r>
            <a:r>
              <a:rPr lang="en-US"/>
              <a:t> </a:t>
            </a:r>
            <a:r>
              <a:rPr lang="en-US" err="1"/>
              <a:t>tìm</a:t>
            </a:r>
            <a:r>
              <a:rPr lang="en-US"/>
              <a:t> </a:t>
            </a:r>
            <a:r>
              <a:rPr lang="en-US" err="1"/>
              <a:t>kiếm</a:t>
            </a:r>
            <a:r>
              <a:rPr lang="en-US"/>
              <a:t>, </a:t>
            </a:r>
            <a:r>
              <a:rPr lang="en-US" err="1"/>
              <a:t>nhận</a:t>
            </a:r>
            <a:r>
              <a:rPr lang="en-US"/>
              <a:t> </a:t>
            </a:r>
            <a:r>
              <a:rPr lang="en-US" err="1"/>
              <a:t>dạng</a:t>
            </a:r>
            <a:r>
              <a:rPr lang="en-US"/>
              <a:t> (</a:t>
            </a:r>
            <a:r>
              <a:rPr lang="en-US" smtClean="0"/>
              <a:t>recognition</a:t>
            </a:r>
            <a:r>
              <a:rPr lang="en-US"/>
              <a:t>) </a:t>
            </a:r>
            <a:r>
              <a:rPr lang="en-US" err="1"/>
              <a:t>và</a:t>
            </a:r>
            <a:r>
              <a:rPr lang="en-US"/>
              <a:t> </a:t>
            </a:r>
            <a:r>
              <a:rPr lang="en-US" err="1"/>
              <a:t>làm</a:t>
            </a:r>
            <a:r>
              <a:rPr lang="en-US"/>
              <a:t> </a:t>
            </a:r>
            <a:r>
              <a:rPr lang="en-US" err="1"/>
              <a:t>nổi</a:t>
            </a:r>
            <a:r>
              <a:rPr lang="en-US"/>
              <a:t> </a:t>
            </a:r>
            <a:r>
              <a:rPr lang="en-US" err="1"/>
              <a:t>bật</a:t>
            </a:r>
            <a:r>
              <a:rPr lang="en-US"/>
              <a:t> (enhancement</a:t>
            </a:r>
            <a:r>
              <a:rPr lang="en-US" smtClean="0"/>
              <a:t>).</a:t>
            </a:r>
          </a:p>
          <a:p>
            <a:pPr>
              <a:buFontTx/>
              <a:buChar char="-"/>
            </a:pPr>
            <a:r>
              <a:rPr lang="en-US" err="1"/>
              <a:t>Truyền</a:t>
            </a:r>
            <a:r>
              <a:rPr lang="en-US"/>
              <a:t> </a:t>
            </a:r>
            <a:r>
              <a:rPr lang="en-US" err="1"/>
              <a:t>thông</a:t>
            </a:r>
            <a:r>
              <a:rPr lang="en-US"/>
              <a:t> </a:t>
            </a:r>
            <a:r>
              <a:rPr lang="en-US" err="1"/>
              <a:t>đa</a:t>
            </a:r>
            <a:r>
              <a:rPr lang="en-US"/>
              <a:t> </a:t>
            </a:r>
            <a:r>
              <a:rPr lang="en-US" err="1"/>
              <a:t>phương</a:t>
            </a:r>
            <a:r>
              <a:rPr lang="en-US"/>
              <a:t> </a:t>
            </a:r>
            <a:r>
              <a:rPr lang="en-US" err="1"/>
              <a:t>tiện</a:t>
            </a:r>
            <a:r>
              <a:rPr lang="en-US"/>
              <a:t> (</a:t>
            </a:r>
            <a:r>
              <a:rPr lang="en-US" smtClean="0"/>
              <a:t>communication): </a:t>
            </a:r>
            <a:r>
              <a:rPr lang="en-US" err="1"/>
              <a:t>Tập</a:t>
            </a:r>
            <a:r>
              <a:rPr lang="en-US"/>
              <a:t> </a:t>
            </a:r>
            <a:r>
              <a:rPr lang="en-US" err="1"/>
              <a:t>trung</a:t>
            </a:r>
            <a:r>
              <a:rPr lang="en-US"/>
              <a:t> </a:t>
            </a:r>
            <a:r>
              <a:rPr lang="en-US" err="1"/>
              <a:t>vào</a:t>
            </a:r>
            <a:r>
              <a:rPr lang="en-US"/>
              <a:t> </a:t>
            </a:r>
            <a:r>
              <a:rPr lang="en-US" err="1"/>
              <a:t>các</a:t>
            </a:r>
            <a:r>
              <a:rPr lang="en-US"/>
              <a:t> </a:t>
            </a:r>
            <a:r>
              <a:rPr lang="en-US" err="1"/>
              <a:t>chức</a:t>
            </a:r>
            <a:r>
              <a:rPr lang="en-US"/>
              <a:t> </a:t>
            </a:r>
            <a:r>
              <a:rPr lang="en-US" err="1"/>
              <a:t>năng</a:t>
            </a:r>
            <a:r>
              <a:rPr lang="en-US"/>
              <a:t> </a:t>
            </a:r>
            <a:r>
              <a:rPr lang="en-US" err="1"/>
              <a:t>truyền</a:t>
            </a:r>
            <a:r>
              <a:rPr lang="en-US"/>
              <a:t> </a:t>
            </a:r>
            <a:r>
              <a:rPr lang="en-US" err="1"/>
              <a:t>thông</a:t>
            </a:r>
            <a:r>
              <a:rPr lang="en-US"/>
              <a:t> tin </a:t>
            </a:r>
            <a:r>
              <a:rPr lang="en-US" err="1"/>
              <a:t>đa</a:t>
            </a:r>
            <a:r>
              <a:rPr lang="en-US"/>
              <a:t> </a:t>
            </a:r>
            <a:r>
              <a:rPr lang="en-US" err="1"/>
              <a:t>phương</a:t>
            </a:r>
            <a:r>
              <a:rPr lang="en-US"/>
              <a:t> </a:t>
            </a:r>
            <a:r>
              <a:rPr lang="en-US" err="1"/>
              <a:t>tiện</a:t>
            </a:r>
            <a:r>
              <a:rPr lang="en-US"/>
              <a:t> </a:t>
            </a:r>
            <a:r>
              <a:rPr lang="en-US" err="1"/>
              <a:t>như</a:t>
            </a:r>
            <a:r>
              <a:rPr lang="en-US"/>
              <a:t> </a:t>
            </a:r>
            <a:r>
              <a:rPr lang="en-US" err="1"/>
              <a:t>thu</a:t>
            </a:r>
            <a:r>
              <a:rPr lang="en-US"/>
              <a:t> / </a:t>
            </a:r>
            <a:r>
              <a:rPr lang="en-US" err="1"/>
              <a:t>chụp</a:t>
            </a:r>
            <a:r>
              <a:rPr lang="en-US"/>
              <a:t>, </a:t>
            </a:r>
            <a:r>
              <a:rPr lang="en-US" err="1"/>
              <a:t>truyền</a:t>
            </a:r>
            <a:r>
              <a:rPr lang="en-US"/>
              <a:t> </a:t>
            </a:r>
            <a:r>
              <a:rPr lang="en-US" err="1"/>
              <a:t>và</a:t>
            </a:r>
            <a:r>
              <a:rPr lang="en-US"/>
              <a:t> </a:t>
            </a:r>
            <a:r>
              <a:rPr lang="en-US" err="1"/>
              <a:t>trình</a:t>
            </a:r>
            <a:r>
              <a:rPr lang="en-US"/>
              <a:t> </a:t>
            </a:r>
            <a:r>
              <a:rPr lang="en-US" err="1" smtClean="0"/>
              <a:t>bày</a:t>
            </a:r>
            <a:r>
              <a:rPr lang="en-US" smtClean="0"/>
              <a:t>. </a:t>
            </a:r>
            <a:endParaRPr lang="en-US"/>
          </a:p>
        </p:txBody>
      </p:sp>
    </p:spTree>
    <p:extLst>
      <p:ext uri="{BB962C8B-B14F-4D97-AF65-F5344CB8AC3E}">
        <p14:creationId xmlns:p14="http://schemas.microsoft.com/office/powerpoint/2010/main" val="3623735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5. </a:t>
            </a:r>
            <a:r>
              <a:rPr lang="en-US" b="1"/>
              <a:t>Thiết kế phần mềm truyền thông đa phương tiện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Phía server</a:t>
            </a:r>
          </a:p>
          <a:p>
            <a:endParaRPr lang="en-US"/>
          </a:p>
        </p:txBody>
      </p:sp>
      <p:sp>
        <p:nvSpPr>
          <p:cNvPr id="5" name="Rectangle 2"/>
          <p:cNvSpPr>
            <a:spLocks noChangeArrowheads="1"/>
          </p:cNvSpPr>
          <p:nvPr/>
        </p:nvSpPr>
        <p:spPr bwMode="auto">
          <a:xfrm>
            <a:off x="3361386" y="2176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558671477"/>
              </p:ext>
            </p:extLst>
          </p:nvPr>
        </p:nvGraphicFramePr>
        <p:xfrm>
          <a:off x="3874522" y="2083704"/>
          <a:ext cx="4503916" cy="4191764"/>
        </p:xfrm>
        <a:graphic>
          <a:graphicData uri="http://schemas.openxmlformats.org/presentationml/2006/ole">
            <mc:AlternateContent xmlns:mc="http://schemas.openxmlformats.org/markup-compatibility/2006">
              <mc:Choice xmlns:v="urn:schemas-microsoft-com:vml" Requires="v">
                <p:oleObj spid="_x0000_s1039" name="Visio" r:id="rId3" imgW="8629721" imgH="6724678" progId="Visio.Drawing.15">
                  <p:embed/>
                </p:oleObj>
              </mc:Choice>
              <mc:Fallback>
                <p:oleObj name="Visio" r:id="rId3" imgW="8629721" imgH="672467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522" y="2083704"/>
                        <a:ext cx="4503916" cy="4191764"/>
                      </a:xfrm>
                      <a:prstGeom prst="rect">
                        <a:avLst/>
                      </a:prstGeom>
                      <a:noFill/>
                    </p:spPr>
                  </p:pic>
                </p:oleObj>
              </mc:Fallback>
            </mc:AlternateContent>
          </a:graphicData>
        </a:graphic>
      </p:graphicFrame>
    </p:spTree>
    <p:extLst>
      <p:ext uri="{BB962C8B-B14F-4D97-AF65-F5344CB8AC3E}">
        <p14:creationId xmlns:p14="http://schemas.microsoft.com/office/powerpoint/2010/main" val="3504440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5. </a:t>
            </a:r>
            <a:r>
              <a:rPr lang="en-US" b="1"/>
              <a:t>Thiết kế phần mềm truyền thông đa phương tiện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Phía Client</a:t>
            </a:r>
          </a:p>
          <a:p>
            <a:pPr marL="0" indent="0">
              <a:buNone/>
            </a:pPr>
            <a:r>
              <a:rPr lang="en-US" smtClean="0"/>
              <a:t>- Main packages</a:t>
            </a:r>
          </a:p>
          <a:p>
            <a:pPr marL="0" indent="0">
              <a:buNone/>
            </a:pPr>
            <a:endParaRPr lang="en-US"/>
          </a:p>
        </p:txBody>
      </p:sp>
      <p:sp>
        <p:nvSpPr>
          <p:cNvPr id="5" name="Rectangle 2"/>
          <p:cNvSpPr>
            <a:spLocks noChangeArrowheads="1"/>
          </p:cNvSpPr>
          <p:nvPr/>
        </p:nvSpPr>
        <p:spPr bwMode="auto">
          <a:xfrm>
            <a:off x="2070652" y="2276399"/>
            <a:ext cx="141520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235412111"/>
              </p:ext>
            </p:extLst>
          </p:nvPr>
        </p:nvGraphicFramePr>
        <p:xfrm>
          <a:off x="3405808" y="3039975"/>
          <a:ext cx="5485195" cy="3136988"/>
        </p:xfrm>
        <a:graphic>
          <a:graphicData uri="http://schemas.openxmlformats.org/presentationml/2006/ole">
            <mc:AlternateContent xmlns:mc="http://schemas.openxmlformats.org/markup-compatibility/2006">
              <mc:Choice xmlns:v="urn:schemas-microsoft-com:vml" Requires="v">
                <p:oleObj spid="_x0000_s2063" name="Visio" r:id="rId3" imgW="7105828" imgH="4057472" progId="Visio.Drawing.15">
                  <p:embed/>
                </p:oleObj>
              </mc:Choice>
              <mc:Fallback>
                <p:oleObj name="Visio" r:id="rId3" imgW="7105828" imgH="405747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808" y="3039975"/>
                        <a:ext cx="5485195" cy="3136988"/>
                      </a:xfrm>
                      <a:prstGeom prst="rect">
                        <a:avLst/>
                      </a:prstGeom>
                      <a:noFill/>
                    </p:spPr>
                  </p:pic>
                </p:oleObj>
              </mc:Fallback>
            </mc:AlternateContent>
          </a:graphicData>
        </a:graphic>
      </p:graphicFrame>
    </p:spTree>
    <p:extLst>
      <p:ext uri="{BB962C8B-B14F-4D97-AF65-F5344CB8AC3E}">
        <p14:creationId xmlns:p14="http://schemas.microsoft.com/office/powerpoint/2010/main" val="1536903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5. </a:t>
            </a:r>
            <a:r>
              <a:rPr lang="en-US" b="1"/>
              <a:t>Thiết kế phần mềm truyền thông đa phương tiện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Phía Client</a:t>
            </a:r>
          </a:p>
          <a:p>
            <a:pPr>
              <a:buFontTx/>
              <a:buChar char="-"/>
            </a:pPr>
            <a:r>
              <a:rPr lang="en-US" smtClean="0"/>
              <a:t>File packages</a:t>
            </a:r>
          </a:p>
          <a:p>
            <a:pPr marL="0" indent="0">
              <a:buNone/>
            </a:pPr>
            <a:endParaRPr lang="en-US" smtClean="0"/>
          </a:p>
          <a:p>
            <a:pPr marL="0" indent="0">
              <a:buNone/>
            </a:pPr>
            <a:endParaRPr lang="en-US"/>
          </a:p>
        </p:txBody>
      </p:sp>
      <p:sp>
        <p:nvSpPr>
          <p:cNvPr id="5" name="Rectangle 2"/>
          <p:cNvSpPr>
            <a:spLocks noChangeArrowheads="1"/>
          </p:cNvSpPr>
          <p:nvPr/>
        </p:nvSpPr>
        <p:spPr bwMode="auto">
          <a:xfrm>
            <a:off x="2070652" y="2276399"/>
            <a:ext cx="141520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8" name="Picture 2" descr="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637" y="2815439"/>
            <a:ext cx="8403686" cy="344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549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5. </a:t>
            </a:r>
            <a:r>
              <a:rPr lang="en-US" b="1"/>
              <a:t>Thiết kế phần mềm truyền thông đa phương tiện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Phía Client</a:t>
            </a:r>
          </a:p>
          <a:p>
            <a:pPr>
              <a:buFontTx/>
              <a:buChar char="-"/>
            </a:pPr>
            <a:r>
              <a:rPr lang="en-US" smtClean="0"/>
              <a:t>RSA packages </a:t>
            </a:r>
          </a:p>
          <a:p>
            <a:pPr marL="0" indent="0">
              <a:buNone/>
            </a:pPr>
            <a:endParaRPr lang="en-US"/>
          </a:p>
        </p:txBody>
      </p:sp>
      <p:sp>
        <p:nvSpPr>
          <p:cNvPr id="5" name="Rectangle 2"/>
          <p:cNvSpPr>
            <a:spLocks noChangeArrowheads="1"/>
          </p:cNvSpPr>
          <p:nvPr/>
        </p:nvSpPr>
        <p:spPr bwMode="auto">
          <a:xfrm>
            <a:off x="2070652" y="2276399"/>
            <a:ext cx="141520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2"/>
          <a:stretch>
            <a:fillRect/>
          </a:stretch>
        </p:blipFill>
        <p:spPr>
          <a:xfrm>
            <a:off x="2861460" y="2120328"/>
            <a:ext cx="6530040" cy="4612663"/>
          </a:xfrm>
          <a:prstGeom prst="rect">
            <a:avLst/>
          </a:prstGeom>
        </p:spPr>
      </p:pic>
    </p:spTree>
    <p:extLst>
      <p:ext uri="{BB962C8B-B14F-4D97-AF65-F5344CB8AC3E}">
        <p14:creationId xmlns:p14="http://schemas.microsoft.com/office/powerpoint/2010/main" val="3014745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Chương 5. Thiết kế </a:t>
            </a:r>
            <a:r>
              <a:rPr lang="en-US" b="1"/>
              <a:t>p</a:t>
            </a:r>
            <a:r>
              <a:rPr lang="en-US" b="1" smtClean="0"/>
              <a:t>hần mềm truyền thông đa phương tiện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Phía Client</a:t>
            </a:r>
          </a:p>
          <a:p>
            <a:pPr>
              <a:buFontTx/>
              <a:buChar char="-"/>
            </a:pPr>
            <a:r>
              <a:rPr lang="en-US" smtClean="0"/>
              <a:t>Video call packages </a:t>
            </a:r>
          </a:p>
          <a:p>
            <a:pPr marL="0" indent="0">
              <a:buNone/>
            </a:pPr>
            <a:endParaRPr lang="en-US"/>
          </a:p>
        </p:txBody>
      </p:sp>
      <p:sp>
        <p:nvSpPr>
          <p:cNvPr id="5" name="Rectangle 2"/>
          <p:cNvSpPr>
            <a:spLocks noChangeArrowheads="1"/>
          </p:cNvSpPr>
          <p:nvPr/>
        </p:nvSpPr>
        <p:spPr bwMode="auto">
          <a:xfrm>
            <a:off x="2070652" y="2276399"/>
            <a:ext cx="141520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5562600" y="1690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52985597"/>
              </p:ext>
            </p:extLst>
          </p:nvPr>
        </p:nvGraphicFramePr>
        <p:xfrm>
          <a:off x="3514752" y="1845734"/>
          <a:ext cx="5223456" cy="4248352"/>
        </p:xfrm>
        <a:graphic>
          <a:graphicData uri="http://schemas.openxmlformats.org/presentationml/2006/ole">
            <mc:AlternateContent xmlns:mc="http://schemas.openxmlformats.org/markup-compatibility/2006">
              <mc:Choice xmlns:v="urn:schemas-microsoft-com:vml" Requires="v">
                <p:oleObj spid="_x0000_s7182" name="Visio" r:id="rId3" imgW="7077082" imgH="6534028" progId="Visio.Drawing.15">
                  <p:embed/>
                </p:oleObj>
              </mc:Choice>
              <mc:Fallback>
                <p:oleObj name="Visio" r:id="rId3" imgW="7077082" imgH="65340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4752" y="1845734"/>
                        <a:ext cx="5223456" cy="4248352"/>
                      </a:xfrm>
                      <a:prstGeom prst="rect">
                        <a:avLst/>
                      </a:prstGeom>
                      <a:noFill/>
                    </p:spPr>
                  </p:pic>
                </p:oleObj>
              </mc:Fallback>
            </mc:AlternateContent>
          </a:graphicData>
        </a:graphic>
      </p:graphicFrame>
    </p:spTree>
    <p:extLst>
      <p:ext uri="{BB962C8B-B14F-4D97-AF65-F5344CB8AC3E}">
        <p14:creationId xmlns:p14="http://schemas.microsoft.com/office/powerpoint/2010/main" val="3187563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Chương 5. Thiết kế phần mềm truyền thông đa phương tiện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Kết quả chạy chương trình</a:t>
            </a:r>
            <a:endParaRPr lang="en-US"/>
          </a:p>
        </p:txBody>
      </p:sp>
    </p:spTree>
    <p:extLst>
      <p:ext uri="{BB962C8B-B14F-4D97-AF65-F5344CB8AC3E}">
        <p14:creationId xmlns:p14="http://schemas.microsoft.com/office/powerpoint/2010/main" val="199848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smtClean="0"/>
              <a:t>Chương</a:t>
            </a:r>
            <a:r>
              <a:rPr lang="en-US" smtClean="0"/>
              <a:t> 1. </a:t>
            </a:r>
            <a:r>
              <a:rPr lang="en-US" err="1" smtClean="0"/>
              <a:t>Tổng</a:t>
            </a:r>
            <a:r>
              <a:rPr lang="en-US" smtClean="0"/>
              <a:t> </a:t>
            </a:r>
            <a:r>
              <a:rPr lang="en-US" err="1" smtClean="0"/>
              <a:t>quan</a:t>
            </a:r>
            <a:r>
              <a:rPr lang="en-US" smtClean="0"/>
              <a:t> </a:t>
            </a:r>
            <a:r>
              <a:rPr lang="en-US" err="1" smtClean="0"/>
              <a:t>về</a:t>
            </a:r>
            <a:r>
              <a:rPr lang="en-US" smtClean="0"/>
              <a:t> </a:t>
            </a:r>
            <a:r>
              <a:rPr lang="en-US" err="1" smtClean="0"/>
              <a:t>truyền</a:t>
            </a:r>
            <a:r>
              <a:rPr lang="en-US" smtClean="0"/>
              <a:t> </a:t>
            </a:r>
            <a:r>
              <a:rPr lang="en-US" err="1" smtClean="0"/>
              <a:t>thông</a:t>
            </a:r>
            <a:r>
              <a:rPr lang="en-US" smtClean="0"/>
              <a:t> </a:t>
            </a:r>
            <a:r>
              <a:rPr lang="en-US" err="1" smtClean="0"/>
              <a:t>đa</a:t>
            </a:r>
            <a:r>
              <a:rPr lang="en-US" smtClean="0"/>
              <a:t> </a:t>
            </a:r>
            <a:r>
              <a:rPr lang="en-US" err="1" smtClean="0"/>
              <a:t>phương</a:t>
            </a:r>
            <a:r>
              <a:rPr lang="en-US" smtClean="0"/>
              <a:t> tiện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Các </a:t>
            </a:r>
            <a:r>
              <a:rPr lang="en-US" err="1" smtClean="0"/>
              <a:t>ứng</a:t>
            </a:r>
            <a:r>
              <a:rPr lang="en-US" smtClean="0"/>
              <a:t> </a:t>
            </a:r>
            <a:r>
              <a:rPr lang="en-US" err="1" smtClean="0"/>
              <a:t>dụng</a:t>
            </a:r>
            <a:r>
              <a:rPr lang="en-US"/>
              <a:t> </a:t>
            </a:r>
            <a:r>
              <a:rPr lang="en-US" err="1" smtClean="0"/>
              <a:t>của</a:t>
            </a:r>
            <a:r>
              <a:rPr lang="en-US" smtClean="0"/>
              <a:t> </a:t>
            </a:r>
            <a:r>
              <a:rPr lang="en-US" err="1" smtClean="0"/>
              <a:t>truyền</a:t>
            </a:r>
            <a:r>
              <a:rPr lang="en-US" smtClean="0"/>
              <a:t> </a:t>
            </a:r>
            <a:r>
              <a:rPr lang="en-US" err="1" smtClean="0"/>
              <a:t>thông</a:t>
            </a:r>
            <a:r>
              <a:rPr lang="en-US" smtClean="0"/>
              <a:t> </a:t>
            </a:r>
            <a:r>
              <a:rPr lang="en-US" err="1" smtClean="0"/>
              <a:t>đa</a:t>
            </a:r>
            <a:r>
              <a:rPr lang="en-US" smtClean="0"/>
              <a:t> </a:t>
            </a:r>
            <a:r>
              <a:rPr lang="en-US" err="1" smtClean="0"/>
              <a:t>phương</a:t>
            </a:r>
            <a:r>
              <a:rPr lang="en-US" smtClean="0"/>
              <a:t> </a:t>
            </a:r>
            <a:r>
              <a:rPr lang="en-US" err="1" smtClean="0"/>
              <a:t>tiện</a:t>
            </a:r>
            <a:r>
              <a:rPr lang="en-US" smtClean="0"/>
              <a:t>: </a:t>
            </a:r>
          </a:p>
          <a:p>
            <a:pPr>
              <a:buFontTx/>
              <a:buChar char="-"/>
            </a:pPr>
            <a:r>
              <a:rPr lang="en-US" err="1" smtClean="0"/>
              <a:t>Xem</a:t>
            </a:r>
            <a:r>
              <a:rPr lang="en-US" smtClean="0"/>
              <a:t> </a:t>
            </a:r>
            <a:r>
              <a:rPr lang="en-US" err="1"/>
              <a:t>phim</a:t>
            </a:r>
            <a:r>
              <a:rPr lang="en-US"/>
              <a:t> </a:t>
            </a:r>
            <a:r>
              <a:rPr lang="en-US" err="1"/>
              <a:t>theo</a:t>
            </a:r>
            <a:r>
              <a:rPr lang="en-US"/>
              <a:t> </a:t>
            </a:r>
            <a:r>
              <a:rPr lang="en-US" err="1"/>
              <a:t>yêu</a:t>
            </a:r>
            <a:r>
              <a:rPr lang="en-US"/>
              <a:t> </a:t>
            </a:r>
            <a:r>
              <a:rPr lang="en-US" err="1" smtClean="0"/>
              <a:t>cầu</a:t>
            </a:r>
            <a:r>
              <a:rPr lang="en-US" smtClean="0"/>
              <a:t>.</a:t>
            </a:r>
          </a:p>
          <a:p>
            <a:pPr>
              <a:buFontTx/>
              <a:buChar char="-"/>
            </a:pPr>
            <a:r>
              <a:rPr lang="en-US" err="1"/>
              <a:t>Thông</a:t>
            </a:r>
            <a:r>
              <a:rPr lang="en-US"/>
              <a:t> tin </a:t>
            </a:r>
            <a:r>
              <a:rPr lang="en-US" err="1"/>
              <a:t>theo</a:t>
            </a:r>
            <a:r>
              <a:rPr lang="en-US"/>
              <a:t> </a:t>
            </a:r>
            <a:r>
              <a:rPr lang="en-US" err="1"/>
              <a:t>yêu</a:t>
            </a:r>
            <a:r>
              <a:rPr lang="en-US"/>
              <a:t> </a:t>
            </a:r>
            <a:r>
              <a:rPr lang="en-US" err="1"/>
              <a:t>cầu</a:t>
            </a:r>
            <a:r>
              <a:rPr lang="en-US"/>
              <a:t> (Information on Demand</a:t>
            </a:r>
            <a:r>
              <a:rPr lang="en-US" smtClean="0"/>
              <a:t>).</a:t>
            </a:r>
          </a:p>
          <a:p>
            <a:pPr>
              <a:buFontTx/>
              <a:buChar char="-"/>
            </a:pPr>
            <a:r>
              <a:rPr lang="en-US" err="1"/>
              <a:t>Giáo</a:t>
            </a:r>
            <a:r>
              <a:rPr lang="en-US"/>
              <a:t> </a:t>
            </a:r>
            <a:r>
              <a:rPr lang="en-US" err="1"/>
              <a:t>dục</a:t>
            </a:r>
            <a:r>
              <a:rPr lang="en-US"/>
              <a:t> (Education</a:t>
            </a:r>
            <a:r>
              <a:rPr lang="en-US" smtClean="0"/>
              <a:t>).</a:t>
            </a:r>
          </a:p>
          <a:p>
            <a:pPr>
              <a:buFontTx/>
              <a:buChar char="-"/>
            </a:pPr>
            <a:r>
              <a:rPr lang="en-US" err="1"/>
              <a:t>Hệ</a:t>
            </a:r>
            <a:r>
              <a:rPr lang="en-US"/>
              <a:t> </a:t>
            </a:r>
            <a:r>
              <a:rPr lang="en-US" err="1"/>
              <a:t>thống</a:t>
            </a:r>
            <a:r>
              <a:rPr lang="en-US"/>
              <a:t> </a:t>
            </a:r>
            <a:r>
              <a:rPr lang="en-US" err="1"/>
              <a:t>thầy</a:t>
            </a:r>
            <a:r>
              <a:rPr lang="en-US"/>
              <a:t> </a:t>
            </a:r>
            <a:r>
              <a:rPr lang="en-US" err="1"/>
              <a:t>thuốc</a:t>
            </a:r>
            <a:r>
              <a:rPr lang="en-US"/>
              <a:t> </a:t>
            </a:r>
            <a:r>
              <a:rPr lang="en-US" err="1"/>
              <a:t>từ</a:t>
            </a:r>
            <a:r>
              <a:rPr lang="en-US"/>
              <a:t> </a:t>
            </a:r>
            <a:r>
              <a:rPr lang="en-US" err="1"/>
              <a:t>xa</a:t>
            </a:r>
            <a:r>
              <a:rPr lang="en-US"/>
              <a:t> (</a:t>
            </a:r>
            <a:r>
              <a:rPr lang="en-US" err="1"/>
              <a:t>Telemedecine</a:t>
            </a:r>
            <a:r>
              <a:rPr lang="en-US" smtClean="0"/>
              <a:t>).</a:t>
            </a:r>
          </a:p>
          <a:p>
            <a:pPr>
              <a:buFontTx/>
              <a:buChar char="-"/>
            </a:pPr>
            <a:r>
              <a:rPr lang="en-US" err="1"/>
              <a:t>Điện</a:t>
            </a:r>
            <a:r>
              <a:rPr lang="en-US"/>
              <a:t> </a:t>
            </a:r>
            <a:r>
              <a:rPr lang="en-US" err="1"/>
              <a:t>thoại</a:t>
            </a:r>
            <a:r>
              <a:rPr lang="en-US"/>
              <a:t> </a:t>
            </a:r>
            <a:r>
              <a:rPr lang="en-US" err="1"/>
              <a:t>truyền</a:t>
            </a:r>
            <a:r>
              <a:rPr lang="en-US"/>
              <a:t> </a:t>
            </a:r>
            <a:r>
              <a:rPr lang="en-US" err="1"/>
              <a:t>hình</a:t>
            </a:r>
            <a:r>
              <a:rPr lang="en-US"/>
              <a:t> </a:t>
            </a:r>
            <a:r>
              <a:rPr lang="en-US" err="1"/>
              <a:t>và</a:t>
            </a:r>
            <a:r>
              <a:rPr lang="en-US"/>
              <a:t> </a:t>
            </a:r>
            <a:r>
              <a:rPr lang="en-US" err="1"/>
              <a:t>hội</a:t>
            </a:r>
            <a:r>
              <a:rPr lang="en-US"/>
              <a:t> </a:t>
            </a:r>
            <a:r>
              <a:rPr lang="en-US" err="1"/>
              <a:t>thảo</a:t>
            </a:r>
            <a:r>
              <a:rPr lang="en-US"/>
              <a:t> </a:t>
            </a:r>
            <a:r>
              <a:rPr lang="en-US" err="1"/>
              <a:t>truyền</a:t>
            </a:r>
            <a:r>
              <a:rPr lang="en-US"/>
              <a:t> </a:t>
            </a:r>
            <a:r>
              <a:rPr lang="en-US" err="1" smtClean="0"/>
              <a:t>hình</a:t>
            </a:r>
            <a:r>
              <a:rPr lang="en-US" smtClean="0"/>
              <a:t>.</a:t>
            </a:r>
            <a:endParaRPr lang="en-US"/>
          </a:p>
        </p:txBody>
      </p:sp>
    </p:spTree>
    <p:extLst>
      <p:ext uri="{BB962C8B-B14F-4D97-AF65-F5344CB8AC3E}">
        <p14:creationId xmlns:p14="http://schemas.microsoft.com/office/powerpoint/2010/main" val="481221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err="1" smtClean="0"/>
              <a:t>Chương</a:t>
            </a:r>
            <a:r>
              <a:rPr lang="en-US" b="1" smtClean="0"/>
              <a:t> 2. </a:t>
            </a:r>
            <a:r>
              <a:rPr lang="en-US" b="1" err="1" smtClean="0"/>
              <a:t>Tổng</a:t>
            </a:r>
            <a:r>
              <a:rPr lang="en-US" b="1" smtClean="0"/>
              <a:t> </a:t>
            </a:r>
            <a:r>
              <a:rPr lang="en-US" b="1" err="1" smtClean="0"/>
              <a:t>quan</a:t>
            </a:r>
            <a:r>
              <a:rPr lang="en-US" b="1" smtClean="0"/>
              <a:t> </a:t>
            </a:r>
            <a:r>
              <a:rPr lang="en-US" b="1" err="1" smtClean="0"/>
              <a:t>về</a:t>
            </a:r>
            <a:r>
              <a:rPr lang="en-US" b="1" smtClean="0"/>
              <a:t> </a:t>
            </a:r>
            <a:r>
              <a:rPr lang="en-US" b="1" err="1" smtClean="0"/>
              <a:t>mạng</a:t>
            </a:r>
            <a:r>
              <a:rPr lang="en-US" b="1" smtClean="0"/>
              <a:t> </a:t>
            </a:r>
            <a:r>
              <a:rPr lang="en-US" b="1" err="1" smtClean="0"/>
              <a:t>máy</a:t>
            </a:r>
            <a:r>
              <a:rPr lang="en-US" b="1" smtClean="0"/>
              <a:t> </a:t>
            </a:r>
            <a:r>
              <a:rPr lang="en-US" b="1" err="1" smtClean="0"/>
              <a:t>tính</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Mạng </a:t>
            </a:r>
            <a:r>
              <a:rPr lang="en-US" err="1"/>
              <a:t>máy</a:t>
            </a:r>
            <a:r>
              <a:rPr lang="en-US"/>
              <a:t> </a:t>
            </a:r>
            <a:r>
              <a:rPr lang="en-US" err="1"/>
              <a:t>tính</a:t>
            </a:r>
            <a:r>
              <a:rPr lang="en-US"/>
              <a:t> </a:t>
            </a:r>
            <a:r>
              <a:rPr lang="en-US" err="1"/>
              <a:t>là</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máy</a:t>
            </a:r>
            <a:r>
              <a:rPr lang="en-US"/>
              <a:t> </a:t>
            </a:r>
            <a:r>
              <a:rPr lang="en-US" err="1"/>
              <a:t>tính</a:t>
            </a:r>
            <a:r>
              <a:rPr lang="en-US"/>
              <a:t> </a:t>
            </a:r>
            <a:r>
              <a:rPr lang="en-US" err="1"/>
              <a:t>được</a:t>
            </a:r>
            <a:r>
              <a:rPr lang="en-US"/>
              <a:t> </a:t>
            </a:r>
            <a:r>
              <a:rPr lang="en-US" err="1"/>
              <a:t>nối</a:t>
            </a:r>
            <a:r>
              <a:rPr lang="en-US"/>
              <a:t> </a:t>
            </a:r>
            <a:r>
              <a:rPr lang="en-US" err="1"/>
              <a:t>với</a:t>
            </a:r>
            <a:r>
              <a:rPr lang="en-US"/>
              <a:t> </a:t>
            </a:r>
            <a:r>
              <a:rPr lang="en-US" err="1"/>
              <a:t>nhau</a:t>
            </a:r>
            <a:r>
              <a:rPr lang="en-US"/>
              <a:t> </a:t>
            </a:r>
            <a:r>
              <a:rPr lang="en-US" err="1"/>
              <a:t>bởi</a:t>
            </a:r>
            <a:r>
              <a:rPr lang="en-US"/>
              <a:t> </a:t>
            </a:r>
            <a:r>
              <a:rPr lang="en-US" err="1"/>
              <a:t>đường</a:t>
            </a:r>
            <a:r>
              <a:rPr lang="en-US"/>
              <a:t> </a:t>
            </a:r>
            <a:r>
              <a:rPr lang="en-US" err="1"/>
              <a:t>truyền</a:t>
            </a:r>
            <a:r>
              <a:rPr lang="en-US"/>
              <a:t> </a:t>
            </a:r>
            <a:r>
              <a:rPr lang="en-US" err="1"/>
              <a:t>theo</a:t>
            </a:r>
            <a:r>
              <a:rPr lang="en-US"/>
              <a:t> </a:t>
            </a:r>
            <a:r>
              <a:rPr lang="en-US" err="1"/>
              <a:t>một</a:t>
            </a:r>
            <a:r>
              <a:rPr lang="en-US"/>
              <a:t> </a:t>
            </a:r>
            <a:r>
              <a:rPr lang="en-US" err="1"/>
              <a:t>cấu</a:t>
            </a:r>
            <a:r>
              <a:rPr lang="en-US"/>
              <a:t> </a:t>
            </a:r>
            <a:r>
              <a:rPr lang="en-US" err="1"/>
              <a:t>trúc</a:t>
            </a:r>
            <a:r>
              <a:rPr lang="en-US"/>
              <a:t> </a:t>
            </a:r>
            <a:r>
              <a:rPr lang="en-US" err="1"/>
              <a:t>nào</a:t>
            </a:r>
            <a:r>
              <a:rPr lang="en-US"/>
              <a:t> </a:t>
            </a:r>
            <a:r>
              <a:rPr lang="en-US" err="1"/>
              <a:t>đó</a:t>
            </a:r>
            <a:r>
              <a:rPr lang="en-US"/>
              <a:t> </a:t>
            </a:r>
            <a:r>
              <a:rPr lang="en-US" err="1"/>
              <a:t>và</a:t>
            </a:r>
            <a:r>
              <a:rPr lang="en-US"/>
              <a:t> </a:t>
            </a:r>
            <a:r>
              <a:rPr lang="en-US" err="1"/>
              <a:t>thông</a:t>
            </a:r>
            <a:r>
              <a:rPr lang="en-US"/>
              <a:t> qua </a:t>
            </a:r>
            <a:r>
              <a:rPr lang="en-US" err="1"/>
              <a:t>đó</a:t>
            </a:r>
            <a:r>
              <a:rPr lang="en-US"/>
              <a:t> </a:t>
            </a:r>
            <a:r>
              <a:rPr lang="en-US" err="1"/>
              <a:t>các</a:t>
            </a:r>
            <a:r>
              <a:rPr lang="en-US"/>
              <a:t> </a:t>
            </a:r>
            <a:r>
              <a:rPr lang="en-US" err="1"/>
              <a:t>máy</a:t>
            </a:r>
            <a:r>
              <a:rPr lang="en-US"/>
              <a:t> </a:t>
            </a:r>
            <a:r>
              <a:rPr lang="en-US" err="1"/>
              <a:t>tính</a:t>
            </a:r>
            <a:r>
              <a:rPr lang="en-US"/>
              <a:t> </a:t>
            </a:r>
            <a:r>
              <a:rPr lang="en-US" err="1"/>
              <a:t>trao</a:t>
            </a:r>
            <a:r>
              <a:rPr lang="en-US"/>
              <a:t> </a:t>
            </a:r>
            <a:r>
              <a:rPr lang="en-US" err="1"/>
              <a:t>đổi</a:t>
            </a:r>
            <a:r>
              <a:rPr lang="en-US"/>
              <a:t> </a:t>
            </a:r>
            <a:r>
              <a:rPr lang="en-US" err="1"/>
              <a:t>thông</a:t>
            </a:r>
            <a:r>
              <a:rPr lang="en-US"/>
              <a:t> tin qua </a:t>
            </a:r>
            <a:r>
              <a:rPr lang="en-US" err="1"/>
              <a:t>lại</a:t>
            </a:r>
            <a:r>
              <a:rPr lang="en-US"/>
              <a:t> </a:t>
            </a:r>
            <a:r>
              <a:rPr lang="en-US" err="1" smtClean="0"/>
              <a:t>cho</a:t>
            </a:r>
            <a:r>
              <a:rPr lang="en-US" smtClean="0"/>
              <a:t> </a:t>
            </a:r>
            <a:r>
              <a:rPr lang="en-US" err="1" smtClean="0"/>
              <a:t>nhau</a:t>
            </a:r>
            <a:r>
              <a:rPr lang="en-US" smtClean="0"/>
              <a:t>.</a:t>
            </a:r>
          </a:p>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06546" y="2799925"/>
            <a:ext cx="4839868" cy="3510522"/>
          </a:xfrm>
          <a:prstGeom prst="rect">
            <a:avLst/>
          </a:prstGeom>
        </p:spPr>
      </p:pic>
    </p:spTree>
    <p:extLst>
      <p:ext uri="{BB962C8B-B14F-4D97-AF65-F5344CB8AC3E}">
        <p14:creationId xmlns:p14="http://schemas.microsoft.com/office/powerpoint/2010/main" val="660211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Chương 2. Tổng quan về mạng máy tính</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Phân </a:t>
            </a:r>
            <a:r>
              <a:rPr lang="en-US" err="1"/>
              <a:t>loại</a:t>
            </a:r>
            <a:r>
              <a:rPr lang="en-US"/>
              <a:t> </a:t>
            </a:r>
            <a:r>
              <a:rPr lang="en-US" err="1"/>
              <a:t>mạng</a:t>
            </a:r>
            <a:r>
              <a:rPr lang="en-US"/>
              <a:t> </a:t>
            </a:r>
            <a:r>
              <a:rPr lang="en-US" err="1"/>
              <a:t>máy</a:t>
            </a:r>
            <a:r>
              <a:rPr lang="en-US"/>
              <a:t> </a:t>
            </a:r>
            <a:r>
              <a:rPr lang="en-US" err="1" smtClean="0"/>
              <a:t>tính</a:t>
            </a:r>
            <a:r>
              <a:rPr lang="en-US" smtClean="0"/>
              <a:t>:</a:t>
            </a:r>
          </a:p>
          <a:p>
            <a:pPr>
              <a:buFontTx/>
              <a:buChar char="-"/>
            </a:pPr>
            <a:r>
              <a:rPr lang="en-US" err="1" smtClean="0"/>
              <a:t>Mạng</a:t>
            </a:r>
            <a:r>
              <a:rPr lang="en-US" smtClean="0"/>
              <a:t> </a:t>
            </a:r>
            <a:r>
              <a:rPr lang="en-US" err="1"/>
              <a:t>cục</a:t>
            </a:r>
            <a:r>
              <a:rPr lang="en-US"/>
              <a:t> </a:t>
            </a:r>
            <a:r>
              <a:rPr lang="en-US" err="1"/>
              <a:t>bộ</a:t>
            </a:r>
            <a:r>
              <a:rPr lang="en-US"/>
              <a:t> LAN (Local Area </a:t>
            </a:r>
            <a:r>
              <a:rPr lang="en-US" smtClean="0"/>
              <a:t>Network).</a:t>
            </a:r>
          </a:p>
          <a:p>
            <a:pPr>
              <a:buFontTx/>
              <a:buChar char="-"/>
            </a:pPr>
            <a:r>
              <a:rPr lang="en-US" err="1"/>
              <a:t>Mạng</a:t>
            </a:r>
            <a:r>
              <a:rPr lang="en-US"/>
              <a:t> </a:t>
            </a:r>
            <a:r>
              <a:rPr lang="en-US" err="1"/>
              <a:t>đô</a:t>
            </a:r>
            <a:r>
              <a:rPr lang="en-US"/>
              <a:t> </a:t>
            </a:r>
            <a:r>
              <a:rPr lang="en-US" err="1" smtClean="0"/>
              <a:t>thị</a:t>
            </a:r>
            <a:r>
              <a:rPr lang="en-US" smtClean="0"/>
              <a:t> </a:t>
            </a:r>
            <a:r>
              <a:rPr lang="en-US"/>
              <a:t>MAN (Metropolitan Area Network</a:t>
            </a:r>
            <a:r>
              <a:rPr lang="en-US" smtClean="0"/>
              <a:t>).</a:t>
            </a:r>
          </a:p>
          <a:p>
            <a:pPr>
              <a:buFontTx/>
              <a:buChar char="-"/>
            </a:pPr>
            <a:r>
              <a:rPr lang="en-US" err="1"/>
              <a:t>Mạng</a:t>
            </a:r>
            <a:r>
              <a:rPr lang="en-US"/>
              <a:t> </a:t>
            </a:r>
            <a:r>
              <a:rPr lang="en-US" err="1"/>
              <a:t>diện</a:t>
            </a:r>
            <a:r>
              <a:rPr lang="en-US"/>
              <a:t> </a:t>
            </a:r>
            <a:r>
              <a:rPr lang="en-US" err="1"/>
              <a:t>rộng</a:t>
            </a:r>
            <a:r>
              <a:rPr lang="en-US"/>
              <a:t> WAN (Wide Area Network</a:t>
            </a:r>
            <a:r>
              <a:rPr lang="en-US" smtClean="0"/>
              <a:t>).</a:t>
            </a:r>
          </a:p>
          <a:p>
            <a:pPr>
              <a:buFontTx/>
              <a:buChar char="-"/>
            </a:pPr>
            <a:r>
              <a:rPr lang="en-US" err="1"/>
              <a:t>Mạng</a:t>
            </a:r>
            <a:r>
              <a:rPr lang="en-US"/>
              <a:t> Internet: </a:t>
            </a:r>
            <a:r>
              <a:rPr lang="en-US" err="1"/>
              <a:t>Là</a:t>
            </a:r>
            <a:r>
              <a:rPr lang="en-US"/>
              <a:t> </a:t>
            </a:r>
            <a:r>
              <a:rPr lang="en-US" err="1"/>
              <a:t>trường</a:t>
            </a:r>
            <a:r>
              <a:rPr lang="en-US"/>
              <a:t> </a:t>
            </a:r>
            <a:r>
              <a:rPr lang="en-US" err="1"/>
              <a:t>hợp</a:t>
            </a:r>
            <a:r>
              <a:rPr lang="en-US"/>
              <a:t> </a:t>
            </a:r>
            <a:r>
              <a:rPr lang="en-US" err="1"/>
              <a:t>đặc</a:t>
            </a:r>
            <a:r>
              <a:rPr lang="en-US"/>
              <a:t> </a:t>
            </a:r>
            <a:r>
              <a:rPr lang="en-US" err="1"/>
              <a:t>biệt</a:t>
            </a:r>
            <a:r>
              <a:rPr lang="en-US"/>
              <a:t> </a:t>
            </a:r>
            <a:r>
              <a:rPr lang="en-US" err="1"/>
              <a:t>của</a:t>
            </a:r>
            <a:r>
              <a:rPr lang="en-US"/>
              <a:t> </a:t>
            </a:r>
            <a:r>
              <a:rPr lang="en-US" err="1"/>
              <a:t>mạng</a:t>
            </a:r>
            <a:r>
              <a:rPr lang="en-US"/>
              <a:t> WAN, </a:t>
            </a:r>
            <a:r>
              <a:rPr lang="en-US" err="1"/>
              <a:t>nó</a:t>
            </a:r>
            <a:r>
              <a:rPr lang="en-US"/>
              <a:t> </a:t>
            </a:r>
            <a:r>
              <a:rPr lang="en-US" err="1"/>
              <a:t>cung</a:t>
            </a:r>
            <a:r>
              <a:rPr lang="en-US"/>
              <a:t> </a:t>
            </a:r>
            <a:r>
              <a:rPr lang="en-US" err="1"/>
              <a:t>cấp</a:t>
            </a:r>
            <a:r>
              <a:rPr lang="en-US"/>
              <a:t> </a:t>
            </a:r>
            <a:r>
              <a:rPr lang="en-US" err="1"/>
              <a:t>các</a:t>
            </a:r>
            <a:r>
              <a:rPr lang="en-US"/>
              <a:t> </a:t>
            </a:r>
            <a:r>
              <a:rPr lang="en-US" err="1"/>
              <a:t>dịch</a:t>
            </a:r>
            <a:r>
              <a:rPr lang="en-US"/>
              <a:t> </a:t>
            </a:r>
            <a:r>
              <a:rPr lang="en-US" err="1"/>
              <a:t>vụ</a:t>
            </a:r>
            <a:r>
              <a:rPr lang="en-US"/>
              <a:t> </a:t>
            </a:r>
            <a:r>
              <a:rPr lang="en-US" err="1"/>
              <a:t>toàn</a:t>
            </a:r>
            <a:r>
              <a:rPr lang="en-US"/>
              <a:t> </a:t>
            </a:r>
            <a:r>
              <a:rPr lang="en-US" err="1"/>
              <a:t>cầu</a:t>
            </a:r>
            <a:r>
              <a:rPr lang="en-US"/>
              <a:t> </a:t>
            </a:r>
            <a:r>
              <a:rPr lang="en-US" err="1"/>
              <a:t>như</a:t>
            </a:r>
            <a:r>
              <a:rPr lang="en-US"/>
              <a:t> mail, web, chat, ftp </a:t>
            </a:r>
            <a:r>
              <a:rPr lang="en-US" err="1"/>
              <a:t>và</a:t>
            </a:r>
            <a:r>
              <a:rPr lang="en-US"/>
              <a:t> </a:t>
            </a:r>
            <a:r>
              <a:rPr lang="en-US" err="1"/>
              <a:t>phục</a:t>
            </a:r>
            <a:r>
              <a:rPr lang="en-US"/>
              <a:t> </a:t>
            </a:r>
            <a:r>
              <a:rPr lang="en-US" err="1"/>
              <a:t>vụ</a:t>
            </a:r>
            <a:r>
              <a:rPr lang="en-US"/>
              <a:t> </a:t>
            </a:r>
            <a:r>
              <a:rPr lang="en-US" err="1"/>
              <a:t>miễn</a:t>
            </a:r>
            <a:r>
              <a:rPr lang="en-US"/>
              <a:t> </a:t>
            </a:r>
            <a:r>
              <a:rPr lang="en-US" err="1"/>
              <a:t>phí</a:t>
            </a:r>
            <a:r>
              <a:rPr lang="en-US"/>
              <a:t> </a:t>
            </a:r>
            <a:r>
              <a:rPr lang="en-US" err="1"/>
              <a:t>cho</a:t>
            </a:r>
            <a:r>
              <a:rPr lang="en-US"/>
              <a:t> </a:t>
            </a:r>
            <a:r>
              <a:rPr lang="en-US" err="1"/>
              <a:t>mọi</a:t>
            </a:r>
            <a:r>
              <a:rPr lang="en-US"/>
              <a:t> </a:t>
            </a:r>
            <a:r>
              <a:rPr lang="en-US" err="1"/>
              <a:t>người</a:t>
            </a:r>
            <a:r>
              <a:rPr lang="en-US" smtClean="0"/>
              <a:t>.</a:t>
            </a:r>
            <a:endParaRPr lang="en-US"/>
          </a:p>
        </p:txBody>
      </p:sp>
    </p:spTree>
    <p:extLst>
      <p:ext uri="{BB962C8B-B14F-4D97-AF65-F5344CB8AC3E}">
        <p14:creationId xmlns:p14="http://schemas.microsoft.com/office/powerpoint/2010/main" val="1684175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Chương 2. Tổng quan về mạng máy tính</a:t>
            </a:r>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mtClean="0"/>
              <a:t> Mô </a:t>
            </a:r>
            <a:r>
              <a:rPr lang="en-US"/>
              <a:t>hình </a:t>
            </a:r>
            <a:r>
              <a:rPr lang="en-US" smtClean="0"/>
              <a:t>TCP/IP: </a:t>
            </a:r>
            <a:r>
              <a:rPr lang="en-US"/>
              <a:t>TCP/IP được xem là giản lược của mô hình OSI với bốn </a:t>
            </a:r>
            <a:r>
              <a:rPr lang="en-US" smtClean="0"/>
              <a:t>tầng:</a:t>
            </a:r>
          </a:p>
          <a:p>
            <a:pPr marL="0" indent="0">
              <a:buNone/>
            </a:pPr>
            <a:r>
              <a:rPr lang="en-US" smtClean="0"/>
              <a:t>- Tầng </a:t>
            </a:r>
            <a:r>
              <a:rPr lang="en-US"/>
              <a:t>truy nhập mạng - Network Acces Layer: bao gồm các giao thức mà nó cung cấp khả năng truy nhập đến một kết nối </a:t>
            </a:r>
            <a:r>
              <a:rPr lang="en-US" smtClean="0"/>
              <a:t>mạng.</a:t>
            </a:r>
          </a:p>
          <a:p>
            <a:pPr marL="0" indent="0">
              <a:buNone/>
            </a:pPr>
            <a:r>
              <a:rPr lang="en-US" smtClean="0"/>
              <a:t>- Tầng Internet – Internet Layer: cung cấp chức năng dẫn đường các gói tin.</a:t>
            </a:r>
          </a:p>
          <a:p>
            <a:pPr marL="0" indent="0">
              <a:buNone/>
            </a:pPr>
            <a:r>
              <a:rPr lang="en-US" smtClean="0"/>
              <a:t>- Tầng </a:t>
            </a:r>
            <a:r>
              <a:rPr lang="en-US"/>
              <a:t>giao vận - Transport Layer: phân phát dữ liệu giữa hai tiến trình khác nhau trên các máy tính host.</a:t>
            </a:r>
          </a:p>
          <a:p>
            <a:pPr marL="0" indent="0">
              <a:buNone/>
            </a:pPr>
            <a:r>
              <a:rPr lang="en-US" smtClean="0"/>
              <a:t>- Tầng </a:t>
            </a:r>
            <a:r>
              <a:rPr lang="en-US"/>
              <a:t>ứng dụng – Application Layer: bao gồm các giao thức phục vụ cho việc chia sẻ tài nguyên và điều khiển từ xa, cung cấp các giao diện với người sử dụng hoặc các ứng dụng.</a:t>
            </a:r>
          </a:p>
          <a:p>
            <a:endParaRPr lang="en-US" smtClean="0"/>
          </a:p>
          <a:p>
            <a:endParaRPr lang="en-US" smtClean="0"/>
          </a:p>
          <a:p>
            <a:endParaRPr lang="en-US"/>
          </a:p>
        </p:txBody>
      </p:sp>
    </p:spTree>
    <p:extLst>
      <p:ext uri="{BB962C8B-B14F-4D97-AF65-F5344CB8AC3E}">
        <p14:creationId xmlns:p14="http://schemas.microsoft.com/office/powerpoint/2010/main" val="3890990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Chương 2. Tổng quan về mạng máy tính</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Mô </a:t>
            </a:r>
            <a:r>
              <a:rPr lang="en-US"/>
              <a:t>hình TCP/IP</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20825" y="1845734"/>
            <a:ext cx="5411309" cy="4418632"/>
          </a:xfrm>
          <a:prstGeom prst="rect">
            <a:avLst/>
          </a:prstGeom>
        </p:spPr>
      </p:pic>
    </p:spTree>
    <p:extLst>
      <p:ext uri="{BB962C8B-B14F-4D97-AF65-F5344CB8AC3E}">
        <p14:creationId xmlns:p14="http://schemas.microsoft.com/office/powerpoint/2010/main" val="3493025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Chương 2. Tổng quan về mạng máy tính</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Giao </a:t>
            </a:r>
            <a:r>
              <a:rPr lang="en-US"/>
              <a:t>thức quan trọng nhất trong mô hình TCP/IP là TCP và UDP</a:t>
            </a:r>
          </a:p>
          <a:p>
            <a:pPr>
              <a:buFontTx/>
              <a:buChar char="-"/>
            </a:pPr>
            <a:r>
              <a:rPr lang="en-US"/>
              <a:t>TCP thực hiện kết nối trước khi truyền tin và đảm bảo độ tin cậy của truyền thông bằng cách hồi báo ACK</a:t>
            </a:r>
            <a:r>
              <a:rPr lang="en-US" smtClean="0"/>
              <a:t>.</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09642" y="2786686"/>
            <a:ext cx="5233675" cy="3543281"/>
          </a:xfrm>
          <a:prstGeom prst="rect">
            <a:avLst/>
          </a:prstGeom>
        </p:spPr>
      </p:pic>
    </p:spTree>
    <p:extLst>
      <p:ext uri="{BB962C8B-B14F-4D97-AF65-F5344CB8AC3E}">
        <p14:creationId xmlns:p14="http://schemas.microsoft.com/office/powerpoint/2010/main" val="2745551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Chương 2. Tổng quan về mạng máy tính</a:t>
            </a:r>
            <a:endParaRPr lang="en-US"/>
          </a:p>
        </p:txBody>
      </p:sp>
      <p:sp>
        <p:nvSpPr>
          <p:cNvPr id="3" name="Content Placeholder 2"/>
          <p:cNvSpPr>
            <a:spLocks noGrp="1"/>
          </p:cNvSpPr>
          <p:nvPr>
            <p:ph idx="1"/>
          </p:nvPr>
        </p:nvSpPr>
        <p:spPr/>
        <p:txBody>
          <a:bodyPr/>
          <a:lstStyle/>
          <a:p>
            <a:r>
              <a:rPr lang="en-US" smtClean="0"/>
              <a:t>- UDP</a:t>
            </a:r>
            <a:r>
              <a:rPr lang="en-US"/>
              <a:t>: không có cơ chế tin cậy (hồi báo bằng ACK), nên việc kiểm soát độ tin cậy phải do lớp Application đảm trách.</a:t>
            </a:r>
          </a:p>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47751" y="2459864"/>
            <a:ext cx="4765183" cy="3768615"/>
          </a:xfrm>
          <a:prstGeom prst="rect">
            <a:avLst/>
          </a:prstGeom>
        </p:spPr>
      </p:pic>
    </p:spTree>
    <p:extLst>
      <p:ext uri="{BB962C8B-B14F-4D97-AF65-F5344CB8AC3E}">
        <p14:creationId xmlns:p14="http://schemas.microsoft.com/office/powerpoint/2010/main" val="3251723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542</TotalTime>
  <Words>1136</Words>
  <Application>Microsoft Office PowerPoint</Application>
  <PresentationFormat>Widescreen</PresentationFormat>
  <Paragraphs>89</Paragraphs>
  <Slides>25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Calibri</vt:lpstr>
      <vt:lpstr>Calibri Light</vt:lpstr>
      <vt:lpstr>Wingdings</vt:lpstr>
      <vt:lpstr>Retrospect</vt:lpstr>
      <vt:lpstr>Visio</vt:lpstr>
      <vt:lpstr>Chương 1. Tổng quan về truyền thông đa phương tiện</vt:lpstr>
      <vt:lpstr>Chương 1. Tổng quan về truyền thông đa phương tiện</vt:lpstr>
      <vt:lpstr>Chương 1. Tổng quan về truyền thông đa phương tiện</vt:lpstr>
      <vt:lpstr>Chương 2. Tổng quan về mạng máy tính</vt:lpstr>
      <vt:lpstr>Chương 2. Tổng quan về mạng máy tính</vt:lpstr>
      <vt:lpstr>Chương 2. Tổng quan về mạng máy tính</vt:lpstr>
      <vt:lpstr>Chương 2. Tổng quan về mạng máy tính</vt:lpstr>
      <vt:lpstr>Chương 2. Tổng quan về mạng máy tính</vt:lpstr>
      <vt:lpstr>Chương 2. Tổng quan về mạng máy tính</vt:lpstr>
      <vt:lpstr>Chương 3. Lập trình socket trong java</vt:lpstr>
      <vt:lpstr>Chương 3. Lập trình socket trong java</vt:lpstr>
      <vt:lpstr>Chương 3. Lập trình socket trong java</vt:lpstr>
      <vt:lpstr>Chương 3. Lập trình socket trong java</vt:lpstr>
      <vt:lpstr>Chương 4. Chữ ký điện tử</vt:lpstr>
      <vt:lpstr>Chương 4. Chữ ký điện tử</vt:lpstr>
      <vt:lpstr>Chương 4. Chữ ký điện tử</vt:lpstr>
      <vt:lpstr>Chương 4. Chữ ký điện tử</vt:lpstr>
      <vt:lpstr>Chương 4. Chữ ký điện tử</vt:lpstr>
      <vt:lpstr>Chương 5. Thiết kế phần mềm truyền thông đa phương tiện</vt:lpstr>
      <vt:lpstr>Chương 5. Thiết kế phần mềm truyền thông đa phương tiện</vt:lpstr>
      <vt:lpstr>Chương 5. Thiết kế phần mềm truyền thông đa phương tiện</vt:lpstr>
      <vt:lpstr>Chương 5. Thiết kế phần mềm truyền thông đa phương tiện</vt:lpstr>
      <vt:lpstr>Chương 5. Thiết kế phần mềm truyền thông đa phương tiện</vt:lpstr>
      <vt:lpstr>Chương 5. Thiết kế phần mềm truyền thông đa phương tiện</vt:lpstr>
      <vt:lpstr>Chương 5. Thiết kế phần mềm truyền thông đa phương tiện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truyền thông đa phương tiện</dc:title>
  <dc:creator>nguyenthao</dc:creator>
  <cp:lastModifiedBy>nguyenthao</cp:lastModifiedBy>
  <cp:revision>43</cp:revision>
  <dcterms:created xsi:type="dcterms:W3CDTF">2016-05-20T15:34:37Z</dcterms:created>
  <dcterms:modified xsi:type="dcterms:W3CDTF">2016-06-05T13:58:19Z</dcterms:modified>
</cp:coreProperties>
</file>