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1"/>
  </p:notesMasterIdLst>
  <p:handoutMasterIdLst>
    <p:handoutMasterId r:id="rId12"/>
  </p:handoutMasterIdLst>
  <p:sldIdLst>
    <p:sldId id="256" r:id="rId3"/>
    <p:sldId id="258" r:id="rId4"/>
    <p:sldId id="261" r:id="rId5"/>
    <p:sldId id="262" r:id="rId6"/>
    <p:sldId id="263" r:id="rId7"/>
    <p:sldId id="264" r:id="rId8"/>
    <p:sldId id="259" r:id="rId9"/>
    <p:sldId id="260" r:id="rId10"/>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78315" autoAdjust="0"/>
  </p:normalViewPr>
  <p:slideViewPr>
    <p:cSldViewPr snapToGrid="0">
      <p:cViewPr>
        <p:scale>
          <a:sx n="100" d="100"/>
          <a:sy n="100" d="100"/>
        </p:scale>
        <p:origin x="744" y="571"/>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12/21/2016</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12/21/2016</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4122485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5238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3250218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7212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Section</a:t>
            </a:r>
            <a:r>
              <a:rPr lang="en-US" baseline="0" dirty="0"/>
              <a:t> title with image slide</a:t>
            </a:r>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Sargent  / </a:t>
            </a:r>
            <a:r>
              <a:rPr lang="en-US" dirty="0" err="1">
                <a:solidFill>
                  <a:schemeClr val="tx1"/>
                </a:solidFill>
              </a:rPr>
              <a:t>Assa</a:t>
            </a:r>
            <a:r>
              <a:rPr lang="en-US" dirty="0">
                <a:solidFill>
                  <a:schemeClr val="tx1"/>
                </a:solidFill>
              </a:rPr>
              <a:t> </a:t>
            </a:r>
            <a:r>
              <a:rPr lang="en-US" dirty="0" err="1">
                <a:solidFill>
                  <a:schemeClr val="tx1"/>
                </a:solidFill>
              </a:rPr>
              <a:t>Abloy</a:t>
            </a:r>
            <a:r>
              <a:rPr lang="en-US" dirty="0">
                <a:solidFill>
                  <a:schemeClr val="tx1"/>
                </a:solidFill>
              </a:rPr>
              <a:t>  </a:t>
            </a:r>
            <a:br>
              <a:rPr lang="en-US" dirty="0">
                <a:solidFill>
                  <a:schemeClr val="tx1"/>
                </a:solidFill>
              </a:rPr>
            </a:br>
            <a:r>
              <a:rPr lang="en-US" dirty="0">
                <a:solidFill>
                  <a:schemeClr val="tx1"/>
                </a:solidFill>
              </a:rPr>
              <a:t>Door Workstation Automation</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Frank Prendergast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endParaRPr lang="en-US" dirty="0"/>
          </a:p>
          <a:p>
            <a:r>
              <a:rPr lang="en-US" dirty="0"/>
              <a:t>Each of 24 Bins that have the materials to be assembled have a unique part number</a:t>
            </a:r>
          </a:p>
          <a:p>
            <a:r>
              <a:rPr lang="en-US" dirty="0"/>
              <a:t>Each door lock has a part number and consists of different number of parts from the bins</a:t>
            </a:r>
          </a:p>
          <a:p>
            <a:endParaRPr lang="en-US" dirty="0"/>
          </a:p>
          <a:p>
            <a:r>
              <a:rPr lang="en-US" dirty="0"/>
              <a:t>The operator performing the assembly needs to be guided as to which part they want to take next and to alarm if they take the wrong part.</a:t>
            </a:r>
          </a:p>
          <a:p>
            <a:endParaRPr lang="en-US" dirty="0"/>
          </a:p>
        </p:txBody>
      </p:sp>
      <p:sp>
        <p:nvSpPr>
          <p:cNvPr id="6" name="Text Placeholder 5"/>
          <p:cNvSpPr>
            <a:spLocks noGrp="1"/>
          </p:cNvSpPr>
          <p:nvPr>
            <p:ph type="body" sz="quarter" idx="32"/>
          </p:nvPr>
        </p:nvSpPr>
        <p:spPr/>
        <p:txBody>
          <a:bodyPr/>
          <a:lstStyle/>
          <a:p>
            <a:r>
              <a:rPr lang="en-US" dirty="0"/>
              <a:t>Current WorkStation Layout Description</a:t>
            </a:r>
          </a:p>
        </p:txBody>
      </p:sp>
      <p:sp>
        <p:nvSpPr>
          <p:cNvPr id="7" name="Text Placeholder 6"/>
          <p:cNvSpPr>
            <a:spLocks noGrp="1"/>
          </p:cNvSpPr>
          <p:nvPr>
            <p:ph type="body" sz="quarter" idx="33"/>
          </p:nvPr>
        </p:nvSpPr>
        <p:spPr/>
        <p:txBody>
          <a:bodyPr/>
          <a:lstStyle/>
          <a:p>
            <a:r>
              <a:rPr lang="en-US" dirty="0"/>
              <a:t>Each workstation has 24 bins that parts are taken from and assembled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n-US" dirty="0"/>
              <a:t>WorkStation Proposed Layout </a:t>
            </a:r>
          </a:p>
        </p:txBody>
      </p:sp>
      <p:sp>
        <p:nvSpPr>
          <p:cNvPr id="7" name="Text Placeholder 6"/>
          <p:cNvSpPr>
            <a:spLocks noGrp="1"/>
          </p:cNvSpPr>
          <p:nvPr>
            <p:ph type="body" sz="quarter" idx="33"/>
          </p:nvPr>
        </p:nvSpPr>
        <p:spPr/>
        <p:txBody>
          <a:bodyPr/>
          <a:lstStyle/>
          <a:p>
            <a:r>
              <a:rPr lang="en-US" dirty="0"/>
              <a:t>Each bin will have a sensor on it with a light.  Each lock will be bar code scanned into the PLC.</a:t>
            </a:r>
          </a:p>
        </p:txBody>
      </p:sp>
      <p:pic>
        <p:nvPicPr>
          <p:cNvPr id="8" name="Picture 7"/>
          <p:cNvPicPr>
            <a:picLocks noChangeAspect="1"/>
          </p:cNvPicPr>
          <p:nvPr/>
        </p:nvPicPr>
        <p:blipFill>
          <a:blip r:embed="rId3"/>
          <a:stretch>
            <a:fillRect/>
          </a:stretch>
        </p:blipFill>
        <p:spPr>
          <a:xfrm>
            <a:off x="2248639" y="1279286"/>
            <a:ext cx="581025" cy="425778"/>
          </a:xfrm>
          <a:prstGeom prst="rect">
            <a:avLst/>
          </a:prstGeom>
        </p:spPr>
      </p:pic>
      <p:pic>
        <p:nvPicPr>
          <p:cNvPr id="9" name="Picture 8"/>
          <p:cNvPicPr>
            <a:picLocks noChangeAspect="1"/>
          </p:cNvPicPr>
          <p:nvPr/>
        </p:nvPicPr>
        <p:blipFill>
          <a:blip r:embed="rId4"/>
          <a:stretch>
            <a:fillRect/>
          </a:stretch>
        </p:blipFill>
        <p:spPr>
          <a:xfrm rot="10800000">
            <a:off x="2367915" y="1040130"/>
            <a:ext cx="232172" cy="285750"/>
          </a:xfrm>
          <a:prstGeom prst="rect">
            <a:avLst/>
          </a:prstGeom>
        </p:spPr>
      </p:pic>
      <p:sp>
        <p:nvSpPr>
          <p:cNvPr id="10" name="Oval 9"/>
          <p:cNvSpPr/>
          <p:nvPr/>
        </p:nvSpPr>
        <p:spPr>
          <a:xfrm>
            <a:off x="2552700" y="101346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8055079" y="1523126"/>
            <a:ext cx="581025" cy="425778"/>
          </a:xfrm>
          <a:prstGeom prst="rect">
            <a:avLst/>
          </a:prstGeom>
        </p:spPr>
      </p:pic>
      <p:pic>
        <p:nvPicPr>
          <p:cNvPr id="12" name="Picture 11"/>
          <p:cNvPicPr>
            <a:picLocks noChangeAspect="1"/>
          </p:cNvPicPr>
          <p:nvPr/>
        </p:nvPicPr>
        <p:blipFill>
          <a:blip r:embed="rId4"/>
          <a:stretch>
            <a:fillRect/>
          </a:stretch>
        </p:blipFill>
        <p:spPr>
          <a:xfrm rot="10800000">
            <a:off x="8174355" y="1283970"/>
            <a:ext cx="232172" cy="285750"/>
          </a:xfrm>
          <a:prstGeom prst="rect">
            <a:avLst/>
          </a:prstGeom>
        </p:spPr>
      </p:pic>
      <p:sp>
        <p:nvSpPr>
          <p:cNvPr id="13" name="Oval 12"/>
          <p:cNvSpPr/>
          <p:nvPr/>
        </p:nvSpPr>
        <p:spPr>
          <a:xfrm>
            <a:off x="8359140" y="125730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284720" y="1219200"/>
            <a:ext cx="915635" cy="369332"/>
          </a:xfrm>
          <a:prstGeom prst="rect">
            <a:avLst/>
          </a:prstGeom>
          <a:noFill/>
        </p:spPr>
        <p:txBody>
          <a:bodyPr wrap="none" rtlCol="0">
            <a:spAutoFit/>
          </a:bodyPr>
          <a:lstStyle/>
          <a:p>
            <a:r>
              <a:rPr lang="en-US" dirty="0"/>
              <a:t>Sensor</a:t>
            </a:r>
          </a:p>
        </p:txBody>
      </p:sp>
      <p:sp>
        <p:nvSpPr>
          <p:cNvPr id="15" name="TextBox 14"/>
          <p:cNvSpPr txBox="1"/>
          <p:nvPr/>
        </p:nvSpPr>
        <p:spPr>
          <a:xfrm>
            <a:off x="8267700" y="1905000"/>
            <a:ext cx="518091" cy="369332"/>
          </a:xfrm>
          <a:prstGeom prst="rect">
            <a:avLst/>
          </a:prstGeom>
          <a:noFill/>
        </p:spPr>
        <p:txBody>
          <a:bodyPr wrap="none" rtlCol="0">
            <a:spAutoFit/>
          </a:bodyPr>
          <a:lstStyle/>
          <a:p>
            <a:r>
              <a:rPr lang="en-US" dirty="0"/>
              <a:t>Bin</a:t>
            </a:r>
          </a:p>
        </p:txBody>
      </p:sp>
      <p:sp>
        <p:nvSpPr>
          <p:cNvPr id="17" name="TextBox 16"/>
          <p:cNvSpPr txBox="1"/>
          <p:nvPr/>
        </p:nvSpPr>
        <p:spPr>
          <a:xfrm>
            <a:off x="8389620" y="937260"/>
            <a:ext cx="684803" cy="369332"/>
          </a:xfrm>
          <a:prstGeom prst="rect">
            <a:avLst/>
          </a:prstGeom>
          <a:noFill/>
        </p:spPr>
        <p:txBody>
          <a:bodyPr wrap="none" rtlCol="0">
            <a:spAutoFit/>
          </a:bodyPr>
          <a:lstStyle/>
          <a:p>
            <a:r>
              <a:rPr lang="en-US" dirty="0"/>
              <a:t>Light</a:t>
            </a:r>
          </a:p>
        </p:txBody>
      </p:sp>
      <p:pic>
        <p:nvPicPr>
          <p:cNvPr id="18" name="Picture 17"/>
          <p:cNvPicPr>
            <a:picLocks noChangeAspect="1"/>
          </p:cNvPicPr>
          <p:nvPr/>
        </p:nvPicPr>
        <p:blipFill>
          <a:blip r:embed="rId3"/>
          <a:stretch>
            <a:fillRect/>
          </a:stretch>
        </p:blipFill>
        <p:spPr>
          <a:xfrm>
            <a:off x="2812519" y="1279286"/>
            <a:ext cx="581025" cy="425778"/>
          </a:xfrm>
          <a:prstGeom prst="rect">
            <a:avLst/>
          </a:prstGeom>
        </p:spPr>
      </p:pic>
      <p:pic>
        <p:nvPicPr>
          <p:cNvPr id="19" name="Picture 18"/>
          <p:cNvPicPr>
            <a:picLocks noChangeAspect="1"/>
          </p:cNvPicPr>
          <p:nvPr/>
        </p:nvPicPr>
        <p:blipFill>
          <a:blip r:embed="rId4"/>
          <a:stretch>
            <a:fillRect/>
          </a:stretch>
        </p:blipFill>
        <p:spPr>
          <a:xfrm rot="10800000">
            <a:off x="2931795" y="1040130"/>
            <a:ext cx="232172" cy="285750"/>
          </a:xfrm>
          <a:prstGeom prst="rect">
            <a:avLst/>
          </a:prstGeom>
        </p:spPr>
      </p:pic>
      <p:sp>
        <p:nvSpPr>
          <p:cNvPr id="20" name="Oval 19"/>
          <p:cNvSpPr/>
          <p:nvPr/>
        </p:nvSpPr>
        <p:spPr>
          <a:xfrm>
            <a:off x="3116580" y="101346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3391639" y="1271666"/>
            <a:ext cx="581025" cy="425778"/>
          </a:xfrm>
          <a:prstGeom prst="rect">
            <a:avLst/>
          </a:prstGeom>
        </p:spPr>
      </p:pic>
      <p:pic>
        <p:nvPicPr>
          <p:cNvPr id="22" name="Picture 21"/>
          <p:cNvPicPr>
            <a:picLocks noChangeAspect="1"/>
          </p:cNvPicPr>
          <p:nvPr/>
        </p:nvPicPr>
        <p:blipFill>
          <a:blip r:embed="rId4"/>
          <a:stretch>
            <a:fillRect/>
          </a:stretch>
        </p:blipFill>
        <p:spPr>
          <a:xfrm rot="10800000">
            <a:off x="3510915" y="1032510"/>
            <a:ext cx="232172" cy="285750"/>
          </a:xfrm>
          <a:prstGeom prst="rect">
            <a:avLst/>
          </a:prstGeom>
        </p:spPr>
      </p:pic>
      <p:sp>
        <p:nvSpPr>
          <p:cNvPr id="23" name="Oval 22"/>
          <p:cNvSpPr/>
          <p:nvPr/>
        </p:nvSpPr>
        <p:spPr>
          <a:xfrm>
            <a:off x="3695700" y="100584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4024099" y="1256426"/>
            <a:ext cx="581025" cy="425778"/>
          </a:xfrm>
          <a:prstGeom prst="rect">
            <a:avLst/>
          </a:prstGeom>
        </p:spPr>
      </p:pic>
      <p:pic>
        <p:nvPicPr>
          <p:cNvPr id="25" name="Picture 24"/>
          <p:cNvPicPr>
            <a:picLocks noChangeAspect="1"/>
          </p:cNvPicPr>
          <p:nvPr/>
        </p:nvPicPr>
        <p:blipFill>
          <a:blip r:embed="rId4"/>
          <a:stretch>
            <a:fillRect/>
          </a:stretch>
        </p:blipFill>
        <p:spPr>
          <a:xfrm rot="10800000">
            <a:off x="4143375" y="1017270"/>
            <a:ext cx="232172" cy="285750"/>
          </a:xfrm>
          <a:prstGeom prst="rect">
            <a:avLst/>
          </a:prstGeom>
        </p:spPr>
      </p:pic>
      <p:sp>
        <p:nvSpPr>
          <p:cNvPr id="26" name="Oval 25"/>
          <p:cNvSpPr/>
          <p:nvPr/>
        </p:nvSpPr>
        <p:spPr>
          <a:xfrm>
            <a:off x="4328160" y="99060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4587979" y="1256426"/>
            <a:ext cx="581025" cy="425778"/>
          </a:xfrm>
          <a:prstGeom prst="rect">
            <a:avLst/>
          </a:prstGeom>
        </p:spPr>
      </p:pic>
      <p:pic>
        <p:nvPicPr>
          <p:cNvPr id="28" name="Picture 27"/>
          <p:cNvPicPr>
            <a:picLocks noChangeAspect="1"/>
          </p:cNvPicPr>
          <p:nvPr/>
        </p:nvPicPr>
        <p:blipFill>
          <a:blip r:embed="rId4"/>
          <a:stretch>
            <a:fillRect/>
          </a:stretch>
        </p:blipFill>
        <p:spPr>
          <a:xfrm rot="10800000">
            <a:off x="4707255" y="1017270"/>
            <a:ext cx="232172" cy="285750"/>
          </a:xfrm>
          <a:prstGeom prst="rect">
            <a:avLst/>
          </a:prstGeom>
        </p:spPr>
      </p:pic>
      <p:sp>
        <p:nvSpPr>
          <p:cNvPr id="29" name="Oval 28"/>
          <p:cNvSpPr/>
          <p:nvPr/>
        </p:nvSpPr>
        <p:spPr>
          <a:xfrm>
            <a:off x="4892040" y="99060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a:stretch>
            <a:fillRect/>
          </a:stretch>
        </p:blipFill>
        <p:spPr>
          <a:xfrm>
            <a:off x="5167099" y="1248806"/>
            <a:ext cx="581025" cy="425778"/>
          </a:xfrm>
          <a:prstGeom prst="rect">
            <a:avLst/>
          </a:prstGeom>
        </p:spPr>
      </p:pic>
      <p:pic>
        <p:nvPicPr>
          <p:cNvPr id="31" name="Picture 30"/>
          <p:cNvPicPr>
            <a:picLocks noChangeAspect="1"/>
          </p:cNvPicPr>
          <p:nvPr/>
        </p:nvPicPr>
        <p:blipFill>
          <a:blip r:embed="rId4"/>
          <a:stretch>
            <a:fillRect/>
          </a:stretch>
        </p:blipFill>
        <p:spPr>
          <a:xfrm rot="10800000">
            <a:off x="5286375" y="1009650"/>
            <a:ext cx="232172" cy="285750"/>
          </a:xfrm>
          <a:prstGeom prst="rect">
            <a:avLst/>
          </a:prstGeom>
        </p:spPr>
      </p:pic>
      <p:sp>
        <p:nvSpPr>
          <p:cNvPr id="32" name="Oval 31"/>
          <p:cNvSpPr/>
          <p:nvPr/>
        </p:nvSpPr>
        <p:spPr>
          <a:xfrm>
            <a:off x="5471160" y="98298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3"/>
          <a:stretch>
            <a:fillRect/>
          </a:stretch>
        </p:blipFill>
        <p:spPr>
          <a:xfrm>
            <a:off x="2286739" y="1942226"/>
            <a:ext cx="581025" cy="425778"/>
          </a:xfrm>
          <a:prstGeom prst="rect">
            <a:avLst/>
          </a:prstGeom>
        </p:spPr>
      </p:pic>
      <p:pic>
        <p:nvPicPr>
          <p:cNvPr id="34" name="Picture 33"/>
          <p:cNvPicPr>
            <a:picLocks noChangeAspect="1"/>
          </p:cNvPicPr>
          <p:nvPr/>
        </p:nvPicPr>
        <p:blipFill>
          <a:blip r:embed="rId4"/>
          <a:stretch>
            <a:fillRect/>
          </a:stretch>
        </p:blipFill>
        <p:spPr>
          <a:xfrm rot="10800000">
            <a:off x="2406015" y="1703070"/>
            <a:ext cx="232172" cy="285750"/>
          </a:xfrm>
          <a:prstGeom prst="rect">
            <a:avLst/>
          </a:prstGeom>
        </p:spPr>
      </p:pic>
      <p:sp>
        <p:nvSpPr>
          <p:cNvPr id="35" name="Oval 34"/>
          <p:cNvSpPr/>
          <p:nvPr/>
        </p:nvSpPr>
        <p:spPr>
          <a:xfrm>
            <a:off x="2590800" y="167640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3"/>
          <a:stretch>
            <a:fillRect/>
          </a:stretch>
        </p:blipFill>
        <p:spPr>
          <a:xfrm>
            <a:off x="2850619" y="1942226"/>
            <a:ext cx="581025" cy="425778"/>
          </a:xfrm>
          <a:prstGeom prst="rect">
            <a:avLst/>
          </a:prstGeom>
        </p:spPr>
      </p:pic>
      <p:pic>
        <p:nvPicPr>
          <p:cNvPr id="37" name="Picture 36"/>
          <p:cNvPicPr>
            <a:picLocks noChangeAspect="1"/>
          </p:cNvPicPr>
          <p:nvPr/>
        </p:nvPicPr>
        <p:blipFill>
          <a:blip r:embed="rId4"/>
          <a:stretch>
            <a:fillRect/>
          </a:stretch>
        </p:blipFill>
        <p:spPr>
          <a:xfrm rot="10800000">
            <a:off x="2969895" y="1703070"/>
            <a:ext cx="232172" cy="285750"/>
          </a:xfrm>
          <a:prstGeom prst="rect">
            <a:avLst/>
          </a:prstGeom>
        </p:spPr>
      </p:pic>
      <p:sp>
        <p:nvSpPr>
          <p:cNvPr id="38" name="Oval 37"/>
          <p:cNvSpPr/>
          <p:nvPr/>
        </p:nvSpPr>
        <p:spPr>
          <a:xfrm>
            <a:off x="3154680" y="167640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a:stretch>
            <a:fillRect/>
          </a:stretch>
        </p:blipFill>
        <p:spPr>
          <a:xfrm>
            <a:off x="3429739" y="1934606"/>
            <a:ext cx="581025" cy="425778"/>
          </a:xfrm>
          <a:prstGeom prst="rect">
            <a:avLst/>
          </a:prstGeom>
        </p:spPr>
      </p:pic>
      <p:pic>
        <p:nvPicPr>
          <p:cNvPr id="40" name="Picture 39"/>
          <p:cNvPicPr>
            <a:picLocks noChangeAspect="1"/>
          </p:cNvPicPr>
          <p:nvPr/>
        </p:nvPicPr>
        <p:blipFill>
          <a:blip r:embed="rId4"/>
          <a:stretch>
            <a:fillRect/>
          </a:stretch>
        </p:blipFill>
        <p:spPr>
          <a:xfrm rot="10800000">
            <a:off x="3549015" y="1695450"/>
            <a:ext cx="232172" cy="285750"/>
          </a:xfrm>
          <a:prstGeom prst="rect">
            <a:avLst/>
          </a:prstGeom>
        </p:spPr>
      </p:pic>
      <p:sp>
        <p:nvSpPr>
          <p:cNvPr id="41" name="Oval 40"/>
          <p:cNvSpPr/>
          <p:nvPr/>
        </p:nvSpPr>
        <p:spPr>
          <a:xfrm>
            <a:off x="3733800" y="166878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4062199" y="1919366"/>
            <a:ext cx="581025" cy="425778"/>
          </a:xfrm>
          <a:prstGeom prst="rect">
            <a:avLst/>
          </a:prstGeom>
        </p:spPr>
      </p:pic>
      <p:pic>
        <p:nvPicPr>
          <p:cNvPr id="43" name="Picture 42"/>
          <p:cNvPicPr>
            <a:picLocks noChangeAspect="1"/>
          </p:cNvPicPr>
          <p:nvPr/>
        </p:nvPicPr>
        <p:blipFill>
          <a:blip r:embed="rId4"/>
          <a:stretch>
            <a:fillRect/>
          </a:stretch>
        </p:blipFill>
        <p:spPr>
          <a:xfrm rot="10800000">
            <a:off x="4181475" y="1680210"/>
            <a:ext cx="232172" cy="285750"/>
          </a:xfrm>
          <a:prstGeom prst="rect">
            <a:avLst/>
          </a:prstGeom>
        </p:spPr>
      </p:pic>
      <p:sp>
        <p:nvSpPr>
          <p:cNvPr id="44" name="Oval 43"/>
          <p:cNvSpPr/>
          <p:nvPr/>
        </p:nvSpPr>
        <p:spPr>
          <a:xfrm>
            <a:off x="4366260" y="165354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4626079" y="1919366"/>
            <a:ext cx="581025" cy="425778"/>
          </a:xfrm>
          <a:prstGeom prst="rect">
            <a:avLst/>
          </a:prstGeom>
        </p:spPr>
      </p:pic>
      <p:pic>
        <p:nvPicPr>
          <p:cNvPr id="46" name="Picture 45"/>
          <p:cNvPicPr>
            <a:picLocks noChangeAspect="1"/>
          </p:cNvPicPr>
          <p:nvPr/>
        </p:nvPicPr>
        <p:blipFill>
          <a:blip r:embed="rId4"/>
          <a:stretch>
            <a:fillRect/>
          </a:stretch>
        </p:blipFill>
        <p:spPr>
          <a:xfrm rot="10800000">
            <a:off x="4745355" y="1680210"/>
            <a:ext cx="232172" cy="285750"/>
          </a:xfrm>
          <a:prstGeom prst="rect">
            <a:avLst/>
          </a:prstGeom>
        </p:spPr>
      </p:pic>
      <p:sp>
        <p:nvSpPr>
          <p:cNvPr id="47" name="Oval 46"/>
          <p:cNvSpPr/>
          <p:nvPr/>
        </p:nvSpPr>
        <p:spPr>
          <a:xfrm>
            <a:off x="4930140" y="165354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3"/>
          <a:stretch>
            <a:fillRect/>
          </a:stretch>
        </p:blipFill>
        <p:spPr>
          <a:xfrm>
            <a:off x="5205199" y="1911746"/>
            <a:ext cx="581025" cy="425778"/>
          </a:xfrm>
          <a:prstGeom prst="rect">
            <a:avLst/>
          </a:prstGeom>
        </p:spPr>
      </p:pic>
      <p:pic>
        <p:nvPicPr>
          <p:cNvPr id="49" name="Picture 48"/>
          <p:cNvPicPr>
            <a:picLocks noChangeAspect="1"/>
          </p:cNvPicPr>
          <p:nvPr/>
        </p:nvPicPr>
        <p:blipFill>
          <a:blip r:embed="rId4"/>
          <a:stretch>
            <a:fillRect/>
          </a:stretch>
        </p:blipFill>
        <p:spPr>
          <a:xfrm rot="10800000">
            <a:off x="5324475" y="1672590"/>
            <a:ext cx="232172" cy="285750"/>
          </a:xfrm>
          <a:prstGeom prst="rect">
            <a:avLst/>
          </a:prstGeom>
        </p:spPr>
      </p:pic>
      <p:sp>
        <p:nvSpPr>
          <p:cNvPr id="50" name="Oval 49"/>
          <p:cNvSpPr/>
          <p:nvPr/>
        </p:nvSpPr>
        <p:spPr>
          <a:xfrm>
            <a:off x="5509260" y="164592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3"/>
          <a:stretch>
            <a:fillRect/>
          </a:stretch>
        </p:blipFill>
        <p:spPr>
          <a:xfrm>
            <a:off x="2317219" y="2635646"/>
            <a:ext cx="581025" cy="425778"/>
          </a:xfrm>
          <a:prstGeom prst="rect">
            <a:avLst/>
          </a:prstGeom>
        </p:spPr>
      </p:pic>
      <p:pic>
        <p:nvPicPr>
          <p:cNvPr id="52" name="Picture 51"/>
          <p:cNvPicPr>
            <a:picLocks noChangeAspect="1"/>
          </p:cNvPicPr>
          <p:nvPr/>
        </p:nvPicPr>
        <p:blipFill>
          <a:blip r:embed="rId4"/>
          <a:stretch>
            <a:fillRect/>
          </a:stretch>
        </p:blipFill>
        <p:spPr>
          <a:xfrm rot="10800000">
            <a:off x="2436495" y="2396490"/>
            <a:ext cx="232172" cy="285750"/>
          </a:xfrm>
          <a:prstGeom prst="rect">
            <a:avLst/>
          </a:prstGeom>
        </p:spPr>
      </p:pic>
      <p:sp>
        <p:nvSpPr>
          <p:cNvPr id="53" name="Oval 52"/>
          <p:cNvSpPr/>
          <p:nvPr/>
        </p:nvSpPr>
        <p:spPr>
          <a:xfrm>
            <a:off x="2621280" y="236982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3"/>
          <a:stretch>
            <a:fillRect/>
          </a:stretch>
        </p:blipFill>
        <p:spPr>
          <a:xfrm>
            <a:off x="2881099" y="2635646"/>
            <a:ext cx="581025" cy="425778"/>
          </a:xfrm>
          <a:prstGeom prst="rect">
            <a:avLst/>
          </a:prstGeom>
        </p:spPr>
      </p:pic>
      <p:pic>
        <p:nvPicPr>
          <p:cNvPr id="55" name="Picture 54"/>
          <p:cNvPicPr>
            <a:picLocks noChangeAspect="1"/>
          </p:cNvPicPr>
          <p:nvPr/>
        </p:nvPicPr>
        <p:blipFill>
          <a:blip r:embed="rId4"/>
          <a:stretch>
            <a:fillRect/>
          </a:stretch>
        </p:blipFill>
        <p:spPr>
          <a:xfrm rot="10800000">
            <a:off x="3000375" y="2396490"/>
            <a:ext cx="232172" cy="285750"/>
          </a:xfrm>
          <a:prstGeom prst="rect">
            <a:avLst/>
          </a:prstGeom>
        </p:spPr>
      </p:pic>
      <p:sp>
        <p:nvSpPr>
          <p:cNvPr id="56" name="Oval 55"/>
          <p:cNvSpPr/>
          <p:nvPr/>
        </p:nvSpPr>
        <p:spPr>
          <a:xfrm>
            <a:off x="3185160" y="236982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stretch>
            <a:fillRect/>
          </a:stretch>
        </p:blipFill>
        <p:spPr>
          <a:xfrm>
            <a:off x="3460219" y="2628026"/>
            <a:ext cx="581025" cy="425778"/>
          </a:xfrm>
          <a:prstGeom prst="rect">
            <a:avLst/>
          </a:prstGeom>
        </p:spPr>
      </p:pic>
      <p:pic>
        <p:nvPicPr>
          <p:cNvPr id="58" name="Picture 57"/>
          <p:cNvPicPr>
            <a:picLocks noChangeAspect="1"/>
          </p:cNvPicPr>
          <p:nvPr/>
        </p:nvPicPr>
        <p:blipFill>
          <a:blip r:embed="rId4"/>
          <a:stretch>
            <a:fillRect/>
          </a:stretch>
        </p:blipFill>
        <p:spPr>
          <a:xfrm rot="10800000">
            <a:off x="3579495" y="2388870"/>
            <a:ext cx="232172" cy="285750"/>
          </a:xfrm>
          <a:prstGeom prst="rect">
            <a:avLst/>
          </a:prstGeom>
        </p:spPr>
      </p:pic>
      <p:sp>
        <p:nvSpPr>
          <p:cNvPr id="59" name="Oval 58"/>
          <p:cNvSpPr/>
          <p:nvPr/>
        </p:nvSpPr>
        <p:spPr>
          <a:xfrm>
            <a:off x="3764280" y="236220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3"/>
          <a:stretch>
            <a:fillRect/>
          </a:stretch>
        </p:blipFill>
        <p:spPr>
          <a:xfrm>
            <a:off x="4092679" y="2612786"/>
            <a:ext cx="581025" cy="425778"/>
          </a:xfrm>
          <a:prstGeom prst="rect">
            <a:avLst/>
          </a:prstGeom>
        </p:spPr>
      </p:pic>
      <p:pic>
        <p:nvPicPr>
          <p:cNvPr id="61" name="Picture 60"/>
          <p:cNvPicPr>
            <a:picLocks noChangeAspect="1"/>
          </p:cNvPicPr>
          <p:nvPr/>
        </p:nvPicPr>
        <p:blipFill>
          <a:blip r:embed="rId4"/>
          <a:stretch>
            <a:fillRect/>
          </a:stretch>
        </p:blipFill>
        <p:spPr>
          <a:xfrm rot="10800000">
            <a:off x="4211955" y="2373630"/>
            <a:ext cx="232172" cy="285750"/>
          </a:xfrm>
          <a:prstGeom prst="rect">
            <a:avLst/>
          </a:prstGeom>
        </p:spPr>
      </p:pic>
      <p:sp>
        <p:nvSpPr>
          <p:cNvPr id="62" name="Oval 61"/>
          <p:cNvSpPr/>
          <p:nvPr/>
        </p:nvSpPr>
        <p:spPr>
          <a:xfrm>
            <a:off x="4396740" y="234696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3"/>
          <a:stretch>
            <a:fillRect/>
          </a:stretch>
        </p:blipFill>
        <p:spPr>
          <a:xfrm>
            <a:off x="4656559" y="2612786"/>
            <a:ext cx="581025" cy="425778"/>
          </a:xfrm>
          <a:prstGeom prst="rect">
            <a:avLst/>
          </a:prstGeom>
        </p:spPr>
      </p:pic>
      <p:pic>
        <p:nvPicPr>
          <p:cNvPr id="64" name="Picture 63"/>
          <p:cNvPicPr>
            <a:picLocks noChangeAspect="1"/>
          </p:cNvPicPr>
          <p:nvPr/>
        </p:nvPicPr>
        <p:blipFill>
          <a:blip r:embed="rId4"/>
          <a:stretch>
            <a:fillRect/>
          </a:stretch>
        </p:blipFill>
        <p:spPr>
          <a:xfrm rot="10800000">
            <a:off x="4775835" y="2373630"/>
            <a:ext cx="232172" cy="285750"/>
          </a:xfrm>
          <a:prstGeom prst="rect">
            <a:avLst/>
          </a:prstGeom>
        </p:spPr>
      </p:pic>
      <p:sp>
        <p:nvSpPr>
          <p:cNvPr id="65" name="Oval 64"/>
          <p:cNvSpPr/>
          <p:nvPr/>
        </p:nvSpPr>
        <p:spPr>
          <a:xfrm>
            <a:off x="4960620" y="234696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3"/>
          <a:stretch>
            <a:fillRect/>
          </a:stretch>
        </p:blipFill>
        <p:spPr>
          <a:xfrm>
            <a:off x="5235679" y="2605166"/>
            <a:ext cx="581025" cy="425778"/>
          </a:xfrm>
          <a:prstGeom prst="rect">
            <a:avLst/>
          </a:prstGeom>
        </p:spPr>
      </p:pic>
      <p:pic>
        <p:nvPicPr>
          <p:cNvPr id="67" name="Picture 66"/>
          <p:cNvPicPr>
            <a:picLocks noChangeAspect="1"/>
          </p:cNvPicPr>
          <p:nvPr/>
        </p:nvPicPr>
        <p:blipFill>
          <a:blip r:embed="rId4"/>
          <a:stretch>
            <a:fillRect/>
          </a:stretch>
        </p:blipFill>
        <p:spPr>
          <a:xfrm rot="10800000">
            <a:off x="5354955" y="2366010"/>
            <a:ext cx="232172" cy="285750"/>
          </a:xfrm>
          <a:prstGeom prst="rect">
            <a:avLst/>
          </a:prstGeom>
        </p:spPr>
      </p:pic>
      <p:sp>
        <p:nvSpPr>
          <p:cNvPr id="68" name="Oval 67"/>
          <p:cNvSpPr/>
          <p:nvPr/>
        </p:nvSpPr>
        <p:spPr>
          <a:xfrm>
            <a:off x="5539740" y="233934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
          <a:stretch>
            <a:fillRect/>
          </a:stretch>
        </p:blipFill>
        <p:spPr>
          <a:xfrm>
            <a:off x="2347699" y="3367166"/>
            <a:ext cx="581025" cy="425778"/>
          </a:xfrm>
          <a:prstGeom prst="rect">
            <a:avLst/>
          </a:prstGeom>
        </p:spPr>
      </p:pic>
      <p:pic>
        <p:nvPicPr>
          <p:cNvPr id="70" name="Picture 69"/>
          <p:cNvPicPr>
            <a:picLocks noChangeAspect="1"/>
          </p:cNvPicPr>
          <p:nvPr/>
        </p:nvPicPr>
        <p:blipFill>
          <a:blip r:embed="rId4"/>
          <a:stretch>
            <a:fillRect/>
          </a:stretch>
        </p:blipFill>
        <p:spPr>
          <a:xfrm rot="10800000">
            <a:off x="2466975" y="3128010"/>
            <a:ext cx="232172" cy="285750"/>
          </a:xfrm>
          <a:prstGeom prst="rect">
            <a:avLst/>
          </a:prstGeom>
        </p:spPr>
      </p:pic>
      <p:sp>
        <p:nvSpPr>
          <p:cNvPr id="71" name="Oval 70"/>
          <p:cNvSpPr/>
          <p:nvPr/>
        </p:nvSpPr>
        <p:spPr>
          <a:xfrm>
            <a:off x="2651760" y="310134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3"/>
          <a:stretch>
            <a:fillRect/>
          </a:stretch>
        </p:blipFill>
        <p:spPr>
          <a:xfrm>
            <a:off x="2911579" y="3367166"/>
            <a:ext cx="581025" cy="425778"/>
          </a:xfrm>
          <a:prstGeom prst="rect">
            <a:avLst/>
          </a:prstGeom>
        </p:spPr>
      </p:pic>
      <p:pic>
        <p:nvPicPr>
          <p:cNvPr id="73" name="Picture 72"/>
          <p:cNvPicPr>
            <a:picLocks noChangeAspect="1"/>
          </p:cNvPicPr>
          <p:nvPr/>
        </p:nvPicPr>
        <p:blipFill>
          <a:blip r:embed="rId4"/>
          <a:stretch>
            <a:fillRect/>
          </a:stretch>
        </p:blipFill>
        <p:spPr>
          <a:xfrm rot="10800000">
            <a:off x="3030855" y="3128010"/>
            <a:ext cx="232172" cy="285750"/>
          </a:xfrm>
          <a:prstGeom prst="rect">
            <a:avLst/>
          </a:prstGeom>
        </p:spPr>
      </p:pic>
      <p:sp>
        <p:nvSpPr>
          <p:cNvPr id="74" name="Oval 73"/>
          <p:cNvSpPr/>
          <p:nvPr/>
        </p:nvSpPr>
        <p:spPr>
          <a:xfrm>
            <a:off x="3215640" y="310134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3"/>
          <a:stretch>
            <a:fillRect/>
          </a:stretch>
        </p:blipFill>
        <p:spPr>
          <a:xfrm>
            <a:off x="3490699" y="3359546"/>
            <a:ext cx="581025" cy="425778"/>
          </a:xfrm>
          <a:prstGeom prst="rect">
            <a:avLst/>
          </a:prstGeom>
        </p:spPr>
      </p:pic>
      <p:pic>
        <p:nvPicPr>
          <p:cNvPr id="76" name="Picture 75"/>
          <p:cNvPicPr>
            <a:picLocks noChangeAspect="1"/>
          </p:cNvPicPr>
          <p:nvPr/>
        </p:nvPicPr>
        <p:blipFill>
          <a:blip r:embed="rId4"/>
          <a:stretch>
            <a:fillRect/>
          </a:stretch>
        </p:blipFill>
        <p:spPr>
          <a:xfrm rot="10800000">
            <a:off x="3609975" y="3120390"/>
            <a:ext cx="232172" cy="285750"/>
          </a:xfrm>
          <a:prstGeom prst="rect">
            <a:avLst/>
          </a:prstGeom>
        </p:spPr>
      </p:pic>
      <p:sp>
        <p:nvSpPr>
          <p:cNvPr id="77" name="Oval 76"/>
          <p:cNvSpPr/>
          <p:nvPr/>
        </p:nvSpPr>
        <p:spPr>
          <a:xfrm>
            <a:off x="3794760" y="309372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8" name="Picture 77"/>
          <p:cNvPicPr>
            <a:picLocks noChangeAspect="1"/>
          </p:cNvPicPr>
          <p:nvPr/>
        </p:nvPicPr>
        <p:blipFill>
          <a:blip r:embed="rId3"/>
          <a:stretch>
            <a:fillRect/>
          </a:stretch>
        </p:blipFill>
        <p:spPr>
          <a:xfrm>
            <a:off x="4123159" y="3344306"/>
            <a:ext cx="581025" cy="425778"/>
          </a:xfrm>
          <a:prstGeom prst="rect">
            <a:avLst/>
          </a:prstGeom>
        </p:spPr>
      </p:pic>
      <p:pic>
        <p:nvPicPr>
          <p:cNvPr id="79" name="Picture 78"/>
          <p:cNvPicPr>
            <a:picLocks noChangeAspect="1"/>
          </p:cNvPicPr>
          <p:nvPr/>
        </p:nvPicPr>
        <p:blipFill>
          <a:blip r:embed="rId4"/>
          <a:stretch>
            <a:fillRect/>
          </a:stretch>
        </p:blipFill>
        <p:spPr>
          <a:xfrm rot="10800000">
            <a:off x="4242435" y="3105150"/>
            <a:ext cx="232172" cy="285750"/>
          </a:xfrm>
          <a:prstGeom prst="rect">
            <a:avLst/>
          </a:prstGeom>
        </p:spPr>
      </p:pic>
      <p:sp>
        <p:nvSpPr>
          <p:cNvPr id="80" name="Oval 79"/>
          <p:cNvSpPr/>
          <p:nvPr/>
        </p:nvSpPr>
        <p:spPr>
          <a:xfrm>
            <a:off x="4427220" y="307848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3"/>
          <a:stretch>
            <a:fillRect/>
          </a:stretch>
        </p:blipFill>
        <p:spPr>
          <a:xfrm>
            <a:off x="4687039" y="3344306"/>
            <a:ext cx="581025" cy="425778"/>
          </a:xfrm>
          <a:prstGeom prst="rect">
            <a:avLst/>
          </a:prstGeom>
        </p:spPr>
      </p:pic>
      <p:pic>
        <p:nvPicPr>
          <p:cNvPr id="82" name="Picture 81"/>
          <p:cNvPicPr>
            <a:picLocks noChangeAspect="1"/>
          </p:cNvPicPr>
          <p:nvPr/>
        </p:nvPicPr>
        <p:blipFill>
          <a:blip r:embed="rId4"/>
          <a:stretch>
            <a:fillRect/>
          </a:stretch>
        </p:blipFill>
        <p:spPr>
          <a:xfrm rot="10800000">
            <a:off x="4806315" y="3105150"/>
            <a:ext cx="232172" cy="285750"/>
          </a:xfrm>
          <a:prstGeom prst="rect">
            <a:avLst/>
          </a:prstGeom>
        </p:spPr>
      </p:pic>
      <p:sp>
        <p:nvSpPr>
          <p:cNvPr id="83" name="Oval 82"/>
          <p:cNvSpPr/>
          <p:nvPr/>
        </p:nvSpPr>
        <p:spPr>
          <a:xfrm>
            <a:off x="4991100" y="307848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4" name="Picture 83"/>
          <p:cNvPicPr>
            <a:picLocks noChangeAspect="1"/>
          </p:cNvPicPr>
          <p:nvPr/>
        </p:nvPicPr>
        <p:blipFill>
          <a:blip r:embed="rId3"/>
          <a:stretch>
            <a:fillRect/>
          </a:stretch>
        </p:blipFill>
        <p:spPr>
          <a:xfrm>
            <a:off x="5266159" y="3336686"/>
            <a:ext cx="581025" cy="425778"/>
          </a:xfrm>
          <a:prstGeom prst="rect">
            <a:avLst/>
          </a:prstGeom>
        </p:spPr>
      </p:pic>
      <p:pic>
        <p:nvPicPr>
          <p:cNvPr id="85" name="Picture 84"/>
          <p:cNvPicPr>
            <a:picLocks noChangeAspect="1"/>
          </p:cNvPicPr>
          <p:nvPr/>
        </p:nvPicPr>
        <p:blipFill>
          <a:blip r:embed="rId4"/>
          <a:stretch>
            <a:fillRect/>
          </a:stretch>
        </p:blipFill>
        <p:spPr>
          <a:xfrm rot="10800000">
            <a:off x="5385435" y="3097530"/>
            <a:ext cx="232172" cy="285750"/>
          </a:xfrm>
          <a:prstGeom prst="rect">
            <a:avLst/>
          </a:prstGeom>
        </p:spPr>
      </p:pic>
      <p:sp>
        <p:nvSpPr>
          <p:cNvPr id="86" name="Oval 85"/>
          <p:cNvSpPr/>
          <p:nvPr/>
        </p:nvSpPr>
        <p:spPr>
          <a:xfrm>
            <a:off x="5570220" y="3070860"/>
            <a:ext cx="106680" cy="9906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5"/>
          <a:stretch>
            <a:fillRect/>
          </a:stretch>
        </p:blipFill>
        <p:spPr>
          <a:xfrm rot="5400000">
            <a:off x="756358" y="3818500"/>
            <a:ext cx="541825" cy="780097"/>
          </a:xfrm>
          <a:prstGeom prst="rect">
            <a:avLst/>
          </a:prstGeom>
        </p:spPr>
      </p:pic>
      <p:pic>
        <p:nvPicPr>
          <p:cNvPr id="88" name="Picture 87"/>
          <p:cNvPicPr>
            <a:picLocks noChangeAspect="1"/>
          </p:cNvPicPr>
          <p:nvPr/>
        </p:nvPicPr>
        <p:blipFill>
          <a:blip r:embed="rId6"/>
          <a:stretch>
            <a:fillRect/>
          </a:stretch>
        </p:blipFill>
        <p:spPr>
          <a:xfrm>
            <a:off x="1685646" y="3971925"/>
            <a:ext cx="900391" cy="561975"/>
          </a:xfrm>
          <a:prstGeom prst="rect">
            <a:avLst/>
          </a:prstGeom>
        </p:spPr>
      </p:pic>
      <p:sp>
        <p:nvSpPr>
          <p:cNvPr id="89" name="TextBox 88"/>
          <p:cNvSpPr txBox="1"/>
          <p:nvPr/>
        </p:nvSpPr>
        <p:spPr>
          <a:xfrm>
            <a:off x="6416040" y="2651760"/>
            <a:ext cx="2501006" cy="1223412"/>
          </a:xfrm>
          <a:prstGeom prst="rect">
            <a:avLst/>
          </a:prstGeom>
          <a:noFill/>
        </p:spPr>
        <p:txBody>
          <a:bodyPr wrap="none" rtlCol="0">
            <a:spAutoFit/>
          </a:bodyPr>
          <a:lstStyle/>
          <a:p>
            <a:r>
              <a:rPr lang="en-US" sz="1050" dirty="0"/>
              <a:t>The operator will be instructed via the </a:t>
            </a:r>
          </a:p>
          <a:p>
            <a:r>
              <a:rPr lang="en-US" sz="1050" dirty="0"/>
              <a:t>light on the sensor of which bin to </a:t>
            </a:r>
          </a:p>
          <a:p>
            <a:r>
              <a:rPr lang="en-US" sz="1050" dirty="0"/>
              <a:t>take the part from.</a:t>
            </a:r>
          </a:p>
          <a:p>
            <a:endParaRPr lang="en-US" sz="1050" dirty="0"/>
          </a:p>
          <a:p>
            <a:r>
              <a:rPr lang="en-US" sz="1050" dirty="0"/>
              <a:t>There will be a horn and light for error.</a:t>
            </a:r>
          </a:p>
          <a:p>
            <a:r>
              <a:rPr lang="en-US" sz="1050" dirty="0"/>
              <a:t>And lights for confirmation of good part</a:t>
            </a:r>
          </a:p>
          <a:p>
            <a:endParaRPr lang="en-US" sz="1050" dirty="0"/>
          </a:p>
        </p:txBody>
      </p:sp>
    </p:spTree>
    <p:extLst>
      <p:ext uri="{BB962C8B-B14F-4D97-AF65-F5344CB8AC3E}">
        <p14:creationId xmlns:p14="http://schemas.microsoft.com/office/powerpoint/2010/main" val="385834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a:xfrm>
            <a:off x="260033" y="0"/>
            <a:ext cx="8647112" cy="369332"/>
          </a:xfrm>
        </p:spPr>
        <p:txBody>
          <a:bodyPr/>
          <a:lstStyle/>
          <a:p>
            <a:r>
              <a:rPr lang="en-US" dirty="0"/>
              <a:t>Unity software application </a:t>
            </a:r>
          </a:p>
        </p:txBody>
      </p:sp>
      <p:pic>
        <p:nvPicPr>
          <p:cNvPr id="5" name="Picture 4"/>
          <p:cNvPicPr>
            <a:picLocks noChangeAspect="1"/>
          </p:cNvPicPr>
          <p:nvPr/>
        </p:nvPicPr>
        <p:blipFill>
          <a:blip r:embed="rId3"/>
          <a:stretch>
            <a:fillRect/>
          </a:stretch>
        </p:blipFill>
        <p:spPr>
          <a:xfrm>
            <a:off x="0" y="480353"/>
            <a:ext cx="5572370" cy="3134458"/>
          </a:xfrm>
          <a:prstGeom prst="rect">
            <a:avLst/>
          </a:prstGeom>
        </p:spPr>
      </p:pic>
      <p:sp>
        <p:nvSpPr>
          <p:cNvPr id="16" name="TextBox 15"/>
          <p:cNvSpPr txBox="1"/>
          <p:nvPr/>
        </p:nvSpPr>
        <p:spPr>
          <a:xfrm>
            <a:off x="5775770" y="297180"/>
            <a:ext cx="3368230" cy="3323987"/>
          </a:xfrm>
          <a:prstGeom prst="rect">
            <a:avLst/>
          </a:prstGeom>
          <a:noFill/>
        </p:spPr>
        <p:txBody>
          <a:bodyPr wrap="none" rtlCol="0">
            <a:spAutoFit/>
          </a:bodyPr>
          <a:lstStyle/>
          <a:p>
            <a:r>
              <a:rPr lang="en-US" sz="1100" dirty="0"/>
              <a:t>This Single Function Block </a:t>
            </a:r>
          </a:p>
          <a:p>
            <a:r>
              <a:rPr lang="en-US" sz="1100" dirty="0"/>
              <a:t>(called a Derived Function Block) is all you need</a:t>
            </a:r>
          </a:p>
          <a:p>
            <a:r>
              <a:rPr lang="en-US" sz="1100" dirty="0"/>
              <a:t>For the first workstation on the first line.</a:t>
            </a:r>
          </a:p>
          <a:p>
            <a:endParaRPr lang="en-US" sz="1100" dirty="0"/>
          </a:p>
          <a:p>
            <a:r>
              <a:rPr lang="en-US" sz="1100" dirty="0"/>
              <a:t>With one PLC you will have four of these blocks</a:t>
            </a:r>
          </a:p>
          <a:p>
            <a:r>
              <a:rPr lang="en-US" sz="1100" dirty="0"/>
              <a:t>that will do all the logic for the entire line</a:t>
            </a:r>
          </a:p>
          <a:p>
            <a:endParaRPr lang="en-US" sz="1100" dirty="0"/>
          </a:p>
          <a:p>
            <a:r>
              <a:rPr lang="en-US" sz="1100" dirty="0"/>
              <a:t>Bin inputs 1-24 are where you tie the particular</a:t>
            </a:r>
          </a:p>
          <a:p>
            <a:r>
              <a:rPr lang="en-US" sz="1100" dirty="0"/>
              <a:t>Sensor input to the particular Bin.</a:t>
            </a:r>
          </a:p>
          <a:p>
            <a:r>
              <a:rPr lang="en-US" sz="1100" dirty="0"/>
              <a:t>The Sensor Light output ties the light of the sensor </a:t>
            </a:r>
          </a:p>
          <a:p>
            <a:r>
              <a:rPr lang="en-US" sz="1100" dirty="0"/>
              <a:t>To the particular output from the PLC.</a:t>
            </a:r>
          </a:p>
          <a:p>
            <a:endParaRPr lang="en-US" sz="1100" dirty="0"/>
          </a:p>
          <a:p>
            <a:r>
              <a:rPr lang="en-US" sz="1100" dirty="0" err="1"/>
              <a:t>Whats_in_Lock</a:t>
            </a:r>
            <a:r>
              <a:rPr lang="en-US" sz="1100" dirty="0"/>
              <a:t> is an array that has the Lock</a:t>
            </a:r>
          </a:p>
          <a:p>
            <a:r>
              <a:rPr lang="en-US" sz="1100" dirty="0"/>
              <a:t>part number and what parts are needed in each</a:t>
            </a:r>
          </a:p>
          <a:p>
            <a:r>
              <a:rPr lang="en-US" sz="1100" dirty="0"/>
              <a:t>Lock.</a:t>
            </a:r>
          </a:p>
          <a:p>
            <a:endParaRPr lang="en-US" sz="1100" dirty="0"/>
          </a:p>
          <a:p>
            <a:r>
              <a:rPr lang="en-US" sz="1100" dirty="0"/>
              <a:t>The next page shows the next level within this</a:t>
            </a:r>
          </a:p>
          <a:p>
            <a:r>
              <a:rPr lang="en-US" sz="1100" dirty="0"/>
              <a:t>DFB which has several sections</a:t>
            </a:r>
          </a:p>
          <a:p>
            <a:endParaRPr lang="en-US" sz="1200" dirty="0"/>
          </a:p>
        </p:txBody>
      </p:sp>
      <p:sp>
        <p:nvSpPr>
          <p:cNvPr id="90" name="TextBox 89"/>
          <p:cNvSpPr txBox="1"/>
          <p:nvPr/>
        </p:nvSpPr>
        <p:spPr>
          <a:xfrm>
            <a:off x="518160" y="3657600"/>
            <a:ext cx="7558479" cy="1200329"/>
          </a:xfrm>
          <a:prstGeom prst="rect">
            <a:avLst/>
          </a:prstGeom>
          <a:noFill/>
        </p:spPr>
        <p:txBody>
          <a:bodyPr wrap="none" rtlCol="0">
            <a:spAutoFit/>
          </a:bodyPr>
          <a:lstStyle/>
          <a:p>
            <a:r>
              <a:rPr lang="en-US" dirty="0"/>
              <a:t>Using this methodology you just supply the part numbers of what are in </a:t>
            </a:r>
          </a:p>
          <a:p>
            <a:r>
              <a:rPr lang="en-US" dirty="0"/>
              <a:t>each bin and supply the Lock part number and what parts are in the lock</a:t>
            </a:r>
          </a:p>
          <a:p>
            <a:endParaRPr lang="en-US" dirty="0"/>
          </a:p>
          <a:p>
            <a:r>
              <a:rPr lang="en-US" dirty="0"/>
              <a:t>It is also flexible in that you can change the number of bins, etc.</a:t>
            </a:r>
          </a:p>
        </p:txBody>
      </p:sp>
    </p:spTree>
    <p:extLst>
      <p:ext uri="{BB962C8B-B14F-4D97-AF65-F5344CB8AC3E}">
        <p14:creationId xmlns:p14="http://schemas.microsoft.com/office/powerpoint/2010/main" val="33124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a:xfrm>
            <a:off x="260033" y="0"/>
            <a:ext cx="8647112" cy="369332"/>
          </a:xfrm>
        </p:spPr>
        <p:txBody>
          <a:bodyPr/>
          <a:lstStyle/>
          <a:p>
            <a:r>
              <a:rPr lang="en-US" dirty="0"/>
              <a:t>Unity software application   Inside the Workstation DFB</a:t>
            </a:r>
          </a:p>
        </p:txBody>
      </p:sp>
      <p:sp>
        <p:nvSpPr>
          <p:cNvPr id="16" name="TextBox 15"/>
          <p:cNvSpPr txBox="1"/>
          <p:nvPr/>
        </p:nvSpPr>
        <p:spPr>
          <a:xfrm>
            <a:off x="5852160" y="609600"/>
            <a:ext cx="3153427" cy="2816156"/>
          </a:xfrm>
          <a:prstGeom prst="rect">
            <a:avLst/>
          </a:prstGeom>
          <a:noFill/>
        </p:spPr>
        <p:txBody>
          <a:bodyPr wrap="none" rtlCol="0">
            <a:spAutoFit/>
          </a:bodyPr>
          <a:lstStyle/>
          <a:p>
            <a:r>
              <a:rPr lang="en-US" sz="1100" dirty="0"/>
              <a:t>This DFB is inside the Workstation DFB..</a:t>
            </a:r>
          </a:p>
          <a:p>
            <a:endParaRPr lang="en-US" sz="1100" dirty="0"/>
          </a:p>
          <a:p>
            <a:r>
              <a:rPr lang="en-US" sz="1100" dirty="0"/>
              <a:t>It does a search to find which bin is needed</a:t>
            </a:r>
          </a:p>
          <a:p>
            <a:r>
              <a:rPr lang="en-US" sz="1100" dirty="0"/>
              <a:t>next.</a:t>
            </a:r>
          </a:p>
          <a:p>
            <a:endParaRPr lang="en-US" sz="1100" dirty="0"/>
          </a:p>
          <a:p>
            <a:r>
              <a:rPr lang="en-US" sz="1100" dirty="0" err="1"/>
              <a:t>Whats_In_Bin</a:t>
            </a:r>
            <a:r>
              <a:rPr lang="en-US" sz="1100" dirty="0"/>
              <a:t> is a single array of 24 Integers </a:t>
            </a:r>
          </a:p>
          <a:p>
            <a:r>
              <a:rPr lang="en-US" sz="1100" dirty="0"/>
              <a:t>Or Strings (depending upon your naming </a:t>
            </a:r>
          </a:p>
          <a:p>
            <a:r>
              <a:rPr lang="en-US" sz="1100" dirty="0"/>
              <a:t>convention for the items that are in the bin.</a:t>
            </a:r>
          </a:p>
          <a:p>
            <a:endParaRPr lang="en-US" sz="1100" dirty="0"/>
          </a:p>
          <a:p>
            <a:r>
              <a:rPr lang="en-US" sz="1100" dirty="0" err="1"/>
              <a:t>Whats_In_Lock</a:t>
            </a:r>
            <a:r>
              <a:rPr lang="en-US" sz="1100" dirty="0"/>
              <a:t> is a double dimensioned array </a:t>
            </a:r>
          </a:p>
          <a:p>
            <a:r>
              <a:rPr lang="en-US" sz="1100" dirty="0"/>
              <a:t>that the first array is the lock numbers and then </a:t>
            </a:r>
          </a:p>
          <a:p>
            <a:r>
              <a:rPr lang="en-US" sz="1100" dirty="0"/>
              <a:t>Array beneath the first array is the listing of</a:t>
            </a:r>
          </a:p>
          <a:p>
            <a:r>
              <a:rPr lang="en-US" sz="1100" dirty="0"/>
              <a:t>Part numbers that are required for each lock.</a:t>
            </a:r>
          </a:p>
          <a:p>
            <a:endParaRPr lang="en-US" sz="1100" dirty="0"/>
          </a:p>
          <a:p>
            <a:endParaRPr lang="en-US" sz="1100" dirty="0"/>
          </a:p>
          <a:p>
            <a:endParaRPr lang="en-US" sz="1200" dirty="0"/>
          </a:p>
        </p:txBody>
      </p:sp>
      <p:sp>
        <p:nvSpPr>
          <p:cNvPr id="90" name="TextBox 89"/>
          <p:cNvSpPr txBox="1"/>
          <p:nvPr/>
        </p:nvSpPr>
        <p:spPr>
          <a:xfrm>
            <a:off x="624840" y="3893820"/>
            <a:ext cx="7494359" cy="646331"/>
          </a:xfrm>
          <a:prstGeom prst="rect">
            <a:avLst/>
          </a:prstGeom>
          <a:noFill/>
        </p:spPr>
        <p:txBody>
          <a:bodyPr wrap="none" rtlCol="0">
            <a:spAutoFit/>
          </a:bodyPr>
          <a:lstStyle/>
          <a:p>
            <a:r>
              <a:rPr lang="en-US" dirty="0"/>
              <a:t>Using this methodology you just supply the part numbers of what are in </a:t>
            </a:r>
          </a:p>
          <a:p>
            <a:r>
              <a:rPr lang="en-US" dirty="0"/>
              <a:t>each bin and supply the Lock part number and what parts are in the lock</a:t>
            </a:r>
          </a:p>
        </p:txBody>
      </p:sp>
      <p:pic>
        <p:nvPicPr>
          <p:cNvPr id="7" name="Picture 6"/>
          <p:cNvPicPr>
            <a:picLocks noChangeAspect="1"/>
          </p:cNvPicPr>
          <p:nvPr/>
        </p:nvPicPr>
        <p:blipFill>
          <a:blip r:embed="rId3"/>
          <a:stretch>
            <a:fillRect/>
          </a:stretch>
        </p:blipFill>
        <p:spPr>
          <a:xfrm>
            <a:off x="388619" y="645795"/>
            <a:ext cx="4947285" cy="2434731"/>
          </a:xfrm>
          <a:prstGeom prst="rect">
            <a:avLst/>
          </a:prstGeom>
        </p:spPr>
      </p:pic>
    </p:spTree>
    <p:extLst>
      <p:ext uri="{BB962C8B-B14F-4D97-AF65-F5344CB8AC3E}">
        <p14:creationId xmlns:p14="http://schemas.microsoft.com/office/powerpoint/2010/main" val="366747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a:xfrm>
            <a:off x="260033" y="0"/>
            <a:ext cx="8647112" cy="369332"/>
          </a:xfrm>
        </p:spPr>
        <p:txBody>
          <a:bodyPr/>
          <a:lstStyle/>
          <a:p>
            <a:r>
              <a:rPr lang="en-US" dirty="0"/>
              <a:t>Example of Structure Text Programming</a:t>
            </a:r>
          </a:p>
        </p:txBody>
      </p:sp>
      <p:sp>
        <p:nvSpPr>
          <p:cNvPr id="16" name="TextBox 15"/>
          <p:cNvSpPr txBox="1"/>
          <p:nvPr/>
        </p:nvSpPr>
        <p:spPr>
          <a:xfrm>
            <a:off x="5852160" y="609600"/>
            <a:ext cx="3283271" cy="2139047"/>
          </a:xfrm>
          <a:prstGeom prst="rect">
            <a:avLst/>
          </a:prstGeom>
          <a:noFill/>
        </p:spPr>
        <p:txBody>
          <a:bodyPr wrap="none" rtlCol="0">
            <a:spAutoFit/>
          </a:bodyPr>
          <a:lstStyle/>
          <a:p>
            <a:r>
              <a:rPr lang="en-US" sz="1100" dirty="0"/>
              <a:t>This Structured Text section is inside the</a:t>
            </a:r>
          </a:p>
          <a:p>
            <a:r>
              <a:rPr lang="en-US" sz="1100" dirty="0" err="1"/>
              <a:t>Which_Bin</a:t>
            </a:r>
            <a:r>
              <a:rPr lang="en-US" sz="1100" dirty="0"/>
              <a:t> DFB which is inside the </a:t>
            </a:r>
            <a:r>
              <a:rPr lang="en-US" sz="1100" dirty="0" err="1"/>
              <a:t>Work_Station</a:t>
            </a:r>
            <a:endParaRPr lang="en-US" sz="1100" dirty="0"/>
          </a:p>
          <a:p>
            <a:r>
              <a:rPr lang="en-US" sz="1100" dirty="0"/>
              <a:t>DFB in the application.</a:t>
            </a:r>
          </a:p>
          <a:p>
            <a:endParaRPr lang="en-US" sz="1100" dirty="0"/>
          </a:p>
          <a:p>
            <a:r>
              <a:rPr lang="en-US" sz="1100" dirty="0"/>
              <a:t>This is a very simple example to demonstrate that</a:t>
            </a:r>
          </a:p>
          <a:p>
            <a:r>
              <a:rPr lang="en-US" sz="1100" dirty="0"/>
              <a:t>Structured Text allows you to use For, Next, and </a:t>
            </a:r>
          </a:p>
          <a:p>
            <a:r>
              <a:rPr lang="en-US" sz="1100" dirty="0"/>
              <a:t>Do While loops along with Matrix and array</a:t>
            </a:r>
          </a:p>
          <a:p>
            <a:r>
              <a:rPr lang="en-US" sz="1100" dirty="0"/>
              <a:t>Manipulation, String evaluations, etc.</a:t>
            </a:r>
          </a:p>
          <a:p>
            <a:endParaRPr lang="en-US" sz="1100" dirty="0"/>
          </a:p>
          <a:p>
            <a:endParaRPr lang="en-US" sz="1100" dirty="0"/>
          </a:p>
          <a:p>
            <a:endParaRPr lang="en-US" sz="1100" dirty="0"/>
          </a:p>
          <a:p>
            <a:endParaRPr lang="en-US" sz="1200" dirty="0"/>
          </a:p>
        </p:txBody>
      </p:sp>
      <p:pic>
        <p:nvPicPr>
          <p:cNvPr id="2" name="Picture 1"/>
          <p:cNvPicPr>
            <a:picLocks noChangeAspect="1"/>
          </p:cNvPicPr>
          <p:nvPr/>
        </p:nvPicPr>
        <p:blipFill>
          <a:blip r:embed="rId3"/>
          <a:stretch>
            <a:fillRect/>
          </a:stretch>
        </p:blipFill>
        <p:spPr>
          <a:xfrm>
            <a:off x="422029" y="915866"/>
            <a:ext cx="4812323" cy="2189877"/>
          </a:xfrm>
          <a:prstGeom prst="rect">
            <a:avLst/>
          </a:prstGeom>
        </p:spPr>
      </p:pic>
    </p:spTree>
    <p:extLst>
      <p:ext uri="{BB962C8B-B14F-4D97-AF65-F5344CB8AC3E}">
        <p14:creationId xmlns:p14="http://schemas.microsoft.com/office/powerpoint/2010/main" val="381812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2"/>
          </p:nvPr>
        </p:nvSpPr>
        <p:spPr/>
        <p:txBody>
          <a:bodyPr/>
          <a:lstStyle/>
          <a:p>
            <a:endParaRPr lang="en-US"/>
          </a:p>
        </p:txBody>
      </p:sp>
      <p:sp>
        <p:nvSpPr>
          <p:cNvPr id="6" name="Content Placeholder 5"/>
          <p:cNvSpPr>
            <a:spLocks noGrp="1"/>
          </p:cNvSpPr>
          <p:nvPr>
            <p:ph sz="quarter" idx="11"/>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8" name="Text Placeholder 7"/>
          <p:cNvSpPr>
            <a:spLocks noGrp="1"/>
          </p:cNvSpPr>
          <p:nvPr>
            <p:ph type="body" sz="quarter" idx="14"/>
          </p:nvPr>
        </p:nvSpPr>
        <p:spPr/>
        <p:txBody>
          <a:bodyPr/>
          <a:lstStyle/>
          <a:p>
            <a:endParaRPr lang="en-US"/>
          </a:p>
        </p:txBody>
      </p:sp>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946</Words>
  <Application>Microsoft Office PowerPoint</Application>
  <PresentationFormat>On-screen Show (16:9)</PresentationFormat>
  <Paragraphs>101</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 Unicode MS</vt:lpstr>
      <vt:lpstr>Arial</vt:lpstr>
      <vt:lpstr>Calibri</vt:lpstr>
      <vt:lpstr>Lucida Grande</vt:lpstr>
      <vt:lpstr>SE15_LIO_TextOnly V3</vt:lpstr>
      <vt:lpstr>Schneider Text Slides</vt:lpstr>
      <vt:lpstr>Sargent  / Assa Abloy   Door Workstation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2016-12-21T14:15:26Z</dcterms:created>
  <dcterms:modified xsi:type="dcterms:W3CDTF">2016-12-21T18:03:06Z</dcterms:modified>
</cp:coreProperties>
</file>