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ECtorPOTI57VNkH+Gn+nw85S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597024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d1597024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1597024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d1597024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1597024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d1597024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597024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d1597024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933"/>
              <a:t>Familiarize yourself with phishing attacks</a:t>
            </a:r>
            <a:endParaRPr sz="2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>
                <a:highlight>
                  <a:schemeClr val="lt2"/>
                </a:highlight>
              </a:rPr>
              <a:t>HR and Marketing Teams</a:t>
            </a:r>
            <a:endParaRPr sz="26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02750" y="2078875"/>
            <a:ext cx="7688700" cy="226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Phishing</a:t>
            </a:r>
            <a:r>
              <a:rPr lang="en" sz="1679">
                <a:highlight>
                  <a:srgbClr val="FFFF00"/>
                </a:highlight>
              </a:rPr>
              <a:t> is a cyber attack tactic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It involves deception to trick individuals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Attackers</a:t>
            </a:r>
            <a:r>
              <a:rPr lang="en" sz="1679">
                <a:highlight>
                  <a:srgbClr val="FFFF00"/>
                </a:highlight>
              </a:rPr>
              <a:t> use fake emails, websites, or messages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Attacks aim to get </a:t>
            </a:r>
            <a:r>
              <a:rPr lang="en" sz="1679">
                <a:highlight>
                  <a:srgbClr val="FFFF00"/>
                </a:highlight>
              </a:rPr>
              <a:t>sensitive</a:t>
            </a:r>
            <a:r>
              <a:rPr lang="en" sz="1679">
                <a:highlight>
                  <a:srgbClr val="FFFF00"/>
                </a:highlight>
              </a:rPr>
              <a:t> information (passwords, SSN, credit card numbers etc.)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Emails and messages often appear from </a:t>
            </a:r>
            <a:r>
              <a:rPr lang="en" sz="1679">
                <a:highlight>
                  <a:srgbClr val="FFFF00"/>
                </a:highlight>
              </a:rPr>
              <a:t>trusted</a:t>
            </a:r>
            <a:r>
              <a:rPr lang="en" sz="1679">
                <a:highlight>
                  <a:srgbClr val="FFFF00"/>
                </a:highlight>
              </a:rPr>
              <a:t> sources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Can lead to ID theft, financial loss, unauthorized access</a:t>
            </a:r>
            <a:endParaRPr sz="1679">
              <a:highlight>
                <a:srgbClr val="FFFF00"/>
              </a:highlight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>
                <a:highlight>
                  <a:srgbClr val="FFFF00"/>
                </a:highlight>
              </a:rPr>
              <a:t>Exploits human </a:t>
            </a:r>
            <a:r>
              <a:rPr lang="en" sz="1679">
                <a:highlight>
                  <a:srgbClr val="FFFF00"/>
                </a:highlight>
              </a:rPr>
              <a:t>psychology</a:t>
            </a:r>
            <a:r>
              <a:rPr lang="en" sz="1679">
                <a:highlight>
                  <a:srgbClr val="FFFF00"/>
                </a:highlight>
              </a:rPr>
              <a:t> thru</a:t>
            </a:r>
            <a:endParaRPr sz="1679">
              <a:highlight>
                <a:srgbClr val="FFFF00"/>
              </a:highlight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○"/>
            </a:pPr>
            <a:r>
              <a:rPr lang="en" sz="1679">
                <a:highlight>
                  <a:srgbClr val="FFFF00"/>
                </a:highlight>
              </a:rPr>
              <a:t>Urgency, fear, trust, authority, familiarity, social proof, scarcity</a:t>
            </a:r>
            <a:endParaRPr sz="1679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Out of the 4 emails shown which is real?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902" y="1318650"/>
            <a:ext cx="2780249" cy="35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59702412_0_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Out of the 4 emails shown which is real?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5" name="Google Shape;105;g2d159702412_0_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106" name="Google Shape;106;g2d15970241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874" y="2078881"/>
            <a:ext cx="4547576" cy="24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159702412_0_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Out of the 4 emails shown which is real?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2" name="Google Shape;112;g2d159702412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113" name="Google Shape;113;g2d15970241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50" y="1853852"/>
            <a:ext cx="3587700" cy="30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59702412_0_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Out of the 4 emails shown which is real?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9" name="Google Shape;119;g2d159702412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120" name="Google Shape;120;g2d15970241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150" y="2078875"/>
            <a:ext cx="4681950" cy="277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59702412_0_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….They are all </a:t>
            </a:r>
            <a:r>
              <a:rPr lang="en" sz="1400">
                <a:highlight>
                  <a:srgbClr val="FFFF00"/>
                </a:highlight>
              </a:rPr>
              <a:t>phishing</a:t>
            </a:r>
            <a:r>
              <a:rPr lang="en" sz="1400">
                <a:highlight>
                  <a:srgbClr val="FFFF00"/>
                </a:highlight>
              </a:rPr>
              <a:t> emails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26" name="Google Shape;126;g2d159702412_0_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90">
                <a:highlight>
                  <a:srgbClr val="FFFF00"/>
                </a:highlight>
              </a:rPr>
              <a:t>Verify Sender Information</a:t>
            </a:r>
            <a:endParaRPr sz="1590">
              <a:highlight>
                <a:srgbClr val="FFFF00"/>
              </a:highlight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>
                <a:highlight>
                  <a:srgbClr val="FFFF00"/>
                </a:highlight>
              </a:rPr>
              <a:t>Look for </a:t>
            </a:r>
            <a:r>
              <a:rPr lang="en" sz="1590">
                <a:highlight>
                  <a:srgbClr val="FFFF00"/>
                </a:highlight>
              </a:rPr>
              <a:t>misspellings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Be skeptical of emails requesting sensitive information</a:t>
            </a:r>
            <a:endParaRPr sz="1590">
              <a:highlight>
                <a:srgbClr val="FFFF00"/>
              </a:highlight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>
                <a:highlight>
                  <a:srgbClr val="FFFF00"/>
                </a:highlight>
              </a:rPr>
              <a:t>Look for grammar and </a:t>
            </a:r>
            <a:r>
              <a:rPr lang="en" sz="1590">
                <a:highlight>
                  <a:srgbClr val="FFFF00"/>
                </a:highlight>
              </a:rPr>
              <a:t>misspellings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Don't</a:t>
            </a:r>
            <a:r>
              <a:rPr lang="en" sz="1590">
                <a:highlight>
                  <a:srgbClr val="FFFF00"/>
                </a:highlight>
              </a:rPr>
              <a:t> trust </a:t>
            </a:r>
            <a:r>
              <a:rPr lang="en" sz="1590">
                <a:highlight>
                  <a:srgbClr val="FFFF00"/>
                </a:highlight>
              </a:rPr>
              <a:t>unsolicited</a:t>
            </a:r>
            <a:r>
              <a:rPr lang="en" sz="1590">
                <a:highlight>
                  <a:srgbClr val="FFFF00"/>
                </a:highlight>
              </a:rPr>
              <a:t> attachments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Use MFA (</a:t>
            </a:r>
            <a:r>
              <a:rPr lang="en" sz="1590">
                <a:highlight>
                  <a:srgbClr val="FFFF00"/>
                </a:highlight>
              </a:rPr>
              <a:t>multi-factor</a:t>
            </a:r>
            <a:r>
              <a:rPr lang="en" sz="1590">
                <a:highlight>
                  <a:srgbClr val="FFFF00"/>
                </a:highlight>
              </a:rPr>
              <a:t> authentication)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Report </a:t>
            </a:r>
            <a:r>
              <a:rPr lang="en" sz="1590">
                <a:highlight>
                  <a:srgbClr val="FFFF00"/>
                </a:highlight>
              </a:rPr>
              <a:t>suspicious</a:t>
            </a:r>
            <a:r>
              <a:rPr lang="en" sz="1590">
                <a:highlight>
                  <a:srgbClr val="FFFF00"/>
                </a:highlight>
              </a:rPr>
              <a:t> emails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Keep </a:t>
            </a:r>
            <a:r>
              <a:rPr lang="en" sz="1590">
                <a:highlight>
                  <a:srgbClr val="FFFF00"/>
                </a:highlight>
              </a:rPr>
              <a:t>antivirus</a:t>
            </a:r>
            <a:r>
              <a:rPr lang="en" sz="1590">
                <a:highlight>
                  <a:srgbClr val="FFFF00"/>
                </a:highlight>
              </a:rPr>
              <a:t> software up to date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Use spam filters</a:t>
            </a:r>
            <a:endParaRPr sz="1590">
              <a:highlight>
                <a:srgbClr val="FFFF00"/>
              </a:highlight>
            </a:endParaRPr>
          </a:p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" sz="1590">
                <a:highlight>
                  <a:srgbClr val="FFFF00"/>
                </a:highlight>
              </a:rPr>
              <a:t>Hover links before clicking or </a:t>
            </a:r>
            <a:r>
              <a:rPr lang="en" sz="1590">
                <a:highlight>
                  <a:srgbClr val="FFFF00"/>
                </a:highlight>
              </a:rPr>
              <a:t>don't</a:t>
            </a:r>
            <a:r>
              <a:rPr lang="en" sz="1590">
                <a:highlight>
                  <a:srgbClr val="FFFF00"/>
                </a:highlight>
              </a:rPr>
              <a:t> click at all</a:t>
            </a:r>
            <a:endParaRPr sz="1590">
              <a:highlight>
                <a:srgbClr val="FFFF00"/>
              </a:highlight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>
                <a:highlight>
                  <a:srgbClr val="FFFF00"/>
                </a:highlight>
              </a:rPr>
              <a:t>Hover cursor over link to preview URL (in most situations)</a:t>
            </a:r>
            <a:endParaRPr sz="1590">
              <a:highlight>
                <a:srgbClr val="FFFF00"/>
              </a:highlight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>
                <a:highlight>
                  <a:srgbClr val="FFFF00"/>
                </a:highlight>
              </a:rPr>
              <a:t>Manually type in web address if needed</a:t>
            </a:r>
            <a:endParaRPr sz="159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