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57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CFBF-86A6-4999-9F91-3BF1335D7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A0E36-DADB-4C58-A5F7-5AE10F968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3B9E-79F7-4F33-845A-43D9149B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A6FC-D040-4A29-A315-0141BA2F018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6ADC1-F9DF-4765-9126-E10FF700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D60AB-7EBE-440A-AF39-FE366E05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FC85-CC46-4DDC-8B63-E4D1A730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6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6E72-F94C-441C-9AF7-DB342378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E2C65-8C0F-42AE-9D76-9E988C0F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62ED-260A-488D-ABB4-113B5DC5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A6FC-D040-4A29-A315-0141BA2F018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E1ED-2B04-48F6-B7CE-8AE9BC39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345DA-2472-4BF5-9AF4-31A5F5C2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FC85-CC46-4DDC-8B63-E4D1A730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B140B-7672-41AE-B2EB-7AA75E179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CB7D6-2E30-4A64-AFCE-BCF1C6BCD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3F36B-3D15-4FC7-B95A-42C6BC08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A6FC-D040-4A29-A315-0141BA2F018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EEB6A-0B94-459A-A5D8-D66C39E5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0B6A-57F8-47BF-99C8-67ABBBBA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FC85-CC46-4DDC-8B63-E4D1A730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6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50C7-C2A5-49CF-89D7-2D3D2947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75C0-5092-4C34-A2C2-2F66FE6B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EA9B7-0126-4F1C-A1DC-C827EE27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A6FC-D040-4A29-A315-0141BA2F018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9428-C1EA-4A41-BDDC-DAEF53C5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410F0-68A3-428F-A8AB-C36894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FC85-CC46-4DDC-8B63-E4D1A730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0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520D-5389-4F85-A2E6-497F3072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7FE38-7177-48C2-8B57-CE653D22B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78E7D-D2D4-4918-B74E-EABCB818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A6FC-D040-4A29-A315-0141BA2F018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D1255-8B9A-4423-BB80-2DF7DA8D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E31C5-A6CE-43B9-8C4C-363ED934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FC85-CC46-4DDC-8B63-E4D1A730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4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D726-9F8D-4EF5-BB3C-BE9DFEBA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A9FDC-8649-4EC9-AF36-FB78DF9E4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F464B-AB69-4E0E-B82D-A3B0CB43A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6E798-97C9-45D0-AAA5-16BAE4D4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A6FC-D040-4A29-A315-0141BA2F018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3B35E-1C4D-4E83-926D-2C705E25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853CB-9B06-49F3-9A95-85837315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FC85-CC46-4DDC-8B63-E4D1A730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4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2E0A-4A27-4E2F-96FA-0143EAD8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2466B-51E1-4517-A110-D5158485C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31634-DB7A-48ED-9D37-3DB5E184F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C28DF-BDD2-4049-B6E1-CFE41D847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23A13-6380-4AB2-8D3C-960A95EA2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100A6-56C7-40E5-BCD2-DBE2422B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A6FC-D040-4A29-A315-0141BA2F018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364F5-877A-46B2-A975-764D4E37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7793F-2BFE-4639-B031-7C605FC1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FC85-CC46-4DDC-8B63-E4D1A730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7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8DE7-30E7-4E53-A9E0-005049BC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2F885-74A3-4BDA-B753-A4A7C81D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A6FC-D040-4A29-A315-0141BA2F018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923CE-7A4B-4672-AD55-0AC974CF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283B5-3E39-4662-9642-8AE65078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FC85-CC46-4DDC-8B63-E4D1A730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0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9A962-574A-4FE9-88C4-74C51F69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A6FC-D040-4A29-A315-0141BA2F018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10AFF-477F-4E6E-BD06-625B261E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D29C6-7A76-4792-A311-8D217B9A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FC85-CC46-4DDC-8B63-E4D1A730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74FF-0977-430F-85A9-E10AAAF3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486A-9B10-498D-9945-593345A4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7DD0F-1802-48A3-8EFE-18CE6771A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CC6B0-4352-480F-848E-809A03AA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A6FC-D040-4A29-A315-0141BA2F018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49D2B-74A3-4ED9-B469-D3D0E335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A4A1B-AC42-4582-980D-F4477ED7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FC85-CC46-4DDC-8B63-E4D1A730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3BEF-6F3F-489B-9BB1-A3F73401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583EB-B01E-4074-AC7E-821D41527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CD2EA-EA24-4274-9891-D8BD1394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FA091-53BE-427E-86E3-99CAEA43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A6FC-D040-4A29-A315-0141BA2F018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FD826-73FA-4D71-8A28-6BE2105F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5E5CE-FD46-474B-87AE-82B68219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FC85-CC46-4DDC-8B63-E4D1A730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137A4-6FE2-480B-9ECA-5DA198D1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7A0C6-E13D-4B10-888C-16FE1EB11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8648D-301A-4669-9CED-45EE59D86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BA6FC-D040-4A29-A315-0141BA2F018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AC094-07C3-48B5-BFAC-9C4F36B84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6C9FF-34E1-4FAC-9940-CF5AA9C53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BFC85-CC46-4DDC-8B63-E4D1A730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F6A7-4F07-4037-8DBF-3F1D62DC6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8E3F-6721-4C65-9E26-9589BCFC0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Randy Ahrendts</a:t>
            </a:r>
          </a:p>
        </p:txBody>
      </p:sp>
    </p:spTree>
    <p:extLst>
      <p:ext uri="{BB962C8B-B14F-4D97-AF65-F5344CB8AC3E}">
        <p14:creationId xmlns:p14="http://schemas.microsoft.com/office/powerpoint/2010/main" val="25978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1DD3-E2DB-4C0A-B3DA-36B60CDF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4403-00BD-4A64-B975-26451755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row 5 from the output of Scenario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56C5B-08FA-4603-BFF9-8F49C73B5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54" y="2216514"/>
            <a:ext cx="3983258" cy="4492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173CD7-23EB-4986-B584-E68D45A8B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555" y="2285991"/>
            <a:ext cx="4175053" cy="442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7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0FA8-41D0-4D24-9CA1-D621BDF9C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128"/>
            <a:ext cx="10515600" cy="59148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alter table branch8and1 ADD COLUMNS (</a:t>
            </a:r>
            <a:r>
              <a:rPr lang="en-US" b="1" dirty="0" err="1"/>
              <a:t>row_num</a:t>
            </a:r>
            <a:r>
              <a:rPr lang="en-US" b="1" dirty="0"/>
              <a:t> INTEGER);</a:t>
            </a:r>
          </a:p>
          <a:p>
            <a:r>
              <a:rPr lang="en-US" b="1" dirty="0"/>
              <a:t>create table b8and1_tmp like branch8and1;</a:t>
            </a:r>
          </a:p>
          <a:p>
            <a:endParaRPr lang="en-US" b="1" dirty="0"/>
          </a:p>
          <a:p>
            <a:r>
              <a:rPr lang="en-US" b="1" dirty="0"/>
              <a:t>insert into b8and1_tmp</a:t>
            </a:r>
          </a:p>
          <a:p>
            <a:pPr marL="0" indent="0">
              <a:buNone/>
            </a:pPr>
            <a:r>
              <a:rPr lang="en-US" b="1" dirty="0"/>
              <a:t>select drink, branch, ROW_NUMBER() OVER() as </a:t>
            </a:r>
            <a:r>
              <a:rPr lang="en-US" b="1" dirty="0" err="1"/>
              <a:t>row_num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from branch8and1;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insert overwrite table branch8and1</a:t>
            </a:r>
          </a:p>
          <a:p>
            <a:pPr marL="0" indent="0">
              <a:buNone/>
            </a:pPr>
            <a:r>
              <a:rPr lang="en-US" b="1" dirty="0"/>
              <a:t>select * from  b8and1_tmp t</a:t>
            </a:r>
          </a:p>
          <a:p>
            <a:pPr marL="0" indent="0">
              <a:buNone/>
            </a:pPr>
            <a:r>
              <a:rPr lang="en-US" b="1" dirty="0"/>
              <a:t>where not exists (select 1 from  branch8and1 </a:t>
            </a:r>
            <a:r>
              <a:rPr lang="en-US" b="1" dirty="0" err="1"/>
              <a:t>tmp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where (</a:t>
            </a:r>
            <a:r>
              <a:rPr lang="en-US" b="1" dirty="0" err="1"/>
              <a:t>t.drink</a:t>
            </a:r>
            <a:r>
              <a:rPr lang="en-US" b="1" dirty="0"/>
              <a:t> == </a:t>
            </a:r>
            <a:r>
              <a:rPr lang="en-US" b="1" dirty="0" err="1"/>
              <a:t>tmp.drink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and </a:t>
            </a:r>
            <a:r>
              <a:rPr lang="en-US" b="1" dirty="0" err="1"/>
              <a:t>t.row_num</a:t>
            </a:r>
            <a:r>
              <a:rPr lang="en-US" b="1" dirty="0"/>
              <a:t> = 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7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F84A-4325-46B3-B70E-73087744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Fin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73D6-2AEC-497C-8E06-6A969E728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8D34-E434-47F7-B1C4-79B53C9A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4C34-699A-4919-8E93-B148E8EDE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and HDFS In </a:t>
            </a:r>
            <a:r>
              <a:rPr lang="en-US" dirty="0" err="1"/>
              <a:t>UBuntu</a:t>
            </a:r>
            <a:r>
              <a:rPr lang="en-US" dirty="0"/>
              <a:t>.</a:t>
            </a:r>
          </a:p>
          <a:p>
            <a:r>
              <a:rPr lang="en-US" dirty="0" err="1"/>
              <a:t>DBeaver</a:t>
            </a:r>
            <a:r>
              <a:rPr lang="en-US" dirty="0"/>
              <a:t> in Windows. </a:t>
            </a:r>
          </a:p>
        </p:txBody>
      </p:sp>
    </p:spTree>
    <p:extLst>
      <p:ext uri="{BB962C8B-B14F-4D97-AF65-F5344CB8AC3E}">
        <p14:creationId xmlns:p14="http://schemas.microsoft.com/office/powerpoint/2010/main" val="413307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7B1B-4B16-4A0A-B843-42D7828E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8D85-F9E4-4FC9-B839-AADE8DD21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create table if not exists BBA (drink STRING, branch STRING) row format delimited fields terminated by ',' stored as </a:t>
            </a:r>
            <a:r>
              <a:rPr lang="en-US" b="1" dirty="0" err="1">
                <a:latin typeface="Bahnschrift Condensed" panose="020B0502040204020203" pitchFamily="34" charset="0"/>
              </a:rPr>
              <a:t>textfile</a:t>
            </a:r>
            <a:r>
              <a:rPr lang="en-US" b="1" dirty="0">
                <a:latin typeface="Bahnschrift Condensed" panose="020B0502040204020203" pitchFamily="34" charset="0"/>
              </a:rPr>
              <a:t>;</a:t>
            </a:r>
          </a:p>
          <a:p>
            <a:endParaRPr lang="en-US" b="1" dirty="0"/>
          </a:p>
          <a:p>
            <a:r>
              <a:rPr lang="en-US" dirty="0">
                <a:latin typeface="Bahnschrift Condensed" panose="020B0502040204020203" pitchFamily="34" charset="0"/>
              </a:rPr>
              <a:t>LOAD DATA INPATH '/user/randy/proj1/Bev_BranchA.txt' OVERWRITE </a:t>
            </a:r>
            <a:r>
              <a:rPr lang="en-US" b="1" dirty="0">
                <a:latin typeface="Bahnschrift Condensed" panose="020B0502040204020203" pitchFamily="34" charset="0"/>
              </a:rPr>
              <a:t>INTO TABLE BBA;</a:t>
            </a:r>
          </a:p>
          <a:p>
            <a:endParaRPr lang="en-US" b="1" dirty="0">
              <a:latin typeface="Bahnschrift Condensed" panose="020B0502040204020203" pitchFamily="34" charset="0"/>
            </a:endParaRPr>
          </a:p>
          <a:p>
            <a:r>
              <a:rPr lang="en-US" b="1" dirty="0">
                <a:latin typeface="Bahnschrift Condensed" panose="020B0502040204020203" pitchFamily="34" charset="0"/>
              </a:rPr>
              <a:t>create table if not exists Branch1 as select * from </a:t>
            </a:r>
            <a:r>
              <a:rPr lang="en-US" b="1" dirty="0" err="1">
                <a:latin typeface="Bahnschrift Condensed" panose="020B0502040204020203" pitchFamily="34" charset="0"/>
              </a:rPr>
              <a:t>bba</a:t>
            </a:r>
            <a:r>
              <a:rPr lang="en-US" b="1" dirty="0">
                <a:latin typeface="Bahnschrift Condensed" panose="020B0502040204020203" pitchFamily="34" charset="0"/>
              </a:rPr>
              <a:t> where branch = 'Branch1'</a:t>
            </a:r>
          </a:p>
          <a:p>
            <a:pPr marL="0" indent="0">
              <a:buNone/>
            </a:pPr>
            <a:r>
              <a:rPr lang="en-US" b="1" dirty="0">
                <a:latin typeface="Bahnschrift Condensed" panose="020B0502040204020203" pitchFamily="34" charset="0"/>
              </a:rPr>
              <a:t>UNION ALL </a:t>
            </a:r>
          </a:p>
          <a:p>
            <a:pPr marL="0" indent="0">
              <a:buNone/>
            </a:pPr>
            <a:r>
              <a:rPr lang="en-US" b="1" dirty="0">
                <a:latin typeface="Bahnschrift Condensed" panose="020B0502040204020203" pitchFamily="34" charset="0"/>
              </a:rPr>
              <a:t>select * from </a:t>
            </a:r>
            <a:r>
              <a:rPr lang="en-US" b="1" dirty="0" err="1">
                <a:latin typeface="Bahnschrift Condensed" panose="020B0502040204020203" pitchFamily="34" charset="0"/>
              </a:rPr>
              <a:t>bbb</a:t>
            </a:r>
            <a:r>
              <a:rPr lang="en-US" b="1" dirty="0">
                <a:latin typeface="Bahnschrift Condensed" panose="020B0502040204020203" pitchFamily="34" charset="0"/>
              </a:rPr>
              <a:t> where branch = 'Branch1'  --pointless since no branch1 in </a:t>
            </a:r>
            <a:r>
              <a:rPr lang="en-US" b="1" dirty="0" err="1">
                <a:latin typeface="Bahnschrift Condensed" panose="020B0502040204020203" pitchFamily="34" charset="0"/>
              </a:rPr>
              <a:t>bbb</a:t>
            </a:r>
            <a:r>
              <a:rPr lang="en-US" b="1" dirty="0">
                <a:latin typeface="Bahnschrift Condensed" panose="020B0502040204020203" pitchFamily="34" charset="0"/>
              </a:rPr>
              <a:t> and </a:t>
            </a:r>
            <a:r>
              <a:rPr lang="en-US" b="1" dirty="0" err="1">
                <a:latin typeface="Bahnschrift Condensed" panose="020B0502040204020203" pitchFamily="34" charset="0"/>
              </a:rPr>
              <a:t>bbc</a:t>
            </a:r>
            <a:endParaRPr lang="en-US" b="1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Bahnschrift Condensed" panose="020B0502040204020203" pitchFamily="34" charset="0"/>
              </a:rPr>
              <a:t>UNION ALL</a:t>
            </a:r>
          </a:p>
          <a:p>
            <a:pPr marL="0" indent="0">
              <a:buNone/>
            </a:pPr>
            <a:r>
              <a:rPr lang="en-US" b="1" dirty="0">
                <a:latin typeface="Bahnschrift Condensed" panose="020B0502040204020203" pitchFamily="34" charset="0"/>
              </a:rPr>
              <a:t>select * from </a:t>
            </a:r>
            <a:r>
              <a:rPr lang="en-US" b="1" dirty="0" err="1">
                <a:latin typeface="Bahnschrift Condensed" panose="020B0502040204020203" pitchFamily="34" charset="0"/>
              </a:rPr>
              <a:t>bbc</a:t>
            </a:r>
            <a:r>
              <a:rPr lang="en-US" b="1" dirty="0">
                <a:latin typeface="Bahnschrift Condensed" panose="020B0502040204020203" pitchFamily="34" charset="0"/>
              </a:rPr>
              <a:t> where branch = 'Branch1’;</a:t>
            </a:r>
          </a:p>
          <a:p>
            <a:pPr marL="0" indent="0">
              <a:buNone/>
            </a:pPr>
            <a:endParaRPr lang="en-US" b="1" dirty="0">
              <a:latin typeface="Bahnschrift Condensed" panose="020B0502040204020203" pitchFamily="34" charset="0"/>
            </a:endParaRPr>
          </a:p>
          <a:p>
            <a:r>
              <a:rPr lang="en-US" b="1" dirty="0"/>
              <a:t>create table if not exists Branch1drinksT as select </a:t>
            </a:r>
            <a:r>
              <a:rPr lang="en-US" b="1" dirty="0" err="1"/>
              <a:t>a.amount</a:t>
            </a:r>
            <a:r>
              <a:rPr lang="en-US" b="1" dirty="0"/>
              <a:t> , </a:t>
            </a:r>
            <a:r>
              <a:rPr lang="en-US" b="1" dirty="0" err="1"/>
              <a:t>a.drink</a:t>
            </a:r>
            <a:r>
              <a:rPr lang="en-US" b="1" dirty="0"/>
              <a:t> from </a:t>
            </a:r>
            <a:r>
              <a:rPr lang="en-US" b="1" dirty="0" err="1"/>
              <a:t>bca</a:t>
            </a:r>
            <a:r>
              <a:rPr lang="en-US" b="1" dirty="0"/>
              <a:t> a join Branch1 b1 on (b1.drink = </a:t>
            </a:r>
            <a:r>
              <a:rPr lang="en-US" b="1" dirty="0" err="1"/>
              <a:t>a.drink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UNION ALL</a:t>
            </a:r>
          </a:p>
          <a:p>
            <a:pPr marL="0" indent="0">
              <a:buNone/>
            </a:pPr>
            <a:r>
              <a:rPr lang="en-US" b="1" dirty="0"/>
              <a:t>select </a:t>
            </a:r>
            <a:r>
              <a:rPr lang="en-US" b="1" dirty="0" err="1"/>
              <a:t>b.amount</a:t>
            </a:r>
            <a:r>
              <a:rPr lang="en-US" b="1" dirty="0"/>
              <a:t> , </a:t>
            </a:r>
            <a:r>
              <a:rPr lang="en-US" b="1" dirty="0" err="1"/>
              <a:t>b.drink</a:t>
            </a:r>
            <a:r>
              <a:rPr lang="en-US" b="1" dirty="0"/>
              <a:t> from </a:t>
            </a:r>
            <a:r>
              <a:rPr lang="en-US" b="1" dirty="0" err="1"/>
              <a:t>bcb</a:t>
            </a:r>
            <a:r>
              <a:rPr lang="en-US" b="1" dirty="0"/>
              <a:t> b join Branch1 b1 on (b1.drink = </a:t>
            </a:r>
            <a:r>
              <a:rPr lang="en-US" b="1" dirty="0" err="1"/>
              <a:t>b.drink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UNION ALL</a:t>
            </a:r>
          </a:p>
          <a:p>
            <a:pPr marL="0" indent="0">
              <a:buNone/>
            </a:pPr>
            <a:r>
              <a:rPr lang="en-US" b="1" dirty="0"/>
              <a:t>select </a:t>
            </a:r>
            <a:r>
              <a:rPr lang="en-US" b="1" dirty="0" err="1"/>
              <a:t>c.amount</a:t>
            </a:r>
            <a:r>
              <a:rPr lang="en-US" b="1" dirty="0"/>
              <a:t> , </a:t>
            </a:r>
            <a:r>
              <a:rPr lang="en-US" b="1" dirty="0" err="1"/>
              <a:t>c.drink</a:t>
            </a:r>
            <a:r>
              <a:rPr lang="en-US" b="1" dirty="0"/>
              <a:t> from bcc c join Branch1 b1 on (b1.drink = </a:t>
            </a:r>
            <a:r>
              <a:rPr lang="en-US" b="1" dirty="0" err="1"/>
              <a:t>c.drink</a:t>
            </a:r>
            <a:r>
              <a:rPr lang="en-US" b="1" dirty="0"/>
              <a:t>)</a:t>
            </a:r>
            <a:endParaRPr lang="en-US" b="1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6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E0F2-7613-41AF-BC5D-0903EC2B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C864-650D-427C-BFEE-215460E44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770761"/>
            <a:ext cx="10515600" cy="4351338"/>
          </a:xfrm>
        </p:spPr>
        <p:txBody>
          <a:bodyPr/>
          <a:lstStyle/>
          <a:p>
            <a:r>
              <a:rPr lang="en-US" dirty="0"/>
              <a:t>What is the total number of consumers for Branch1?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1,115974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Bahnschrift SemiBold Condensed" panose="020B0502040204020203" pitchFamily="34" charset="0"/>
              </a:rPr>
              <a:t>	select sum(</a:t>
            </a:r>
            <a:r>
              <a:rPr lang="en-US" sz="2400" dirty="0" err="1">
                <a:latin typeface="Bahnschrift SemiBold Condensed" panose="020B0502040204020203" pitchFamily="34" charset="0"/>
              </a:rPr>
              <a:t>bal.amount</a:t>
            </a:r>
            <a:r>
              <a:rPr lang="en-US" sz="2400" dirty="0">
                <a:latin typeface="Bahnschrift SemiBold Condensed" panose="020B0502040204020203" pitchFamily="34" charset="0"/>
              </a:rPr>
              <a:t>) as Consumers from Branch1drinksT </a:t>
            </a:r>
            <a:r>
              <a:rPr lang="en-US" sz="2400" dirty="0" err="1">
                <a:latin typeface="Bahnschrift SemiBold Condensed" panose="020B0502040204020203" pitchFamily="34" charset="0"/>
              </a:rPr>
              <a:t>bal</a:t>
            </a:r>
            <a:r>
              <a:rPr lang="en-US" sz="2400" dirty="0">
                <a:latin typeface="Bahnschrift SemiBold Condensed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Bahnschrift SemiBold Condensed" panose="020B0502040204020203" pitchFamily="34" charset="0"/>
            </a:endParaRPr>
          </a:p>
          <a:p>
            <a:r>
              <a:rPr lang="en-US" dirty="0"/>
              <a:t>What is the number of consumers for the Branch2?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5099141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Bahnschrift SemiBold Condensed" panose="020B0502040204020203" pitchFamily="34" charset="0"/>
              </a:rPr>
              <a:t>	select sum(ba2.amount) as Consumers from Branch2drinks ba2;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11E27-F237-4FA9-9D83-00ACACF0E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286746"/>
            <a:ext cx="11140440" cy="998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781FE-C631-40E1-9F94-2849E916A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4664176"/>
            <a:ext cx="11183112" cy="9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9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F9E5-38B4-46D5-A66E-49208625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8EEDB-033E-4979-89DC-93AE7E602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the most consumed beverage on Branch1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Special_cappuccino</a:t>
            </a:r>
            <a:r>
              <a:rPr lang="en-US" dirty="0"/>
              <a:t>	108163.0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Bahnschrift SemiBold Condensed" panose="020B0502040204020203" pitchFamily="34" charset="0"/>
              </a:rPr>
              <a:t>select drink, </a:t>
            </a:r>
            <a:r>
              <a:rPr lang="en-US" sz="2400" dirty="0">
                <a:latin typeface="Bahnschrift SemiBold Condensed" panose="020B0502040204020203" pitchFamily="34" charset="0"/>
                <a:cs typeface="Courier New" panose="02070309020205020404" pitchFamily="49" charset="0"/>
              </a:rPr>
              <a:t>sum(amount)</a:t>
            </a:r>
            <a:r>
              <a:rPr lang="en-US" sz="2400" dirty="0">
                <a:latin typeface="Bahnschrift SemiBold Condensed" panose="020B0502040204020203" pitchFamily="34" charset="0"/>
              </a:rPr>
              <a:t> as most from branch1drinkst group by drink order by most desc limit 1;</a:t>
            </a:r>
          </a:p>
          <a:p>
            <a:endParaRPr lang="en-US" dirty="0"/>
          </a:p>
          <a:p>
            <a:r>
              <a:rPr lang="en-US" dirty="0"/>
              <a:t>What is the least consumed beverage on Branch2</a:t>
            </a:r>
          </a:p>
          <a:p>
            <a:pPr marL="457200" lvl="1" indent="0">
              <a:buNone/>
            </a:pPr>
            <a:r>
              <a:rPr lang="en-US" dirty="0" err="1"/>
              <a:t>Cold_MOCHA</a:t>
            </a:r>
            <a:r>
              <a:rPr lang="en-US" dirty="0"/>
              <a:t>	47524.0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Bahnschrift SemiBold Condensed" panose="020B0502040204020203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Bahnschrift SemiBold Condensed" panose="020B0502040204020203" pitchFamily="34" charset="0"/>
              </a:rPr>
              <a:t>select drink, sum(amount) as most from branch2drinks group by drink order by most ASC limit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3CFD2-6363-4CCA-A678-A98B2C89E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7" y="2292826"/>
            <a:ext cx="10643203" cy="1053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725C6-5F9B-4DEB-A762-64FD79242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7" y="4615403"/>
            <a:ext cx="10643203" cy="105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1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149A-E8E2-4CB5-89A0-F68B5BD9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29D7-464D-4CDA-8224-F9612E9A4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are the beverages available on Branch10, Branch8, and Branch1?  </a:t>
            </a:r>
          </a:p>
          <a:p>
            <a:pPr marL="457200" lvl="1" indent="0">
              <a:buNone/>
            </a:pPr>
            <a:r>
              <a:rPr lang="en-US" dirty="0"/>
              <a:t>Branch10 doesn’t exist</a:t>
            </a:r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dirty="0">
                <a:latin typeface="Bahnschrift SemiBold Condensed" panose="020B0502040204020203" pitchFamily="34" charset="0"/>
              </a:rPr>
              <a:t>create table if not exists 								branch8and1 as select * from 								branch1 </a:t>
            </a:r>
          </a:p>
          <a:p>
            <a:pPr marL="0" indent="0">
              <a:buNone/>
            </a:pPr>
            <a:r>
              <a:rPr lang="en-US" dirty="0">
                <a:latin typeface="Bahnschrift SemiBold Condensed" panose="020B0502040204020203" pitchFamily="34" charset="0"/>
              </a:rPr>
              <a:t>						union all</a:t>
            </a:r>
          </a:p>
          <a:p>
            <a:pPr marL="0" indent="0">
              <a:buNone/>
            </a:pPr>
            <a:r>
              <a:rPr lang="en-US" dirty="0">
                <a:latin typeface="Bahnschrift SemiBold Condensed" panose="020B0502040204020203" pitchFamily="34" charset="0"/>
              </a:rPr>
              <a:t>						select * from branch8;</a:t>
            </a:r>
          </a:p>
          <a:p>
            <a:pPr marL="0" indent="0">
              <a:buNone/>
            </a:pPr>
            <a:endParaRPr lang="en-US" dirty="0"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SemiBold Condensed" panose="020B0502040204020203" pitchFamily="34" charset="0"/>
              </a:rPr>
              <a:t>						select * from branch8and1 order by 							drink limit 20;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5A7A0-7174-4F3E-B190-5FEF5B6A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0" y="2563659"/>
            <a:ext cx="5491830" cy="382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8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E1CF-3FC3-4057-9026-E811E54E7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"/>
            <a:ext cx="10515600" cy="5975795"/>
          </a:xfrm>
        </p:spPr>
        <p:txBody>
          <a:bodyPr>
            <a:normAutofit/>
          </a:bodyPr>
          <a:lstStyle/>
          <a:p>
            <a:r>
              <a:rPr lang="en-US" sz="4400" dirty="0"/>
              <a:t>what are the </a:t>
            </a:r>
            <a:r>
              <a:rPr lang="en-US" sz="4400" dirty="0" err="1"/>
              <a:t>comman</a:t>
            </a:r>
            <a:r>
              <a:rPr lang="en-US" sz="4400" dirty="0"/>
              <a:t> beverages available in Branch4,Branch7?</a:t>
            </a:r>
          </a:p>
          <a:p>
            <a:pPr marL="0" indent="0">
              <a:buNone/>
            </a:pPr>
            <a:r>
              <a:rPr lang="en-US" sz="7400" dirty="0"/>
              <a:t>					</a:t>
            </a:r>
            <a:r>
              <a:rPr lang="en-US" dirty="0"/>
              <a:t>	</a:t>
            </a:r>
            <a:r>
              <a:rPr lang="en-US" dirty="0">
                <a:latin typeface="Bahnschrift SemiBold Condensed" panose="020B0502040204020203" pitchFamily="34" charset="0"/>
              </a:rPr>
              <a:t>Select	distinct(b4.drink) from 								branch7drinks b7</a:t>
            </a:r>
          </a:p>
          <a:p>
            <a:pPr marL="0" indent="0">
              <a:buNone/>
            </a:pPr>
            <a:r>
              <a:rPr lang="en-US" dirty="0">
                <a:latin typeface="Bahnschrift SemiBold Condensed" panose="020B0502040204020203" pitchFamily="34" charset="0"/>
              </a:rPr>
              <a:t>						join Branch4drinks b4</a:t>
            </a:r>
          </a:p>
          <a:p>
            <a:pPr marL="0" indent="0">
              <a:buNone/>
            </a:pPr>
            <a:r>
              <a:rPr lang="en-US" dirty="0">
                <a:latin typeface="Bahnschrift SemiBold Condensed" panose="020B0502040204020203" pitchFamily="34" charset="0"/>
              </a:rPr>
              <a:t>						where b4.drink = b7.drink limit 							20;</a:t>
            </a:r>
          </a:p>
          <a:p>
            <a:pPr marL="0" indent="0">
              <a:buNone/>
            </a:pPr>
            <a:endParaRPr lang="en-US" dirty="0">
              <a:latin typeface="Bahnschrift SemiBold Condensed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532F5-221D-4277-B577-77BD05A4D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6" y="1322345"/>
            <a:ext cx="4536357" cy="539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2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8422-5F4F-48AB-A52F-A0E4F1BB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939"/>
          </a:xfrm>
        </p:spPr>
        <p:txBody>
          <a:bodyPr/>
          <a:lstStyle/>
          <a:p>
            <a:r>
              <a:rPr lang="en-US" dirty="0"/>
              <a:t>Problem Scenario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8C35-A130-478C-B266-D83D97D8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4744403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partition,index,View</a:t>
            </a:r>
            <a:r>
              <a:rPr lang="en-US" dirty="0"/>
              <a:t> for the scenario 3.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2878E-A65B-4448-901E-09ABDD1E2901}"/>
              </a:ext>
            </a:extLst>
          </p:cNvPr>
          <p:cNvSpPr/>
          <p:nvPr/>
        </p:nvSpPr>
        <p:spPr>
          <a:xfrm>
            <a:off x="838200" y="2551837"/>
            <a:ext cx="875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Bahnschrift SemiBold Condensed" panose="020B0502040204020203" pitchFamily="34" charset="0"/>
            </a:endParaRPr>
          </a:p>
          <a:p>
            <a:r>
              <a:rPr lang="en-US" dirty="0">
                <a:latin typeface="Bahnschrift SemiBold Condensed" panose="020B0502040204020203" pitchFamily="34" charset="0"/>
              </a:rPr>
              <a:t>create table b8and1 (</a:t>
            </a:r>
          </a:p>
          <a:p>
            <a:r>
              <a:rPr lang="en-US" dirty="0">
                <a:latin typeface="Bahnschrift SemiBold Condensed" panose="020B0502040204020203" pitchFamily="34" charset="0"/>
              </a:rPr>
              <a:t>drink STRING ) Partitioned by (branch STRING)</a:t>
            </a:r>
          </a:p>
          <a:p>
            <a:r>
              <a:rPr lang="en-US" dirty="0">
                <a:latin typeface="Bahnschrift SemiBold Condensed" panose="020B0502040204020203" pitchFamily="34" charset="0"/>
              </a:rPr>
              <a:t>row format delimited fields terminated by ',' stored as </a:t>
            </a:r>
            <a:r>
              <a:rPr lang="en-US" dirty="0" err="1">
                <a:latin typeface="Bahnschrift SemiBold Condensed" panose="020B0502040204020203" pitchFamily="34" charset="0"/>
              </a:rPr>
              <a:t>textfile</a:t>
            </a:r>
            <a:r>
              <a:rPr lang="en-US" dirty="0">
                <a:latin typeface="Bahnschrift SemiBold Condensed" panose="020B0502040204020203" pitchFamily="34" charset="0"/>
              </a:rPr>
              <a:t>;</a:t>
            </a:r>
          </a:p>
          <a:p>
            <a:endParaRPr lang="en-US" dirty="0">
              <a:latin typeface="Bahnschrift SemiBold Condensed" panose="020B0502040204020203" pitchFamily="34" charset="0"/>
            </a:endParaRPr>
          </a:p>
          <a:p>
            <a:r>
              <a:rPr lang="en-US" dirty="0">
                <a:latin typeface="Bahnschrift SemiBold Condensed" panose="020B0502040204020203" pitchFamily="34" charset="0"/>
              </a:rPr>
              <a:t>set </a:t>
            </a:r>
            <a:r>
              <a:rPr lang="en-US" dirty="0" err="1">
                <a:latin typeface="Bahnschrift SemiBold Condensed" panose="020B0502040204020203" pitchFamily="34" charset="0"/>
              </a:rPr>
              <a:t>hive.exec.dynamic.partition.mode</a:t>
            </a:r>
            <a:r>
              <a:rPr lang="en-US" dirty="0">
                <a:latin typeface="Bahnschrift SemiBold Condensed" panose="020B0502040204020203" pitchFamily="34" charset="0"/>
              </a:rPr>
              <a:t>=</a:t>
            </a:r>
            <a:r>
              <a:rPr lang="en-US" dirty="0" err="1">
                <a:latin typeface="Bahnschrift SemiBold Condensed" panose="020B0502040204020203" pitchFamily="34" charset="0"/>
              </a:rPr>
              <a:t>nonstrict</a:t>
            </a:r>
            <a:r>
              <a:rPr lang="en-US" dirty="0">
                <a:latin typeface="Bahnschrift SemiBold Condensed" panose="020B0502040204020203" pitchFamily="34" charset="0"/>
              </a:rPr>
              <a:t>;      </a:t>
            </a:r>
          </a:p>
          <a:p>
            <a:endParaRPr lang="en-US" dirty="0">
              <a:latin typeface="Bahnschrift SemiBold Condensed" panose="020B0502040204020203" pitchFamily="34" charset="0"/>
            </a:endParaRPr>
          </a:p>
          <a:p>
            <a:r>
              <a:rPr lang="en-US" dirty="0">
                <a:latin typeface="Bahnschrift SemiBold Condensed" panose="020B0502040204020203" pitchFamily="34" charset="0"/>
              </a:rPr>
              <a:t>insert into table b8and1 Partition(branch) select * from branch8and1;  </a:t>
            </a:r>
          </a:p>
          <a:p>
            <a:endParaRPr lang="en-US" dirty="0">
              <a:latin typeface="Bahnschrift SemiBold Condensed" panose="020B0502040204020203" pitchFamily="34" charset="0"/>
            </a:endParaRPr>
          </a:p>
          <a:p>
            <a:r>
              <a:rPr lang="en-US" dirty="0">
                <a:latin typeface="Bahnschrift SemiBold Condensed" panose="020B0502040204020203" pitchFamily="34" charset="0"/>
              </a:rPr>
              <a:t>create Index </a:t>
            </a:r>
            <a:r>
              <a:rPr lang="en-US" dirty="0" err="1">
                <a:latin typeface="Bahnschrift SemiBold Condensed" panose="020B0502040204020203" pitchFamily="34" charset="0"/>
              </a:rPr>
              <a:t>index_drink</a:t>
            </a:r>
            <a:r>
              <a:rPr lang="en-US" dirty="0">
                <a:latin typeface="Bahnschrift SemiBold Condensed" panose="020B0502040204020203" pitchFamily="34" charset="0"/>
              </a:rPr>
              <a:t> on table branch8and1(drink)</a:t>
            </a:r>
          </a:p>
          <a:p>
            <a:r>
              <a:rPr lang="en-US" dirty="0">
                <a:latin typeface="Bahnschrift SemiBold Condensed" panose="020B0502040204020203" pitchFamily="34" charset="0"/>
              </a:rPr>
              <a:t>AS '</a:t>
            </a:r>
            <a:r>
              <a:rPr lang="en-US" dirty="0" err="1">
                <a:latin typeface="Bahnschrift SemiBold Condensed" panose="020B0502040204020203" pitchFamily="34" charset="0"/>
              </a:rPr>
              <a:t>org.apache.hadoop.hive.ql.index.compact.CompactIndexHandler</a:t>
            </a:r>
            <a:r>
              <a:rPr lang="en-US" dirty="0">
                <a:latin typeface="Bahnschrift SemiBold Condensed" panose="020B0502040204020203" pitchFamily="34" charset="0"/>
              </a:rPr>
              <a:t>'</a:t>
            </a:r>
          </a:p>
          <a:p>
            <a:r>
              <a:rPr lang="en-US" dirty="0">
                <a:latin typeface="Bahnschrift SemiBold Condensed" panose="020B0502040204020203" pitchFamily="34" charset="0"/>
              </a:rPr>
              <a:t>WITH DEFERRED REBUILD;</a:t>
            </a:r>
          </a:p>
          <a:p>
            <a:endParaRPr lang="en-US" dirty="0">
              <a:latin typeface="Bahnschrift SemiBold Condensed" panose="020B0502040204020203" pitchFamily="34" charset="0"/>
            </a:endParaRPr>
          </a:p>
          <a:p>
            <a:r>
              <a:rPr lang="en-US" dirty="0">
                <a:latin typeface="Bahnschrift SemiBold Condensed" panose="020B0502040204020203" pitchFamily="34" charset="0"/>
              </a:rPr>
              <a:t>create view b8and1_view AS select * from branch8and1;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26B2E-B063-48BF-893F-3DE71B2E4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1" y="1846145"/>
            <a:ext cx="11240474" cy="434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015D1F-6980-42FC-9CC8-5C91DCC84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1" y="2305454"/>
            <a:ext cx="4953429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3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4965-3375-471D-B8E2-0C95C4F2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6C3D-5B2E-4884-B29B-CE23F429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table properties to add "</a:t>
            </a:r>
            <a:r>
              <a:rPr lang="en-US" dirty="0" err="1"/>
              <a:t>note","comment</a:t>
            </a:r>
            <a:r>
              <a:rPr lang="en-US" dirty="0"/>
              <a:t>“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 					</a:t>
            </a:r>
            <a:endParaRPr lang="en-US" sz="2400" dirty="0">
              <a:latin typeface="Bahnschrift SemiBold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D0E79-E003-417D-81E8-C84C22341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1" y="2194560"/>
            <a:ext cx="7739062" cy="45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2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710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 Condensed</vt:lpstr>
      <vt:lpstr>Bahnschrift SemiBold Condensed</vt:lpstr>
      <vt:lpstr>Calibri</vt:lpstr>
      <vt:lpstr>Calibri Light</vt:lpstr>
      <vt:lpstr>Courier New</vt:lpstr>
      <vt:lpstr>Office Theme</vt:lpstr>
      <vt:lpstr>Project One</vt:lpstr>
      <vt:lpstr>Software Settings</vt:lpstr>
      <vt:lpstr>Basic Set Up</vt:lpstr>
      <vt:lpstr>Problem Scenario 1 </vt:lpstr>
      <vt:lpstr>Problem Scenario 2 </vt:lpstr>
      <vt:lpstr>Problem Scenario 3</vt:lpstr>
      <vt:lpstr>PowerPoint Presentation</vt:lpstr>
      <vt:lpstr>Problem Scenario 4</vt:lpstr>
      <vt:lpstr>Problem Scenario 5</vt:lpstr>
      <vt:lpstr>Problem Scenario 6</vt:lpstr>
      <vt:lpstr>PowerPoint Presentation</vt:lpstr>
      <vt:lpstr>Fin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</dc:title>
  <dc:creator>Kastro</dc:creator>
  <cp:lastModifiedBy>Kastro</cp:lastModifiedBy>
  <cp:revision>28</cp:revision>
  <dcterms:created xsi:type="dcterms:W3CDTF">2021-05-19T02:28:43Z</dcterms:created>
  <dcterms:modified xsi:type="dcterms:W3CDTF">2021-05-21T21:45:05Z</dcterms:modified>
</cp:coreProperties>
</file>