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1"/>
  </p:notesMasterIdLst>
  <p:sldIdLst>
    <p:sldId id="265" r:id="rId2"/>
    <p:sldId id="276" r:id="rId3"/>
    <p:sldId id="302" r:id="rId4"/>
    <p:sldId id="303" r:id="rId5"/>
    <p:sldId id="304" r:id="rId6"/>
    <p:sldId id="305" r:id="rId7"/>
    <p:sldId id="306" r:id="rId8"/>
    <p:sldId id="308" r:id="rId9"/>
    <p:sldId id="309" r:id="rId10"/>
    <p:sldId id="310" r:id="rId11"/>
    <p:sldId id="311" r:id="rId12"/>
    <p:sldId id="259" r:id="rId13"/>
    <p:sldId id="312" r:id="rId14"/>
    <p:sldId id="313" r:id="rId15"/>
    <p:sldId id="260" r:id="rId16"/>
    <p:sldId id="316" r:id="rId17"/>
    <p:sldId id="315" r:id="rId18"/>
    <p:sldId id="317" r:id="rId19"/>
    <p:sldId id="325" r:id="rId20"/>
    <p:sldId id="318" r:id="rId21"/>
    <p:sldId id="314" r:id="rId22"/>
    <p:sldId id="319" r:id="rId23"/>
    <p:sldId id="320" r:id="rId24"/>
    <p:sldId id="321" r:id="rId25"/>
    <p:sldId id="322" r:id="rId26"/>
    <p:sldId id="326" r:id="rId27"/>
    <p:sldId id="324" r:id="rId28"/>
    <p:sldId id="327" r:id="rId29"/>
    <p:sldId id="27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9F83D-88C9-43D4-8E35-EB707D07C56F}">
  <a:tblStyle styleId="{78A9F83D-88C9-43D4-8E35-EB707D07C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1A888-9553-4E24-88BB-D94C4824DED4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236FF8C-AAFA-4206-BD88-AEF872B14436}">
      <dgm:prSet phldrT="[Testo]" custT="1"/>
      <dgm:spPr/>
      <dgm:t>
        <a:bodyPr/>
        <a:lstStyle/>
        <a:p>
          <a:r>
            <a:rPr lang="it-IT" sz="1800" b="0" i="0" u="none" strike="noStrike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Adversarial</a:t>
          </a:r>
          <a:r>
            <a:rPr lang="it-IT" sz="1800" b="0" i="0" u="none" strike="noStrike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 </a:t>
          </a:r>
          <a:r>
            <a:rPr lang="it-IT" sz="1800" b="0" i="0" u="none" strike="noStrike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search</a:t>
          </a:r>
          <a:endParaRPr lang="en-GB" sz="1800" b="0" i="0" u="none" strike="noStrike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gm:t>
    </dgm:pt>
    <dgm:pt modelId="{8029DA1E-F043-47CC-BB8A-4B5C89F1096D}" type="parTrans" cxnId="{CD1C3114-9F0C-4016-AE89-A71B79DF821E}">
      <dgm:prSet/>
      <dgm:spPr/>
      <dgm:t>
        <a:bodyPr/>
        <a:lstStyle/>
        <a:p>
          <a:endParaRPr lang="en-GB"/>
        </a:p>
      </dgm:t>
    </dgm:pt>
    <dgm:pt modelId="{13A69DB6-FB46-4939-98DE-C0EAC86D2D70}" type="sibTrans" cxnId="{CD1C3114-9F0C-4016-AE89-A71B79DF821E}">
      <dgm:prSet/>
      <dgm:spPr/>
      <dgm:t>
        <a:bodyPr/>
        <a:lstStyle/>
        <a:p>
          <a:endParaRPr lang="en-GB"/>
        </a:p>
      </dgm:t>
    </dgm:pt>
    <dgm:pt modelId="{976A10F7-CA01-427C-9E95-171F956770FA}">
      <dgm:prSet phldrT="[Testo]" custT="1"/>
      <dgm:spPr/>
      <dgm:t>
        <a:bodyPr/>
        <a:lstStyle/>
        <a:p>
          <a:r>
            <a:rPr lang="it-IT" sz="1800" b="0" i="0" u="none" strike="noStrike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A* </a:t>
          </a:r>
          <a:r>
            <a:rPr lang="it-IT" sz="1800" b="0" i="0" u="none" strike="noStrike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search</a:t>
          </a:r>
          <a:endParaRPr lang="en-GB" sz="1800" b="0" i="0" u="none" strike="noStrike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gm:t>
    </dgm:pt>
    <dgm:pt modelId="{BCA620EA-24EA-4021-9299-54D4A11F936F}" type="parTrans" cxnId="{93F12E98-144E-4A20-9C8D-FEA53701BB22}">
      <dgm:prSet/>
      <dgm:spPr/>
      <dgm:t>
        <a:bodyPr/>
        <a:lstStyle/>
        <a:p>
          <a:endParaRPr lang="en-GB"/>
        </a:p>
      </dgm:t>
    </dgm:pt>
    <dgm:pt modelId="{14C783FA-FBA3-4F93-9E28-44EEF8A62F68}" type="sibTrans" cxnId="{93F12E98-144E-4A20-9C8D-FEA53701BB22}">
      <dgm:prSet/>
      <dgm:spPr/>
      <dgm:t>
        <a:bodyPr/>
        <a:lstStyle/>
        <a:p>
          <a:endParaRPr lang="en-GB"/>
        </a:p>
      </dgm:t>
    </dgm:pt>
    <dgm:pt modelId="{B4DC1462-4CAB-4A5D-9B17-6157D3276E29}">
      <dgm:prSet phldrT="[Testo]" custT="1"/>
      <dgm:spPr/>
      <dgm:t>
        <a:bodyPr/>
        <a:lstStyle/>
        <a:p>
          <a:r>
            <a:rPr lang="it-IT" sz="1800" b="0" i="0" u="none" strike="noStrike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Greedy</a:t>
          </a:r>
          <a:r>
            <a:rPr lang="it-IT" sz="1800" b="0" i="0" u="none" strike="noStrike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 </a:t>
          </a:r>
          <a:r>
            <a:rPr lang="it-IT" sz="1800" b="0" i="0" u="none" strike="noStrike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search</a:t>
          </a:r>
          <a:endParaRPr lang="en-GB" sz="1800" b="0" i="0" u="none" strike="noStrike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gm:t>
    </dgm:pt>
    <dgm:pt modelId="{D9C4DF23-B931-4EA4-84A0-18145D2401B0}" type="parTrans" cxnId="{BCA6E651-D839-496E-9306-7090AA381D53}">
      <dgm:prSet/>
      <dgm:spPr/>
      <dgm:t>
        <a:bodyPr/>
        <a:lstStyle/>
        <a:p>
          <a:endParaRPr lang="en-GB"/>
        </a:p>
      </dgm:t>
    </dgm:pt>
    <dgm:pt modelId="{B00DE6F2-626C-4AE1-B64B-CD1BC149F806}" type="sibTrans" cxnId="{BCA6E651-D839-496E-9306-7090AA381D53}">
      <dgm:prSet/>
      <dgm:spPr/>
      <dgm:t>
        <a:bodyPr/>
        <a:lstStyle/>
        <a:p>
          <a:endParaRPr lang="en-GB"/>
        </a:p>
      </dgm:t>
    </dgm:pt>
    <dgm:pt modelId="{7B616D61-05C6-4B35-9032-6204C2983C2E}" type="pres">
      <dgm:prSet presAssocID="{6081A888-9553-4E24-88BB-D94C4824DED4}" presName="linearFlow" presStyleCnt="0">
        <dgm:presLayoutVars>
          <dgm:dir/>
          <dgm:resizeHandles val="exact"/>
        </dgm:presLayoutVars>
      </dgm:prSet>
      <dgm:spPr/>
    </dgm:pt>
    <dgm:pt modelId="{A28CF041-C55F-430E-B36B-992212B9F7F4}" type="pres">
      <dgm:prSet presAssocID="{0236FF8C-AAFA-4206-BD88-AEF872B14436}" presName="composite" presStyleCnt="0"/>
      <dgm:spPr/>
    </dgm:pt>
    <dgm:pt modelId="{CC38B5C3-232A-4EE3-AD00-90113F59D74A}" type="pres">
      <dgm:prSet presAssocID="{0236FF8C-AAFA-4206-BD88-AEF872B14436}" presName="imgShp" presStyleLbl="fgImgPlace1" presStyleIdx="0" presStyleCnt="3"/>
      <dgm:spPr>
        <a:solidFill>
          <a:schemeClr val="tx2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cacchi"/>
        </a:ext>
      </dgm:extLst>
    </dgm:pt>
    <dgm:pt modelId="{3F756418-A628-47B8-9EE8-650B53222653}" type="pres">
      <dgm:prSet presAssocID="{0236FF8C-AAFA-4206-BD88-AEF872B14436}" presName="txShp" presStyleLbl="node1" presStyleIdx="0" presStyleCnt="3">
        <dgm:presLayoutVars>
          <dgm:bulletEnabled val="1"/>
        </dgm:presLayoutVars>
      </dgm:prSet>
      <dgm:spPr/>
    </dgm:pt>
    <dgm:pt modelId="{C7AB42BD-4396-4BB4-9B2C-4C0742BABA1E}" type="pres">
      <dgm:prSet presAssocID="{13A69DB6-FB46-4939-98DE-C0EAC86D2D70}" presName="spacing" presStyleCnt="0"/>
      <dgm:spPr/>
    </dgm:pt>
    <dgm:pt modelId="{6123915F-A556-465D-BCDF-CA670792AF5F}" type="pres">
      <dgm:prSet presAssocID="{976A10F7-CA01-427C-9E95-171F956770FA}" presName="composite" presStyleCnt="0"/>
      <dgm:spPr/>
    </dgm:pt>
    <dgm:pt modelId="{9B853136-899D-4EDA-A28F-8148111DDC39}" type="pres">
      <dgm:prSet presAssocID="{976A10F7-CA01-427C-9E95-171F956770FA}" presName="imgShp" presStyleLbl="fgImgPlace1" presStyleIdx="1" presStyleCnt="3"/>
      <dgm:spPr>
        <a:solidFill>
          <a:schemeClr val="tx2"/>
        </a:solidFill>
        <a:ln>
          <a:solidFill>
            <a:schemeClr val="accent1"/>
          </a:solidFill>
        </a:ln>
      </dgm:spPr>
    </dgm:pt>
    <dgm:pt modelId="{828108D6-8E0A-4DC2-A90B-814D91BB3814}" type="pres">
      <dgm:prSet presAssocID="{976A10F7-CA01-427C-9E95-171F956770FA}" presName="txShp" presStyleLbl="node1" presStyleIdx="1" presStyleCnt="3">
        <dgm:presLayoutVars>
          <dgm:bulletEnabled val="1"/>
        </dgm:presLayoutVars>
      </dgm:prSet>
      <dgm:spPr/>
    </dgm:pt>
    <dgm:pt modelId="{97624F4C-4DC2-43DF-914B-BC0A406DC7BE}" type="pres">
      <dgm:prSet presAssocID="{14C783FA-FBA3-4F93-9E28-44EEF8A62F68}" presName="spacing" presStyleCnt="0"/>
      <dgm:spPr/>
    </dgm:pt>
    <dgm:pt modelId="{DC8C96A4-9F5D-4EE7-91A9-932583A60C27}" type="pres">
      <dgm:prSet presAssocID="{B4DC1462-4CAB-4A5D-9B17-6157D3276E29}" presName="composite" presStyleCnt="0"/>
      <dgm:spPr/>
    </dgm:pt>
    <dgm:pt modelId="{75B9AFEE-11EC-483F-A801-4E112F0E475A}" type="pres">
      <dgm:prSet presAssocID="{B4DC1462-4CAB-4A5D-9B17-6157D3276E29}" presName="imgShp" presStyleLbl="fgImgPlace1" presStyleIdx="2" presStyleCnt="3"/>
      <dgm:spPr>
        <a:solidFill>
          <a:schemeClr val="tx2"/>
        </a:solidFill>
        <a:ln>
          <a:solidFill>
            <a:schemeClr val="accent1"/>
          </a:solidFill>
        </a:ln>
      </dgm:spPr>
    </dgm:pt>
    <dgm:pt modelId="{61178042-4E65-4581-BD7E-55789F24E6DE}" type="pres">
      <dgm:prSet presAssocID="{B4DC1462-4CAB-4A5D-9B17-6157D3276E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2EC4C812-2F2B-415D-B712-BFAFF0B1FCDA}" type="presOf" srcId="{6081A888-9553-4E24-88BB-D94C4824DED4}" destId="{7B616D61-05C6-4B35-9032-6204C2983C2E}" srcOrd="0" destOrd="0" presId="urn:microsoft.com/office/officeart/2005/8/layout/vList3"/>
    <dgm:cxn modelId="{CD1C3114-9F0C-4016-AE89-A71B79DF821E}" srcId="{6081A888-9553-4E24-88BB-D94C4824DED4}" destId="{0236FF8C-AAFA-4206-BD88-AEF872B14436}" srcOrd="0" destOrd="0" parTransId="{8029DA1E-F043-47CC-BB8A-4B5C89F1096D}" sibTransId="{13A69DB6-FB46-4939-98DE-C0EAC86D2D70}"/>
    <dgm:cxn modelId="{286C9539-EAF3-430B-960D-8013E97D59A6}" type="presOf" srcId="{976A10F7-CA01-427C-9E95-171F956770FA}" destId="{828108D6-8E0A-4DC2-A90B-814D91BB3814}" srcOrd="0" destOrd="0" presId="urn:microsoft.com/office/officeart/2005/8/layout/vList3"/>
    <dgm:cxn modelId="{1863394A-31C7-4700-B4EE-9A3CB6B0CF23}" type="presOf" srcId="{B4DC1462-4CAB-4A5D-9B17-6157D3276E29}" destId="{61178042-4E65-4581-BD7E-55789F24E6DE}" srcOrd="0" destOrd="0" presId="urn:microsoft.com/office/officeart/2005/8/layout/vList3"/>
    <dgm:cxn modelId="{BCA6E651-D839-496E-9306-7090AA381D53}" srcId="{6081A888-9553-4E24-88BB-D94C4824DED4}" destId="{B4DC1462-4CAB-4A5D-9B17-6157D3276E29}" srcOrd="2" destOrd="0" parTransId="{D9C4DF23-B931-4EA4-84A0-18145D2401B0}" sibTransId="{B00DE6F2-626C-4AE1-B64B-CD1BC149F806}"/>
    <dgm:cxn modelId="{93F12E98-144E-4A20-9C8D-FEA53701BB22}" srcId="{6081A888-9553-4E24-88BB-D94C4824DED4}" destId="{976A10F7-CA01-427C-9E95-171F956770FA}" srcOrd="1" destOrd="0" parTransId="{BCA620EA-24EA-4021-9299-54D4A11F936F}" sibTransId="{14C783FA-FBA3-4F93-9E28-44EEF8A62F68}"/>
    <dgm:cxn modelId="{F05C099A-C9C2-4064-B43C-EFD0DF7D0268}" type="presOf" srcId="{0236FF8C-AAFA-4206-BD88-AEF872B14436}" destId="{3F756418-A628-47B8-9EE8-650B53222653}" srcOrd="0" destOrd="0" presId="urn:microsoft.com/office/officeart/2005/8/layout/vList3"/>
    <dgm:cxn modelId="{F10F92AA-E440-4DCD-B40A-150F26F4380E}" type="presParOf" srcId="{7B616D61-05C6-4B35-9032-6204C2983C2E}" destId="{A28CF041-C55F-430E-B36B-992212B9F7F4}" srcOrd="0" destOrd="0" presId="urn:microsoft.com/office/officeart/2005/8/layout/vList3"/>
    <dgm:cxn modelId="{7A71D088-E0B6-48B8-9715-272154F2C09E}" type="presParOf" srcId="{A28CF041-C55F-430E-B36B-992212B9F7F4}" destId="{CC38B5C3-232A-4EE3-AD00-90113F59D74A}" srcOrd="0" destOrd="0" presId="urn:microsoft.com/office/officeart/2005/8/layout/vList3"/>
    <dgm:cxn modelId="{42A459ED-B616-475C-8BD0-70189C224611}" type="presParOf" srcId="{A28CF041-C55F-430E-B36B-992212B9F7F4}" destId="{3F756418-A628-47B8-9EE8-650B53222653}" srcOrd="1" destOrd="0" presId="urn:microsoft.com/office/officeart/2005/8/layout/vList3"/>
    <dgm:cxn modelId="{3B69DFC7-D68C-428A-85F8-3493C294CC22}" type="presParOf" srcId="{7B616D61-05C6-4B35-9032-6204C2983C2E}" destId="{C7AB42BD-4396-4BB4-9B2C-4C0742BABA1E}" srcOrd="1" destOrd="0" presId="urn:microsoft.com/office/officeart/2005/8/layout/vList3"/>
    <dgm:cxn modelId="{3C53BEBF-40F0-4589-8988-B65F8C2777E1}" type="presParOf" srcId="{7B616D61-05C6-4B35-9032-6204C2983C2E}" destId="{6123915F-A556-465D-BCDF-CA670792AF5F}" srcOrd="2" destOrd="0" presId="urn:microsoft.com/office/officeart/2005/8/layout/vList3"/>
    <dgm:cxn modelId="{5A0C8851-DEDE-41CF-828F-6B299206A65E}" type="presParOf" srcId="{6123915F-A556-465D-BCDF-CA670792AF5F}" destId="{9B853136-899D-4EDA-A28F-8148111DDC39}" srcOrd="0" destOrd="0" presId="urn:microsoft.com/office/officeart/2005/8/layout/vList3"/>
    <dgm:cxn modelId="{9F63201E-1870-47F7-B14D-AB18C1D726C8}" type="presParOf" srcId="{6123915F-A556-465D-BCDF-CA670792AF5F}" destId="{828108D6-8E0A-4DC2-A90B-814D91BB3814}" srcOrd="1" destOrd="0" presId="urn:microsoft.com/office/officeart/2005/8/layout/vList3"/>
    <dgm:cxn modelId="{70C220F5-C2F2-426B-AD7E-17B0D8AF9363}" type="presParOf" srcId="{7B616D61-05C6-4B35-9032-6204C2983C2E}" destId="{97624F4C-4DC2-43DF-914B-BC0A406DC7BE}" srcOrd="3" destOrd="0" presId="urn:microsoft.com/office/officeart/2005/8/layout/vList3"/>
    <dgm:cxn modelId="{B9ECDE26-D727-4B1C-BB93-FAE50FA584DA}" type="presParOf" srcId="{7B616D61-05C6-4B35-9032-6204C2983C2E}" destId="{DC8C96A4-9F5D-4EE7-91A9-932583A60C27}" srcOrd="4" destOrd="0" presId="urn:microsoft.com/office/officeart/2005/8/layout/vList3"/>
    <dgm:cxn modelId="{C143D6A2-2C2C-45E3-B981-A3316A3FE762}" type="presParOf" srcId="{DC8C96A4-9F5D-4EE7-91A9-932583A60C27}" destId="{75B9AFEE-11EC-483F-A801-4E112F0E475A}" srcOrd="0" destOrd="0" presId="urn:microsoft.com/office/officeart/2005/8/layout/vList3"/>
    <dgm:cxn modelId="{8551A34B-F6CB-436F-A586-60F35641B26A}" type="presParOf" srcId="{DC8C96A4-9F5D-4EE7-91A9-932583A60C27}" destId="{61178042-4E65-4581-BD7E-55789F24E6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A225A-9708-4204-9104-EDC8CF558A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0265FF7-E8C1-49B5-BBF2-02F8789B0BC2}">
      <dgm:prSet phldrT="[Testo]" custT="1"/>
      <dgm:spPr/>
      <dgm:t>
        <a:bodyPr/>
        <a:lstStyle/>
        <a:p>
          <a:pPr>
            <a:buSzPts val="1100"/>
          </a:pPr>
          <a:r>
            <a:rPr lang="en-GB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Basic agent functionalities</a:t>
          </a:r>
        </a:p>
        <a:p>
          <a:pPr>
            <a:buSzPts val="1100"/>
          </a:pP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Assess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statistical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properties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 of the system</a:t>
          </a:r>
          <a:endParaRPr lang="en-GB" sz="1400" dirty="0">
            <a:solidFill>
              <a:schemeClr val="tx1"/>
            </a:solidFill>
          </a:endParaRPr>
        </a:p>
      </dgm:t>
    </dgm:pt>
    <dgm:pt modelId="{B642F13F-CEF0-4751-9C78-30C3A8F9FD01}" type="parTrans" cxnId="{14E30F07-F6AE-4E0D-B109-C6985E41267F}">
      <dgm:prSet/>
      <dgm:spPr/>
      <dgm:t>
        <a:bodyPr/>
        <a:lstStyle/>
        <a:p>
          <a:endParaRPr lang="en-GB"/>
        </a:p>
      </dgm:t>
    </dgm:pt>
    <dgm:pt modelId="{D7A3F348-31D4-4C78-A2B8-36A5164A6DF0}" type="sibTrans" cxnId="{14E30F07-F6AE-4E0D-B109-C6985E41267F}">
      <dgm:prSet/>
      <dgm:spPr/>
      <dgm:t>
        <a:bodyPr/>
        <a:lstStyle/>
        <a:p>
          <a:endParaRPr lang="en-GB"/>
        </a:p>
      </dgm:t>
    </dgm:pt>
    <dgm:pt modelId="{2B10F097-8048-4AE1-88C6-F322DA499063}">
      <dgm:prSet phldrT="[Testo]" custT="1"/>
      <dgm:spPr/>
      <dgm:t>
        <a:bodyPr/>
        <a:lstStyle/>
        <a:p>
          <a:pPr>
            <a:buSzPts val="1100"/>
            <a:buChar char="•"/>
          </a:pP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Optimized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agent with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heuristics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refinement</a:t>
          </a:r>
          <a:endParaRPr lang="en-GB" sz="1400" b="0" i="0" u="none" strike="noStrike" cap="none" dirty="0">
            <a:solidFill>
              <a:schemeClr val="tx1"/>
            </a:solidFill>
            <a:latin typeface="Fira Sans Condensed ExtraBold"/>
            <a:ea typeface="Fira Sans Condensed ExtraBold"/>
            <a:cs typeface="Fira Sans Condensed ExtraBold"/>
          </a:endParaRPr>
        </a:p>
        <a:p>
          <a:pPr>
            <a:buSzPts val="1100"/>
            <a:buChar char="•"/>
          </a:pP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Verify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quantitative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improvement</a:t>
          </a:r>
          <a:endParaRPr lang="en-GB" sz="1400" dirty="0">
            <a:solidFill>
              <a:schemeClr val="tx1"/>
            </a:solidFill>
          </a:endParaRPr>
        </a:p>
      </dgm:t>
    </dgm:pt>
    <dgm:pt modelId="{6DB53B16-6612-4CFE-9524-193D3A7DB106}" type="parTrans" cxnId="{207B82B9-6C4D-43D7-AD68-58B5FC53B454}">
      <dgm:prSet/>
      <dgm:spPr/>
      <dgm:t>
        <a:bodyPr/>
        <a:lstStyle/>
        <a:p>
          <a:endParaRPr lang="en-GB"/>
        </a:p>
      </dgm:t>
    </dgm:pt>
    <dgm:pt modelId="{1A71AF8B-D341-440E-B7D7-E904DD22491B}" type="sibTrans" cxnId="{207B82B9-6C4D-43D7-AD68-58B5FC53B454}">
      <dgm:prSet/>
      <dgm:spPr/>
      <dgm:t>
        <a:bodyPr/>
        <a:lstStyle/>
        <a:p>
          <a:endParaRPr lang="en-GB"/>
        </a:p>
      </dgm:t>
    </dgm:pt>
    <dgm:pt modelId="{8D3B1918-83C2-46AA-BD37-08A3FF49C99D}">
      <dgm:prSet custT="1"/>
      <dgm:spPr/>
      <dgm:t>
        <a:bodyPr/>
        <a:lstStyle/>
        <a:p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Agent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parameters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definition</a:t>
          </a:r>
          <a:endParaRPr lang="it-IT" sz="1400" b="0" i="0" u="none" strike="noStrike" cap="none" dirty="0">
            <a:solidFill>
              <a:schemeClr val="tx1"/>
            </a:solidFill>
            <a:latin typeface="Fira Sans Condensed ExtraBold"/>
            <a:ea typeface="Fira Sans Condensed ExtraBold"/>
            <a:cs typeface="Fira Sans Condensed ExtraBold"/>
          </a:endParaRPr>
        </a:p>
        <a:p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Further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improvement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demonstrating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effectiveness</a:t>
          </a:r>
          <a:r>
            <a:rPr lang="it-IT" sz="1400" b="0" i="0" u="none" strike="noStrike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of learning procedure</a:t>
          </a:r>
        </a:p>
      </dgm:t>
    </dgm:pt>
    <dgm:pt modelId="{1B24F3CD-8A69-4938-9371-74E6F9E55202}" type="parTrans" cxnId="{00CD600C-45EC-48D7-B958-7DFBCE512666}">
      <dgm:prSet/>
      <dgm:spPr/>
      <dgm:t>
        <a:bodyPr/>
        <a:lstStyle/>
        <a:p>
          <a:endParaRPr lang="en-GB"/>
        </a:p>
      </dgm:t>
    </dgm:pt>
    <dgm:pt modelId="{3C7084E6-F931-4518-BE75-E1E521DB0A59}" type="sibTrans" cxnId="{00CD600C-45EC-48D7-B958-7DFBCE512666}">
      <dgm:prSet/>
      <dgm:spPr/>
      <dgm:t>
        <a:bodyPr/>
        <a:lstStyle/>
        <a:p>
          <a:endParaRPr lang="en-GB"/>
        </a:p>
      </dgm:t>
    </dgm:pt>
    <dgm:pt modelId="{839A3BAC-C778-4A07-8E48-734C5B8A046B}" type="pres">
      <dgm:prSet presAssocID="{FD3A225A-9708-4204-9104-EDC8CF558AFF}" presName="Name0" presStyleCnt="0">
        <dgm:presLayoutVars>
          <dgm:chMax val="7"/>
          <dgm:chPref val="7"/>
          <dgm:dir/>
        </dgm:presLayoutVars>
      </dgm:prSet>
      <dgm:spPr/>
    </dgm:pt>
    <dgm:pt modelId="{815DB7C5-7374-4586-BEDA-1A90525AEECD}" type="pres">
      <dgm:prSet presAssocID="{FD3A225A-9708-4204-9104-EDC8CF558AFF}" presName="Name1" presStyleCnt="0"/>
      <dgm:spPr/>
    </dgm:pt>
    <dgm:pt modelId="{5CC612AF-77E0-463C-8BFD-EAB49CF6F69F}" type="pres">
      <dgm:prSet presAssocID="{FD3A225A-9708-4204-9104-EDC8CF558AFF}" presName="cycle" presStyleCnt="0"/>
      <dgm:spPr/>
    </dgm:pt>
    <dgm:pt modelId="{ED6E6044-E2EB-477F-9268-657C3B52C7C9}" type="pres">
      <dgm:prSet presAssocID="{FD3A225A-9708-4204-9104-EDC8CF558AFF}" presName="srcNode" presStyleLbl="node1" presStyleIdx="0" presStyleCnt="3"/>
      <dgm:spPr/>
    </dgm:pt>
    <dgm:pt modelId="{8EE1DDBB-21CF-4D3F-90D4-8AA3191B8592}" type="pres">
      <dgm:prSet presAssocID="{FD3A225A-9708-4204-9104-EDC8CF558AFF}" presName="conn" presStyleLbl="parChTrans1D2" presStyleIdx="0" presStyleCnt="1"/>
      <dgm:spPr/>
    </dgm:pt>
    <dgm:pt modelId="{8DBEE48C-C7DD-4EF0-9FFD-A488751F13EB}" type="pres">
      <dgm:prSet presAssocID="{FD3A225A-9708-4204-9104-EDC8CF558AFF}" presName="extraNode" presStyleLbl="node1" presStyleIdx="0" presStyleCnt="3"/>
      <dgm:spPr/>
    </dgm:pt>
    <dgm:pt modelId="{AFD325E9-5B4F-48C2-BEB5-032FEB05D487}" type="pres">
      <dgm:prSet presAssocID="{FD3A225A-9708-4204-9104-EDC8CF558AFF}" presName="dstNode" presStyleLbl="node1" presStyleIdx="0" presStyleCnt="3"/>
      <dgm:spPr/>
    </dgm:pt>
    <dgm:pt modelId="{535C1ACC-0827-4F8C-9FC0-BB11D248C53A}" type="pres">
      <dgm:prSet presAssocID="{60265FF7-E8C1-49B5-BBF2-02F8789B0BC2}" presName="text_1" presStyleLbl="node1" presStyleIdx="0" presStyleCnt="3">
        <dgm:presLayoutVars>
          <dgm:bulletEnabled val="1"/>
        </dgm:presLayoutVars>
      </dgm:prSet>
      <dgm:spPr/>
    </dgm:pt>
    <dgm:pt modelId="{4438D96B-A86C-435A-BD60-D39031E24B93}" type="pres">
      <dgm:prSet presAssocID="{60265FF7-E8C1-49B5-BBF2-02F8789B0BC2}" presName="accent_1" presStyleCnt="0"/>
      <dgm:spPr/>
    </dgm:pt>
    <dgm:pt modelId="{3040698D-D0B5-48F9-A7BF-27462F2CA3B1}" type="pres">
      <dgm:prSet presAssocID="{60265FF7-E8C1-49B5-BBF2-02F8789B0BC2}" presName="accentRepeatNode" presStyleLbl="solidFgAcc1" presStyleIdx="0" presStyleCnt="3"/>
      <dgm:spPr>
        <a:solidFill>
          <a:schemeClr val="tx2"/>
        </a:solidFill>
      </dgm:spPr>
    </dgm:pt>
    <dgm:pt modelId="{41965EF1-6312-4636-9B03-F5EB97D99479}" type="pres">
      <dgm:prSet presAssocID="{2B10F097-8048-4AE1-88C6-F322DA499063}" presName="text_2" presStyleLbl="node1" presStyleIdx="1" presStyleCnt="3">
        <dgm:presLayoutVars>
          <dgm:bulletEnabled val="1"/>
        </dgm:presLayoutVars>
      </dgm:prSet>
      <dgm:spPr/>
    </dgm:pt>
    <dgm:pt modelId="{2E71D065-DD4B-45B8-8F78-B572829D72FA}" type="pres">
      <dgm:prSet presAssocID="{2B10F097-8048-4AE1-88C6-F322DA499063}" presName="accent_2" presStyleCnt="0"/>
      <dgm:spPr/>
    </dgm:pt>
    <dgm:pt modelId="{45E64363-F7A6-4BD8-B6EC-CD4581B3ACE9}" type="pres">
      <dgm:prSet presAssocID="{2B10F097-8048-4AE1-88C6-F322DA499063}" presName="accentRepeatNode" presStyleLbl="solidFgAcc1" presStyleIdx="1" presStyleCnt="3"/>
      <dgm:spPr>
        <a:solidFill>
          <a:schemeClr val="tx2"/>
        </a:solidFill>
      </dgm:spPr>
    </dgm:pt>
    <dgm:pt modelId="{DFDB6CD3-5996-4708-A1B8-B56F565CA5FD}" type="pres">
      <dgm:prSet presAssocID="{8D3B1918-83C2-46AA-BD37-08A3FF49C99D}" presName="text_3" presStyleLbl="node1" presStyleIdx="2" presStyleCnt="3">
        <dgm:presLayoutVars>
          <dgm:bulletEnabled val="1"/>
        </dgm:presLayoutVars>
      </dgm:prSet>
      <dgm:spPr/>
    </dgm:pt>
    <dgm:pt modelId="{3537478A-CBE7-4032-9679-739F201ADC8D}" type="pres">
      <dgm:prSet presAssocID="{8D3B1918-83C2-46AA-BD37-08A3FF49C99D}" presName="accent_3" presStyleCnt="0"/>
      <dgm:spPr/>
    </dgm:pt>
    <dgm:pt modelId="{327D4ECC-ACAE-43B7-A890-3B5A4A4D8441}" type="pres">
      <dgm:prSet presAssocID="{8D3B1918-83C2-46AA-BD37-08A3FF49C99D}" presName="accentRepeatNode" presStyleLbl="solidFgAcc1" presStyleIdx="2" presStyleCnt="3"/>
      <dgm:spPr>
        <a:solidFill>
          <a:schemeClr val="tx2"/>
        </a:solidFill>
      </dgm:spPr>
    </dgm:pt>
  </dgm:ptLst>
  <dgm:cxnLst>
    <dgm:cxn modelId="{14E30F07-F6AE-4E0D-B109-C6985E41267F}" srcId="{FD3A225A-9708-4204-9104-EDC8CF558AFF}" destId="{60265FF7-E8C1-49B5-BBF2-02F8789B0BC2}" srcOrd="0" destOrd="0" parTransId="{B642F13F-CEF0-4751-9C78-30C3A8F9FD01}" sibTransId="{D7A3F348-31D4-4C78-A2B8-36A5164A6DF0}"/>
    <dgm:cxn modelId="{00CD600C-45EC-48D7-B958-7DFBCE512666}" srcId="{FD3A225A-9708-4204-9104-EDC8CF558AFF}" destId="{8D3B1918-83C2-46AA-BD37-08A3FF49C99D}" srcOrd="2" destOrd="0" parTransId="{1B24F3CD-8A69-4938-9371-74E6F9E55202}" sibTransId="{3C7084E6-F931-4518-BE75-E1E521DB0A59}"/>
    <dgm:cxn modelId="{6FC04F59-BA63-4733-98F7-A9B4646E3117}" type="presOf" srcId="{2B10F097-8048-4AE1-88C6-F322DA499063}" destId="{41965EF1-6312-4636-9B03-F5EB97D99479}" srcOrd="0" destOrd="0" presId="urn:microsoft.com/office/officeart/2008/layout/VerticalCurvedList"/>
    <dgm:cxn modelId="{330E4A89-4729-46DB-B8DF-9239CB8BCDE4}" type="presOf" srcId="{60265FF7-E8C1-49B5-BBF2-02F8789B0BC2}" destId="{535C1ACC-0827-4F8C-9FC0-BB11D248C53A}" srcOrd="0" destOrd="0" presId="urn:microsoft.com/office/officeart/2008/layout/VerticalCurvedList"/>
    <dgm:cxn modelId="{E49887B7-667D-40C8-B321-7C81C7C2137A}" type="presOf" srcId="{8D3B1918-83C2-46AA-BD37-08A3FF49C99D}" destId="{DFDB6CD3-5996-4708-A1B8-B56F565CA5FD}" srcOrd="0" destOrd="0" presId="urn:microsoft.com/office/officeart/2008/layout/VerticalCurvedList"/>
    <dgm:cxn modelId="{207B82B9-6C4D-43D7-AD68-58B5FC53B454}" srcId="{FD3A225A-9708-4204-9104-EDC8CF558AFF}" destId="{2B10F097-8048-4AE1-88C6-F322DA499063}" srcOrd="1" destOrd="0" parTransId="{6DB53B16-6612-4CFE-9524-193D3A7DB106}" sibTransId="{1A71AF8B-D341-440E-B7D7-E904DD22491B}"/>
    <dgm:cxn modelId="{832896DD-0F2E-4C20-AA7E-42F022B04D60}" type="presOf" srcId="{D7A3F348-31D4-4C78-A2B8-36A5164A6DF0}" destId="{8EE1DDBB-21CF-4D3F-90D4-8AA3191B8592}" srcOrd="0" destOrd="0" presId="urn:microsoft.com/office/officeart/2008/layout/VerticalCurvedList"/>
    <dgm:cxn modelId="{4F7CBEF3-DD6B-44DA-AA4E-FD9A2FBD6A13}" type="presOf" srcId="{FD3A225A-9708-4204-9104-EDC8CF558AFF}" destId="{839A3BAC-C778-4A07-8E48-734C5B8A046B}" srcOrd="0" destOrd="0" presId="urn:microsoft.com/office/officeart/2008/layout/VerticalCurvedList"/>
    <dgm:cxn modelId="{4B01EA69-21F0-4F84-89BF-B0905C429AA0}" type="presParOf" srcId="{839A3BAC-C778-4A07-8E48-734C5B8A046B}" destId="{815DB7C5-7374-4586-BEDA-1A90525AEECD}" srcOrd="0" destOrd="0" presId="urn:microsoft.com/office/officeart/2008/layout/VerticalCurvedList"/>
    <dgm:cxn modelId="{26CB94D6-B1AC-4FEF-ADDB-E281DC3188CF}" type="presParOf" srcId="{815DB7C5-7374-4586-BEDA-1A90525AEECD}" destId="{5CC612AF-77E0-463C-8BFD-EAB49CF6F69F}" srcOrd="0" destOrd="0" presId="urn:microsoft.com/office/officeart/2008/layout/VerticalCurvedList"/>
    <dgm:cxn modelId="{F0267E5A-5193-45C5-A2DB-13E020033C3D}" type="presParOf" srcId="{5CC612AF-77E0-463C-8BFD-EAB49CF6F69F}" destId="{ED6E6044-E2EB-477F-9268-657C3B52C7C9}" srcOrd="0" destOrd="0" presId="urn:microsoft.com/office/officeart/2008/layout/VerticalCurvedList"/>
    <dgm:cxn modelId="{12D2BDB0-518C-4C61-8721-487E5CEC2141}" type="presParOf" srcId="{5CC612AF-77E0-463C-8BFD-EAB49CF6F69F}" destId="{8EE1DDBB-21CF-4D3F-90D4-8AA3191B8592}" srcOrd="1" destOrd="0" presId="urn:microsoft.com/office/officeart/2008/layout/VerticalCurvedList"/>
    <dgm:cxn modelId="{FCECECBD-6DB8-4DAA-A159-0FB22FCF19CD}" type="presParOf" srcId="{5CC612AF-77E0-463C-8BFD-EAB49CF6F69F}" destId="{8DBEE48C-C7DD-4EF0-9FFD-A488751F13EB}" srcOrd="2" destOrd="0" presId="urn:microsoft.com/office/officeart/2008/layout/VerticalCurvedList"/>
    <dgm:cxn modelId="{D5D0F02E-10EB-47F3-A41A-D46756A84438}" type="presParOf" srcId="{5CC612AF-77E0-463C-8BFD-EAB49CF6F69F}" destId="{AFD325E9-5B4F-48C2-BEB5-032FEB05D487}" srcOrd="3" destOrd="0" presId="urn:microsoft.com/office/officeart/2008/layout/VerticalCurvedList"/>
    <dgm:cxn modelId="{8A7B76D8-FC91-4957-A9BD-E545A13219B9}" type="presParOf" srcId="{815DB7C5-7374-4586-BEDA-1A90525AEECD}" destId="{535C1ACC-0827-4F8C-9FC0-BB11D248C53A}" srcOrd="1" destOrd="0" presId="urn:microsoft.com/office/officeart/2008/layout/VerticalCurvedList"/>
    <dgm:cxn modelId="{770FC0BD-CA60-4C8C-9C6D-59FACCD399B3}" type="presParOf" srcId="{815DB7C5-7374-4586-BEDA-1A90525AEECD}" destId="{4438D96B-A86C-435A-BD60-D39031E24B93}" srcOrd="2" destOrd="0" presId="urn:microsoft.com/office/officeart/2008/layout/VerticalCurvedList"/>
    <dgm:cxn modelId="{970F6A21-0ADC-41B0-AB1E-415381ED5640}" type="presParOf" srcId="{4438D96B-A86C-435A-BD60-D39031E24B93}" destId="{3040698D-D0B5-48F9-A7BF-27462F2CA3B1}" srcOrd="0" destOrd="0" presId="urn:microsoft.com/office/officeart/2008/layout/VerticalCurvedList"/>
    <dgm:cxn modelId="{CFC84D5A-79C0-4AFA-83DE-A3DCDBAA0584}" type="presParOf" srcId="{815DB7C5-7374-4586-BEDA-1A90525AEECD}" destId="{41965EF1-6312-4636-9B03-F5EB97D99479}" srcOrd="3" destOrd="0" presId="urn:microsoft.com/office/officeart/2008/layout/VerticalCurvedList"/>
    <dgm:cxn modelId="{DA48E433-7722-43CE-9AFB-BFAF0CC9CB7C}" type="presParOf" srcId="{815DB7C5-7374-4586-BEDA-1A90525AEECD}" destId="{2E71D065-DD4B-45B8-8F78-B572829D72FA}" srcOrd="4" destOrd="0" presId="urn:microsoft.com/office/officeart/2008/layout/VerticalCurvedList"/>
    <dgm:cxn modelId="{EA1F565E-0C96-4E65-8B4D-59C554001746}" type="presParOf" srcId="{2E71D065-DD4B-45B8-8F78-B572829D72FA}" destId="{45E64363-F7A6-4BD8-B6EC-CD4581B3ACE9}" srcOrd="0" destOrd="0" presId="urn:microsoft.com/office/officeart/2008/layout/VerticalCurvedList"/>
    <dgm:cxn modelId="{A71A0E0C-4411-46BF-B65B-666400C84315}" type="presParOf" srcId="{815DB7C5-7374-4586-BEDA-1A90525AEECD}" destId="{DFDB6CD3-5996-4708-A1B8-B56F565CA5FD}" srcOrd="5" destOrd="0" presId="urn:microsoft.com/office/officeart/2008/layout/VerticalCurvedList"/>
    <dgm:cxn modelId="{47E7D1D5-291B-48D0-86E5-C1BDB8B64562}" type="presParOf" srcId="{815DB7C5-7374-4586-BEDA-1A90525AEECD}" destId="{3537478A-CBE7-4032-9679-739F201ADC8D}" srcOrd="6" destOrd="0" presId="urn:microsoft.com/office/officeart/2008/layout/VerticalCurvedList"/>
    <dgm:cxn modelId="{2B87E658-354F-4C8F-8403-8152C7FEB622}" type="presParOf" srcId="{3537478A-CBE7-4032-9679-739F201ADC8D}" destId="{327D4ECC-ACAE-43B7-A890-3B5A4A4D84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81A888-9553-4E24-88BB-D94C4824DED4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236FF8C-AAFA-4206-BD88-AEF872B14436}">
      <dgm:prSet phldrT="[Testo]" custT="1"/>
      <dgm:spPr/>
      <dgm:t>
        <a:bodyPr/>
        <a:lstStyle/>
        <a:p>
          <a:r>
            <a:rPr lang="it-IT" sz="1800" b="0" i="0" u="none" strike="noStrike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Hill Climb</a:t>
          </a:r>
          <a:endParaRPr lang="en-GB" sz="1800" b="0" i="0" u="none" strike="noStrike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gm:t>
    </dgm:pt>
    <dgm:pt modelId="{8029DA1E-F043-47CC-BB8A-4B5C89F1096D}" type="parTrans" cxnId="{CD1C3114-9F0C-4016-AE89-A71B79DF821E}">
      <dgm:prSet/>
      <dgm:spPr/>
      <dgm:t>
        <a:bodyPr/>
        <a:lstStyle/>
        <a:p>
          <a:endParaRPr lang="en-GB"/>
        </a:p>
      </dgm:t>
    </dgm:pt>
    <dgm:pt modelId="{13A69DB6-FB46-4939-98DE-C0EAC86D2D70}" type="sibTrans" cxnId="{CD1C3114-9F0C-4016-AE89-A71B79DF821E}">
      <dgm:prSet/>
      <dgm:spPr/>
      <dgm:t>
        <a:bodyPr/>
        <a:lstStyle/>
        <a:p>
          <a:endParaRPr lang="en-GB"/>
        </a:p>
      </dgm:t>
    </dgm:pt>
    <dgm:pt modelId="{976A10F7-CA01-427C-9E95-171F956770FA}">
      <dgm:prSet phldrT="[Testo]" custT="1"/>
      <dgm:spPr/>
      <dgm:t>
        <a:bodyPr/>
        <a:lstStyle/>
        <a:p>
          <a:r>
            <a:rPr lang="it-IT" sz="1800" b="0" i="0" u="none" strike="noStrike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Stochastic</a:t>
          </a:r>
          <a:r>
            <a:rPr lang="it-IT" sz="1800" b="0" i="0" u="none" strike="noStrike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 Hill Climb</a:t>
          </a:r>
          <a:endParaRPr lang="en-GB" sz="1800" b="0" i="0" u="none" strike="noStrike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gm:t>
    </dgm:pt>
    <dgm:pt modelId="{BCA620EA-24EA-4021-9299-54D4A11F936F}" type="parTrans" cxnId="{93F12E98-144E-4A20-9C8D-FEA53701BB22}">
      <dgm:prSet/>
      <dgm:spPr/>
      <dgm:t>
        <a:bodyPr/>
        <a:lstStyle/>
        <a:p>
          <a:endParaRPr lang="en-GB"/>
        </a:p>
      </dgm:t>
    </dgm:pt>
    <dgm:pt modelId="{14C783FA-FBA3-4F93-9E28-44EEF8A62F68}" type="sibTrans" cxnId="{93F12E98-144E-4A20-9C8D-FEA53701BB22}">
      <dgm:prSet/>
      <dgm:spPr/>
      <dgm:t>
        <a:bodyPr/>
        <a:lstStyle/>
        <a:p>
          <a:endParaRPr lang="en-GB"/>
        </a:p>
      </dgm:t>
    </dgm:pt>
    <dgm:pt modelId="{B4DC1462-4CAB-4A5D-9B17-6157D3276E29}">
      <dgm:prSet phldrT="[Testo]" custT="1"/>
      <dgm:spPr/>
      <dgm:t>
        <a:bodyPr/>
        <a:lstStyle/>
        <a:p>
          <a:r>
            <a:rPr lang="it-IT" sz="1800" b="0" i="0" u="none" strike="noStrike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First Choice Hill Climb</a:t>
          </a:r>
          <a:endParaRPr lang="en-GB" sz="1800" b="0" i="0" u="none" strike="noStrike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gm:t>
    </dgm:pt>
    <dgm:pt modelId="{D9C4DF23-B931-4EA4-84A0-18145D2401B0}" type="parTrans" cxnId="{BCA6E651-D839-496E-9306-7090AA381D53}">
      <dgm:prSet/>
      <dgm:spPr/>
      <dgm:t>
        <a:bodyPr/>
        <a:lstStyle/>
        <a:p>
          <a:endParaRPr lang="en-GB"/>
        </a:p>
      </dgm:t>
    </dgm:pt>
    <dgm:pt modelId="{B00DE6F2-626C-4AE1-B64B-CD1BC149F806}" type="sibTrans" cxnId="{BCA6E651-D839-496E-9306-7090AA381D53}">
      <dgm:prSet/>
      <dgm:spPr/>
      <dgm:t>
        <a:bodyPr/>
        <a:lstStyle/>
        <a:p>
          <a:endParaRPr lang="en-GB"/>
        </a:p>
      </dgm:t>
    </dgm:pt>
    <dgm:pt modelId="{7B616D61-05C6-4B35-9032-6204C2983C2E}" type="pres">
      <dgm:prSet presAssocID="{6081A888-9553-4E24-88BB-D94C4824DED4}" presName="linearFlow" presStyleCnt="0">
        <dgm:presLayoutVars>
          <dgm:dir/>
          <dgm:resizeHandles val="exact"/>
        </dgm:presLayoutVars>
      </dgm:prSet>
      <dgm:spPr/>
    </dgm:pt>
    <dgm:pt modelId="{A28CF041-C55F-430E-B36B-992212B9F7F4}" type="pres">
      <dgm:prSet presAssocID="{0236FF8C-AAFA-4206-BD88-AEF872B14436}" presName="composite" presStyleCnt="0"/>
      <dgm:spPr/>
    </dgm:pt>
    <dgm:pt modelId="{CC38B5C3-232A-4EE3-AD00-90113F59D74A}" type="pres">
      <dgm:prSet presAssocID="{0236FF8C-AAFA-4206-BD88-AEF872B14436}" presName="imgShp" presStyleLbl="fgImgPlace1" presStyleIdx="0" presStyleCnt="3"/>
      <dgm:spPr>
        <a:solidFill>
          <a:schemeClr val="tx2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cacchi"/>
        </a:ext>
      </dgm:extLst>
    </dgm:pt>
    <dgm:pt modelId="{3F756418-A628-47B8-9EE8-650B53222653}" type="pres">
      <dgm:prSet presAssocID="{0236FF8C-AAFA-4206-BD88-AEF872B14436}" presName="txShp" presStyleLbl="node1" presStyleIdx="0" presStyleCnt="3">
        <dgm:presLayoutVars>
          <dgm:bulletEnabled val="1"/>
        </dgm:presLayoutVars>
      </dgm:prSet>
      <dgm:spPr/>
    </dgm:pt>
    <dgm:pt modelId="{C7AB42BD-4396-4BB4-9B2C-4C0742BABA1E}" type="pres">
      <dgm:prSet presAssocID="{13A69DB6-FB46-4939-98DE-C0EAC86D2D70}" presName="spacing" presStyleCnt="0"/>
      <dgm:spPr/>
    </dgm:pt>
    <dgm:pt modelId="{6123915F-A556-465D-BCDF-CA670792AF5F}" type="pres">
      <dgm:prSet presAssocID="{976A10F7-CA01-427C-9E95-171F956770FA}" presName="composite" presStyleCnt="0"/>
      <dgm:spPr/>
    </dgm:pt>
    <dgm:pt modelId="{9B853136-899D-4EDA-A28F-8148111DDC39}" type="pres">
      <dgm:prSet presAssocID="{976A10F7-CA01-427C-9E95-171F956770FA}" presName="imgShp" presStyleLbl="fgImgPlace1" presStyleIdx="1" presStyleCnt="3"/>
      <dgm:spPr>
        <a:solidFill>
          <a:schemeClr val="tx2"/>
        </a:solidFill>
        <a:ln>
          <a:solidFill>
            <a:schemeClr val="accent1"/>
          </a:solidFill>
        </a:ln>
      </dgm:spPr>
    </dgm:pt>
    <dgm:pt modelId="{828108D6-8E0A-4DC2-A90B-814D91BB3814}" type="pres">
      <dgm:prSet presAssocID="{976A10F7-CA01-427C-9E95-171F956770FA}" presName="txShp" presStyleLbl="node1" presStyleIdx="1" presStyleCnt="3">
        <dgm:presLayoutVars>
          <dgm:bulletEnabled val="1"/>
        </dgm:presLayoutVars>
      </dgm:prSet>
      <dgm:spPr/>
    </dgm:pt>
    <dgm:pt modelId="{97624F4C-4DC2-43DF-914B-BC0A406DC7BE}" type="pres">
      <dgm:prSet presAssocID="{14C783FA-FBA3-4F93-9E28-44EEF8A62F68}" presName="spacing" presStyleCnt="0"/>
      <dgm:spPr/>
    </dgm:pt>
    <dgm:pt modelId="{DC8C96A4-9F5D-4EE7-91A9-932583A60C27}" type="pres">
      <dgm:prSet presAssocID="{B4DC1462-4CAB-4A5D-9B17-6157D3276E29}" presName="composite" presStyleCnt="0"/>
      <dgm:spPr/>
    </dgm:pt>
    <dgm:pt modelId="{75B9AFEE-11EC-483F-A801-4E112F0E475A}" type="pres">
      <dgm:prSet presAssocID="{B4DC1462-4CAB-4A5D-9B17-6157D3276E29}" presName="imgShp" presStyleLbl="fgImgPlace1" presStyleIdx="2" presStyleCnt="3"/>
      <dgm:spPr>
        <a:solidFill>
          <a:schemeClr val="tx2"/>
        </a:solidFill>
        <a:ln>
          <a:solidFill>
            <a:schemeClr val="accent1"/>
          </a:solidFill>
        </a:ln>
      </dgm:spPr>
    </dgm:pt>
    <dgm:pt modelId="{61178042-4E65-4581-BD7E-55789F24E6DE}" type="pres">
      <dgm:prSet presAssocID="{B4DC1462-4CAB-4A5D-9B17-6157D3276E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2EC4C812-2F2B-415D-B712-BFAFF0B1FCDA}" type="presOf" srcId="{6081A888-9553-4E24-88BB-D94C4824DED4}" destId="{7B616D61-05C6-4B35-9032-6204C2983C2E}" srcOrd="0" destOrd="0" presId="urn:microsoft.com/office/officeart/2005/8/layout/vList3"/>
    <dgm:cxn modelId="{CD1C3114-9F0C-4016-AE89-A71B79DF821E}" srcId="{6081A888-9553-4E24-88BB-D94C4824DED4}" destId="{0236FF8C-AAFA-4206-BD88-AEF872B14436}" srcOrd="0" destOrd="0" parTransId="{8029DA1E-F043-47CC-BB8A-4B5C89F1096D}" sibTransId="{13A69DB6-FB46-4939-98DE-C0EAC86D2D70}"/>
    <dgm:cxn modelId="{286C9539-EAF3-430B-960D-8013E97D59A6}" type="presOf" srcId="{976A10F7-CA01-427C-9E95-171F956770FA}" destId="{828108D6-8E0A-4DC2-A90B-814D91BB3814}" srcOrd="0" destOrd="0" presId="urn:microsoft.com/office/officeart/2005/8/layout/vList3"/>
    <dgm:cxn modelId="{1863394A-31C7-4700-B4EE-9A3CB6B0CF23}" type="presOf" srcId="{B4DC1462-4CAB-4A5D-9B17-6157D3276E29}" destId="{61178042-4E65-4581-BD7E-55789F24E6DE}" srcOrd="0" destOrd="0" presId="urn:microsoft.com/office/officeart/2005/8/layout/vList3"/>
    <dgm:cxn modelId="{BCA6E651-D839-496E-9306-7090AA381D53}" srcId="{6081A888-9553-4E24-88BB-D94C4824DED4}" destId="{B4DC1462-4CAB-4A5D-9B17-6157D3276E29}" srcOrd="2" destOrd="0" parTransId="{D9C4DF23-B931-4EA4-84A0-18145D2401B0}" sibTransId="{B00DE6F2-626C-4AE1-B64B-CD1BC149F806}"/>
    <dgm:cxn modelId="{93F12E98-144E-4A20-9C8D-FEA53701BB22}" srcId="{6081A888-9553-4E24-88BB-D94C4824DED4}" destId="{976A10F7-CA01-427C-9E95-171F956770FA}" srcOrd="1" destOrd="0" parTransId="{BCA620EA-24EA-4021-9299-54D4A11F936F}" sibTransId="{14C783FA-FBA3-4F93-9E28-44EEF8A62F68}"/>
    <dgm:cxn modelId="{F05C099A-C9C2-4064-B43C-EFD0DF7D0268}" type="presOf" srcId="{0236FF8C-AAFA-4206-BD88-AEF872B14436}" destId="{3F756418-A628-47B8-9EE8-650B53222653}" srcOrd="0" destOrd="0" presId="urn:microsoft.com/office/officeart/2005/8/layout/vList3"/>
    <dgm:cxn modelId="{F10F92AA-E440-4DCD-B40A-150F26F4380E}" type="presParOf" srcId="{7B616D61-05C6-4B35-9032-6204C2983C2E}" destId="{A28CF041-C55F-430E-B36B-992212B9F7F4}" srcOrd="0" destOrd="0" presId="urn:microsoft.com/office/officeart/2005/8/layout/vList3"/>
    <dgm:cxn modelId="{7A71D088-E0B6-48B8-9715-272154F2C09E}" type="presParOf" srcId="{A28CF041-C55F-430E-B36B-992212B9F7F4}" destId="{CC38B5C3-232A-4EE3-AD00-90113F59D74A}" srcOrd="0" destOrd="0" presId="urn:microsoft.com/office/officeart/2005/8/layout/vList3"/>
    <dgm:cxn modelId="{42A459ED-B616-475C-8BD0-70189C224611}" type="presParOf" srcId="{A28CF041-C55F-430E-B36B-992212B9F7F4}" destId="{3F756418-A628-47B8-9EE8-650B53222653}" srcOrd="1" destOrd="0" presId="urn:microsoft.com/office/officeart/2005/8/layout/vList3"/>
    <dgm:cxn modelId="{3B69DFC7-D68C-428A-85F8-3493C294CC22}" type="presParOf" srcId="{7B616D61-05C6-4B35-9032-6204C2983C2E}" destId="{C7AB42BD-4396-4BB4-9B2C-4C0742BABA1E}" srcOrd="1" destOrd="0" presId="urn:microsoft.com/office/officeart/2005/8/layout/vList3"/>
    <dgm:cxn modelId="{3C53BEBF-40F0-4589-8988-B65F8C2777E1}" type="presParOf" srcId="{7B616D61-05C6-4B35-9032-6204C2983C2E}" destId="{6123915F-A556-465D-BCDF-CA670792AF5F}" srcOrd="2" destOrd="0" presId="urn:microsoft.com/office/officeart/2005/8/layout/vList3"/>
    <dgm:cxn modelId="{5A0C8851-DEDE-41CF-828F-6B299206A65E}" type="presParOf" srcId="{6123915F-A556-465D-BCDF-CA670792AF5F}" destId="{9B853136-899D-4EDA-A28F-8148111DDC39}" srcOrd="0" destOrd="0" presId="urn:microsoft.com/office/officeart/2005/8/layout/vList3"/>
    <dgm:cxn modelId="{9F63201E-1870-47F7-B14D-AB18C1D726C8}" type="presParOf" srcId="{6123915F-A556-465D-BCDF-CA670792AF5F}" destId="{828108D6-8E0A-4DC2-A90B-814D91BB3814}" srcOrd="1" destOrd="0" presId="urn:microsoft.com/office/officeart/2005/8/layout/vList3"/>
    <dgm:cxn modelId="{70C220F5-C2F2-426B-AD7E-17B0D8AF9363}" type="presParOf" srcId="{7B616D61-05C6-4B35-9032-6204C2983C2E}" destId="{97624F4C-4DC2-43DF-914B-BC0A406DC7BE}" srcOrd="3" destOrd="0" presId="urn:microsoft.com/office/officeart/2005/8/layout/vList3"/>
    <dgm:cxn modelId="{B9ECDE26-D727-4B1C-BB93-FAE50FA584DA}" type="presParOf" srcId="{7B616D61-05C6-4B35-9032-6204C2983C2E}" destId="{DC8C96A4-9F5D-4EE7-91A9-932583A60C27}" srcOrd="4" destOrd="0" presId="urn:microsoft.com/office/officeart/2005/8/layout/vList3"/>
    <dgm:cxn modelId="{C143D6A2-2C2C-45E3-B981-A3316A3FE762}" type="presParOf" srcId="{DC8C96A4-9F5D-4EE7-91A9-932583A60C27}" destId="{75B9AFEE-11EC-483F-A801-4E112F0E475A}" srcOrd="0" destOrd="0" presId="urn:microsoft.com/office/officeart/2005/8/layout/vList3"/>
    <dgm:cxn modelId="{8551A34B-F6CB-436F-A586-60F35641B26A}" type="presParOf" srcId="{DC8C96A4-9F5D-4EE7-91A9-932583A60C27}" destId="{61178042-4E65-4581-BD7E-55789F24E6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6418-A628-47B8-9EE8-650B53222653}">
      <dsp:nvSpPr>
        <dsp:cNvPr id="0" name=""/>
        <dsp:cNvSpPr/>
      </dsp:nvSpPr>
      <dsp:spPr>
        <a:xfrm rot="10800000">
          <a:off x="991367" y="2434"/>
          <a:ext cx="2988756" cy="954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79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strike="noStrike" kern="1200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Adversarial</a:t>
          </a:r>
          <a:r>
            <a:rPr lang="it-IT" sz="1800" b="0" i="0" u="none" strike="noStrike" kern="1200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 </a:t>
          </a:r>
          <a:r>
            <a:rPr lang="it-IT" sz="1800" b="0" i="0" u="none" strike="noStrike" kern="1200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search</a:t>
          </a:r>
          <a:endParaRPr lang="en-GB" sz="1800" b="0" i="0" u="none" strike="noStrike" kern="1200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sp:txBody>
      <dsp:txXfrm rot="10800000">
        <a:off x="1229927" y="2434"/>
        <a:ext cx="2750196" cy="954241"/>
      </dsp:txXfrm>
    </dsp:sp>
    <dsp:sp modelId="{CC38B5C3-232A-4EE3-AD00-90113F59D74A}">
      <dsp:nvSpPr>
        <dsp:cNvPr id="0" name=""/>
        <dsp:cNvSpPr/>
      </dsp:nvSpPr>
      <dsp:spPr>
        <a:xfrm>
          <a:off x="514246" y="2434"/>
          <a:ext cx="954241" cy="95424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108D6-8E0A-4DC2-A90B-814D91BB3814}">
      <dsp:nvSpPr>
        <dsp:cNvPr id="0" name=""/>
        <dsp:cNvSpPr/>
      </dsp:nvSpPr>
      <dsp:spPr>
        <a:xfrm rot="10800000">
          <a:off x="991367" y="1241524"/>
          <a:ext cx="2988756" cy="954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79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strike="noStrike" kern="1200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A* </a:t>
          </a:r>
          <a:r>
            <a:rPr lang="it-IT" sz="1800" b="0" i="0" u="none" strike="noStrike" kern="1200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search</a:t>
          </a:r>
          <a:endParaRPr lang="en-GB" sz="1800" b="0" i="0" u="none" strike="noStrike" kern="1200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sp:txBody>
      <dsp:txXfrm rot="10800000">
        <a:off x="1229927" y="1241524"/>
        <a:ext cx="2750196" cy="954241"/>
      </dsp:txXfrm>
    </dsp:sp>
    <dsp:sp modelId="{9B853136-899D-4EDA-A28F-8148111DDC39}">
      <dsp:nvSpPr>
        <dsp:cNvPr id="0" name=""/>
        <dsp:cNvSpPr/>
      </dsp:nvSpPr>
      <dsp:spPr>
        <a:xfrm>
          <a:off x="514246" y="1241524"/>
          <a:ext cx="954241" cy="95424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78042-4E65-4581-BD7E-55789F24E6DE}">
      <dsp:nvSpPr>
        <dsp:cNvPr id="0" name=""/>
        <dsp:cNvSpPr/>
      </dsp:nvSpPr>
      <dsp:spPr>
        <a:xfrm rot="10800000">
          <a:off x="991367" y="2480614"/>
          <a:ext cx="2988756" cy="954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79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strike="noStrike" kern="1200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Greedy</a:t>
          </a:r>
          <a:r>
            <a:rPr lang="it-IT" sz="1800" b="0" i="0" u="none" strike="noStrike" kern="1200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 </a:t>
          </a:r>
          <a:r>
            <a:rPr lang="it-IT" sz="1800" b="0" i="0" u="none" strike="noStrike" kern="1200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search</a:t>
          </a:r>
          <a:endParaRPr lang="en-GB" sz="1800" b="0" i="0" u="none" strike="noStrike" kern="1200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sp:txBody>
      <dsp:txXfrm rot="10800000">
        <a:off x="1229927" y="2480614"/>
        <a:ext cx="2750196" cy="954241"/>
      </dsp:txXfrm>
    </dsp:sp>
    <dsp:sp modelId="{75B9AFEE-11EC-483F-A801-4E112F0E475A}">
      <dsp:nvSpPr>
        <dsp:cNvPr id="0" name=""/>
        <dsp:cNvSpPr/>
      </dsp:nvSpPr>
      <dsp:spPr>
        <a:xfrm>
          <a:off x="514246" y="2480614"/>
          <a:ext cx="954241" cy="95424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DDBB-21CF-4D3F-90D4-8AA3191B8592}">
      <dsp:nvSpPr>
        <dsp:cNvPr id="0" name=""/>
        <dsp:cNvSpPr/>
      </dsp:nvSpPr>
      <dsp:spPr>
        <a:xfrm>
          <a:off x="-4376738" y="-671327"/>
          <a:ext cx="5214325" cy="5214325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1ACC-0827-4F8C-9FC0-BB11D248C53A}">
      <dsp:nvSpPr>
        <dsp:cNvPr id="0" name=""/>
        <dsp:cNvSpPr/>
      </dsp:nvSpPr>
      <dsp:spPr>
        <a:xfrm>
          <a:off x="538668" y="387167"/>
          <a:ext cx="5228737" cy="774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62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100"/>
            <a:buNone/>
          </a:pPr>
          <a:r>
            <a:rPr lang="en-GB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Basic agent functionalities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100"/>
            <a:buNone/>
          </a:pP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Assess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statistical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properties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rPr>
            <a:t> of the system</a:t>
          </a:r>
          <a:endParaRPr lang="en-GB" sz="1400" kern="1200" dirty="0">
            <a:solidFill>
              <a:schemeClr val="tx1"/>
            </a:solidFill>
          </a:endParaRPr>
        </a:p>
      </dsp:txBody>
      <dsp:txXfrm>
        <a:off x="538668" y="387167"/>
        <a:ext cx="5228737" cy="774334"/>
      </dsp:txXfrm>
    </dsp:sp>
    <dsp:sp modelId="{3040698D-D0B5-48F9-A7BF-27462F2CA3B1}">
      <dsp:nvSpPr>
        <dsp:cNvPr id="0" name=""/>
        <dsp:cNvSpPr/>
      </dsp:nvSpPr>
      <dsp:spPr>
        <a:xfrm>
          <a:off x="54709" y="290375"/>
          <a:ext cx="967917" cy="96791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65EF1-6312-4636-9B03-F5EB97D99479}">
      <dsp:nvSpPr>
        <dsp:cNvPr id="0" name=""/>
        <dsp:cNvSpPr/>
      </dsp:nvSpPr>
      <dsp:spPr>
        <a:xfrm>
          <a:off x="820138" y="1548668"/>
          <a:ext cx="4947266" cy="774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62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100"/>
            <a:buNone/>
          </a:pP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Optimized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agent with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heuristics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refinement</a:t>
          </a:r>
          <a:endParaRPr lang="en-GB" sz="1400" b="0" i="0" u="none" strike="noStrike" kern="1200" cap="none" dirty="0">
            <a:solidFill>
              <a:schemeClr val="tx1"/>
            </a:solidFill>
            <a:latin typeface="Fira Sans Condensed ExtraBold"/>
            <a:ea typeface="Fira Sans Condensed ExtraBold"/>
            <a:cs typeface="Fira Sans Condensed ExtraBold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100"/>
            <a:buNone/>
          </a:pP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Verify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quantitative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improvement</a:t>
          </a:r>
          <a:endParaRPr lang="en-GB" sz="1400" kern="1200" dirty="0">
            <a:solidFill>
              <a:schemeClr val="tx1"/>
            </a:solidFill>
          </a:endParaRPr>
        </a:p>
      </dsp:txBody>
      <dsp:txXfrm>
        <a:off x="820138" y="1548668"/>
        <a:ext cx="4947266" cy="774334"/>
      </dsp:txXfrm>
    </dsp:sp>
    <dsp:sp modelId="{45E64363-F7A6-4BD8-B6EC-CD4581B3ACE9}">
      <dsp:nvSpPr>
        <dsp:cNvPr id="0" name=""/>
        <dsp:cNvSpPr/>
      </dsp:nvSpPr>
      <dsp:spPr>
        <a:xfrm>
          <a:off x="336179" y="1451876"/>
          <a:ext cx="967917" cy="96791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B6CD3-5996-4708-A1B8-B56F565CA5FD}">
      <dsp:nvSpPr>
        <dsp:cNvPr id="0" name=""/>
        <dsp:cNvSpPr/>
      </dsp:nvSpPr>
      <dsp:spPr>
        <a:xfrm>
          <a:off x="538668" y="2710169"/>
          <a:ext cx="5228737" cy="774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62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Agent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parameters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definition</a:t>
          </a:r>
          <a:endParaRPr lang="it-IT" sz="1400" b="0" i="0" u="none" strike="noStrike" kern="1200" cap="none" dirty="0">
            <a:solidFill>
              <a:schemeClr val="tx1"/>
            </a:solidFill>
            <a:latin typeface="Fira Sans Condensed ExtraBold"/>
            <a:ea typeface="Fira Sans Condensed ExtraBold"/>
            <a:cs typeface="Fira Sans Condensed ExtraBold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Further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improvement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demonstrating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</a:t>
          </a:r>
          <a:r>
            <a:rPr lang="it-IT" sz="1400" b="0" i="0" u="none" strike="noStrike" kern="1200" cap="none" dirty="0" err="1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effectiveness</a:t>
          </a:r>
          <a:r>
            <a:rPr lang="it-IT" sz="1400" b="0" i="0" u="none" strike="noStrike" kern="1200" cap="none" dirty="0">
              <a:solidFill>
                <a:schemeClr val="tx1"/>
              </a:solidFill>
              <a:latin typeface="Fira Sans Condensed ExtraBold"/>
              <a:ea typeface="Fira Sans Condensed ExtraBold"/>
              <a:cs typeface="Fira Sans Condensed ExtraBold"/>
            </a:rPr>
            <a:t> of learning procedure</a:t>
          </a:r>
        </a:p>
      </dsp:txBody>
      <dsp:txXfrm>
        <a:off x="538668" y="2710169"/>
        <a:ext cx="5228737" cy="774334"/>
      </dsp:txXfrm>
    </dsp:sp>
    <dsp:sp modelId="{327D4ECC-ACAE-43B7-A890-3B5A4A4D8441}">
      <dsp:nvSpPr>
        <dsp:cNvPr id="0" name=""/>
        <dsp:cNvSpPr/>
      </dsp:nvSpPr>
      <dsp:spPr>
        <a:xfrm>
          <a:off x="54709" y="2613377"/>
          <a:ext cx="967917" cy="967917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6418-A628-47B8-9EE8-650B53222653}">
      <dsp:nvSpPr>
        <dsp:cNvPr id="0" name=""/>
        <dsp:cNvSpPr/>
      </dsp:nvSpPr>
      <dsp:spPr>
        <a:xfrm rot="10800000">
          <a:off x="991367" y="2434"/>
          <a:ext cx="2988756" cy="954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79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strike="noStrike" kern="1200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Hill Climb</a:t>
          </a:r>
          <a:endParaRPr lang="en-GB" sz="1800" b="0" i="0" u="none" strike="noStrike" kern="1200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sp:txBody>
      <dsp:txXfrm rot="10800000">
        <a:off x="1229927" y="2434"/>
        <a:ext cx="2750196" cy="954241"/>
      </dsp:txXfrm>
    </dsp:sp>
    <dsp:sp modelId="{CC38B5C3-232A-4EE3-AD00-90113F59D74A}">
      <dsp:nvSpPr>
        <dsp:cNvPr id="0" name=""/>
        <dsp:cNvSpPr/>
      </dsp:nvSpPr>
      <dsp:spPr>
        <a:xfrm>
          <a:off x="514246" y="2434"/>
          <a:ext cx="954241" cy="95424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108D6-8E0A-4DC2-A90B-814D91BB3814}">
      <dsp:nvSpPr>
        <dsp:cNvPr id="0" name=""/>
        <dsp:cNvSpPr/>
      </dsp:nvSpPr>
      <dsp:spPr>
        <a:xfrm rot="10800000">
          <a:off x="991367" y="1241524"/>
          <a:ext cx="2988756" cy="954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79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strike="noStrike" kern="1200" cap="none" dirty="0" err="1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Stochastic</a:t>
          </a:r>
          <a:r>
            <a:rPr lang="it-IT" sz="1800" b="0" i="0" u="none" strike="noStrike" kern="1200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 Hill Climb</a:t>
          </a:r>
          <a:endParaRPr lang="en-GB" sz="1800" b="0" i="0" u="none" strike="noStrike" kern="1200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sp:txBody>
      <dsp:txXfrm rot="10800000">
        <a:off x="1229927" y="1241524"/>
        <a:ext cx="2750196" cy="954241"/>
      </dsp:txXfrm>
    </dsp:sp>
    <dsp:sp modelId="{9B853136-899D-4EDA-A28F-8148111DDC39}">
      <dsp:nvSpPr>
        <dsp:cNvPr id="0" name=""/>
        <dsp:cNvSpPr/>
      </dsp:nvSpPr>
      <dsp:spPr>
        <a:xfrm>
          <a:off x="514246" y="1241524"/>
          <a:ext cx="954241" cy="95424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78042-4E65-4581-BD7E-55789F24E6DE}">
      <dsp:nvSpPr>
        <dsp:cNvPr id="0" name=""/>
        <dsp:cNvSpPr/>
      </dsp:nvSpPr>
      <dsp:spPr>
        <a:xfrm rot="10800000">
          <a:off x="991367" y="2480614"/>
          <a:ext cx="2988756" cy="954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79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u="none" strike="noStrike" kern="1200" cap="none" dirty="0">
              <a:solidFill>
                <a:schemeClr val="tx1"/>
              </a:solidFill>
              <a:latin typeface="Fira Sans Condensed"/>
              <a:ea typeface="Fira Sans Condensed"/>
              <a:cs typeface="Fira Sans Condensed"/>
              <a:sym typeface="Fira Sans Condensed"/>
            </a:rPr>
            <a:t>First Choice Hill Climb</a:t>
          </a:r>
          <a:endParaRPr lang="en-GB" sz="1800" b="0" i="0" u="none" strike="noStrike" kern="1200" cap="none" dirty="0">
            <a:solidFill>
              <a:schemeClr val="tx1"/>
            </a:solidFill>
            <a:latin typeface="Fira Sans Condensed"/>
            <a:ea typeface="Fira Sans Condensed"/>
            <a:cs typeface="Fira Sans Condensed"/>
            <a:sym typeface="Fira Sans Condensed"/>
          </a:endParaRPr>
        </a:p>
      </dsp:txBody>
      <dsp:txXfrm rot="10800000">
        <a:off x="1229927" y="2480614"/>
        <a:ext cx="2750196" cy="954241"/>
      </dsp:txXfrm>
    </dsp:sp>
    <dsp:sp modelId="{75B9AFEE-11EC-483F-A801-4E112F0E475A}">
      <dsp:nvSpPr>
        <dsp:cNvPr id="0" name=""/>
        <dsp:cNvSpPr/>
      </dsp:nvSpPr>
      <dsp:spPr>
        <a:xfrm>
          <a:off x="514246" y="2480614"/>
          <a:ext cx="954241" cy="954241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5e473b043_0_17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5e473b043_0_17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5e473b043_0_17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5e473b043_0_17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6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5e473b043_0_17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5e473b043_0_17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04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e473b043_0_16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e473b043_0_16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51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5e473b043_0_17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5e473b043_0_17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39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22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7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58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2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75e473b043_0_17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75e473b043_0_17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e473b043_0_16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e473b043_0_16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59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345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79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05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10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06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e473b043_0_16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e473b043_0_16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210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75e473b043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75e473b043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722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75e473b043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75e473b043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226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5e473b043_0_17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5e473b043_0_17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e473b043_0_16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e473b043_0_16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0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6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4e4ff9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4e4ff9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75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e473b043_0_16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e473b043_0_16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0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75e473b043_0_17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75e473b043_0_17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3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5e473b043_0_17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5e473b043_0_17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62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5e473b043_0_17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5e473b043_0_17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74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5" name="Google Shape;25;p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22" name="Google Shape;122;p1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2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3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5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_ONLY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0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92" name="Google Shape;192;p2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 idx="2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 idx="3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55" name="Google Shape;55;p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66" name="Google Shape;66;p1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1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36.svg"/><Relationship Id="rId4" Type="http://schemas.openxmlformats.org/officeDocument/2006/relationships/diagramData" Target="../diagrams/data1.xml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6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>
            <a:spLocks noGrp="1"/>
          </p:cNvSpPr>
          <p:nvPr>
            <p:ph type="title"/>
          </p:nvPr>
        </p:nvSpPr>
        <p:spPr>
          <a:xfrm>
            <a:off x="4282426" y="526350"/>
            <a:ext cx="4010100" cy="3355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tx1"/>
                </a:solidFill>
              </a:rPr>
              <a:t>Ms. Pac-Man  intelligent agent</a:t>
            </a:r>
            <a:endParaRPr sz="5400" dirty="0"/>
          </a:p>
        </p:txBody>
      </p:sp>
      <p:sp>
        <p:nvSpPr>
          <p:cNvPr id="3" name="Google Shape;250;p27">
            <a:extLst>
              <a:ext uri="{FF2B5EF4-FFF2-40B4-BE49-F238E27FC236}">
                <a16:creationId xmlns:a16="http://schemas.microsoft.com/office/drawing/2014/main" id="{7B01D7FC-F577-41FE-B4FB-61442A7BC8D3}"/>
              </a:ext>
            </a:extLst>
          </p:cNvPr>
          <p:cNvSpPr txBox="1">
            <a:spLocks/>
          </p:cNvSpPr>
          <p:nvPr/>
        </p:nvSpPr>
        <p:spPr>
          <a:xfrm>
            <a:off x="4282425" y="3881404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dirty="0">
                <a:solidFill>
                  <a:schemeClr val="accent2"/>
                </a:solidFill>
                <a:latin typeface="Fira Sans Condensed"/>
              </a:rPr>
              <a:t>Course of Artificial Intelligence</a:t>
            </a:r>
          </a:p>
          <a:p>
            <a:pPr algn="r"/>
            <a:r>
              <a:rPr lang="en-US" sz="1800" dirty="0" err="1">
                <a:solidFill>
                  <a:schemeClr val="accent2"/>
                </a:solidFill>
                <a:latin typeface="Fira Sans Condensed"/>
              </a:rPr>
              <a:t>A.y</a:t>
            </a:r>
            <a:r>
              <a:rPr lang="en-US" sz="1800" dirty="0">
                <a:solidFill>
                  <a:schemeClr val="accent2"/>
                </a:solidFill>
                <a:latin typeface="Fira Sans Condensed"/>
              </a:rPr>
              <a:t>. 2019/2020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body" idx="1"/>
          </p:nvPr>
        </p:nvSpPr>
        <p:spPr>
          <a:xfrm>
            <a:off x="672349" y="1393980"/>
            <a:ext cx="3488171" cy="2998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it-IT" dirty="0" err="1"/>
              <a:t>Eat</a:t>
            </a:r>
            <a:r>
              <a:rPr lang="it-IT" dirty="0"/>
              <a:t> </a:t>
            </a:r>
            <a:r>
              <a:rPr lang="it-IT" dirty="0" err="1"/>
              <a:t>pills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close</a:t>
            </a:r>
            <a:r>
              <a:rPr lang="it-IT" dirty="0"/>
              <a:t> to </a:t>
            </a:r>
            <a:r>
              <a:rPr lang="it-IT" dirty="0" err="1"/>
              <a:t>junctions</a:t>
            </a:r>
            <a:r>
              <a:rPr lang="it-IT" dirty="0"/>
              <a:t> </a:t>
            </a:r>
            <a:r>
              <a:rPr lang="it-IT" dirty="0" err="1"/>
              <a:t>reachable</a:t>
            </a:r>
            <a:r>
              <a:rPr lang="it-IT" dirty="0"/>
              <a:t> by </a:t>
            </a:r>
            <a:r>
              <a:rPr lang="it-IT" dirty="0" err="1"/>
              <a:t>Ms</a:t>
            </a:r>
            <a:r>
              <a:rPr lang="it-IT" dirty="0"/>
              <a:t> </a:t>
            </a:r>
            <a:r>
              <a:rPr lang="it-IT" dirty="0" err="1"/>
              <a:t>Pac</a:t>
            </a:r>
            <a:r>
              <a:rPr lang="it-IT" dirty="0"/>
              <a:t>-Man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ghost to </a:t>
            </a:r>
            <a:r>
              <a:rPr lang="it-IT" dirty="0" err="1"/>
              <a:t>ensure</a:t>
            </a:r>
            <a:r>
              <a:rPr lang="it-IT" dirty="0"/>
              <a:t> an </a:t>
            </a:r>
            <a:r>
              <a:rPr lang="it-IT" dirty="0" err="1"/>
              <a:t>escape</a:t>
            </a:r>
            <a:r>
              <a:rPr lang="it-IT" dirty="0"/>
              <a:t> way in case of </a:t>
            </a:r>
            <a:r>
              <a:rPr lang="it-IT" dirty="0" err="1"/>
              <a:t>danger</a:t>
            </a:r>
            <a:endParaRPr lang="it-IT" dirty="0"/>
          </a:p>
          <a:p>
            <a:pPr marL="742950" lvl="1" indent="-285750">
              <a:buSzPts val="1100"/>
            </a:pPr>
            <a:r>
              <a:rPr lang="it-IT" dirty="0"/>
              <a:t>Check for multiple </a:t>
            </a:r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junctions</a:t>
            </a:r>
            <a:endParaRPr lang="it-IT" dirty="0"/>
          </a:p>
          <a:p>
            <a:pPr marL="742950" lvl="1" indent="-285750">
              <a:buSzPts val="1100"/>
            </a:pPr>
            <a:r>
              <a:rPr lang="it-IT" dirty="0"/>
              <a:t>Check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a </a:t>
            </a:r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junction</a:t>
            </a:r>
            <a:endParaRPr lang="it-IT" dirty="0"/>
          </a:p>
          <a:p>
            <a:pPr marL="742950" lvl="1" indent="-285750">
              <a:buSzPts val="1100"/>
            </a:pPr>
            <a:r>
              <a:rPr lang="en-US" dirty="0"/>
              <a:t>Different “happiness” measure</a:t>
            </a:r>
            <a:endParaRPr dirty="0"/>
          </a:p>
        </p:txBody>
      </p:sp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672349" y="436450"/>
            <a:ext cx="57071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Utility function 0: use case examples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D34344-8555-4018-ACE0-D5F6BDB4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69563" y="1283907"/>
            <a:ext cx="2884788" cy="342181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C3F4F5D-7021-417A-B600-74C83571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563" y="1283907"/>
            <a:ext cx="2945796" cy="34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body" idx="1"/>
          </p:nvPr>
        </p:nvSpPr>
        <p:spPr>
          <a:xfrm>
            <a:off x="672349" y="1371601"/>
            <a:ext cx="3506245" cy="3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it-IT" dirty="0" err="1"/>
              <a:t>Eat</a:t>
            </a:r>
            <a:r>
              <a:rPr lang="it-IT" dirty="0"/>
              <a:t> </a:t>
            </a:r>
            <a:r>
              <a:rPr lang="it-IT" dirty="0" err="1"/>
              <a:t>pills</a:t>
            </a:r>
            <a:r>
              <a:rPr lang="it-IT" dirty="0"/>
              <a:t> and power </a:t>
            </a:r>
            <a:r>
              <a:rPr lang="it-IT" dirty="0" err="1"/>
              <a:t>pills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safe</a:t>
            </a:r>
            <a:endParaRPr lang="it-IT" dirty="0"/>
          </a:p>
          <a:p>
            <a:pPr marL="742950" lvl="1" indent="-285750">
              <a:buSzPts val="1100"/>
            </a:pPr>
            <a:r>
              <a:rPr lang="it-IT" dirty="0" err="1"/>
              <a:t>Eat</a:t>
            </a:r>
            <a:r>
              <a:rPr lang="it-IT" dirty="0"/>
              <a:t> </a:t>
            </a:r>
            <a:r>
              <a:rPr lang="it-IT" dirty="0" err="1"/>
              <a:t>edible</a:t>
            </a:r>
            <a:r>
              <a:rPr lang="it-IT" dirty="0"/>
              <a:t> ghosts, </a:t>
            </a:r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>
                <a:cs typeface="Times New Roman" panose="02020603050405020304" pitchFamily="18" charset="0"/>
              </a:rPr>
              <a:t>≡</a:t>
            </a:r>
            <a:r>
              <a:rPr lang="it-IT" dirty="0"/>
              <a:t> no </a:t>
            </a:r>
            <a:r>
              <a:rPr lang="it-IT" dirty="0" err="1"/>
              <a:t>other</a:t>
            </a:r>
            <a:r>
              <a:rPr lang="it-IT" dirty="0"/>
              <a:t> non-</a:t>
            </a:r>
            <a:r>
              <a:rPr lang="it-IT" dirty="0" err="1"/>
              <a:t>edible</a:t>
            </a:r>
            <a:r>
              <a:rPr lang="it-IT" dirty="0"/>
              <a:t> ghosts </a:t>
            </a:r>
            <a:r>
              <a:rPr lang="it-IT" dirty="0" err="1"/>
              <a:t>hangs</a:t>
            </a:r>
            <a:r>
              <a:rPr lang="it-IT" dirty="0"/>
              <a:t> </a:t>
            </a:r>
            <a:r>
              <a:rPr lang="it-IT" dirty="0" err="1"/>
              <a:t>around</a:t>
            </a:r>
            <a:endParaRPr lang="it-IT" dirty="0"/>
          </a:p>
          <a:p>
            <a:pPr marL="742950" lvl="1" indent="-285750">
              <a:buSzPts val="1100"/>
            </a:pPr>
            <a:r>
              <a:rPr lang="it-IT" dirty="0" err="1"/>
              <a:t>All</a:t>
            </a:r>
            <a:r>
              <a:rPr lang="it-IT" dirty="0"/>
              <a:t> 4 ghosts </a:t>
            </a:r>
            <a:r>
              <a:rPr lang="it-IT" dirty="0" err="1"/>
              <a:t>behind</a:t>
            </a:r>
            <a:r>
              <a:rPr lang="it-IT" dirty="0"/>
              <a:t> </a:t>
            </a:r>
            <a:r>
              <a:rPr lang="it-IT" dirty="0">
                <a:cs typeface="Times New Roman" panose="02020603050405020304" pitchFamily="18" charset="0"/>
              </a:rPr>
              <a:t>≡ Aggressive ghost team</a:t>
            </a:r>
            <a:endParaRPr lang="it-IT" dirty="0"/>
          </a:p>
          <a:p>
            <a:pPr marL="742950" lvl="1" indent="-285750">
              <a:buSzPts val="1100"/>
            </a:pPr>
            <a:r>
              <a:rPr lang="it-IT" dirty="0"/>
              <a:t>Escape to a </a:t>
            </a:r>
            <a:r>
              <a:rPr lang="it-IT" dirty="0" err="1"/>
              <a:t>junction</a:t>
            </a:r>
            <a:r>
              <a:rPr lang="it-IT" dirty="0"/>
              <a:t> </a:t>
            </a:r>
          </a:p>
          <a:p>
            <a:pPr marL="742950" lvl="1" indent="-285750">
              <a:buSzPts val="1100"/>
            </a:pPr>
            <a:r>
              <a:rPr lang="en-US" dirty="0"/>
              <a:t>Different “happiness” measure</a:t>
            </a:r>
            <a:endParaRPr dirty="0"/>
          </a:p>
        </p:txBody>
      </p:sp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672349" y="436450"/>
            <a:ext cx="5728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Utility function 1: use case examples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magine 2" descr="Immagine che contiene via&#10;&#10;Descrizione generata automaticamente">
            <a:extLst>
              <a:ext uri="{FF2B5EF4-FFF2-40B4-BE49-F238E27FC236}">
                <a16:creationId xmlns:a16="http://schemas.microsoft.com/office/drawing/2014/main" id="{F57553CE-2DEA-4EAD-A905-7D096CA0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74" y="1283907"/>
            <a:ext cx="2901961" cy="34218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BB9587-BB04-44BD-9442-964353BD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174" y="1283907"/>
            <a:ext cx="2909567" cy="34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Google Shape;317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2350" y="1136741"/>
                <a:ext cx="3304930" cy="33835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-IT" dirty="0"/>
                  <a:t>The utility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utility </a:t>
                </a:r>
                <a:r>
                  <a:rPr lang="it-IT" dirty="0" err="1"/>
                  <a:t>value</a:t>
                </a:r>
                <a:r>
                  <a:rPr lang="it-IT" dirty="0"/>
                  <a:t> to game </a:t>
                </a:r>
                <a:r>
                  <a:rPr lang="it-IT" dirty="0" err="1"/>
                  <a:t>condition</a:t>
                </a:r>
                <a:endParaRPr lang="it-IT" dirty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IT" dirty="0"/>
              </a:p>
              <a:p>
                <a:pPr marL="285750" indent="-285750">
                  <a:spcAft>
                    <a:spcPts val="1600"/>
                  </a:spcAft>
                </a:pPr>
                <a:endParaRPr lang="en-GB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dirty="0"/>
                  <a:t>An heuristic search algorithm explores the game state to find the game condition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0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7" name="Google Shape;317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2350" y="1136741"/>
                <a:ext cx="3304930" cy="3383550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Search strategy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490E1F0C-2468-4CD5-A482-CCA65114F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392068"/>
              </p:ext>
            </p:extLst>
          </p:nvPr>
        </p:nvGraphicFramePr>
        <p:xfrm>
          <a:off x="3977280" y="853105"/>
          <a:ext cx="4494370" cy="343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Elemento grafico 3" descr="Scacchi">
            <a:extLst>
              <a:ext uri="{FF2B5EF4-FFF2-40B4-BE49-F238E27FC236}">
                <a16:creationId xmlns:a16="http://schemas.microsoft.com/office/drawing/2014/main" id="{53F73FD2-C676-4F6B-9492-5DAE0E70A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0580" y="1009150"/>
            <a:ext cx="662940" cy="662940"/>
          </a:xfrm>
          <a:prstGeom prst="rect">
            <a:avLst/>
          </a:prstGeom>
        </p:spPr>
      </p:pic>
      <p:pic>
        <p:nvPicPr>
          <p:cNvPr id="6" name="Elemento grafico 5" descr="Fiocco">
            <a:extLst>
              <a:ext uri="{FF2B5EF4-FFF2-40B4-BE49-F238E27FC236}">
                <a16:creationId xmlns:a16="http://schemas.microsoft.com/office/drawing/2014/main" id="{AAB0F577-9583-4B0E-8508-C251085FB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0579" y="2240279"/>
            <a:ext cx="662941" cy="662941"/>
          </a:xfrm>
          <a:prstGeom prst="rect">
            <a:avLst/>
          </a:prstGeom>
        </p:spPr>
      </p:pic>
      <p:pic>
        <p:nvPicPr>
          <p:cNvPr id="8" name="Elemento grafico 7" descr="Rapinatore">
            <a:extLst>
              <a:ext uri="{FF2B5EF4-FFF2-40B4-BE49-F238E27FC236}">
                <a16:creationId xmlns:a16="http://schemas.microsoft.com/office/drawing/2014/main" id="{F9CBB2F6-8218-4583-B5A0-6449F9EBE1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0579" y="3471409"/>
            <a:ext cx="662942" cy="6629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Experimental </a:t>
            </a:r>
            <a:br>
              <a:rPr lang="en-GB" sz="3200" dirty="0"/>
            </a:br>
            <a:r>
              <a:rPr lang="en-GB" sz="3200" dirty="0"/>
              <a:t>results</a:t>
            </a:r>
            <a:endParaRPr sz="3200"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FB9D9A"/>
                </a:solidFill>
              </a:rPr>
              <a:t>.</a:t>
            </a:r>
            <a:endParaRPr dirty="0">
              <a:solidFill>
                <a:srgbClr val="FB9D9A"/>
              </a:solidFill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GB" dirty="0"/>
              <a:t>Statistical analysis of the experiments</a:t>
            </a:r>
          </a:p>
        </p:txBody>
      </p:sp>
    </p:spTree>
    <p:extLst>
      <p:ext uri="{BB962C8B-B14F-4D97-AF65-F5344CB8AC3E}">
        <p14:creationId xmlns:p14="http://schemas.microsoft.com/office/powerpoint/2010/main" val="59885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Experiments setting</a:t>
            </a:r>
            <a:r>
              <a:rPr lang="en-GB" dirty="0">
                <a:solidFill>
                  <a:schemeClr val="dk1"/>
                </a:solidFill>
              </a:rPr>
              <a:t>.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0BFA5A0A-3288-4C65-89AB-BF50E04F4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274253"/>
              </p:ext>
            </p:extLst>
          </p:nvPr>
        </p:nvGraphicFramePr>
        <p:xfrm>
          <a:off x="1662223" y="1009150"/>
          <a:ext cx="5819554" cy="387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9B1B8B-C491-4DFC-AE44-2BC023665FE7}"/>
              </a:ext>
            </a:extLst>
          </p:cNvPr>
          <p:cNvSpPr txBox="1"/>
          <p:nvPr/>
        </p:nvSpPr>
        <p:spPr>
          <a:xfrm>
            <a:off x="1828800" y="158185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kern="1200" dirty="0" err="1">
                <a:solidFill>
                  <a:schemeClr val="tx1"/>
                </a:solidFill>
                <a:latin typeface="Fira Sans Condensed ExtraBold"/>
              </a:rPr>
              <a:t>Exp</a:t>
            </a:r>
            <a:r>
              <a:rPr lang="it-IT" sz="2000" b="1" kern="1200" dirty="0">
                <a:solidFill>
                  <a:schemeClr val="tx1"/>
                </a:solidFill>
                <a:latin typeface="Fira Sans Condensed ExtraBold"/>
              </a:rPr>
              <a:t> 1</a:t>
            </a:r>
            <a:endParaRPr lang="en-GB" sz="2000" b="1" kern="1200" dirty="0">
              <a:solidFill>
                <a:schemeClr val="tx1"/>
              </a:solidFill>
              <a:latin typeface="Fira Sans Condensed ExtraBold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8E828-4B3D-4F2C-9F03-79BA4DB087AD}"/>
              </a:ext>
            </a:extLst>
          </p:cNvPr>
          <p:cNvSpPr txBox="1"/>
          <p:nvPr/>
        </p:nvSpPr>
        <p:spPr>
          <a:xfrm>
            <a:off x="2098158" y="274493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kern="1200" dirty="0" err="1">
                <a:solidFill>
                  <a:schemeClr val="tx1"/>
                </a:solidFill>
                <a:latin typeface="Fira Sans Condensed ExtraBold"/>
              </a:rPr>
              <a:t>Exp</a:t>
            </a:r>
            <a:r>
              <a:rPr lang="it-IT" sz="2000" b="1" kern="1200" dirty="0">
                <a:solidFill>
                  <a:schemeClr val="tx1"/>
                </a:solidFill>
                <a:latin typeface="Fira Sans Condensed ExtraBold"/>
              </a:rPr>
              <a:t> 2</a:t>
            </a:r>
            <a:endParaRPr lang="en-GB" sz="2000" b="1" kern="1200" dirty="0">
              <a:solidFill>
                <a:schemeClr val="tx1"/>
              </a:solidFill>
              <a:latin typeface="Fira Sans Condensed ExtraBold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5047B8-091F-48B2-A9B6-3BACB96088AC}"/>
              </a:ext>
            </a:extLst>
          </p:cNvPr>
          <p:cNvSpPr txBox="1"/>
          <p:nvPr/>
        </p:nvSpPr>
        <p:spPr>
          <a:xfrm>
            <a:off x="1828800" y="390801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kern="1200" dirty="0" err="1">
                <a:solidFill>
                  <a:schemeClr val="tx1"/>
                </a:solidFill>
                <a:latin typeface="Fira Sans Condensed ExtraBold"/>
              </a:rPr>
              <a:t>Exp</a:t>
            </a:r>
            <a:r>
              <a:rPr lang="it-IT" sz="2000" b="1" kern="1200" dirty="0">
                <a:solidFill>
                  <a:schemeClr val="tx1"/>
                </a:solidFill>
                <a:latin typeface="Fira Sans Condensed ExtraBold"/>
              </a:rPr>
              <a:t> L</a:t>
            </a:r>
            <a:endParaRPr lang="en-GB" sz="2000" b="1" kern="1200" dirty="0">
              <a:solidFill>
                <a:schemeClr val="tx1"/>
              </a:solidFill>
              <a:latin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2660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1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1A92DBA9-62A1-47D8-AEFB-BF209221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10515"/>
              </p:ext>
            </p:extLst>
          </p:nvPr>
        </p:nvGraphicFramePr>
        <p:xfrm>
          <a:off x="952500" y="1263945"/>
          <a:ext cx="7239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095754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795804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094358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8399918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042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</a:rPr>
                        <a:t>Statistical </a:t>
                      </a:r>
                      <a:r>
                        <a:rPr lang="it-IT" sz="1400" b="1" i="0" u="none" strike="noStrike" kern="1200" cap="none" dirty="0" err="1">
                          <a:solidFill>
                            <a:srgbClr val="FFFFFF"/>
                          </a:solidFill>
                          <a:latin typeface="Fira Sans Condensed ExtraBold"/>
                        </a:rPr>
                        <a:t>values</a:t>
                      </a:r>
                      <a:endParaRPr lang="en-GB" sz="14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Aggressive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Random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Legacy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Starter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Max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123620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68570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46780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59680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Min</a:t>
                      </a:r>
                      <a:r>
                        <a:rPr lang="it-IT" sz="1400" dirty="0">
                          <a:latin typeface="Fira Sans Condensed"/>
                        </a:rPr>
                        <a:t>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17340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44420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5640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3450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4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Average</a:t>
                      </a:r>
                      <a:r>
                        <a:rPr lang="it-IT" sz="1400" dirty="0">
                          <a:latin typeface="Fira Sans Condensed"/>
                        </a:rPr>
                        <a:t>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58825.9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58573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23759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20639.5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Std</a:t>
                      </a:r>
                      <a:r>
                        <a:rPr lang="it-IT" sz="1400" dirty="0">
                          <a:latin typeface="Fira Sans Condensed"/>
                        </a:rPr>
                        <a:t> </a:t>
                      </a:r>
                      <a:r>
                        <a:rPr lang="it-IT" sz="1400" dirty="0" err="1">
                          <a:latin typeface="Fira Sans Condensed"/>
                        </a:rPr>
                        <a:t>Deviation</a:t>
                      </a:r>
                      <a:r>
                        <a:rPr lang="it-IT" sz="1400" dirty="0">
                          <a:latin typeface="Fira Sans Condensed"/>
                        </a:rPr>
                        <a:t>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27123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3386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8973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11276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Max </a:t>
                      </a:r>
                      <a:r>
                        <a:rPr lang="it-IT" sz="1400" dirty="0" err="1">
                          <a:latin typeface="Fira Sans Condensed"/>
                        </a:rPr>
                        <a:t>level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14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17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7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5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Survival %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12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99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Average</a:t>
                      </a:r>
                      <a:r>
                        <a:rPr lang="it-IT" sz="1400" dirty="0">
                          <a:latin typeface="Fira Sans Condensed"/>
                        </a:rPr>
                        <a:t> ghosts </a:t>
                      </a:r>
                      <a:r>
                        <a:rPr lang="it-IT" sz="1400" dirty="0" err="1">
                          <a:latin typeface="Fira Sans Condensed"/>
                        </a:rPr>
                        <a:t>eaten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66.2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51.8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31.5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23.8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32449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458B66AA-0B03-4BBE-AE06-16E9B3D3BEB1}"/>
              </a:ext>
            </a:extLst>
          </p:cNvPr>
          <p:cNvSpPr/>
          <p:nvPr/>
        </p:nvSpPr>
        <p:spPr>
          <a:xfrm>
            <a:off x="952500" y="2349660"/>
            <a:ext cx="4337130" cy="428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83E17AE-2F12-4871-A35F-977778B5880E}"/>
              </a:ext>
            </a:extLst>
          </p:cNvPr>
          <p:cNvSpPr/>
          <p:nvPr/>
        </p:nvSpPr>
        <p:spPr>
          <a:xfrm>
            <a:off x="952500" y="3603206"/>
            <a:ext cx="4337130" cy="428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26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1 – Random and Aggressive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17;p30">
            <a:extLst>
              <a:ext uri="{FF2B5EF4-FFF2-40B4-BE49-F238E27FC236}">
                <a16:creationId xmlns:a16="http://schemas.microsoft.com/office/drawing/2014/main" id="{B81FFEA4-8741-4B48-9AA1-B9E2FA8FA17B}"/>
              </a:ext>
            </a:extLst>
          </p:cNvPr>
          <p:cNvSpPr txBox="1">
            <a:spLocks/>
          </p:cNvSpPr>
          <p:nvPr/>
        </p:nvSpPr>
        <p:spPr>
          <a:xfrm>
            <a:off x="5201362" y="1077720"/>
            <a:ext cx="2994300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dirty="0"/>
              <a:t>The score is correlated to </a:t>
            </a:r>
          </a:p>
          <a:p>
            <a:pPr marL="742950" lvl="1" indent="-285750" algn="l"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GB" dirty="0"/>
              <a:t>Match time</a:t>
            </a:r>
          </a:p>
          <a:p>
            <a:pPr marL="742950" lvl="1" indent="-285750" algn="l"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GB" dirty="0"/>
              <a:t>Ghosts eaten</a:t>
            </a:r>
          </a:p>
          <a:p>
            <a:pPr marL="742950" lvl="1" indent="-285750" algn="l"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GB" dirty="0"/>
              <a:t>Level reached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dirty="0"/>
              <a:t>Correlation analysis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9E16094-CF5C-4C5A-8190-4C06BDB81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2" t="10743" r="9156" b="4493"/>
          <a:stretch/>
        </p:blipFill>
        <p:spPr>
          <a:xfrm>
            <a:off x="672350" y="1271537"/>
            <a:ext cx="4189227" cy="3435513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883CCB-5CD1-4546-B7D0-F33669A70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621" y="2838299"/>
            <a:ext cx="1920000" cy="2160000"/>
          </a:xfrm>
          <a:prstGeom prst="rect">
            <a:avLst/>
          </a:prstGeom>
        </p:spPr>
      </p:pic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F4D7A892-34A4-42C0-B03F-BB8D57BC8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513" y="2838299"/>
            <a:ext cx="243000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1A92DBA9-62A1-47D8-AEFB-BF209221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08223"/>
              </p:ext>
            </p:extLst>
          </p:nvPr>
        </p:nvGraphicFramePr>
        <p:xfrm>
          <a:off x="952500" y="1263945"/>
          <a:ext cx="7239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095754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795804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094358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8399918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042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</a:rPr>
                        <a:t>Statistical </a:t>
                      </a:r>
                      <a:r>
                        <a:rPr lang="it-IT" sz="1400" b="1" i="0" u="none" strike="noStrike" kern="1200" cap="none" dirty="0" err="1">
                          <a:solidFill>
                            <a:srgbClr val="FFFFFF"/>
                          </a:solidFill>
                          <a:latin typeface="Fira Sans Condensed ExtraBold"/>
                        </a:rPr>
                        <a:t>values</a:t>
                      </a:r>
                      <a:endParaRPr lang="en-GB" sz="14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Aggressive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Random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Legacy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u="none" strike="noStrike" kern="1200" cap="none" dirty="0">
                          <a:solidFill>
                            <a:srgbClr val="FFFFFF"/>
                          </a:solidFill>
                          <a:latin typeface="Fira Sans Condensed ExtraBold"/>
                          <a:ea typeface="+mn-ea"/>
                          <a:cs typeface="+mn-cs"/>
                          <a:sym typeface="Arial"/>
                        </a:rPr>
                        <a:t>Starter</a:t>
                      </a:r>
                      <a:endParaRPr lang="en-GB" sz="1200" b="1" i="0" u="none" strike="noStrike" kern="1200" cap="none" dirty="0">
                        <a:solidFill>
                          <a:srgbClr val="FFFFFF"/>
                        </a:solidFill>
                        <a:latin typeface="Fira Sans Condensed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Max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131180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69720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53880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57680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Min</a:t>
                      </a:r>
                      <a:r>
                        <a:rPr lang="it-IT" sz="1400" dirty="0">
                          <a:latin typeface="Fira Sans Condensed"/>
                        </a:rPr>
                        <a:t>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7800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37660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6189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3220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4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Average</a:t>
                      </a:r>
                      <a:r>
                        <a:rPr lang="it-IT" sz="1400" dirty="0">
                          <a:latin typeface="Fira Sans Condensed"/>
                        </a:rPr>
                        <a:t>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74607.5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59326.9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24314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23132.5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Std</a:t>
                      </a:r>
                      <a:r>
                        <a:rPr lang="it-IT" sz="1400" dirty="0">
                          <a:latin typeface="Fira Sans Condensed"/>
                        </a:rPr>
                        <a:t> </a:t>
                      </a:r>
                      <a:r>
                        <a:rPr lang="it-IT" sz="1400" dirty="0" err="1">
                          <a:latin typeface="Fira Sans Condensed"/>
                        </a:rPr>
                        <a:t>Deviation</a:t>
                      </a:r>
                      <a:r>
                        <a:rPr lang="it-IT" sz="1400" dirty="0">
                          <a:latin typeface="Fira Sans Condensed"/>
                        </a:rPr>
                        <a:t> score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30688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3769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9581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10365.73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Max </a:t>
                      </a:r>
                      <a:r>
                        <a:rPr lang="it-IT" sz="1400" dirty="0" err="1">
                          <a:latin typeface="Fira Sans Condensed"/>
                        </a:rPr>
                        <a:t>level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13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17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8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10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5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Survival %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22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99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0.5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0.5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9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Fira Sans Condensed"/>
                        </a:rPr>
                        <a:t>Average</a:t>
                      </a:r>
                      <a:r>
                        <a:rPr lang="it-IT" sz="1400" dirty="0">
                          <a:latin typeface="Fira Sans Condensed"/>
                        </a:rPr>
                        <a:t> ghosts </a:t>
                      </a:r>
                      <a:r>
                        <a:rPr lang="it-IT" sz="1400" dirty="0" err="1">
                          <a:latin typeface="Fira Sans Condensed"/>
                        </a:rPr>
                        <a:t>eaten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83.3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52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32.8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Fira Sans Condensed"/>
                        </a:rPr>
                        <a:t>26.4</a:t>
                      </a:r>
                      <a:endParaRPr lang="en-GB" sz="1400" dirty="0">
                        <a:latin typeface="Fira Sans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32449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0E12F898-B2AD-45AF-A0B9-A8B8DA610D51}"/>
              </a:ext>
            </a:extLst>
          </p:cNvPr>
          <p:cNvSpPr/>
          <p:nvPr/>
        </p:nvSpPr>
        <p:spPr>
          <a:xfrm>
            <a:off x="952500" y="2349660"/>
            <a:ext cx="4337130" cy="428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2FBD06D-E5CF-42AC-90BD-4BF6D6185036}"/>
              </a:ext>
            </a:extLst>
          </p:cNvPr>
          <p:cNvSpPr/>
          <p:nvPr/>
        </p:nvSpPr>
        <p:spPr>
          <a:xfrm>
            <a:off x="952500" y="3603206"/>
            <a:ext cx="4337130" cy="428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CD3BA98-2D4A-4FB1-9ECB-4C08424CC55A}"/>
              </a:ext>
            </a:extLst>
          </p:cNvPr>
          <p:cNvSpPr/>
          <p:nvPr/>
        </p:nvSpPr>
        <p:spPr>
          <a:xfrm>
            <a:off x="952500" y="4031469"/>
            <a:ext cx="4337130" cy="493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26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2 – Random and Aggressive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EDC2106-8250-4307-90B3-C5CD2D62A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9" t="10543" r="10674" b="3670"/>
          <a:stretch/>
        </p:blipFill>
        <p:spPr>
          <a:xfrm>
            <a:off x="836204" y="1391592"/>
            <a:ext cx="3726513" cy="3099204"/>
          </a:xfrm>
          <a:prstGeom prst="rect">
            <a:avLst/>
          </a:prstGeom>
        </p:spPr>
      </p:pic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2F2200CA-0010-472C-974E-A1658F8E8B85}"/>
              </a:ext>
            </a:extLst>
          </p:cNvPr>
          <p:cNvSpPr txBox="1">
            <a:spLocks/>
          </p:cNvSpPr>
          <p:nvPr/>
        </p:nvSpPr>
        <p:spPr>
          <a:xfrm>
            <a:off x="5201362" y="1077720"/>
            <a:ext cx="2994300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dirty="0"/>
              <a:t>Enhanced strategy </a:t>
            </a:r>
            <a:r>
              <a:rPr lang="en-US" dirty="0"/>
              <a:t>in eating the edible ghosts</a:t>
            </a:r>
            <a:endParaRPr lang="en-GB" dirty="0"/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Expected increase of the statistical values</a:t>
            </a:r>
            <a:endParaRPr lang="en-GB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4F02BCE-C347-4E88-9BA0-0858F7607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62" y="2352871"/>
            <a:ext cx="3324069" cy="22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26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2 – Random and Aggressive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2F2200CA-0010-472C-974E-A1658F8E8B85}"/>
              </a:ext>
            </a:extLst>
          </p:cNvPr>
          <p:cNvSpPr txBox="1">
            <a:spLocks/>
          </p:cNvSpPr>
          <p:nvPr/>
        </p:nvSpPr>
        <p:spPr>
          <a:xfrm>
            <a:off x="5201362" y="1077720"/>
            <a:ext cx="2994300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7C3EC4-693A-464F-A089-C0E27907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5" y="1312757"/>
            <a:ext cx="2452428" cy="1468398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98990C1-5A66-4C6C-A4B5-BB036048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55" y="3084762"/>
            <a:ext cx="2452428" cy="146839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FA9EE4-24A1-4565-82F1-332AC4BFA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588" y="1312757"/>
            <a:ext cx="5184644" cy="324040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36B953A-6951-4C16-A70A-2E2C8CCA9D88}"/>
              </a:ext>
            </a:extLst>
          </p:cNvPr>
          <p:cNvSpPr/>
          <p:nvPr/>
        </p:nvSpPr>
        <p:spPr>
          <a:xfrm>
            <a:off x="689391" y="4553161"/>
            <a:ext cx="7181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ExtraBold"/>
              </a:rPr>
              <a:t>Aggressive ghost team (top) and Random ghost team (bottom)</a:t>
            </a:r>
            <a:endParaRPr lang="en-GB" dirty="0">
              <a:latin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345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Outline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3" name="Google Shape;803;p47"/>
          <p:cNvSpPr/>
          <p:nvPr/>
        </p:nvSpPr>
        <p:spPr>
          <a:xfrm>
            <a:off x="3109138" y="1136150"/>
            <a:ext cx="2925732" cy="4222631"/>
          </a:xfrm>
          <a:custGeom>
            <a:avLst/>
            <a:gdLst/>
            <a:ahLst/>
            <a:cxnLst/>
            <a:rect l="l" t="t" r="r" b="b"/>
            <a:pathLst>
              <a:path w="144552" h="208628" extrusionOk="0">
                <a:moveTo>
                  <a:pt x="80063" y="1"/>
                </a:moveTo>
                <a:cubicBezTo>
                  <a:pt x="77320" y="1"/>
                  <a:pt x="74565" y="179"/>
                  <a:pt x="71818" y="544"/>
                </a:cubicBezTo>
                <a:cubicBezTo>
                  <a:pt x="47292" y="3770"/>
                  <a:pt x="26322" y="22833"/>
                  <a:pt x="20163" y="46699"/>
                </a:cubicBezTo>
                <a:cubicBezTo>
                  <a:pt x="18110" y="54581"/>
                  <a:pt x="18477" y="62903"/>
                  <a:pt x="15544" y="70565"/>
                </a:cubicBezTo>
                <a:cubicBezTo>
                  <a:pt x="12575" y="78300"/>
                  <a:pt x="10082" y="85229"/>
                  <a:pt x="6562" y="92708"/>
                </a:cubicBezTo>
                <a:cubicBezTo>
                  <a:pt x="3813" y="98500"/>
                  <a:pt x="0" y="104256"/>
                  <a:pt x="2640" y="108618"/>
                </a:cubicBezTo>
                <a:cubicBezTo>
                  <a:pt x="5316" y="113054"/>
                  <a:pt x="9349" y="114851"/>
                  <a:pt x="16094" y="116390"/>
                </a:cubicBezTo>
                <a:cubicBezTo>
                  <a:pt x="16094" y="116427"/>
                  <a:pt x="16094" y="116464"/>
                  <a:pt x="16094" y="116500"/>
                </a:cubicBezTo>
                <a:cubicBezTo>
                  <a:pt x="16131" y="121523"/>
                  <a:pt x="16351" y="126619"/>
                  <a:pt x="16497" y="131678"/>
                </a:cubicBezTo>
                <a:cubicBezTo>
                  <a:pt x="16607" y="135490"/>
                  <a:pt x="16571" y="139486"/>
                  <a:pt x="18367" y="143006"/>
                </a:cubicBezTo>
                <a:cubicBezTo>
                  <a:pt x="22106" y="150191"/>
                  <a:pt x="29438" y="150961"/>
                  <a:pt x="36697" y="151034"/>
                </a:cubicBezTo>
                <a:cubicBezTo>
                  <a:pt x="36765" y="151035"/>
                  <a:pt x="36834" y="151035"/>
                  <a:pt x="36904" y="151035"/>
                </a:cubicBezTo>
                <a:cubicBezTo>
                  <a:pt x="38299" y="151035"/>
                  <a:pt x="40006" y="150936"/>
                  <a:pt x="41761" y="150936"/>
                </a:cubicBezTo>
                <a:cubicBezTo>
                  <a:pt x="46099" y="150936"/>
                  <a:pt x="50728" y="151543"/>
                  <a:pt x="51655" y="155763"/>
                </a:cubicBezTo>
                <a:cubicBezTo>
                  <a:pt x="52681" y="160493"/>
                  <a:pt x="51875" y="166248"/>
                  <a:pt x="51801" y="171051"/>
                </a:cubicBezTo>
                <a:cubicBezTo>
                  <a:pt x="51655" y="181426"/>
                  <a:pt x="50811" y="191727"/>
                  <a:pt x="50445" y="202065"/>
                </a:cubicBezTo>
                <a:cubicBezTo>
                  <a:pt x="49858" y="202065"/>
                  <a:pt x="49712" y="202872"/>
                  <a:pt x="50261" y="203055"/>
                </a:cubicBezTo>
                <a:cubicBezTo>
                  <a:pt x="63386" y="207528"/>
                  <a:pt x="77683" y="208628"/>
                  <a:pt x="91504" y="208628"/>
                </a:cubicBezTo>
                <a:cubicBezTo>
                  <a:pt x="98726" y="208628"/>
                  <a:pt x="105912" y="208298"/>
                  <a:pt x="113097" y="207748"/>
                </a:cubicBezTo>
                <a:cubicBezTo>
                  <a:pt x="119439" y="207308"/>
                  <a:pt x="126258" y="207344"/>
                  <a:pt x="132270" y="205145"/>
                </a:cubicBezTo>
                <a:cubicBezTo>
                  <a:pt x="132600" y="205035"/>
                  <a:pt x="132784" y="204705"/>
                  <a:pt x="132747" y="204338"/>
                </a:cubicBezTo>
                <a:lnTo>
                  <a:pt x="132747" y="204338"/>
                </a:lnTo>
                <a:cubicBezTo>
                  <a:pt x="132788" y="204345"/>
                  <a:pt x="132829" y="204348"/>
                  <a:pt x="132870" y="204348"/>
                </a:cubicBezTo>
                <a:cubicBezTo>
                  <a:pt x="133270" y="204348"/>
                  <a:pt x="133646" y="204031"/>
                  <a:pt x="133480" y="203532"/>
                </a:cubicBezTo>
                <a:cubicBezTo>
                  <a:pt x="121932" y="172590"/>
                  <a:pt x="117716" y="138973"/>
                  <a:pt x="130987" y="107922"/>
                </a:cubicBezTo>
                <a:cubicBezTo>
                  <a:pt x="136596" y="94871"/>
                  <a:pt x="143195" y="82223"/>
                  <a:pt x="143965" y="67742"/>
                </a:cubicBezTo>
                <a:cubicBezTo>
                  <a:pt x="144552" y="55131"/>
                  <a:pt x="141582" y="42557"/>
                  <a:pt x="135313" y="31558"/>
                </a:cubicBezTo>
                <a:cubicBezTo>
                  <a:pt x="124080" y="11867"/>
                  <a:pt x="102433" y="1"/>
                  <a:pt x="80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3548655" y="1113494"/>
            <a:ext cx="2333210" cy="2332077"/>
            <a:chOff x="5070294" y="918373"/>
            <a:chExt cx="981000" cy="980400"/>
          </a:xfrm>
        </p:grpSpPr>
        <p:sp>
          <p:nvSpPr>
            <p:cNvPr id="805" name="Google Shape;805;p47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 rot="-8979435">
              <a:off x="5202401" y="1050234"/>
              <a:ext cx="716786" cy="716679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 rot="182819">
              <a:off x="5269608" y="1117573"/>
              <a:ext cx="581322" cy="581621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 rot="3658989">
              <a:off x="5339791" y="1187314"/>
              <a:ext cx="442207" cy="44220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 rot="-5574049">
              <a:off x="5415134" y="1262917"/>
              <a:ext cx="290472" cy="290472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7"/>
          <p:cNvSpPr/>
          <p:nvPr/>
        </p:nvSpPr>
        <p:spPr>
          <a:xfrm>
            <a:off x="4320875" y="2191300"/>
            <a:ext cx="176100" cy="17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7"/>
          <p:cNvSpPr/>
          <p:nvPr/>
        </p:nvSpPr>
        <p:spPr>
          <a:xfrm>
            <a:off x="5040025" y="1967450"/>
            <a:ext cx="176100" cy="17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7"/>
          <p:cNvSpPr/>
          <p:nvPr/>
        </p:nvSpPr>
        <p:spPr>
          <a:xfrm>
            <a:off x="4144775" y="2610375"/>
            <a:ext cx="176100" cy="17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7"/>
          <p:cNvSpPr/>
          <p:nvPr/>
        </p:nvSpPr>
        <p:spPr>
          <a:xfrm>
            <a:off x="5278150" y="2700875"/>
            <a:ext cx="176100" cy="17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7"/>
          <p:cNvSpPr txBox="1">
            <a:spLocks noGrp="1"/>
          </p:cNvSpPr>
          <p:nvPr>
            <p:ph type="title" idx="4294967295"/>
          </p:nvPr>
        </p:nvSpPr>
        <p:spPr>
          <a:xfrm>
            <a:off x="688975" y="1784451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3600" dirty="0"/>
              <a:t>01</a:t>
            </a:r>
            <a:r>
              <a:rPr lang="en" sz="3600" dirty="0">
                <a:solidFill>
                  <a:srgbClr val="E17C78"/>
                </a:solidFill>
              </a:rPr>
              <a:t> .</a:t>
            </a:r>
            <a:endParaRPr sz="3600" dirty="0"/>
          </a:p>
        </p:txBody>
      </p:sp>
      <p:sp>
        <p:nvSpPr>
          <p:cNvPr id="818" name="Google Shape;818;p47"/>
          <p:cNvSpPr txBox="1">
            <a:spLocks noGrp="1"/>
          </p:cNvSpPr>
          <p:nvPr>
            <p:ph type="subTitle" idx="4294967295"/>
          </p:nvPr>
        </p:nvSpPr>
        <p:spPr>
          <a:xfrm>
            <a:off x="688975" y="226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-GB" sz="1400" dirty="0"/>
              <a:t>Design goals </a:t>
            </a:r>
            <a:r>
              <a:rPr lang="it-IT" sz="1400" dirty="0"/>
              <a:t>and agent </a:t>
            </a:r>
            <a:r>
              <a:rPr lang="it-IT" sz="1400" dirty="0" err="1"/>
              <a:t>function</a:t>
            </a:r>
            <a:endParaRPr lang="it-IT" sz="1400" dirty="0"/>
          </a:p>
          <a:p>
            <a:pPr marL="0" indent="0" algn="r">
              <a:spcAft>
                <a:spcPts val="1600"/>
              </a:spcAft>
              <a:buNone/>
            </a:pPr>
            <a:endParaRPr lang="en-GB" sz="1400" dirty="0"/>
          </a:p>
        </p:txBody>
      </p:sp>
      <p:sp>
        <p:nvSpPr>
          <p:cNvPr id="819" name="Google Shape;819;p47"/>
          <p:cNvSpPr txBox="1">
            <a:spLocks noGrp="1"/>
          </p:cNvSpPr>
          <p:nvPr>
            <p:ph type="title" idx="4294967295"/>
          </p:nvPr>
        </p:nvSpPr>
        <p:spPr>
          <a:xfrm>
            <a:off x="6513700" y="1784451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/>
              <a:t>02</a:t>
            </a:r>
            <a:r>
              <a:rPr lang="en" sz="3600" dirty="0">
                <a:solidFill>
                  <a:srgbClr val="E17C78"/>
                </a:solidFill>
              </a:rPr>
              <a:t>.</a:t>
            </a:r>
          </a:p>
        </p:txBody>
      </p:sp>
      <p:sp>
        <p:nvSpPr>
          <p:cNvPr id="820" name="Google Shape;820;p47"/>
          <p:cNvSpPr txBox="1">
            <a:spLocks noGrp="1"/>
          </p:cNvSpPr>
          <p:nvPr>
            <p:ph type="subTitle" idx="4294967295"/>
          </p:nvPr>
        </p:nvSpPr>
        <p:spPr>
          <a:xfrm>
            <a:off x="6513700" y="226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400" dirty="0"/>
              <a:t>Experimental results and statistical analysis</a:t>
            </a:r>
          </a:p>
        </p:txBody>
      </p:sp>
      <p:sp>
        <p:nvSpPr>
          <p:cNvPr id="821" name="Google Shape;821;p47"/>
          <p:cNvSpPr txBox="1">
            <a:spLocks noGrp="1"/>
          </p:cNvSpPr>
          <p:nvPr>
            <p:ph type="title" idx="4294967295"/>
          </p:nvPr>
        </p:nvSpPr>
        <p:spPr>
          <a:xfrm>
            <a:off x="688975" y="3196501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3600" dirty="0"/>
              <a:t>03</a:t>
            </a:r>
            <a:r>
              <a:rPr lang="en" sz="3600" dirty="0">
                <a:solidFill>
                  <a:srgbClr val="E17C78"/>
                </a:solidFill>
              </a:rPr>
              <a:t>.</a:t>
            </a:r>
          </a:p>
        </p:txBody>
      </p:sp>
      <p:sp>
        <p:nvSpPr>
          <p:cNvPr id="822" name="Google Shape;822;p47"/>
          <p:cNvSpPr txBox="1">
            <a:spLocks noGrp="1"/>
          </p:cNvSpPr>
          <p:nvPr>
            <p:ph type="subTitle" idx="4294967295"/>
          </p:nvPr>
        </p:nvSpPr>
        <p:spPr>
          <a:xfrm>
            <a:off x="688975" y="36753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GB" sz="1400" dirty="0"/>
              <a:t>Learning: improve the agent performance</a:t>
            </a:r>
          </a:p>
        </p:txBody>
      </p:sp>
      <p:sp>
        <p:nvSpPr>
          <p:cNvPr id="823" name="Google Shape;823;p47"/>
          <p:cNvSpPr txBox="1">
            <a:spLocks noGrp="1"/>
          </p:cNvSpPr>
          <p:nvPr>
            <p:ph type="title" idx="4294967295"/>
          </p:nvPr>
        </p:nvSpPr>
        <p:spPr>
          <a:xfrm>
            <a:off x="6513700" y="3196501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/>
              <a:t>04</a:t>
            </a:r>
            <a:r>
              <a:rPr lang="en" sz="3600" dirty="0">
                <a:solidFill>
                  <a:srgbClr val="E17C78"/>
                </a:solidFill>
              </a:rPr>
              <a:t>.</a:t>
            </a:r>
          </a:p>
        </p:txBody>
      </p:sp>
      <p:sp>
        <p:nvSpPr>
          <p:cNvPr id="824" name="Google Shape;824;p47"/>
          <p:cNvSpPr txBox="1">
            <a:spLocks noGrp="1"/>
          </p:cNvSpPr>
          <p:nvPr>
            <p:ph type="subTitle" idx="4294967295"/>
          </p:nvPr>
        </p:nvSpPr>
        <p:spPr>
          <a:xfrm>
            <a:off x="6513700" y="36753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Final considerations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825" name="Google Shape;825;p47"/>
          <p:cNvCxnSpPr>
            <a:cxnSpLocks/>
            <a:stCxn id="817" idx="3"/>
            <a:endCxn id="813" idx="2"/>
          </p:cNvCxnSpPr>
          <p:nvPr/>
        </p:nvCxnSpPr>
        <p:spPr>
          <a:xfrm>
            <a:off x="2630275" y="2070801"/>
            <a:ext cx="1690600" cy="2085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47"/>
          <p:cNvCxnSpPr>
            <a:cxnSpLocks/>
            <a:stCxn id="819" idx="1"/>
            <a:endCxn id="814" idx="4"/>
          </p:cNvCxnSpPr>
          <p:nvPr/>
        </p:nvCxnSpPr>
        <p:spPr>
          <a:xfrm rot="10800000" flipV="1">
            <a:off x="5128076" y="2070800"/>
            <a:ext cx="1385625" cy="72749"/>
          </a:xfrm>
          <a:prstGeom prst="bentConnector4">
            <a:avLst>
              <a:gd name="adj1" fmla="val 46823"/>
              <a:gd name="adj2" fmla="val 70784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47"/>
          <p:cNvCxnSpPr>
            <a:cxnSpLocks/>
            <a:stCxn id="821" idx="3"/>
            <a:endCxn id="815" idx="4"/>
          </p:cNvCxnSpPr>
          <p:nvPr/>
        </p:nvCxnSpPr>
        <p:spPr>
          <a:xfrm flipV="1">
            <a:off x="2630275" y="2786475"/>
            <a:ext cx="1602550" cy="69637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47"/>
          <p:cNvCxnSpPr>
            <a:cxnSpLocks/>
            <a:stCxn id="816" idx="6"/>
            <a:endCxn id="823" idx="1"/>
          </p:cNvCxnSpPr>
          <p:nvPr/>
        </p:nvCxnSpPr>
        <p:spPr>
          <a:xfrm>
            <a:off x="5454250" y="2788925"/>
            <a:ext cx="1059450" cy="6939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</a:t>
            </a:r>
            <a:endParaRPr sz="3200"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FB9D9A"/>
                </a:solidFill>
              </a:rPr>
              <a:t>.</a:t>
            </a:r>
            <a:endParaRPr dirty="0">
              <a:solidFill>
                <a:srgbClr val="FB9D9A"/>
              </a:solidFill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it-IT" dirty="0" err="1"/>
              <a:t>Improving</a:t>
            </a:r>
            <a:r>
              <a:rPr lang="it-IT" dirty="0"/>
              <a:t> the agent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400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</a:t>
            </a:r>
            <a:r>
              <a:rPr lang="en-GB" dirty="0"/>
              <a:t>hyper-parameters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1438629" y="2288617"/>
            <a:ext cx="2770063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Distance hyper-parameters</a:t>
            </a:r>
            <a:endParaRPr b="1"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1"/>
          </p:nvPr>
        </p:nvSpPr>
        <p:spPr>
          <a:xfrm>
            <a:off x="1395224" y="2719940"/>
            <a:ext cx="2770064" cy="1806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dirty="0"/>
              <a:t>Used in the heuristics applied to identify the game conditions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t-IT" dirty="0"/>
              <a:t>Can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the </a:t>
            </a:r>
            <a:r>
              <a:rPr lang="it-IT" dirty="0" err="1"/>
              <a:t>overall</a:t>
            </a:r>
            <a:r>
              <a:rPr lang="it-IT" dirty="0"/>
              <a:t> agent </a:t>
            </a:r>
            <a:r>
              <a:rPr lang="it-IT" dirty="0" err="1"/>
              <a:t>behavior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3"/>
          </p:nvPr>
        </p:nvSpPr>
        <p:spPr>
          <a:xfrm>
            <a:off x="4572000" y="2287216"/>
            <a:ext cx="337833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Utility function hyper-parameters</a:t>
            </a:r>
            <a:endParaRPr b="1" dirty="0"/>
          </a:p>
        </p:txBody>
      </p:sp>
      <p:sp>
        <p:nvSpPr>
          <p:cNvPr id="350" name="Google Shape;350;p31"/>
          <p:cNvSpPr/>
          <p:nvPr/>
        </p:nvSpPr>
        <p:spPr>
          <a:xfrm>
            <a:off x="2431772" y="1336790"/>
            <a:ext cx="783778" cy="783778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5825870" y="1336790"/>
            <a:ext cx="783778" cy="783778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Elemento grafico 2" descr="Righello">
            <a:extLst>
              <a:ext uri="{FF2B5EF4-FFF2-40B4-BE49-F238E27FC236}">
                <a16:creationId xmlns:a16="http://schemas.microsoft.com/office/drawing/2014/main" id="{081887BA-9E2A-45A0-ADF8-3998C79E0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1009" y="1477427"/>
            <a:ext cx="505304" cy="505304"/>
          </a:xfrm>
          <a:prstGeom prst="rect">
            <a:avLst/>
          </a:prstGeom>
        </p:spPr>
      </p:pic>
      <p:pic>
        <p:nvPicPr>
          <p:cNvPr id="5" name="Elemento grafico 4" descr="Grafico a barre da destra a sinistra">
            <a:extLst>
              <a:ext uri="{FF2B5EF4-FFF2-40B4-BE49-F238E27FC236}">
                <a16:creationId xmlns:a16="http://schemas.microsoft.com/office/drawing/2014/main" id="{7B5B479B-D5F2-4876-8C1C-2DDDB30D3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2101" y="1433021"/>
            <a:ext cx="591316" cy="591316"/>
          </a:xfrm>
          <a:prstGeom prst="rect">
            <a:avLst/>
          </a:prstGeom>
        </p:spPr>
      </p:pic>
      <p:sp>
        <p:nvSpPr>
          <p:cNvPr id="30" name="Google Shape;345;p31">
            <a:extLst>
              <a:ext uri="{FF2B5EF4-FFF2-40B4-BE49-F238E27FC236}">
                <a16:creationId xmlns:a16="http://schemas.microsoft.com/office/drawing/2014/main" id="{94FDEE04-6B9A-4DBC-A0CD-CCE9D6E6446A}"/>
              </a:ext>
            </a:extLst>
          </p:cNvPr>
          <p:cNvSpPr txBox="1">
            <a:spLocks/>
          </p:cNvSpPr>
          <p:nvPr/>
        </p:nvSpPr>
        <p:spPr>
          <a:xfrm>
            <a:off x="4832726" y="2718540"/>
            <a:ext cx="2770064" cy="180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agent autonomously learns which actions are "good" and which are "bad“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 given system of values could be more suitable than another to face a specific ghost team</a:t>
            </a:r>
          </a:p>
        </p:txBody>
      </p:sp>
    </p:spTree>
    <p:extLst>
      <p:ext uri="{BB962C8B-B14F-4D97-AF65-F5344CB8AC3E}">
        <p14:creationId xmlns:p14="http://schemas.microsoft.com/office/powerpoint/2010/main" val="151609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296599"/>
            <a:ext cx="3538143" cy="3137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400"/>
              </a:spcBef>
              <a:spcAft>
                <a:spcPts val="200"/>
              </a:spcAft>
            </a:pPr>
            <a:r>
              <a:rPr lang="en-GB" dirty="0"/>
              <a:t>Optimization problem</a:t>
            </a:r>
          </a:p>
          <a:p>
            <a:pPr marL="742950" lvl="1" indent="-285750">
              <a:spcBef>
                <a:spcPts val="400"/>
              </a:spcBef>
              <a:spcAft>
                <a:spcPts val="200"/>
              </a:spcAft>
            </a:pPr>
            <a:r>
              <a:rPr lang="en-GB" dirty="0"/>
              <a:t>Find the hyper-parameters that maximize the score of the agent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</a:pPr>
            <a:r>
              <a:rPr lang="en-GB" dirty="0"/>
              <a:t>A local search algorithm explores the parameters space to maximize the score objective function</a:t>
            </a:r>
          </a:p>
          <a:p>
            <a:pPr marL="742950" lvl="1" indent="-285750">
              <a:spcBef>
                <a:spcPts val="400"/>
              </a:spcBef>
              <a:spcAft>
                <a:spcPts val="200"/>
              </a:spcAft>
            </a:pPr>
            <a:r>
              <a:rPr lang="en-GB" dirty="0"/>
              <a:t>Problem: the objective function is unknown</a:t>
            </a:r>
          </a:p>
          <a:p>
            <a:pPr marL="742950" lvl="1" indent="-285750">
              <a:spcBef>
                <a:spcPts val="400"/>
              </a:spcBef>
              <a:spcAft>
                <a:spcPts val="200"/>
              </a:spcAft>
            </a:pPr>
            <a:r>
              <a:rPr lang="it-IT" dirty="0" err="1"/>
              <a:t>Computationally</a:t>
            </a:r>
            <a:r>
              <a:rPr lang="it-IT" dirty="0"/>
              <a:t> intensive task</a:t>
            </a:r>
            <a:endParaRPr dirty="0"/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strategy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490E1F0C-2468-4CD5-A482-CCA65114F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890608"/>
              </p:ext>
            </p:extLst>
          </p:nvPr>
        </p:nvGraphicFramePr>
        <p:xfrm>
          <a:off x="3977280" y="853105"/>
          <a:ext cx="4494370" cy="343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Elemento grafico 3" descr="Scena di autostrada">
            <a:extLst>
              <a:ext uri="{FF2B5EF4-FFF2-40B4-BE49-F238E27FC236}">
                <a16:creationId xmlns:a16="http://schemas.microsoft.com/office/drawing/2014/main" id="{53F73FD2-C676-4F6B-9492-5DAE0E70A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640580" y="1009150"/>
            <a:ext cx="662940" cy="662940"/>
          </a:xfrm>
          <a:prstGeom prst="rect">
            <a:avLst/>
          </a:prstGeom>
        </p:spPr>
      </p:pic>
      <p:pic>
        <p:nvPicPr>
          <p:cNvPr id="6" name="Elemento grafico 5" descr="Dadi">
            <a:extLst>
              <a:ext uri="{FF2B5EF4-FFF2-40B4-BE49-F238E27FC236}">
                <a16:creationId xmlns:a16="http://schemas.microsoft.com/office/drawing/2014/main" id="{AAB0F577-9583-4B0E-8508-C251085FB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640579" y="2240279"/>
            <a:ext cx="662941" cy="662941"/>
          </a:xfrm>
          <a:prstGeom prst="rect">
            <a:avLst/>
          </a:prstGeom>
        </p:spPr>
      </p:pic>
      <p:pic>
        <p:nvPicPr>
          <p:cNvPr id="8" name="Elemento grafico 7" descr="Grillo">
            <a:extLst>
              <a:ext uri="{FF2B5EF4-FFF2-40B4-BE49-F238E27FC236}">
                <a16:creationId xmlns:a16="http://schemas.microsoft.com/office/drawing/2014/main" id="{F9CBB2F6-8218-4583-B5A0-6449F9EBE1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640579" y="3471409"/>
            <a:ext cx="662942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5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26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experiment – Random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17;p30">
            <a:extLst>
              <a:ext uri="{FF2B5EF4-FFF2-40B4-BE49-F238E27FC236}">
                <a16:creationId xmlns:a16="http://schemas.microsoft.com/office/drawing/2014/main" id="{B81FFEA4-8741-4B48-9AA1-B9E2FA8FA17B}"/>
              </a:ext>
            </a:extLst>
          </p:cNvPr>
          <p:cNvSpPr txBox="1">
            <a:spLocks/>
          </p:cNvSpPr>
          <p:nvPr/>
        </p:nvSpPr>
        <p:spPr>
          <a:xfrm>
            <a:off x="4828202" y="1391592"/>
            <a:ext cx="3740619" cy="348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285750" indent="-285750" algn="l">
              <a:spcBef>
                <a:spcPts val="400"/>
              </a:spcBef>
              <a:spcAft>
                <a:spcPts val="200"/>
              </a:spcAft>
              <a:buSzPts val="1600"/>
              <a:buFont typeface="Fira Sans Condensed"/>
              <a:buChar char="•"/>
            </a:pPr>
            <a:r>
              <a:rPr lang="en-GB" sz="1600" dirty="0"/>
              <a:t>Parameters tuned since ghosts are spread out</a:t>
            </a:r>
          </a:p>
          <a:p>
            <a:pPr marL="742950" lvl="1" indent="-285750" algn="l">
              <a:spcBef>
                <a:spcPts val="400"/>
              </a:spcBef>
              <a:spcAft>
                <a:spcPts val="20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GB" sz="1600" i="1" dirty="0" err="1"/>
              <a:t>minGhostDistance</a:t>
            </a:r>
            <a:r>
              <a:rPr lang="en-GB" sz="1600" dirty="0"/>
              <a:t>, the agent could stay safe even with a lower threshold</a:t>
            </a:r>
          </a:p>
          <a:p>
            <a:pPr marL="742950" lvl="1" indent="-285750" algn="l">
              <a:spcBef>
                <a:spcPts val="400"/>
              </a:spcBef>
              <a:spcAft>
                <a:spcPts val="20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GB" sz="1600" i="1" dirty="0" err="1"/>
              <a:t>guardDistance</a:t>
            </a:r>
            <a:r>
              <a:rPr lang="en-GB" sz="1600" dirty="0"/>
              <a:t>, the agent may dare when going towards a target</a:t>
            </a:r>
          </a:p>
          <a:p>
            <a:pPr marL="742950" lvl="1" indent="-285750" algn="l">
              <a:spcBef>
                <a:spcPts val="400"/>
              </a:spcBef>
              <a:spcAft>
                <a:spcPts val="20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GB" sz="1600" i="1" dirty="0" err="1"/>
              <a:t>chaseDistance</a:t>
            </a:r>
            <a:r>
              <a:rPr lang="en-GB" sz="1600" dirty="0"/>
              <a:t>, it may be useful to adjust the distance value to detect if ghosts are chasing the agent</a:t>
            </a:r>
          </a:p>
          <a:p>
            <a:pPr marL="742950" lvl="1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DED5E7D-2C90-4491-B1ED-D7BFDC207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8" t="9323" r="12474" b="1344"/>
          <a:stretch/>
        </p:blipFill>
        <p:spPr>
          <a:xfrm>
            <a:off x="672350" y="1391592"/>
            <a:ext cx="4020790" cy="3099204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1A44A1F-CF7C-43A2-90CA-5BAA4879E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70" y="1551717"/>
            <a:ext cx="4157432" cy="27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26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experiment – Aggressive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474D9AA-E772-4F3F-9E62-24EBEFF34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9" t="8181" r="13716" b="1872"/>
          <a:stretch/>
        </p:blipFill>
        <p:spPr>
          <a:xfrm>
            <a:off x="672350" y="1391592"/>
            <a:ext cx="3996415" cy="3099205"/>
          </a:xfrm>
          <a:prstGeom prst="rect">
            <a:avLst/>
          </a:prstGeom>
        </p:spPr>
      </p:pic>
      <p:sp>
        <p:nvSpPr>
          <p:cNvPr id="7" name="Google Shape;317;p30">
            <a:extLst>
              <a:ext uri="{FF2B5EF4-FFF2-40B4-BE49-F238E27FC236}">
                <a16:creationId xmlns:a16="http://schemas.microsoft.com/office/drawing/2014/main" id="{DB673C3A-90EB-4337-A187-8DEA2B4FAA6E}"/>
              </a:ext>
            </a:extLst>
          </p:cNvPr>
          <p:cNvSpPr txBox="1">
            <a:spLocks/>
          </p:cNvSpPr>
          <p:nvPr/>
        </p:nvSpPr>
        <p:spPr>
          <a:xfrm>
            <a:off x="4828202" y="1391592"/>
            <a:ext cx="3740619" cy="348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285750" indent="-285750" algn="l">
              <a:spcBef>
                <a:spcPts val="400"/>
              </a:spcBef>
              <a:spcAft>
                <a:spcPts val="200"/>
              </a:spcAft>
              <a:buSzPts val="1600"/>
              <a:buFont typeface="Fira Sans Condensed"/>
              <a:buChar char="•"/>
            </a:pPr>
            <a:r>
              <a:rPr lang="en-GB" sz="1600" dirty="0"/>
              <a:t>Parameters tuned since ghosts are clustered</a:t>
            </a:r>
          </a:p>
          <a:p>
            <a:pPr marL="742950" lvl="1" indent="-285750" algn="l">
              <a:spcBef>
                <a:spcPts val="400"/>
              </a:spcBef>
              <a:spcAft>
                <a:spcPts val="20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GB" sz="1600" i="1" dirty="0" err="1"/>
              <a:t>minGhostDistance</a:t>
            </a:r>
            <a:r>
              <a:rPr lang="en-GB" sz="1600" dirty="0"/>
              <a:t>, the agent can be more cautious to avoid being trapped</a:t>
            </a:r>
          </a:p>
          <a:p>
            <a:pPr marL="742950" lvl="1" indent="-285750" algn="l">
              <a:spcBef>
                <a:spcPts val="400"/>
              </a:spcBef>
              <a:spcAft>
                <a:spcPts val="20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GB" sz="1600" i="1" dirty="0" err="1"/>
              <a:t>guardDistance</a:t>
            </a:r>
            <a:r>
              <a:rPr lang="en-GB" sz="1600" dirty="0"/>
              <a:t>, prevent getting too close to ghosts when chasing a target</a:t>
            </a:r>
          </a:p>
          <a:p>
            <a:pPr marL="742950" lvl="1" indent="-285750" algn="l">
              <a:spcBef>
                <a:spcPts val="400"/>
              </a:spcBef>
              <a:spcAft>
                <a:spcPts val="20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GB" sz="1600" i="1" dirty="0" err="1"/>
              <a:t>eatDistance</a:t>
            </a:r>
            <a:r>
              <a:rPr lang="en-GB" sz="1600" dirty="0"/>
              <a:t>, encourage the agent to eat ghosts because they are close together</a:t>
            </a:r>
          </a:p>
          <a:p>
            <a:pPr marL="742950" lvl="1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C7402D-BAAF-4ACE-B94E-6555F5405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0" y="1555888"/>
            <a:ext cx="4144951" cy="27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26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statistics – general look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5C821ED-D15C-4680-B437-75B8E920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8" y="1292450"/>
            <a:ext cx="4427256" cy="3320442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C843DA6-5844-48AE-884F-4C0CEFAAE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58" y="1292450"/>
            <a:ext cx="4427257" cy="33204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F9ACCE-1799-44D2-9E6C-B676B0621C81}"/>
              </a:ext>
            </a:extLst>
          </p:cNvPr>
          <p:cNvSpPr txBox="1"/>
          <p:nvPr/>
        </p:nvSpPr>
        <p:spPr>
          <a:xfrm>
            <a:off x="1985646" y="113856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Vs Random</a:t>
            </a:r>
            <a:endParaRPr lang="en-GB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747131-0EA3-42E1-9DB5-105C10B55F4F}"/>
              </a:ext>
            </a:extLst>
          </p:cNvPr>
          <p:cNvSpPr txBox="1"/>
          <p:nvPr/>
        </p:nvSpPr>
        <p:spPr>
          <a:xfrm>
            <a:off x="6031776" y="1138559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Fira Sans Condensed"/>
              </a:rPr>
              <a:t>Vs Aggressive</a:t>
            </a:r>
            <a:endParaRPr lang="en-GB" sz="1600" dirty="0">
              <a:solidFill>
                <a:schemeClr val="dk1"/>
              </a:solidFill>
              <a:latin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0657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5555848" y="2817838"/>
            <a:ext cx="276670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</a:t>
            </a:r>
            <a:endParaRPr sz="3200"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r>
              <a:rPr lang="en" dirty="0">
                <a:solidFill>
                  <a:srgbClr val="FB9D9A"/>
                </a:solidFill>
              </a:rPr>
              <a:t>.</a:t>
            </a:r>
            <a:endParaRPr dirty="0">
              <a:solidFill>
                <a:srgbClr val="FB9D9A"/>
              </a:solidFill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965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 txBox="1">
            <a:spLocks noGrp="1"/>
          </p:cNvSpPr>
          <p:nvPr>
            <p:ph type="body" idx="2"/>
          </p:nvPr>
        </p:nvSpPr>
        <p:spPr>
          <a:xfrm>
            <a:off x="4861367" y="1782501"/>
            <a:ext cx="3981691" cy="3183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Good game statistics with two different strategies in the same agent against Random and Aggressive ghosts</a:t>
            </a:r>
          </a:p>
          <a:p>
            <a:pPr lvl="0">
              <a:spcBef>
                <a:spcPts val="1000"/>
              </a:spcBef>
            </a:pPr>
            <a:r>
              <a:rPr lang="en-GB" dirty="0">
                <a:solidFill>
                  <a:schemeClr val="tx1"/>
                </a:solidFill>
              </a:rPr>
              <a:t>Statistical analysis lead to the right direction for the controller improvements</a:t>
            </a:r>
          </a:p>
          <a:p>
            <a:pPr lvl="0">
              <a:spcBef>
                <a:spcPts val="1000"/>
              </a:spcBef>
            </a:pPr>
            <a:r>
              <a:rPr lang="en-GB" dirty="0">
                <a:solidFill>
                  <a:schemeClr val="tx1"/>
                </a:solidFill>
              </a:rPr>
              <a:t>Matching between expected results and observed results during the experiments</a:t>
            </a:r>
          </a:p>
          <a:p>
            <a:pPr>
              <a:spcBef>
                <a:spcPts val="1000"/>
              </a:spcBef>
            </a:pPr>
            <a:r>
              <a:rPr lang="it-IT" dirty="0" err="1">
                <a:solidFill>
                  <a:schemeClr val="tx1"/>
                </a:solidFill>
              </a:rPr>
              <a:t>Successful</a:t>
            </a:r>
            <a:r>
              <a:rPr lang="it-IT" dirty="0">
                <a:solidFill>
                  <a:schemeClr val="tx1"/>
                </a:solidFill>
              </a:rPr>
              <a:t> learning procedure</a:t>
            </a:r>
          </a:p>
        </p:txBody>
      </p:sp>
      <p:sp>
        <p:nvSpPr>
          <p:cNvPr id="12" name="Google Shape;365;p32">
            <a:extLst>
              <a:ext uri="{FF2B5EF4-FFF2-40B4-BE49-F238E27FC236}">
                <a16:creationId xmlns:a16="http://schemas.microsoft.com/office/drawing/2014/main" id="{C627733D-23D6-4BE8-9679-0D2FE0963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Final remarks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A22BCA-BCDF-47CF-959C-0BCFC8F6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Objective accomplished</a:t>
            </a:r>
          </a:p>
        </p:txBody>
      </p:sp>
    </p:spTree>
    <p:extLst>
      <p:ext uri="{BB962C8B-B14F-4D97-AF65-F5344CB8AC3E}">
        <p14:creationId xmlns:p14="http://schemas.microsoft.com/office/powerpoint/2010/main" val="3385891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 txBox="1">
            <a:spLocks noGrp="1"/>
          </p:cNvSpPr>
          <p:nvPr>
            <p:ph type="body" idx="2"/>
          </p:nvPr>
        </p:nvSpPr>
        <p:spPr>
          <a:xfrm>
            <a:off x="4861367" y="1782501"/>
            <a:ext cx="3981691" cy="3183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GB" dirty="0" err="1">
                <a:solidFill>
                  <a:schemeClr val="tx1"/>
                </a:solidFill>
              </a:rPr>
              <a:t>igh</a:t>
            </a:r>
            <a:r>
              <a:rPr lang="en-GB" dirty="0">
                <a:solidFill>
                  <a:schemeClr val="tx1"/>
                </a:solidFill>
              </a:rPr>
              <a:t> variability vs Aggressive ghost team</a:t>
            </a:r>
          </a:p>
          <a:p>
            <a:pPr lvl="0">
              <a:spcBef>
                <a:spcPts val="1000"/>
              </a:spcBef>
            </a:pPr>
            <a:r>
              <a:rPr lang="en-GB" dirty="0">
                <a:solidFill>
                  <a:schemeClr val="tx1"/>
                </a:solidFill>
              </a:rPr>
              <a:t>Low variability vs Random ghost team</a:t>
            </a:r>
          </a:p>
          <a:p>
            <a:pPr lvl="0">
              <a:spcBef>
                <a:spcPts val="1000"/>
              </a:spcBef>
            </a:pPr>
            <a:r>
              <a:rPr lang="it-IT" dirty="0" err="1">
                <a:solidFill>
                  <a:schemeClr val="tx1"/>
                </a:solidFill>
              </a:rPr>
              <a:t>All</a:t>
            </a:r>
            <a:r>
              <a:rPr lang="it-IT" dirty="0">
                <a:solidFill>
                  <a:schemeClr val="tx1"/>
                </a:solidFill>
              </a:rPr>
              <a:t> the strategies </a:t>
            </a:r>
            <a:r>
              <a:rPr lang="it-IT" dirty="0" err="1">
                <a:solidFill>
                  <a:schemeClr val="tx1"/>
                </a:solidFill>
              </a:rPr>
              <a:t>adopted</a:t>
            </a:r>
            <a:r>
              <a:rPr lang="it-IT" dirty="0">
                <a:solidFill>
                  <a:schemeClr val="tx1"/>
                </a:solidFill>
              </a:rPr>
              <a:t> are </a:t>
            </a:r>
            <a:r>
              <a:rPr lang="it-IT" dirty="0" err="1">
                <a:solidFill>
                  <a:schemeClr val="tx1"/>
                </a:solidFill>
              </a:rPr>
              <a:t>quite</a:t>
            </a:r>
            <a:r>
              <a:rPr lang="it-IT" dirty="0">
                <a:solidFill>
                  <a:schemeClr val="tx1"/>
                </a:solidFill>
              </a:rPr>
              <a:t> conservative</a:t>
            </a:r>
          </a:p>
          <a:p>
            <a:pPr lvl="0">
              <a:spcBef>
                <a:spcPts val="1000"/>
              </a:spcBef>
            </a:pPr>
            <a:r>
              <a:rPr lang="it-IT" dirty="0" err="1">
                <a:solidFill>
                  <a:schemeClr val="tx1"/>
                </a:solidFill>
              </a:rPr>
              <a:t>Statistics</a:t>
            </a:r>
            <a:r>
              <a:rPr lang="it-IT" dirty="0">
                <a:solidFill>
                  <a:schemeClr val="tx1"/>
                </a:solidFill>
              </a:rPr>
              <a:t> vs Legacy and Starter are </a:t>
            </a:r>
            <a:r>
              <a:rPr lang="it-IT" dirty="0" err="1">
                <a:solidFill>
                  <a:schemeClr val="tx1"/>
                </a:solidFill>
              </a:rPr>
              <a:t>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than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half</a:t>
            </a:r>
            <a:endParaRPr lang="it-IT" dirty="0">
              <a:solidFill>
                <a:schemeClr val="tx1"/>
              </a:solidFill>
            </a:endParaRPr>
          </a:p>
          <a:p>
            <a:pPr lvl="0">
              <a:spcBef>
                <a:spcPts val="1000"/>
              </a:spcBef>
            </a:pPr>
            <a:r>
              <a:rPr lang="it-IT" dirty="0" err="1">
                <a:solidFill>
                  <a:schemeClr val="tx1"/>
                </a:solidFill>
              </a:rPr>
              <a:t>Complex</a:t>
            </a:r>
            <a:r>
              <a:rPr lang="it-IT" dirty="0">
                <a:solidFill>
                  <a:schemeClr val="tx1"/>
                </a:solidFill>
              </a:rPr>
              <a:t> agent due to </a:t>
            </a:r>
            <a:r>
              <a:rPr lang="it-IT" dirty="0" err="1">
                <a:solidFill>
                  <a:schemeClr val="tx1"/>
                </a:solidFill>
              </a:rPr>
              <a:t>many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hyper-parameters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Google Shape;365;p32">
            <a:extLst>
              <a:ext uri="{FF2B5EF4-FFF2-40B4-BE49-F238E27FC236}">
                <a16:creationId xmlns:a16="http://schemas.microsoft.com/office/drawing/2014/main" id="{C627733D-23D6-4BE8-9679-0D2FE0963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Final remarks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A22BCA-BCDF-47CF-959C-0BCFC8F6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Critical reflections</a:t>
            </a:r>
          </a:p>
        </p:txBody>
      </p:sp>
    </p:spTree>
    <p:extLst>
      <p:ext uri="{BB962C8B-B14F-4D97-AF65-F5344CB8AC3E}">
        <p14:creationId xmlns:p14="http://schemas.microsoft.com/office/powerpoint/2010/main" val="351050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0"/>
          <p:cNvSpPr txBox="1">
            <a:spLocks noGrp="1"/>
          </p:cNvSpPr>
          <p:nvPr>
            <p:ph type="title"/>
          </p:nvPr>
        </p:nvSpPr>
        <p:spPr>
          <a:xfrm>
            <a:off x="672349" y="436450"/>
            <a:ext cx="67734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Thanks for the attention</a:t>
            </a:r>
            <a:r>
              <a:rPr lang="en" sz="4800" dirty="0">
                <a:solidFill>
                  <a:schemeClr val="dk1"/>
                </a:solidFill>
              </a:rPr>
              <a:t>!</a:t>
            </a:r>
            <a:endParaRPr sz="4800" dirty="0">
              <a:solidFill>
                <a:schemeClr val="dk1"/>
              </a:solidFill>
            </a:endParaRPr>
          </a:p>
        </p:txBody>
      </p:sp>
      <p:grpSp>
        <p:nvGrpSpPr>
          <p:cNvPr id="861" name="Google Shape;861;p50"/>
          <p:cNvGrpSpPr/>
          <p:nvPr/>
        </p:nvGrpSpPr>
        <p:grpSpPr>
          <a:xfrm>
            <a:off x="3128274" y="1809108"/>
            <a:ext cx="1396161" cy="2330311"/>
            <a:chOff x="2430500" y="2976175"/>
            <a:chExt cx="1095200" cy="1828125"/>
          </a:xfrm>
        </p:grpSpPr>
        <p:sp>
          <p:nvSpPr>
            <p:cNvPr id="862" name="Google Shape;862;p50"/>
            <p:cNvSpPr/>
            <p:nvPr/>
          </p:nvSpPr>
          <p:spPr>
            <a:xfrm>
              <a:off x="2818275" y="3846100"/>
              <a:ext cx="90200" cy="197900"/>
            </a:xfrm>
            <a:custGeom>
              <a:avLst/>
              <a:gdLst/>
              <a:ahLst/>
              <a:cxnLst/>
              <a:rect l="l" t="t" r="r" b="b"/>
              <a:pathLst>
                <a:path w="3608" h="7916" extrusionOk="0">
                  <a:moveTo>
                    <a:pt x="1" y="1"/>
                  </a:moveTo>
                  <a:lnTo>
                    <a:pt x="1" y="7916"/>
                  </a:lnTo>
                  <a:lnTo>
                    <a:pt x="3608" y="7916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2430500" y="3033050"/>
              <a:ext cx="865775" cy="835500"/>
            </a:xfrm>
            <a:custGeom>
              <a:avLst/>
              <a:gdLst/>
              <a:ahLst/>
              <a:cxnLst/>
              <a:rect l="l" t="t" r="r" b="b"/>
              <a:pathLst>
                <a:path w="34631" h="33420" extrusionOk="0">
                  <a:moveTo>
                    <a:pt x="17315" y="1"/>
                  </a:moveTo>
                  <a:cubicBezTo>
                    <a:pt x="9697" y="1"/>
                    <a:pt x="3487" y="3987"/>
                    <a:pt x="3192" y="15822"/>
                  </a:cubicBezTo>
                  <a:cubicBezTo>
                    <a:pt x="3123" y="15816"/>
                    <a:pt x="3054" y="15813"/>
                    <a:pt x="2985" y="15813"/>
                  </a:cubicBezTo>
                  <a:cubicBezTo>
                    <a:pt x="2869" y="15813"/>
                    <a:pt x="2753" y="15821"/>
                    <a:pt x="2639" y="15838"/>
                  </a:cubicBezTo>
                  <a:cubicBezTo>
                    <a:pt x="1048" y="16080"/>
                    <a:pt x="1" y="17862"/>
                    <a:pt x="298" y="19820"/>
                  </a:cubicBezTo>
                  <a:cubicBezTo>
                    <a:pt x="572" y="21628"/>
                    <a:pt x="1899" y="22954"/>
                    <a:pt x="3354" y="22954"/>
                  </a:cubicBezTo>
                  <a:cubicBezTo>
                    <a:pt x="3474" y="22954"/>
                    <a:pt x="3594" y="22945"/>
                    <a:pt x="3715" y="22927"/>
                  </a:cubicBezTo>
                  <a:cubicBezTo>
                    <a:pt x="3757" y="22921"/>
                    <a:pt x="3798" y="22907"/>
                    <a:pt x="3840" y="22899"/>
                  </a:cubicBezTo>
                  <a:cubicBezTo>
                    <a:pt x="5656" y="30488"/>
                    <a:pt x="11001" y="33419"/>
                    <a:pt x="17315" y="33419"/>
                  </a:cubicBezTo>
                  <a:cubicBezTo>
                    <a:pt x="23630" y="33419"/>
                    <a:pt x="28977" y="30488"/>
                    <a:pt x="30792" y="22899"/>
                  </a:cubicBezTo>
                  <a:cubicBezTo>
                    <a:pt x="30833" y="22908"/>
                    <a:pt x="30874" y="22921"/>
                    <a:pt x="30916" y="22927"/>
                  </a:cubicBezTo>
                  <a:cubicBezTo>
                    <a:pt x="31036" y="22945"/>
                    <a:pt x="31156" y="22954"/>
                    <a:pt x="31275" y="22954"/>
                  </a:cubicBezTo>
                  <a:cubicBezTo>
                    <a:pt x="32730" y="22954"/>
                    <a:pt x="34059" y="21628"/>
                    <a:pt x="34334" y="19820"/>
                  </a:cubicBezTo>
                  <a:cubicBezTo>
                    <a:pt x="34630" y="17862"/>
                    <a:pt x="33583" y="16080"/>
                    <a:pt x="31992" y="15838"/>
                  </a:cubicBezTo>
                  <a:cubicBezTo>
                    <a:pt x="31878" y="15821"/>
                    <a:pt x="31762" y="15813"/>
                    <a:pt x="31647" y="15813"/>
                  </a:cubicBezTo>
                  <a:cubicBezTo>
                    <a:pt x="31578" y="15813"/>
                    <a:pt x="31509" y="15816"/>
                    <a:pt x="31441" y="15822"/>
                  </a:cubicBezTo>
                  <a:cubicBezTo>
                    <a:pt x="31143" y="4096"/>
                    <a:pt x="24934" y="1"/>
                    <a:pt x="17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0"/>
            <p:cNvSpPr/>
            <p:nvPr/>
          </p:nvSpPr>
          <p:spPr>
            <a:xfrm>
              <a:off x="2631900" y="3960050"/>
              <a:ext cx="462975" cy="777075"/>
            </a:xfrm>
            <a:custGeom>
              <a:avLst/>
              <a:gdLst/>
              <a:ahLst/>
              <a:cxnLst/>
              <a:rect l="l" t="t" r="r" b="b"/>
              <a:pathLst>
                <a:path w="18519" h="31083" extrusionOk="0">
                  <a:moveTo>
                    <a:pt x="9259" y="0"/>
                  </a:moveTo>
                  <a:cubicBezTo>
                    <a:pt x="4145" y="0"/>
                    <a:pt x="0" y="1245"/>
                    <a:pt x="0" y="2780"/>
                  </a:cubicBezTo>
                  <a:lnTo>
                    <a:pt x="0" y="31082"/>
                  </a:lnTo>
                  <a:lnTo>
                    <a:pt x="18518" y="31082"/>
                  </a:lnTo>
                  <a:lnTo>
                    <a:pt x="18518" y="2780"/>
                  </a:lnTo>
                  <a:cubicBezTo>
                    <a:pt x="18518" y="1245"/>
                    <a:pt x="14373" y="0"/>
                    <a:pt x="9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2817650" y="4731500"/>
              <a:ext cx="91475" cy="72800"/>
            </a:xfrm>
            <a:custGeom>
              <a:avLst/>
              <a:gdLst/>
              <a:ahLst/>
              <a:cxnLst/>
              <a:rect l="l" t="t" r="r" b="b"/>
              <a:pathLst>
                <a:path w="3659" h="2912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lnTo>
                    <a:pt x="0" y="2894"/>
                  </a:lnTo>
                  <a:cubicBezTo>
                    <a:pt x="0" y="2904"/>
                    <a:pt x="8" y="2912"/>
                    <a:pt x="18" y="2912"/>
                  </a:cubicBezTo>
                  <a:lnTo>
                    <a:pt x="3640" y="2912"/>
                  </a:lnTo>
                  <a:cubicBezTo>
                    <a:pt x="3651" y="2912"/>
                    <a:pt x="3659" y="2904"/>
                    <a:pt x="3659" y="2894"/>
                  </a:cubicBezTo>
                  <a:lnTo>
                    <a:pt x="3659" y="18"/>
                  </a:lnTo>
                  <a:cubicBezTo>
                    <a:pt x="3659" y="8"/>
                    <a:pt x="3651" y="0"/>
                    <a:pt x="3640" y="0"/>
                  </a:cubicBez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2839950" y="3960050"/>
              <a:ext cx="46925" cy="69075"/>
            </a:xfrm>
            <a:custGeom>
              <a:avLst/>
              <a:gdLst/>
              <a:ahLst/>
              <a:cxnLst/>
              <a:rect l="l" t="t" r="r" b="b"/>
              <a:pathLst>
                <a:path w="1877" h="2763" extrusionOk="0">
                  <a:moveTo>
                    <a:pt x="937" y="0"/>
                  </a:moveTo>
                  <a:lnTo>
                    <a:pt x="0" y="1473"/>
                  </a:lnTo>
                  <a:lnTo>
                    <a:pt x="292" y="2762"/>
                  </a:lnTo>
                  <a:lnTo>
                    <a:pt x="1584" y="2762"/>
                  </a:lnTo>
                  <a:lnTo>
                    <a:pt x="1876" y="1473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2793725" y="4029100"/>
              <a:ext cx="139350" cy="650575"/>
            </a:xfrm>
            <a:custGeom>
              <a:avLst/>
              <a:gdLst/>
              <a:ahLst/>
              <a:cxnLst/>
              <a:rect l="l" t="t" r="r" b="b"/>
              <a:pathLst>
                <a:path w="5574" h="26023" extrusionOk="0">
                  <a:moveTo>
                    <a:pt x="2142" y="0"/>
                  </a:moveTo>
                  <a:lnTo>
                    <a:pt x="0" y="24175"/>
                  </a:lnTo>
                  <a:lnTo>
                    <a:pt x="2786" y="26022"/>
                  </a:lnTo>
                  <a:lnTo>
                    <a:pt x="5574" y="24175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2613875" y="3961975"/>
              <a:ext cx="226850" cy="841950"/>
            </a:xfrm>
            <a:custGeom>
              <a:avLst/>
              <a:gdLst/>
              <a:ahLst/>
              <a:cxnLst/>
              <a:rect l="l" t="t" r="r" b="b"/>
              <a:pathLst>
                <a:path w="9074" h="33678" extrusionOk="0">
                  <a:moveTo>
                    <a:pt x="7636" y="1"/>
                  </a:moveTo>
                  <a:cubicBezTo>
                    <a:pt x="3256" y="295"/>
                    <a:pt x="0" y="1393"/>
                    <a:pt x="0" y="2703"/>
                  </a:cubicBezTo>
                  <a:lnTo>
                    <a:pt x="0" y="31980"/>
                  </a:lnTo>
                  <a:cubicBezTo>
                    <a:pt x="2918" y="33016"/>
                    <a:pt x="5979" y="33589"/>
                    <a:pt x="9073" y="33678"/>
                  </a:cubicBezTo>
                  <a:lnTo>
                    <a:pt x="9073" y="15696"/>
                  </a:lnTo>
                  <a:lnTo>
                    <a:pt x="7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2886075" y="3961975"/>
              <a:ext cx="226825" cy="841950"/>
            </a:xfrm>
            <a:custGeom>
              <a:avLst/>
              <a:gdLst/>
              <a:ahLst/>
              <a:cxnLst/>
              <a:rect l="l" t="t" r="r" b="b"/>
              <a:pathLst>
                <a:path w="9073" h="33678" extrusionOk="0">
                  <a:moveTo>
                    <a:pt x="1439" y="1"/>
                  </a:moveTo>
                  <a:lnTo>
                    <a:pt x="1" y="15696"/>
                  </a:lnTo>
                  <a:lnTo>
                    <a:pt x="1" y="33678"/>
                  </a:lnTo>
                  <a:cubicBezTo>
                    <a:pt x="3095" y="33586"/>
                    <a:pt x="6157" y="33010"/>
                    <a:pt x="9073" y="31973"/>
                  </a:cubicBezTo>
                  <a:lnTo>
                    <a:pt x="9073" y="2703"/>
                  </a:lnTo>
                  <a:cubicBezTo>
                    <a:pt x="9073" y="1393"/>
                    <a:pt x="5818" y="295"/>
                    <a:pt x="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2886075" y="3960050"/>
              <a:ext cx="77025" cy="394350"/>
            </a:xfrm>
            <a:custGeom>
              <a:avLst/>
              <a:gdLst/>
              <a:ahLst/>
              <a:cxnLst/>
              <a:rect l="l" t="t" r="r" b="b"/>
              <a:pathLst>
                <a:path w="3081" h="15774" extrusionOk="0">
                  <a:moveTo>
                    <a:pt x="1439" y="0"/>
                  </a:moveTo>
                  <a:lnTo>
                    <a:pt x="1" y="15773"/>
                  </a:lnTo>
                  <a:lnTo>
                    <a:pt x="3080" y="7784"/>
                  </a:lnTo>
                  <a:lnTo>
                    <a:pt x="2185" y="7001"/>
                  </a:lnTo>
                  <a:lnTo>
                    <a:pt x="3080" y="6749"/>
                  </a:lnTo>
                  <a:lnTo>
                    <a:pt x="2324" y="78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0"/>
            <p:cNvSpPr/>
            <p:nvPr/>
          </p:nvSpPr>
          <p:spPr>
            <a:xfrm>
              <a:off x="2763675" y="3960050"/>
              <a:ext cx="77050" cy="394350"/>
            </a:xfrm>
            <a:custGeom>
              <a:avLst/>
              <a:gdLst/>
              <a:ahLst/>
              <a:cxnLst/>
              <a:rect l="l" t="t" r="r" b="b"/>
              <a:pathLst>
                <a:path w="3082" h="15774" extrusionOk="0">
                  <a:moveTo>
                    <a:pt x="1644" y="0"/>
                  </a:moveTo>
                  <a:lnTo>
                    <a:pt x="758" y="78"/>
                  </a:lnTo>
                  <a:lnTo>
                    <a:pt x="1" y="6749"/>
                  </a:lnTo>
                  <a:lnTo>
                    <a:pt x="897" y="7001"/>
                  </a:lnTo>
                  <a:lnTo>
                    <a:pt x="1" y="7784"/>
                  </a:lnTo>
                  <a:lnTo>
                    <a:pt x="3081" y="15773"/>
                  </a:lnTo>
                  <a:lnTo>
                    <a:pt x="3081" y="15773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3112875" y="3816450"/>
              <a:ext cx="412825" cy="379675"/>
            </a:xfrm>
            <a:custGeom>
              <a:avLst/>
              <a:gdLst/>
              <a:ahLst/>
              <a:cxnLst/>
              <a:rect l="l" t="t" r="r" b="b"/>
              <a:pathLst>
                <a:path w="16513" h="15187" extrusionOk="0">
                  <a:moveTo>
                    <a:pt x="11311" y="0"/>
                  </a:moveTo>
                  <a:cubicBezTo>
                    <a:pt x="11311" y="0"/>
                    <a:pt x="12771" y="8381"/>
                    <a:pt x="11202" y="10168"/>
                  </a:cubicBezTo>
                  <a:cubicBezTo>
                    <a:pt x="10828" y="10594"/>
                    <a:pt x="10098" y="10761"/>
                    <a:pt x="9183" y="10761"/>
                  </a:cubicBezTo>
                  <a:cubicBezTo>
                    <a:pt x="5835" y="10761"/>
                    <a:pt x="2" y="8524"/>
                    <a:pt x="2" y="8524"/>
                  </a:cubicBezTo>
                  <a:lnTo>
                    <a:pt x="1" y="14648"/>
                  </a:lnTo>
                  <a:cubicBezTo>
                    <a:pt x="1940" y="14864"/>
                    <a:pt x="4369" y="15187"/>
                    <a:pt x="6784" y="15187"/>
                  </a:cubicBezTo>
                  <a:cubicBezTo>
                    <a:pt x="9530" y="15187"/>
                    <a:pt x="12257" y="14770"/>
                    <a:pt x="14225" y="13304"/>
                  </a:cubicBezTo>
                  <a:cubicBezTo>
                    <a:pt x="16513" y="11602"/>
                    <a:pt x="15004" y="319"/>
                    <a:pt x="15004" y="319"/>
                  </a:cubicBezTo>
                  <a:lnTo>
                    <a:pt x="11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3371100" y="3676275"/>
              <a:ext cx="148550" cy="147450"/>
            </a:xfrm>
            <a:custGeom>
              <a:avLst/>
              <a:gdLst/>
              <a:ahLst/>
              <a:cxnLst/>
              <a:rect l="l" t="t" r="r" b="b"/>
              <a:pathLst>
                <a:path w="5942" h="5898" extrusionOk="0">
                  <a:moveTo>
                    <a:pt x="1606" y="1"/>
                  </a:moveTo>
                  <a:cubicBezTo>
                    <a:pt x="877" y="1"/>
                    <a:pt x="340" y="85"/>
                    <a:pt x="303" y="251"/>
                  </a:cubicBezTo>
                  <a:cubicBezTo>
                    <a:pt x="1" y="1633"/>
                    <a:pt x="586" y="3961"/>
                    <a:pt x="1321" y="5669"/>
                  </a:cubicBezTo>
                  <a:lnTo>
                    <a:pt x="4350" y="5897"/>
                  </a:lnTo>
                  <a:cubicBezTo>
                    <a:pt x="4350" y="5897"/>
                    <a:pt x="5668" y="4869"/>
                    <a:pt x="5884" y="1374"/>
                  </a:cubicBezTo>
                  <a:cubicBezTo>
                    <a:pt x="5941" y="444"/>
                    <a:pt x="3274" y="1"/>
                    <a:pt x="1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3374825" y="3650150"/>
              <a:ext cx="149825" cy="83325"/>
            </a:xfrm>
            <a:custGeom>
              <a:avLst/>
              <a:gdLst/>
              <a:ahLst/>
              <a:cxnLst/>
              <a:rect l="l" t="t" r="r" b="b"/>
              <a:pathLst>
                <a:path w="5993" h="3333" extrusionOk="0">
                  <a:moveTo>
                    <a:pt x="2188" y="1"/>
                  </a:moveTo>
                  <a:cubicBezTo>
                    <a:pt x="1315" y="1"/>
                    <a:pt x="562" y="148"/>
                    <a:pt x="333" y="548"/>
                  </a:cubicBezTo>
                  <a:cubicBezTo>
                    <a:pt x="6" y="1116"/>
                    <a:pt x="0" y="2705"/>
                    <a:pt x="893" y="2994"/>
                  </a:cubicBezTo>
                  <a:cubicBezTo>
                    <a:pt x="1553" y="3207"/>
                    <a:pt x="3102" y="3332"/>
                    <a:pt x="4148" y="3332"/>
                  </a:cubicBezTo>
                  <a:cubicBezTo>
                    <a:pt x="4522" y="3332"/>
                    <a:pt x="4832" y="3316"/>
                    <a:pt x="5014" y="3283"/>
                  </a:cubicBezTo>
                  <a:cubicBezTo>
                    <a:pt x="5708" y="3154"/>
                    <a:pt x="5992" y="1264"/>
                    <a:pt x="5708" y="761"/>
                  </a:cubicBezTo>
                  <a:cubicBezTo>
                    <a:pt x="5519" y="429"/>
                    <a:pt x="3679" y="1"/>
                    <a:pt x="2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3280900" y="3694025"/>
              <a:ext cx="168050" cy="127050"/>
            </a:xfrm>
            <a:custGeom>
              <a:avLst/>
              <a:gdLst/>
              <a:ahLst/>
              <a:cxnLst/>
              <a:rect l="l" t="t" r="r" b="b"/>
              <a:pathLst>
                <a:path w="6722" h="5082" extrusionOk="0">
                  <a:moveTo>
                    <a:pt x="1344" y="0"/>
                  </a:moveTo>
                  <a:cubicBezTo>
                    <a:pt x="199" y="0"/>
                    <a:pt x="0" y="1345"/>
                    <a:pt x="0" y="1345"/>
                  </a:cubicBezTo>
                  <a:cubicBezTo>
                    <a:pt x="3137" y="1960"/>
                    <a:pt x="4929" y="4926"/>
                    <a:pt x="4929" y="4926"/>
                  </a:cubicBezTo>
                  <a:lnTo>
                    <a:pt x="6721" y="5082"/>
                  </a:lnTo>
                  <a:lnTo>
                    <a:pt x="6721" y="2912"/>
                  </a:lnTo>
                  <a:cubicBezTo>
                    <a:pt x="6691" y="1435"/>
                    <a:pt x="5865" y="1094"/>
                    <a:pt x="5109" y="1094"/>
                  </a:cubicBezTo>
                  <a:cubicBezTo>
                    <a:pt x="4461" y="1094"/>
                    <a:pt x="3864" y="1345"/>
                    <a:pt x="3864" y="1345"/>
                  </a:cubicBezTo>
                  <a:cubicBezTo>
                    <a:pt x="2726" y="336"/>
                    <a:pt x="1917" y="0"/>
                    <a:pt x="1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2863375" y="3930975"/>
              <a:ext cx="60500" cy="74600"/>
            </a:xfrm>
            <a:custGeom>
              <a:avLst/>
              <a:gdLst/>
              <a:ahLst/>
              <a:cxnLst/>
              <a:rect l="l" t="t" r="r" b="b"/>
              <a:pathLst>
                <a:path w="2420" h="2984" extrusionOk="0">
                  <a:moveTo>
                    <a:pt x="2056" y="1"/>
                  </a:moveTo>
                  <a:lnTo>
                    <a:pt x="0" y="1163"/>
                  </a:lnTo>
                  <a:lnTo>
                    <a:pt x="1160" y="2984"/>
                  </a:lnTo>
                  <a:lnTo>
                    <a:pt x="2419" y="1259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2802900" y="3930975"/>
              <a:ext cx="60500" cy="74600"/>
            </a:xfrm>
            <a:custGeom>
              <a:avLst/>
              <a:gdLst/>
              <a:ahLst/>
              <a:cxnLst/>
              <a:rect l="l" t="t" r="r" b="b"/>
              <a:pathLst>
                <a:path w="2420" h="2984" extrusionOk="0">
                  <a:moveTo>
                    <a:pt x="364" y="1"/>
                  </a:moveTo>
                  <a:lnTo>
                    <a:pt x="1" y="1259"/>
                  </a:lnTo>
                  <a:lnTo>
                    <a:pt x="1260" y="2984"/>
                  </a:lnTo>
                  <a:lnTo>
                    <a:pt x="2419" y="1163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2474050" y="2976175"/>
              <a:ext cx="778675" cy="494575"/>
            </a:xfrm>
            <a:custGeom>
              <a:avLst/>
              <a:gdLst/>
              <a:ahLst/>
              <a:cxnLst/>
              <a:rect l="l" t="t" r="r" b="b"/>
              <a:pathLst>
                <a:path w="31147" h="19783" extrusionOk="0">
                  <a:moveTo>
                    <a:pt x="12123" y="0"/>
                  </a:moveTo>
                  <a:cubicBezTo>
                    <a:pt x="9851" y="0"/>
                    <a:pt x="9268" y="1817"/>
                    <a:pt x="9268" y="1817"/>
                  </a:cubicBezTo>
                  <a:lnTo>
                    <a:pt x="8535" y="620"/>
                  </a:lnTo>
                  <a:cubicBezTo>
                    <a:pt x="7531" y="702"/>
                    <a:pt x="6778" y="1730"/>
                    <a:pt x="6792" y="2513"/>
                  </a:cubicBezTo>
                  <a:lnTo>
                    <a:pt x="5832" y="2029"/>
                  </a:lnTo>
                  <a:cubicBezTo>
                    <a:pt x="1989" y="5796"/>
                    <a:pt x="2937" y="7928"/>
                    <a:pt x="2937" y="7928"/>
                  </a:cubicBezTo>
                  <a:cubicBezTo>
                    <a:pt x="2937" y="7928"/>
                    <a:pt x="0" y="8068"/>
                    <a:pt x="1450" y="18097"/>
                  </a:cubicBezTo>
                  <a:lnTo>
                    <a:pt x="1702" y="19782"/>
                  </a:lnTo>
                  <a:lnTo>
                    <a:pt x="2513" y="19203"/>
                  </a:lnTo>
                  <a:cubicBezTo>
                    <a:pt x="2513" y="19203"/>
                    <a:pt x="3864" y="13875"/>
                    <a:pt x="3208" y="10052"/>
                  </a:cubicBezTo>
                  <a:cubicBezTo>
                    <a:pt x="3208" y="10052"/>
                    <a:pt x="7279" y="7618"/>
                    <a:pt x="15573" y="7618"/>
                  </a:cubicBezTo>
                  <a:cubicBezTo>
                    <a:pt x="23868" y="7618"/>
                    <a:pt x="27940" y="10052"/>
                    <a:pt x="27940" y="10052"/>
                  </a:cubicBezTo>
                  <a:cubicBezTo>
                    <a:pt x="27283" y="13875"/>
                    <a:pt x="28636" y="19203"/>
                    <a:pt x="28636" y="19203"/>
                  </a:cubicBezTo>
                  <a:lnTo>
                    <a:pt x="29446" y="19782"/>
                  </a:lnTo>
                  <a:lnTo>
                    <a:pt x="29699" y="18097"/>
                  </a:lnTo>
                  <a:cubicBezTo>
                    <a:pt x="31147" y="8068"/>
                    <a:pt x="28210" y="7928"/>
                    <a:pt x="28210" y="7928"/>
                  </a:cubicBezTo>
                  <a:cubicBezTo>
                    <a:pt x="28491" y="3969"/>
                    <a:pt x="23418" y="2176"/>
                    <a:pt x="21164" y="1353"/>
                  </a:cubicBezTo>
                  <a:cubicBezTo>
                    <a:pt x="19699" y="819"/>
                    <a:pt x="18332" y="647"/>
                    <a:pt x="17182" y="647"/>
                  </a:cubicBezTo>
                  <a:cubicBezTo>
                    <a:pt x="15118" y="647"/>
                    <a:pt x="13749" y="1199"/>
                    <a:pt x="13749" y="1199"/>
                  </a:cubicBezTo>
                  <a:lnTo>
                    <a:pt x="13064" y="94"/>
                  </a:lnTo>
                  <a:cubicBezTo>
                    <a:pt x="12722" y="29"/>
                    <a:pt x="12409" y="0"/>
                    <a:pt x="12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2474750" y="4027850"/>
              <a:ext cx="139150" cy="711675"/>
            </a:xfrm>
            <a:custGeom>
              <a:avLst/>
              <a:gdLst/>
              <a:ahLst/>
              <a:cxnLst/>
              <a:rect l="l" t="t" r="r" b="b"/>
              <a:pathLst>
                <a:path w="5566" h="28467" extrusionOk="0">
                  <a:moveTo>
                    <a:pt x="5565" y="0"/>
                  </a:moveTo>
                  <a:cubicBezTo>
                    <a:pt x="2527" y="4873"/>
                    <a:pt x="1064" y="13896"/>
                    <a:pt x="595" y="17675"/>
                  </a:cubicBezTo>
                  <a:cubicBezTo>
                    <a:pt x="250" y="20453"/>
                    <a:pt x="81" y="24184"/>
                    <a:pt x="1" y="26688"/>
                  </a:cubicBezTo>
                  <a:cubicBezTo>
                    <a:pt x="1085" y="27353"/>
                    <a:pt x="2209" y="27945"/>
                    <a:pt x="3369" y="28467"/>
                  </a:cubicBezTo>
                  <a:cubicBezTo>
                    <a:pt x="3490" y="25682"/>
                    <a:pt x="3652" y="22045"/>
                    <a:pt x="3739" y="20515"/>
                  </a:cubicBezTo>
                  <a:cubicBezTo>
                    <a:pt x="3913" y="17483"/>
                    <a:pt x="5565" y="11275"/>
                    <a:pt x="5565" y="11275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50"/>
          <p:cNvSpPr txBox="1">
            <a:spLocks noGrp="1"/>
          </p:cNvSpPr>
          <p:nvPr>
            <p:ph type="title" idx="4294967295"/>
          </p:nvPr>
        </p:nvSpPr>
        <p:spPr>
          <a:xfrm>
            <a:off x="1080605" y="2733413"/>
            <a:ext cx="14775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Marco </a:t>
            </a:r>
            <a:r>
              <a:rPr lang="en-GB" sz="1800" dirty="0" err="1"/>
              <a:t>Carpentiero</a:t>
            </a:r>
            <a:endParaRPr sz="1800" dirty="0"/>
          </a:p>
        </p:txBody>
      </p:sp>
      <p:sp>
        <p:nvSpPr>
          <p:cNvPr id="889" name="Google Shape;889;p50"/>
          <p:cNvSpPr txBox="1">
            <a:spLocks noGrp="1"/>
          </p:cNvSpPr>
          <p:nvPr>
            <p:ph type="subTitle" idx="4294967295"/>
          </p:nvPr>
        </p:nvSpPr>
        <p:spPr>
          <a:xfrm>
            <a:off x="906871" y="3414150"/>
            <a:ext cx="16512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" sz="1400" dirty="0"/>
              <a:t>0622700839</a:t>
            </a:r>
            <a:endParaRPr sz="1400" dirty="0"/>
          </a:p>
        </p:txBody>
      </p:sp>
      <p:sp>
        <p:nvSpPr>
          <p:cNvPr id="890" name="Google Shape;890;p50"/>
          <p:cNvSpPr txBox="1">
            <a:spLocks noGrp="1"/>
          </p:cNvSpPr>
          <p:nvPr>
            <p:ph type="title" idx="4294967295"/>
          </p:nvPr>
        </p:nvSpPr>
        <p:spPr>
          <a:xfrm>
            <a:off x="6579480" y="2733425"/>
            <a:ext cx="14304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Ilaria </a:t>
            </a:r>
            <a:br>
              <a:rPr lang="en-GB" sz="1800" dirty="0"/>
            </a:br>
            <a:r>
              <a:rPr lang="en-GB" sz="1800" dirty="0"/>
              <a:t>Gigi</a:t>
            </a:r>
            <a:endParaRPr sz="1800" dirty="0"/>
          </a:p>
        </p:txBody>
      </p:sp>
      <p:sp>
        <p:nvSpPr>
          <p:cNvPr id="891" name="Google Shape;891;p50"/>
          <p:cNvSpPr txBox="1">
            <a:spLocks noGrp="1"/>
          </p:cNvSpPr>
          <p:nvPr>
            <p:ph type="subTitle" idx="4294967295"/>
          </p:nvPr>
        </p:nvSpPr>
        <p:spPr>
          <a:xfrm>
            <a:off x="6579471" y="3414150"/>
            <a:ext cx="16512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0622700809</a:t>
            </a:r>
            <a:endParaRPr sz="1400" dirty="0"/>
          </a:p>
        </p:txBody>
      </p:sp>
      <p:grpSp>
        <p:nvGrpSpPr>
          <p:cNvPr id="49" name="Google Shape;926;p52">
            <a:extLst>
              <a:ext uri="{FF2B5EF4-FFF2-40B4-BE49-F238E27FC236}">
                <a16:creationId xmlns:a16="http://schemas.microsoft.com/office/drawing/2014/main" id="{2B1B3F96-24E7-41E1-8845-6A0A11D708DC}"/>
              </a:ext>
            </a:extLst>
          </p:cNvPr>
          <p:cNvGrpSpPr>
            <a:grpSpLocks noChangeAspect="1"/>
          </p:cNvGrpSpPr>
          <p:nvPr/>
        </p:nvGrpSpPr>
        <p:grpSpPr>
          <a:xfrm>
            <a:off x="4884017" y="1746120"/>
            <a:ext cx="1200492" cy="2392821"/>
            <a:chOff x="6204225" y="2996225"/>
            <a:chExt cx="908175" cy="1810175"/>
          </a:xfrm>
        </p:grpSpPr>
        <p:sp>
          <p:nvSpPr>
            <p:cNvPr id="51" name="Google Shape;928;p52">
              <a:extLst>
                <a:ext uri="{FF2B5EF4-FFF2-40B4-BE49-F238E27FC236}">
                  <a16:creationId xmlns:a16="http://schemas.microsoft.com/office/drawing/2014/main" id="{4B18E44B-C48D-4C68-8BE0-7C47CC3F83D0}"/>
                </a:ext>
              </a:extLst>
            </p:cNvPr>
            <p:cNvSpPr/>
            <p:nvPr/>
          </p:nvSpPr>
          <p:spPr>
            <a:xfrm>
              <a:off x="6278450" y="3621325"/>
              <a:ext cx="697200" cy="290575"/>
            </a:xfrm>
            <a:custGeom>
              <a:avLst/>
              <a:gdLst/>
              <a:ahLst/>
              <a:cxnLst/>
              <a:rect l="l" t="t" r="r" b="b"/>
              <a:pathLst>
                <a:path w="27888" h="11623" extrusionOk="0">
                  <a:moveTo>
                    <a:pt x="0" y="0"/>
                  </a:moveTo>
                  <a:cubicBezTo>
                    <a:pt x="0" y="3049"/>
                    <a:pt x="2537" y="11622"/>
                    <a:pt x="8401" y="11622"/>
                  </a:cubicBezTo>
                  <a:cubicBezTo>
                    <a:pt x="8625" y="11622"/>
                    <a:pt x="8872" y="11623"/>
                    <a:pt x="9141" y="11623"/>
                  </a:cubicBezTo>
                  <a:cubicBezTo>
                    <a:pt x="14311" y="11623"/>
                    <a:pt x="27290" y="11343"/>
                    <a:pt x="2788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29;p52">
              <a:extLst>
                <a:ext uri="{FF2B5EF4-FFF2-40B4-BE49-F238E27FC236}">
                  <a16:creationId xmlns:a16="http://schemas.microsoft.com/office/drawing/2014/main" id="{325F8316-93F4-4B8F-BE8E-7B16676EA7D7}"/>
                </a:ext>
              </a:extLst>
            </p:cNvPr>
            <p:cNvSpPr/>
            <p:nvPr/>
          </p:nvSpPr>
          <p:spPr>
            <a:xfrm>
              <a:off x="6591250" y="3860950"/>
              <a:ext cx="90050" cy="197525"/>
            </a:xfrm>
            <a:custGeom>
              <a:avLst/>
              <a:gdLst/>
              <a:ahLst/>
              <a:cxnLst/>
              <a:rect l="l" t="t" r="r" b="b"/>
              <a:pathLst>
                <a:path w="3602" h="7901" extrusionOk="0">
                  <a:moveTo>
                    <a:pt x="1" y="1"/>
                  </a:moveTo>
                  <a:lnTo>
                    <a:pt x="1" y="7901"/>
                  </a:lnTo>
                  <a:lnTo>
                    <a:pt x="3601" y="7901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;p52">
              <a:extLst>
                <a:ext uri="{FF2B5EF4-FFF2-40B4-BE49-F238E27FC236}">
                  <a16:creationId xmlns:a16="http://schemas.microsoft.com/office/drawing/2014/main" id="{EA00B3BA-0236-4F33-8345-68F434723F3F}"/>
                </a:ext>
              </a:extLst>
            </p:cNvPr>
            <p:cNvSpPr/>
            <p:nvPr/>
          </p:nvSpPr>
          <p:spPr>
            <a:xfrm>
              <a:off x="6204225" y="3049425"/>
              <a:ext cx="864150" cy="833900"/>
            </a:xfrm>
            <a:custGeom>
              <a:avLst/>
              <a:gdLst/>
              <a:ahLst/>
              <a:cxnLst/>
              <a:rect l="l" t="t" r="r" b="b"/>
              <a:pathLst>
                <a:path w="34566" h="33356" extrusionOk="0">
                  <a:moveTo>
                    <a:pt x="17282" y="0"/>
                  </a:moveTo>
                  <a:cubicBezTo>
                    <a:pt x="9678" y="0"/>
                    <a:pt x="3479" y="3979"/>
                    <a:pt x="3184" y="15793"/>
                  </a:cubicBezTo>
                  <a:cubicBezTo>
                    <a:pt x="3116" y="15786"/>
                    <a:pt x="3048" y="15783"/>
                    <a:pt x="2980" y="15783"/>
                  </a:cubicBezTo>
                  <a:cubicBezTo>
                    <a:pt x="2864" y="15783"/>
                    <a:pt x="2748" y="15792"/>
                    <a:pt x="2634" y="15809"/>
                  </a:cubicBezTo>
                  <a:cubicBezTo>
                    <a:pt x="1047" y="16050"/>
                    <a:pt x="1" y="17829"/>
                    <a:pt x="297" y="19782"/>
                  </a:cubicBezTo>
                  <a:cubicBezTo>
                    <a:pt x="571" y="21589"/>
                    <a:pt x="1896" y="22911"/>
                    <a:pt x="3348" y="22911"/>
                  </a:cubicBezTo>
                  <a:cubicBezTo>
                    <a:pt x="3467" y="22911"/>
                    <a:pt x="3587" y="22902"/>
                    <a:pt x="3707" y="22884"/>
                  </a:cubicBezTo>
                  <a:cubicBezTo>
                    <a:pt x="3749" y="22876"/>
                    <a:pt x="3790" y="22864"/>
                    <a:pt x="3833" y="22857"/>
                  </a:cubicBezTo>
                  <a:cubicBezTo>
                    <a:pt x="5644" y="30430"/>
                    <a:pt x="10980" y="33355"/>
                    <a:pt x="17282" y="33355"/>
                  </a:cubicBezTo>
                  <a:cubicBezTo>
                    <a:pt x="23586" y="33355"/>
                    <a:pt x="28922" y="30430"/>
                    <a:pt x="30733" y="22857"/>
                  </a:cubicBezTo>
                  <a:cubicBezTo>
                    <a:pt x="30775" y="22864"/>
                    <a:pt x="30815" y="22876"/>
                    <a:pt x="30858" y="22884"/>
                  </a:cubicBezTo>
                  <a:cubicBezTo>
                    <a:pt x="30979" y="22902"/>
                    <a:pt x="31098" y="22911"/>
                    <a:pt x="31217" y="22911"/>
                  </a:cubicBezTo>
                  <a:cubicBezTo>
                    <a:pt x="32670" y="22911"/>
                    <a:pt x="33995" y="21589"/>
                    <a:pt x="34269" y="19782"/>
                  </a:cubicBezTo>
                  <a:cubicBezTo>
                    <a:pt x="34565" y="17829"/>
                    <a:pt x="33519" y="16051"/>
                    <a:pt x="31932" y="15809"/>
                  </a:cubicBezTo>
                  <a:cubicBezTo>
                    <a:pt x="31817" y="15792"/>
                    <a:pt x="31701" y="15783"/>
                    <a:pt x="31585" y="15783"/>
                  </a:cubicBezTo>
                  <a:cubicBezTo>
                    <a:pt x="31517" y="15783"/>
                    <a:pt x="31448" y="15786"/>
                    <a:pt x="31380" y="15793"/>
                  </a:cubicBezTo>
                  <a:cubicBezTo>
                    <a:pt x="31084" y="4089"/>
                    <a:pt x="24887" y="0"/>
                    <a:pt x="17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1;p52">
              <a:extLst>
                <a:ext uri="{FF2B5EF4-FFF2-40B4-BE49-F238E27FC236}">
                  <a16:creationId xmlns:a16="http://schemas.microsoft.com/office/drawing/2014/main" id="{52DE06EB-51FE-4AFA-8F50-DF904557138D}"/>
                </a:ext>
              </a:extLst>
            </p:cNvPr>
            <p:cNvSpPr/>
            <p:nvPr/>
          </p:nvSpPr>
          <p:spPr>
            <a:xfrm>
              <a:off x="6405250" y="3974675"/>
              <a:ext cx="462125" cy="831725"/>
            </a:xfrm>
            <a:custGeom>
              <a:avLst/>
              <a:gdLst/>
              <a:ahLst/>
              <a:cxnLst/>
              <a:rect l="l" t="t" r="r" b="b"/>
              <a:pathLst>
                <a:path w="18485" h="33269" extrusionOk="0">
                  <a:moveTo>
                    <a:pt x="9243" y="0"/>
                  </a:moveTo>
                  <a:cubicBezTo>
                    <a:pt x="4139" y="0"/>
                    <a:pt x="0" y="1243"/>
                    <a:pt x="0" y="2776"/>
                  </a:cubicBezTo>
                  <a:lnTo>
                    <a:pt x="1872" y="20473"/>
                  </a:lnTo>
                  <a:lnTo>
                    <a:pt x="777" y="32053"/>
                  </a:lnTo>
                  <a:cubicBezTo>
                    <a:pt x="3531" y="32863"/>
                    <a:pt x="6373" y="33269"/>
                    <a:pt x="9215" y="33269"/>
                  </a:cubicBezTo>
                  <a:cubicBezTo>
                    <a:pt x="12038" y="33269"/>
                    <a:pt x="14860" y="32869"/>
                    <a:pt x="17596" y="32069"/>
                  </a:cubicBezTo>
                  <a:lnTo>
                    <a:pt x="16614" y="20121"/>
                  </a:lnTo>
                  <a:lnTo>
                    <a:pt x="18485" y="2776"/>
                  </a:lnTo>
                  <a:cubicBezTo>
                    <a:pt x="18485" y="1243"/>
                    <a:pt x="14346" y="0"/>
                    <a:pt x="9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2;p52">
              <a:extLst>
                <a:ext uri="{FF2B5EF4-FFF2-40B4-BE49-F238E27FC236}">
                  <a16:creationId xmlns:a16="http://schemas.microsoft.com/office/drawing/2014/main" id="{11335A42-2DF0-47A8-A785-2DDDC706A78D}"/>
                </a:ext>
              </a:extLst>
            </p:cNvPr>
            <p:cNvSpPr/>
            <p:nvPr/>
          </p:nvSpPr>
          <p:spPr>
            <a:xfrm>
              <a:off x="6612875" y="3974675"/>
              <a:ext cx="46850" cy="68950"/>
            </a:xfrm>
            <a:custGeom>
              <a:avLst/>
              <a:gdLst/>
              <a:ahLst/>
              <a:cxnLst/>
              <a:rect l="l" t="t" r="r" b="b"/>
              <a:pathLst>
                <a:path w="1874" h="2758" extrusionOk="0">
                  <a:moveTo>
                    <a:pt x="936" y="0"/>
                  </a:moveTo>
                  <a:lnTo>
                    <a:pt x="0" y="1470"/>
                  </a:lnTo>
                  <a:lnTo>
                    <a:pt x="292" y="2758"/>
                  </a:lnTo>
                  <a:lnTo>
                    <a:pt x="1582" y="2758"/>
                  </a:lnTo>
                  <a:lnTo>
                    <a:pt x="1873" y="147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3;p52">
              <a:extLst>
                <a:ext uri="{FF2B5EF4-FFF2-40B4-BE49-F238E27FC236}">
                  <a16:creationId xmlns:a16="http://schemas.microsoft.com/office/drawing/2014/main" id="{7DE7EE33-0625-44DA-9FD5-ECE87330DE81}"/>
                </a:ext>
              </a:extLst>
            </p:cNvPr>
            <p:cNvSpPr/>
            <p:nvPr/>
          </p:nvSpPr>
          <p:spPr>
            <a:xfrm>
              <a:off x="6566725" y="4043600"/>
              <a:ext cx="139150" cy="649375"/>
            </a:xfrm>
            <a:custGeom>
              <a:avLst/>
              <a:gdLst/>
              <a:ahLst/>
              <a:cxnLst/>
              <a:rect l="l" t="t" r="r" b="b"/>
              <a:pathLst>
                <a:path w="5566" h="25975" extrusionOk="0">
                  <a:moveTo>
                    <a:pt x="2140" y="1"/>
                  </a:moveTo>
                  <a:lnTo>
                    <a:pt x="1" y="24130"/>
                  </a:lnTo>
                  <a:lnTo>
                    <a:pt x="2782" y="25974"/>
                  </a:lnTo>
                  <a:lnTo>
                    <a:pt x="5565" y="24130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4;p52">
              <a:extLst>
                <a:ext uri="{FF2B5EF4-FFF2-40B4-BE49-F238E27FC236}">
                  <a16:creationId xmlns:a16="http://schemas.microsoft.com/office/drawing/2014/main" id="{00E58B94-7A22-4F9C-A84C-28F737C4787C}"/>
                </a:ext>
              </a:extLst>
            </p:cNvPr>
            <p:cNvSpPr/>
            <p:nvPr/>
          </p:nvSpPr>
          <p:spPr>
            <a:xfrm>
              <a:off x="6387250" y="3976600"/>
              <a:ext cx="226400" cy="829475"/>
            </a:xfrm>
            <a:custGeom>
              <a:avLst/>
              <a:gdLst/>
              <a:ahLst/>
              <a:cxnLst/>
              <a:rect l="l" t="t" r="r" b="b"/>
              <a:pathLst>
                <a:path w="9056" h="33179" extrusionOk="0">
                  <a:moveTo>
                    <a:pt x="7621" y="1"/>
                  </a:moveTo>
                  <a:cubicBezTo>
                    <a:pt x="3249" y="295"/>
                    <a:pt x="1" y="1391"/>
                    <a:pt x="1" y="2699"/>
                  </a:cubicBezTo>
                  <a:lnTo>
                    <a:pt x="2589" y="20568"/>
                  </a:lnTo>
                  <a:cubicBezTo>
                    <a:pt x="2589" y="20568"/>
                    <a:pt x="1198" y="25311"/>
                    <a:pt x="527" y="31670"/>
                  </a:cubicBezTo>
                  <a:cubicBezTo>
                    <a:pt x="3281" y="32588"/>
                    <a:pt x="6155" y="33096"/>
                    <a:pt x="9056" y="33179"/>
                  </a:cubicBezTo>
                  <a:lnTo>
                    <a:pt x="9056" y="15668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5;p52">
              <a:extLst>
                <a:ext uri="{FF2B5EF4-FFF2-40B4-BE49-F238E27FC236}">
                  <a16:creationId xmlns:a16="http://schemas.microsoft.com/office/drawing/2014/main" id="{1ECC96C9-D9B0-46F3-BE41-B56253B7EB76}"/>
                </a:ext>
              </a:extLst>
            </p:cNvPr>
            <p:cNvSpPr/>
            <p:nvPr/>
          </p:nvSpPr>
          <p:spPr>
            <a:xfrm>
              <a:off x="6658950" y="3976600"/>
              <a:ext cx="226400" cy="829400"/>
            </a:xfrm>
            <a:custGeom>
              <a:avLst/>
              <a:gdLst/>
              <a:ahLst/>
              <a:cxnLst/>
              <a:rect l="l" t="t" r="r" b="b"/>
              <a:pathLst>
                <a:path w="9056" h="33176" extrusionOk="0">
                  <a:moveTo>
                    <a:pt x="1435" y="1"/>
                  </a:moveTo>
                  <a:lnTo>
                    <a:pt x="0" y="15668"/>
                  </a:lnTo>
                  <a:lnTo>
                    <a:pt x="0" y="33176"/>
                  </a:lnTo>
                  <a:cubicBezTo>
                    <a:pt x="2906" y="33088"/>
                    <a:pt x="5782" y="32574"/>
                    <a:pt x="8538" y="31651"/>
                  </a:cubicBezTo>
                  <a:cubicBezTo>
                    <a:pt x="7894" y="25277"/>
                    <a:pt x="6524" y="20568"/>
                    <a:pt x="6524" y="20568"/>
                  </a:cubicBezTo>
                  <a:lnTo>
                    <a:pt x="9055" y="2699"/>
                  </a:lnTo>
                  <a:cubicBezTo>
                    <a:pt x="9055" y="1390"/>
                    <a:pt x="5806" y="294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6;p52">
              <a:extLst>
                <a:ext uri="{FF2B5EF4-FFF2-40B4-BE49-F238E27FC236}">
                  <a16:creationId xmlns:a16="http://schemas.microsoft.com/office/drawing/2014/main" id="{D8F2AA1E-6E9D-4EA4-B01B-734747EDF1E1}"/>
                </a:ext>
              </a:extLst>
            </p:cNvPr>
            <p:cNvSpPr/>
            <p:nvPr/>
          </p:nvSpPr>
          <p:spPr>
            <a:xfrm>
              <a:off x="6658950" y="3974675"/>
              <a:ext cx="76850" cy="393625"/>
            </a:xfrm>
            <a:custGeom>
              <a:avLst/>
              <a:gdLst/>
              <a:ahLst/>
              <a:cxnLst/>
              <a:rect l="l" t="t" r="r" b="b"/>
              <a:pathLst>
                <a:path w="3074" h="15745" extrusionOk="0">
                  <a:moveTo>
                    <a:pt x="1435" y="0"/>
                  </a:moveTo>
                  <a:lnTo>
                    <a:pt x="0" y="15745"/>
                  </a:lnTo>
                  <a:lnTo>
                    <a:pt x="3073" y="7771"/>
                  </a:lnTo>
                  <a:lnTo>
                    <a:pt x="2180" y="6987"/>
                  </a:lnTo>
                  <a:lnTo>
                    <a:pt x="3073" y="6737"/>
                  </a:lnTo>
                  <a:lnTo>
                    <a:pt x="2319" y="7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7;p52">
              <a:extLst>
                <a:ext uri="{FF2B5EF4-FFF2-40B4-BE49-F238E27FC236}">
                  <a16:creationId xmlns:a16="http://schemas.microsoft.com/office/drawing/2014/main" id="{B722024F-087D-4D0C-97AF-766E2E2380DA}"/>
                </a:ext>
              </a:extLst>
            </p:cNvPr>
            <p:cNvSpPr/>
            <p:nvPr/>
          </p:nvSpPr>
          <p:spPr>
            <a:xfrm>
              <a:off x="6536750" y="3974675"/>
              <a:ext cx="76900" cy="393625"/>
            </a:xfrm>
            <a:custGeom>
              <a:avLst/>
              <a:gdLst/>
              <a:ahLst/>
              <a:cxnLst/>
              <a:rect l="l" t="t" r="r" b="b"/>
              <a:pathLst>
                <a:path w="3076" h="15745" extrusionOk="0">
                  <a:moveTo>
                    <a:pt x="1641" y="0"/>
                  </a:moveTo>
                  <a:lnTo>
                    <a:pt x="757" y="78"/>
                  </a:lnTo>
                  <a:lnTo>
                    <a:pt x="1" y="6737"/>
                  </a:lnTo>
                  <a:lnTo>
                    <a:pt x="896" y="6987"/>
                  </a:lnTo>
                  <a:lnTo>
                    <a:pt x="1" y="7771"/>
                  </a:lnTo>
                  <a:lnTo>
                    <a:pt x="3076" y="15745"/>
                  </a:lnTo>
                  <a:lnTo>
                    <a:pt x="1641" y="0"/>
                  </a:lnTo>
                  <a:close/>
                  <a:moveTo>
                    <a:pt x="3076" y="15745"/>
                  </a:moveTo>
                  <a:lnTo>
                    <a:pt x="3076" y="15745"/>
                  </a:lnTo>
                  <a:lnTo>
                    <a:pt x="3076" y="157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8;p52">
              <a:extLst>
                <a:ext uri="{FF2B5EF4-FFF2-40B4-BE49-F238E27FC236}">
                  <a16:creationId xmlns:a16="http://schemas.microsoft.com/office/drawing/2014/main" id="{3B34C54E-E9C9-4320-9DDE-B0A2DBA0608C}"/>
                </a:ext>
              </a:extLst>
            </p:cNvPr>
            <p:cNvSpPr/>
            <p:nvPr/>
          </p:nvSpPr>
          <p:spPr>
            <a:xfrm>
              <a:off x="6775900" y="3363225"/>
              <a:ext cx="101850" cy="55850"/>
            </a:xfrm>
            <a:custGeom>
              <a:avLst/>
              <a:gdLst/>
              <a:ahLst/>
              <a:cxnLst/>
              <a:rect l="l" t="t" r="r" b="b"/>
              <a:pathLst>
                <a:path w="4074" h="2234" extrusionOk="0">
                  <a:moveTo>
                    <a:pt x="1639" y="1"/>
                  </a:moveTo>
                  <a:cubicBezTo>
                    <a:pt x="1424" y="1"/>
                    <a:pt x="1210" y="48"/>
                    <a:pt x="995" y="137"/>
                  </a:cubicBezTo>
                  <a:cubicBezTo>
                    <a:pt x="1" y="547"/>
                    <a:pt x="776" y="1233"/>
                    <a:pt x="776" y="1233"/>
                  </a:cubicBezTo>
                  <a:cubicBezTo>
                    <a:pt x="1183" y="995"/>
                    <a:pt x="1564" y="901"/>
                    <a:pt x="1912" y="901"/>
                  </a:cubicBezTo>
                  <a:cubicBezTo>
                    <a:pt x="3224" y="901"/>
                    <a:pt x="4073" y="2234"/>
                    <a:pt x="4073" y="2234"/>
                  </a:cubicBezTo>
                  <a:cubicBezTo>
                    <a:pt x="3201" y="630"/>
                    <a:pt x="2416" y="1"/>
                    <a:pt x="1639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9;p52">
              <a:extLst>
                <a:ext uri="{FF2B5EF4-FFF2-40B4-BE49-F238E27FC236}">
                  <a16:creationId xmlns:a16="http://schemas.microsoft.com/office/drawing/2014/main" id="{5E274FFC-C772-4CE7-A3FA-35658D8BF5AA}"/>
                </a:ext>
              </a:extLst>
            </p:cNvPr>
            <p:cNvSpPr/>
            <p:nvPr/>
          </p:nvSpPr>
          <p:spPr>
            <a:xfrm>
              <a:off x="6636275" y="3945700"/>
              <a:ext cx="60375" cy="74425"/>
            </a:xfrm>
            <a:custGeom>
              <a:avLst/>
              <a:gdLst/>
              <a:ahLst/>
              <a:cxnLst/>
              <a:rect l="l" t="t" r="r" b="b"/>
              <a:pathLst>
                <a:path w="2415" h="2977" extrusionOk="0">
                  <a:moveTo>
                    <a:pt x="2053" y="0"/>
                  </a:moveTo>
                  <a:lnTo>
                    <a:pt x="0" y="1159"/>
                  </a:lnTo>
                  <a:lnTo>
                    <a:pt x="1158" y="2977"/>
                  </a:lnTo>
                  <a:lnTo>
                    <a:pt x="2414" y="1255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40;p52">
              <a:extLst>
                <a:ext uri="{FF2B5EF4-FFF2-40B4-BE49-F238E27FC236}">
                  <a16:creationId xmlns:a16="http://schemas.microsoft.com/office/drawing/2014/main" id="{9750249B-F405-499E-9676-C3B21C39FA1E}"/>
                </a:ext>
              </a:extLst>
            </p:cNvPr>
            <p:cNvSpPr/>
            <p:nvPr/>
          </p:nvSpPr>
          <p:spPr>
            <a:xfrm>
              <a:off x="6575900" y="3945700"/>
              <a:ext cx="60400" cy="74425"/>
            </a:xfrm>
            <a:custGeom>
              <a:avLst/>
              <a:gdLst/>
              <a:ahLst/>
              <a:cxnLst/>
              <a:rect l="l" t="t" r="r" b="b"/>
              <a:pathLst>
                <a:path w="2416" h="2977" extrusionOk="0">
                  <a:moveTo>
                    <a:pt x="364" y="0"/>
                  </a:moveTo>
                  <a:lnTo>
                    <a:pt x="1" y="1255"/>
                  </a:lnTo>
                  <a:lnTo>
                    <a:pt x="1259" y="2977"/>
                  </a:lnTo>
                  <a:lnTo>
                    <a:pt x="2415" y="1159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41;p52">
              <a:extLst>
                <a:ext uri="{FF2B5EF4-FFF2-40B4-BE49-F238E27FC236}">
                  <a16:creationId xmlns:a16="http://schemas.microsoft.com/office/drawing/2014/main" id="{C63D8BE4-D42C-4A91-BAEB-DED0791FB0A7}"/>
                </a:ext>
              </a:extLst>
            </p:cNvPr>
            <p:cNvSpPr/>
            <p:nvPr/>
          </p:nvSpPr>
          <p:spPr>
            <a:xfrm>
              <a:off x="6234425" y="2996225"/>
              <a:ext cx="877975" cy="565300"/>
            </a:xfrm>
            <a:custGeom>
              <a:avLst/>
              <a:gdLst/>
              <a:ahLst/>
              <a:cxnLst/>
              <a:rect l="l" t="t" r="r" b="b"/>
              <a:pathLst>
                <a:path w="35119" h="22612" extrusionOk="0">
                  <a:moveTo>
                    <a:pt x="16228" y="1"/>
                  </a:moveTo>
                  <a:cubicBezTo>
                    <a:pt x="10604" y="1"/>
                    <a:pt x="7175" y="2596"/>
                    <a:pt x="7444" y="3670"/>
                  </a:cubicBezTo>
                  <a:cubicBezTo>
                    <a:pt x="0" y="5174"/>
                    <a:pt x="948" y="18069"/>
                    <a:pt x="948" y="18069"/>
                  </a:cubicBezTo>
                  <a:lnTo>
                    <a:pt x="1996" y="17921"/>
                  </a:lnTo>
                  <a:cubicBezTo>
                    <a:pt x="3535" y="19329"/>
                    <a:pt x="3438" y="22611"/>
                    <a:pt x="3438" y="22611"/>
                  </a:cubicBezTo>
                  <a:cubicBezTo>
                    <a:pt x="5098" y="19464"/>
                    <a:pt x="2415" y="17919"/>
                    <a:pt x="2415" y="17919"/>
                  </a:cubicBezTo>
                  <a:cubicBezTo>
                    <a:pt x="4558" y="12590"/>
                    <a:pt x="10180" y="9809"/>
                    <a:pt x="10180" y="9809"/>
                  </a:cubicBezTo>
                  <a:cubicBezTo>
                    <a:pt x="10180" y="9809"/>
                    <a:pt x="12141" y="12367"/>
                    <a:pt x="15870" y="15059"/>
                  </a:cubicBezTo>
                  <a:cubicBezTo>
                    <a:pt x="19911" y="17975"/>
                    <a:pt x="25491" y="19083"/>
                    <a:pt x="29571" y="19083"/>
                  </a:cubicBezTo>
                  <a:cubicBezTo>
                    <a:pt x="30110" y="19083"/>
                    <a:pt x="30622" y="19064"/>
                    <a:pt x="31102" y="19027"/>
                  </a:cubicBezTo>
                  <a:cubicBezTo>
                    <a:pt x="33282" y="18858"/>
                    <a:pt x="34964" y="17827"/>
                    <a:pt x="35118" y="16477"/>
                  </a:cubicBezTo>
                  <a:lnTo>
                    <a:pt x="35118" y="16477"/>
                  </a:lnTo>
                  <a:cubicBezTo>
                    <a:pt x="35118" y="16477"/>
                    <a:pt x="34733" y="17156"/>
                    <a:pt x="33643" y="17156"/>
                  </a:cubicBezTo>
                  <a:cubicBezTo>
                    <a:pt x="33614" y="17156"/>
                    <a:pt x="33585" y="17155"/>
                    <a:pt x="33555" y="17154"/>
                  </a:cubicBezTo>
                  <a:cubicBezTo>
                    <a:pt x="34240" y="16912"/>
                    <a:pt x="34254" y="16194"/>
                    <a:pt x="34252" y="16194"/>
                  </a:cubicBezTo>
                  <a:lnTo>
                    <a:pt x="34252" y="16194"/>
                  </a:lnTo>
                  <a:cubicBezTo>
                    <a:pt x="34154" y="16260"/>
                    <a:pt x="34018" y="16287"/>
                    <a:pt x="33858" y="16287"/>
                  </a:cubicBezTo>
                  <a:cubicBezTo>
                    <a:pt x="33096" y="16287"/>
                    <a:pt x="31815" y="15667"/>
                    <a:pt x="31815" y="15667"/>
                  </a:cubicBezTo>
                  <a:cubicBezTo>
                    <a:pt x="31815" y="15667"/>
                    <a:pt x="33129" y="5349"/>
                    <a:pt x="24697" y="1815"/>
                  </a:cubicBezTo>
                  <a:cubicBezTo>
                    <a:pt x="21540" y="493"/>
                    <a:pt x="18676" y="1"/>
                    <a:pt x="16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2;p52">
              <a:extLst>
                <a:ext uri="{FF2B5EF4-FFF2-40B4-BE49-F238E27FC236}">
                  <a16:creationId xmlns:a16="http://schemas.microsoft.com/office/drawing/2014/main" id="{C6C966F6-0653-47D4-BEBE-3F8D77EC3D41}"/>
                </a:ext>
              </a:extLst>
            </p:cNvPr>
            <p:cNvSpPr/>
            <p:nvPr/>
          </p:nvSpPr>
          <p:spPr>
            <a:xfrm>
              <a:off x="6265450" y="3911875"/>
              <a:ext cx="298200" cy="382200"/>
            </a:xfrm>
            <a:custGeom>
              <a:avLst/>
              <a:gdLst/>
              <a:ahLst/>
              <a:cxnLst/>
              <a:rect l="l" t="t" r="r" b="b"/>
              <a:pathLst>
                <a:path w="11928" h="15288" extrusionOk="0">
                  <a:moveTo>
                    <a:pt x="8839" y="0"/>
                  </a:moveTo>
                  <a:cubicBezTo>
                    <a:pt x="8839" y="0"/>
                    <a:pt x="0" y="9271"/>
                    <a:pt x="9606" y="15288"/>
                  </a:cubicBezTo>
                  <a:lnTo>
                    <a:pt x="11296" y="12140"/>
                  </a:lnTo>
                  <a:cubicBezTo>
                    <a:pt x="11296" y="12140"/>
                    <a:pt x="9513" y="10438"/>
                    <a:pt x="9247" y="7958"/>
                  </a:cubicBezTo>
                  <a:lnTo>
                    <a:pt x="9247" y="7958"/>
                  </a:lnTo>
                  <a:cubicBezTo>
                    <a:pt x="9248" y="7958"/>
                    <a:pt x="9792" y="10059"/>
                    <a:pt x="11296" y="11354"/>
                  </a:cubicBezTo>
                  <a:lnTo>
                    <a:pt x="11134" y="7958"/>
                  </a:lnTo>
                  <a:cubicBezTo>
                    <a:pt x="11134" y="7958"/>
                    <a:pt x="8821" y="3602"/>
                    <a:pt x="11928" y="2"/>
                  </a:cubicBezTo>
                  <a:lnTo>
                    <a:pt x="8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943;p52">
              <a:extLst>
                <a:ext uri="{FF2B5EF4-FFF2-40B4-BE49-F238E27FC236}">
                  <a16:creationId xmlns:a16="http://schemas.microsoft.com/office/drawing/2014/main" id="{B1D8AB3B-B592-463E-91DF-EFCE2463FFD1}"/>
                </a:ext>
              </a:extLst>
            </p:cNvPr>
            <p:cNvSpPr/>
            <p:nvPr/>
          </p:nvSpPr>
          <p:spPr>
            <a:xfrm>
              <a:off x="6470425" y="3906075"/>
              <a:ext cx="101875" cy="15975"/>
            </a:xfrm>
            <a:custGeom>
              <a:avLst/>
              <a:gdLst/>
              <a:ahLst/>
              <a:cxnLst/>
              <a:rect l="l" t="t" r="r" b="b"/>
              <a:pathLst>
                <a:path w="4075" h="639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625"/>
                  </a:lnTo>
                  <a:cubicBezTo>
                    <a:pt x="1" y="633"/>
                    <a:pt x="7" y="639"/>
                    <a:pt x="14" y="639"/>
                  </a:cubicBezTo>
                  <a:lnTo>
                    <a:pt x="4061" y="639"/>
                  </a:lnTo>
                  <a:cubicBezTo>
                    <a:pt x="4069" y="639"/>
                    <a:pt x="4075" y="633"/>
                    <a:pt x="4075" y="625"/>
                  </a:cubicBezTo>
                  <a:lnTo>
                    <a:pt x="4075" y="14"/>
                  </a:lnTo>
                  <a:cubicBezTo>
                    <a:pt x="4075" y="7"/>
                    <a:pt x="4069" y="1"/>
                    <a:pt x="4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44;p52">
              <a:extLst>
                <a:ext uri="{FF2B5EF4-FFF2-40B4-BE49-F238E27FC236}">
                  <a16:creationId xmlns:a16="http://schemas.microsoft.com/office/drawing/2014/main" id="{8F212E7B-6012-4E39-BFA4-EE64930B4EBA}"/>
                </a:ext>
              </a:extLst>
            </p:cNvPr>
            <p:cNvSpPr/>
            <p:nvPr/>
          </p:nvSpPr>
          <p:spPr>
            <a:xfrm>
              <a:off x="6849025" y="4042350"/>
              <a:ext cx="153650" cy="705950"/>
            </a:xfrm>
            <a:custGeom>
              <a:avLst/>
              <a:gdLst/>
              <a:ahLst/>
              <a:cxnLst/>
              <a:rect l="l" t="t" r="r" b="b"/>
              <a:pathLst>
                <a:path w="6146" h="28238" extrusionOk="0">
                  <a:moveTo>
                    <a:pt x="1432" y="1"/>
                  </a:moveTo>
                  <a:lnTo>
                    <a:pt x="1" y="9942"/>
                  </a:lnTo>
                  <a:cubicBezTo>
                    <a:pt x="1" y="9942"/>
                    <a:pt x="2076" y="15521"/>
                    <a:pt x="2450" y="18130"/>
                  </a:cubicBezTo>
                  <a:cubicBezTo>
                    <a:pt x="2702" y="19896"/>
                    <a:pt x="2905" y="25075"/>
                    <a:pt x="3009" y="28238"/>
                  </a:cubicBezTo>
                  <a:cubicBezTo>
                    <a:pt x="4078" y="27787"/>
                    <a:pt x="5121" y="27275"/>
                    <a:pt x="6131" y="26702"/>
                  </a:cubicBezTo>
                  <a:cubicBezTo>
                    <a:pt x="6146" y="23934"/>
                    <a:pt x="6117" y="19893"/>
                    <a:pt x="5868" y="17609"/>
                  </a:cubicBezTo>
                  <a:cubicBezTo>
                    <a:pt x="5453" y="13830"/>
                    <a:pt x="4465" y="4864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45;p52">
              <a:extLst>
                <a:ext uri="{FF2B5EF4-FFF2-40B4-BE49-F238E27FC236}">
                  <a16:creationId xmlns:a16="http://schemas.microsoft.com/office/drawing/2014/main" id="{E2125680-0781-43F9-B4CD-BBD56256685C}"/>
                </a:ext>
              </a:extLst>
            </p:cNvPr>
            <p:cNvSpPr/>
            <p:nvPr/>
          </p:nvSpPr>
          <p:spPr>
            <a:xfrm>
              <a:off x="6269425" y="4042325"/>
              <a:ext cx="153600" cy="706325"/>
            </a:xfrm>
            <a:custGeom>
              <a:avLst/>
              <a:gdLst/>
              <a:ahLst/>
              <a:cxnLst/>
              <a:rect l="l" t="t" r="r" b="b"/>
              <a:pathLst>
                <a:path w="6144" h="28253" extrusionOk="0">
                  <a:moveTo>
                    <a:pt x="4714" y="0"/>
                  </a:moveTo>
                  <a:cubicBezTo>
                    <a:pt x="1681" y="4865"/>
                    <a:pt x="691" y="13831"/>
                    <a:pt x="278" y="17610"/>
                  </a:cubicBezTo>
                  <a:cubicBezTo>
                    <a:pt x="27" y="19899"/>
                    <a:pt x="0" y="23953"/>
                    <a:pt x="15" y="26721"/>
                  </a:cubicBezTo>
                  <a:cubicBezTo>
                    <a:pt x="1025" y="27292"/>
                    <a:pt x="2067" y="27803"/>
                    <a:pt x="3135" y="28252"/>
                  </a:cubicBezTo>
                  <a:cubicBezTo>
                    <a:pt x="3240" y="25090"/>
                    <a:pt x="3444" y="19900"/>
                    <a:pt x="3696" y="18130"/>
                  </a:cubicBezTo>
                  <a:cubicBezTo>
                    <a:pt x="4068" y="15522"/>
                    <a:pt x="6144" y="9943"/>
                    <a:pt x="6144" y="9943"/>
                  </a:cubicBezTo>
                  <a:lnTo>
                    <a:pt x="4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Task </a:t>
            </a:r>
            <a:br>
              <a:rPr lang="en-GB" sz="3200" dirty="0"/>
            </a:br>
            <a:r>
              <a:rPr lang="en-GB" sz="3200" dirty="0"/>
              <a:t>Environment</a:t>
            </a:r>
            <a:br>
              <a:rPr lang="en-GB" sz="3200" dirty="0"/>
            </a:br>
            <a:r>
              <a:rPr lang="en-GB" sz="3200" dirty="0"/>
              <a:t>Analysis</a:t>
            </a:r>
            <a:endParaRPr sz="3200"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>
                <a:solidFill>
                  <a:srgbClr val="FB9D9A"/>
                </a:solidFill>
              </a:rPr>
              <a:t>.</a:t>
            </a:r>
            <a:endParaRPr>
              <a:solidFill>
                <a:srgbClr val="FB9D9A"/>
              </a:solidFill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Definition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3287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239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Performance - Actuators - Sensors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Performance</a:t>
            </a:r>
            <a:endParaRPr b="1"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1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Cumulative score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3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Actuators</a:t>
            </a:r>
            <a:endParaRPr b="1"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4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Pick a </a:t>
            </a:r>
            <a:r>
              <a:rPr lang="it-IT" dirty="0" err="1"/>
              <a:t>legal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position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title" idx="5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Sensors</a:t>
            </a:r>
            <a:endParaRPr b="1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6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Access to the game state information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1"/>
          <p:cNvSpPr/>
          <p:nvPr/>
        </p:nvSpPr>
        <p:spPr>
          <a:xfrm>
            <a:off x="1625175" y="1798675"/>
            <a:ext cx="1102200" cy="1102200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4020900" y="1798675"/>
            <a:ext cx="1102200" cy="1102200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6416625" y="1798675"/>
            <a:ext cx="1102200" cy="1102200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Elemento grafico 2" descr="Tendenza in salita">
            <a:extLst>
              <a:ext uri="{FF2B5EF4-FFF2-40B4-BE49-F238E27FC236}">
                <a16:creationId xmlns:a16="http://schemas.microsoft.com/office/drawing/2014/main" id="{36AD3584-DF3D-427F-BEF2-170641D4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2109" y="2054928"/>
            <a:ext cx="588331" cy="588331"/>
          </a:xfrm>
          <a:prstGeom prst="rect">
            <a:avLst/>
          </a:prstGeom>
        </p:spPr>
      </p:pic>
      <p:pic>
        <p:nvPicPr>
          <p:cNvPr id="5" name="Elemento grafico 4" descr="Martello">
            <a:extLst>
              <a:ext uri="{FF2B5EF4-FFF2-40B4-BE49-F238E27FC236}">
                <a16:creationId xmlns:a16="http://schemas.microsoft.com/office/drawing/2014/main" id="{5A1C0B73-60B2-4BEA-BD04-7808CB8D0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7835" y="2054928"/>
            <a:ext cx="588330" cy="588330"/>
          </a:xfrm>
          <a:prstGeom prst="rect">
            <a:avLst/>
          </a:prstGeom>
        </p:spPr>
      </p:pic>
      <p:pic>
        <p:nvPicPr>
          <p:cNvPr id="7" name="Elemento grafico 6" descr="Orecchio">
            <a:extLst>
              <a:ext uri="{FF2B5EF4-FFF2-40B4-BE49-F238E27FC236}">
                <a16:creationId xmlns:a16="http://schemas.microsoft.com/office/drawing/2014/main" id="{C0EF1C70-7FC9-476B-9C8A-72B380516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673561" y="2054928"/>
            <a:ext cx="588330" cy="5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239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Environment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1232050" y="2040021"/>
            <a:ext cx="1888450" cy="399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Completely observable</a:t>
            </a:r>
            <a:endParaRPr sz="1600" b="1"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1"/>
          </p:nvPr>
        </p:nvSpPr>
        <p:spPr>
          <a:xfrm>
            <a:off x="1058680" y="2366210"/>
            <a:ext cx="2193022" cy="43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All the relevant information about the state is accessible</a:t>
            </a:r>
            <a:endParaRPr sz="12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3"/>
          </p:nvPr>
        </p:nvSpPr>
        <p:spPr>
          <a:xfrm>
            <a:off x="3827490" y="2040022"/>
            <a:ext cx="1489020" cy="399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Multiagent</a:t>
            </a:r>
            <a:endParaRPr sz="1600" b="1"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4"/>
          </p:nvPr>
        </p:nvSpPr>
        <p:spPr>
          <a:xfrm>
            <a:off x="3673031" y="2347370"/>
            <a:ext cx="1797937" cy="43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 err="1"/>
              <a:t>Other</a:t>
            </a:r>
            <a:r>
              <a:rPr lang="it-IT" sz="1200" dirty="0"/>
              <a:t> competitive agents are in the </a:t>
            </a:r>
            <a:r>
              <a:rPr lang="it-IT" sz="1200" dirty="0" err="1"/>
              <a:t>environment</a:t>
            </a:r>
            <a:endParaRPr sz="1200"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title" idx="5"/>
          </p:nvPr>
        </p:nvSpPr>
        <p:spPr>
          <a:xfrm>
            <a:off x="6223215" y="2040021"/>
            <a:ext cx="1489020" cy="399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Strategic</a:t>
            </a:r>
            <a:endParaRPr sz="1600" b="1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6"/>
          </p:nvPr>
        </p:nvSpPr>
        <p:spPr>
          <a:xfrm>
            <a:off x="5927635" y="2374614"/>
            <a:ext cx="2051772" cy="43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/>
              <a:t>The state of the </a:t>
            </a:r>
            <a:r>
              <a:rPr lang="it-IT" sz="1200" dirty="0" err="1"/>
              <a:t>environment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deterministic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50" name="Google Shape;350;p31"/>
          <p:cNvSpPr/>
          <p:nvPr/>
        </p:nvSpPr>
        <p:spPr>
          <a:xfrm>
            <a:off x="1734357" y="1119799"/>
            <a:ext cx="845412" cy="845412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4130082" y="1119799"/>
            <a:ext cx="845412" cy="845412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6525807" y="1119799"/>
            <a:ext cx="845412" cy="845412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Elemento grafico 2" descr="Occhi">
            <a:extLst>
              <a:ext uri="{FF2B5EF4-FFF2-40B4-BE49-F238E27FC236}">
                <a16:creationId xmlns:a16="http://schemas.microsoft.com/office/drawing/2014/main" id="{36AD3584-DF3D-427F-BEF2-170641D4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31431" y="1332044"/>
            <a:ext cx="451263" cy="451263"/>
          </a:xfrm>
          <a:prstGeom prst="rect">
            <a:avLst/>
          </a:prstGeom>
        </p:spPr>
      </p:pic>
      <p:pic>
        <p:nvPicPr>
          <p:cNvPr id="5" name="Elemento grafico 4" descr="Gruppo di uomini">
            <a:extLst>
              <a:ext uri="{FF2B5EF4-FFF2-40B4-BE49-F238E27FC236}">
                <a16:creationId xmlns:a16="http://schemas.microsoft.com/office/drawing/2014/main" id="{5A1C0B73-60B2-4BEA-BD04-7808CB8D0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27157" y="1316874"/>
            <a:ext cx="451262" cy="451262"/>
          </a:xfrm>
          <a:prstGeom prst="rect">
            <a:avLst/>
          </a:prstGeom>
        </p:spPr>
      </p:pic>
      <p:pic>
        <p:nvPicPr>
          <p:cNvPr id="7" name="Elemento grafico 6" descr="Dadi">
            <a:extLst>
              <a:ext uri="{FF2B5EF4-FFF2-40B4-BE49-F238E27FC236}">
                <a16:creationId xmlns:a16="http://schemas.microsoft.com/office/drawing/2014/main" id="{C0EF1C70-7FC9-476B-9C8A-72B380516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722882" y="1332044"/>
            <a:ext cx="451262" cy="451262"/>
          </a:xfrm>
          <a:prstGeom prst="rect">
            <a:avLst/>
          </a:prstGeom>
        </p:spPr>
      </p:pic>
      <p:sp>
        <p:nvSpPr>
          <p:cNvPr id="39" name="Google Shape;344;p31">
            <a:extLst>
              <a:ext uri="{FF2B5EF4-FFF2-40B4-BE49-F238E27FC236}">
                <a16:creationId xmlns:a16="http://schemas.microsoft.com/office/drawing/2014/main" id="{2DFD5C37-F28D-419E-8F82-F416FA00C927}"/>
              </a:ext>
            </a:extLst>
          </p:cNvPr>
          <p:cNvSpPr txBox="1">
            <a:spLocks/>
          </p:cNvSpPr>
          <p:nvPr/>
        </p:nvSpPr>
        <p:spPr>
          <a:xfrm>
            <a:off x="1232050" y="4054087"/>
            <a:ext cx="1888450" cy="39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GB" sz="1400" b="1" dirty="0"/>
              <a:t>Sequential</a:t>
            </a:r>
            <a:endParaRPr lang="en-GB" sz="1600" b="1" dirty="0"/>
          </a:p>
        </p:txBody>
      </p:sp>
      <p:sp>
        <p:nvSpPr>
          <p:cNvPr id="40" name="Google Shape;345;p31">
            <a:extLst>
              <a:ext uri="{FF2B5EF4-FFF2-40B4-BE49-F238E27FC236}">
                <a16:creationId xmlns:a16="http://schemas.microsoft.com/office/drawing/2014/main" id="{B548F6F3-4BCA-4BB5-94DA-38C0A696C2BB}"/>
              </a:ext>
            </a:extLst>
          </p:cNvPr>
          <p:cNvSpPr txBox="1">
            <a:spLocks/>
          </p:cNvSpPr>
          <p:nvPr/>
        </p:nvSpPr>
        <p:spPr>
          <a:xfrm>
            <a:off x="1212837" y="4381372"/>
            <a:ext cx="1888450" cy="43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sz="1200" dirty="0"/>
              <a:t>Any action of the agent influences the next ones</a:t>
            </a:r>
          </a:p>
        </p:txBody>
      </p:sp>
      <p:sp>
        <p:nvSpPr>
          <p:cNvPr id="41" name="Google Shape;346;p31">
            <a:extLst>
              <a:ext uri="{FF2B5EF4-FFF2-40B4-BE49-F238E27FC236}">
                <a16:creationId xmlns:a16="http://schemas.microsoft.com/office/drawing/2014/main" id="{D2B99F75-0518-498B-A784-C694EBE4BED8}"/>
              </a:ext>
            </a:extLst>
          </p:cNvPr>
          <p:cNvSpPr txBox="1">
            <a:spLocks/>
          </p:cNvSpPr>
          <p:nvPr/>
        </p:nvSpPr>
        <p:spPr>
          <a:xfrm>
            <a:off x="3827490" y="4054088"/>
            <a:ext cx="1489020" cy="39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GB" sz="1400" b="1" dirty="0"/>
              <a:t>Static</a:t>
            </a:r>
            <a:endParaRPr lang="en-GB" sz="1600" b="1" dirty="0"/>
          </a:p>
        </p:txBody>
      </p:sp>
      <p:sp>
        <p:nvSpPr>
          <p:cNvPr id="42" name="Google Shape;347;p31">
            <a:extLst>
              <a:ext uri="{FF2B5EF4-FFF2-40B4-BE49-F238E27FC236}">
                <a16:creationId xmlns:a16="http://schemas.microsoft.com/office/drawing/2014/main" id="{6CA52B42-8B8D-4B6F-99FF-B30B160D9215}"/>
              </a:ext>
            </a:extLst>
          </p:cNvPr>
          <p:cNvSpPr txBox="1">
            <a:spLocks/>
          </p:cNvSpPr>
          <p:nvPr/>
        </p:nvSpPr>
        <p:spPr>
          <a:xfrm>
            <a:off x="3507478" y="4308957"/>
            <a:ext cx="2090619" cy="43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buSzPts val="1100"/>
            </a:pPr>
            <a:r>
              <a:rPr lang="en-GB" sz="1200" dirty="0"/>
              <a:t>No changes of the environment occur while the agent is deliberating</a:t>
            </a:r>
          </a:p>
        </p:txBody>
      </p:sp>
      <p:sp>
        <p:nvSpPr>
          <p:cNvPr id="43" name="Google Shape;348;p31">
            <a:extLst>
              <a:ext uri="{FF2B5EF4-FFF2-40B4-BE49-F238E27FC236}">
                <a16:creationId xmlns:a16="http://schemas.microsoft.com/office/drawing/2014/main" id="{CCB9224E-A60B-4264-B62C-875261B22072}"/>
              </a:ext>
            </a:extLst>
          </p:cNvPr>
          <p:cNvSpPr txBox="1">
            <a:spLocks/>
          </p:cNvSpPr>
          <p:nvPr/>
        </p:nvSpPr>
        <p:spPr>
          <a:xfrm>
            <a:off x="6223215" y="4054087"/>
            <a:ext cx="1489020" cy="39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GB" sz="1400" b="1" dirty="0"/>
              <a:t>Discrete</a:t>
            </a:r>
            <a:endParaRPr lang="en-GB" sz="1600" b="1" dirty="0"/>
          </a:p>
        </p:txBody>
      </p:sp>
      <p:sp>
        <p:nvSpPr>
          <p:cNvPr id="44" name="Google Shape;349;p31">
            <a:extLst>
              <a:ext uri="{FF2B5EF4-FFF2-40B4-BE49-F238E27FC236}">
                <a16:creationId xmlns:a16="http://schemas.microsoft.com/office/drawing/2014/main" id="{07494866-F581-48D1-AF38-F514C71ED97C}"/>
              </a:ext>
            </a:extLst>
          </p:cNvPr>
          <p:cNvSpPr txBox="1">
            <a:spLocks/>
          </p:cNvSpPr>
          <p:nvPr/>
        </p:nvSpPr>
        <p:spPr>
          <a:xfrm>
            <a:off x="6223215" y="4361436"/>
            <a:ext cx="1489020" cy="43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GB" sz="1200" dirty="0"/>
              <a:t>Time, perceptions and actions are finite</a:t>
            </a:r>
          </a:p>
          <a:p>
            <a:pPr marL="0" indent="0"/>
            <a:endParaRPr lang="en-GB" sz="1200" dirty="0"/>
          </a:p>
        </p:txBody>
      </p:sp>
      <p:sp>
        <p:nvSpPr>
          <p:cNvPr id="45" name="Google Shape;350;p31">
            <a:extLst>
              <a:ext uri="{FF2B5EF4-FFF2-40B4-BE49-F238E27FC236}">
                <a16:creationId xmlns:a16="http://schemas.microsoft.com/office/drawing/2014/main" id="{42BA2113-7B7E-4B86-AD16-E678F3D61361}"/>
              </a:ext>
            </a:extLst>
          </p:cNvPr>
          <p:cNvSpPr/>
          <p:nvPr/>
        </p:nvSpPr>
        <p:spPr>
          <a:xfrm>
            <a:off x="1734357" y="3133865"/>
            <a:ext cx="845412" cy="845412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51;p31">
            <a:extLst>
              <a:ext uri="{FF2B5EF4-FFF2-40B4-BE49-F238E27FC236}">
                <a16:creationId xmlns:a16="http://schemas.microsoft.com/office/drawing/2014/main" id="{E1ABCC33-B798-4A80-93EF-A0A3C4C3DE13}"/>
              </a:ext>
            </a:extLst>
          </p:cNvPr>
          <p:cNvSpPr/>
          <p:nvPr/>
        </p:nvSpPr>
        <p:spPr>
          <a:xfrm>
            <a:off x="4130082" y="3133865"/>
            <a:ext cx="845412" cy="845412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52;p31">
            <a:extLst>
              <a:ext uri="{FF2B5EF4-FFF2-40B4-BE49-F238E27FC236}">
                <a16:creationId xmlns:a16="http://schemas.microsoft.com/office/drawing/2014/main" id="{F5CA5555-626D-4DE0-950E-CBEE3A2D6817}"/>
              </a:ext>
            </a:extLst>
          </p:cNvPr>
          <p:cNvSpPr/>
          <p:nvPr/>
        </p:nvSpPr>
        <p:spPr>
          <a:xfrm>
            <a:off x="6525807" y="3133865"/>
            <a:ext cx="845412" cy="845412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Elemento grafico 47" descr="Flusso di lavoro">
            <a:extLst>
              <a:ext uri="{FF2B5EF4-FFF2-40B4-BE49-F238E27FC236}">
                <a16:creationId xmlns:a16="http://schemas.microsoft.com/office/drawing/2014/main" id="{3DD52C52-4181-42C5-ACB4-7A76C354FA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31431" y="3346110"/>
            <a:ext cx="451263" cy="451263"/>
          </a:xfrm>
          <a:prstGeom prst="rect">
            <a:avLst/>
          </a:prstGeom>
        </p:spPr>
      </p:pic>
      <p:pic>
        <p:nvPicPr>
          <p:cNvPr id="49" name="Elemento grafico 48" descr="Ancora">
            <a:extLst>
              <a:ext uri="{FF2B5EF4-FFF2-40B4-BE49-F238E27FC236}">
                <a16:creationId xmlns:a16="http://schemas.microsoft.com/office/drawing/2014/main" id="{95DB0073-5677-45F0-9BA6-669E0D9E5A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327157" y="3330940"/>
            <a:ext cx="451262" cy="451262"/>
          </a:xfrm>
          <a:prstGeom prst="rect">
            <a:avLst/>
          </a:prstGeom>
        </p:spPr>
      </p:pic>
      <p:pic>
        <p:nvPicPr>
          <p:cNvPr id="50" name="Elemento grafico 49" descr="Diagramma di Venn">
            <a:extLst>
              <a:ext uri="{FF2B5EF4-FFF2-40B4-BE49-F238E27FC236}">
                <a16:creationId xmlns:a16="http://schemas.microsoft.com/office/drawing/2014/main" id="{39629D6C-BF66-4E3D-9C3D-6AB01095D9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722882" y="3346110"/>
            <a:ext cx="451262" cy="4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8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Design goals and agent function</a:t>
            </a:r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FB9D9A"/>
                </a:solidFill>
              </a:rPr>
              <a:t>.</a:t>
            </a:r>
            <a:endParaRPr dirty="0">
              <a:solidFill>
                <a:srgbClr val="FB9D9A"/>
              </a:solidFill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Purposes of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303503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5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Common goals </a:t>
            </a:r>
            <a:r>
              <a:rPr lang="en" dirty="0"/>
              <a:t>&amp; </a:t>
            </a:r>
            <a:r>
              <a:rPr lang="en-GB" dirty="0"/>
              <a:t>Specific goals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57" name="Google Shape;757;p45"/>
          <p:cNvSpPr txBox="1">
            <a:spLocks noGrp="1"/>
          </p:cNvSpPr>
          <p:nvPr>
            <p:ph type="body" idx="1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-IT" dirty="0" err="1"/>
              <a:t>Maximize</a:t>
            </a:r>
            <a:r>
              <a:rPr lang="it-IT" dirty="0"/>
              <a:t> the score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-IT" dirty="0"/>
              <a:t>Complete </a:t>
            </a:r>
            <a:r>
              <a:rPr lang="it-IT" dirty="0" err="1"/>
              <a:t>levels</a:t>
            </a:r>
            <a:r>
              <a:rPr lang="it-IT" dirty="0"/>
              <a:t> in time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buSzPts val="1600"/>
              <a:buChar char="●"/>
            </a:pPr>
            <a:r>
              <a:rPr lang="en-GB" dirty="0"/>
              <a:t>Choose the next move in up to 40msec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dirty="0"/>
              <a:t>Choose a search algorithm to find the next action</a:t>
            </a:r>
            <a:endParaRPr dirty="0"/>
          </a:p>
        </p:txBody>
      </p:sp>
      <p:sp>
        <p:nvSpPr>
          <p:cNvPr id="758" name="Google Shape;758;p45"/>
          <p:cNvSpPr txBox="1">
            <a:spLocks noGrp="1"/>
          </p:cNvSpPr>
          <p:nvPr>
            <p:ph type="body" idx="2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it-IT" dirty="0"/>
              <a:t>Play </a:t>
            </a:r>
            <a:r>
              <a:rPr lang="it-IT" dirty="0" err="1"/>
              <a:t>efficiently</a:t>
            </a:r>
            <a:r>
              <a:rPr lang="it-IT" dirty="0"/>
              <a:t> versus </a:t>
            </a:r>
            <a:r>
              <a:rPr lang="it-IT" dirty="0" err="1"/>
              <a:t>two</a:t>
            </a:r>
            <a:r>
              <a:rPr lang="it-IT" dirty="0"/>
              <a:t> ghost teams</a:t>
            </a:r>
          </a:p>
          <a:p>
            <a:pPr lvl="1">
              <a:spcBef>
                <a:spcPts val="1000"/>
              </a:spcBef>
            </a:pPr>
            <a:r>
              <a:rPr lang="en-GB" dirty="0"/>
              <a:t>Random</a:t>
            </a:r>
          </a:p>
          <a:p>
            <a:pPr lvl="1">
              <a:spcBef>
                <a:spcPts val="1000"/>
              </a:spcBef>
            </a:pPr>
            <a:r>
              <a:rPr lang="en-GB" dirty="0"/>
              <a:t>Aggressive</a:t>
            </a:r>
          </a:p>
          <a:p>
            <a:pPr>
              <a:spcBef>
                <a:spcPts val="1000"/>
              </a:spcBef>
            </a:pPr>
            <a:r>
              <a:rPr lang="it-IT" dirty="0"/>
              <a:t>Design and </a:t>
            </a:r>
            <a:r>
              <a:rPr lang="it-IT" dirty="0" err="1"/>
              <a:t>implement</a:t>
            </a:r>
            <a:r>
              <a:rPr lang="it-IT" dirty="0"/>
              <a:t> an agent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general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dirty="0"/>
          </a:p>
        </p:txBody>
      </p:sp>
      <p:pic>
        <p:nvPicPr>
          <p:cNvPr id="3" name="Elemento grafico 2" descr="Faccia sorridente senza riempimento">
            <a:extLst>
              <a:ext uri="{FF2B5EF4-FFF2-40B4-BE49-F238E27FC236}">
                <a16:creationId xmlns:a16="http://schemas.microsoft.com/office/drawing/2014/main" id="{1A5A4083-26A5-4C63-A6DA-47CD060FF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974" y="1236173"/>
            <a:ext cx="663465" cy="663465"/>
          </a:xfrm>
          <a:prstGeom prst="rect">
            <a:avLst/>
          </a:prstGeom>
        </p:spPr>
      </p:pic>
      <p:pic>
        <p:nvPicPr>
          <p:cNvPr id="5" name="Elemento grafico 4" descr="Faccia con occhiali da sole senza riempimento">
            <a:extLst>
              <a:ext uri="{FF2B5EF4-FFF2-40B4-BE49-F238E27FC236}">
                <a16:creationId xmlns:a16="http://schemas.microsoft.com/office/drawing/2014/main" id="{08438589-7CE2-422E-ABC6-BEDAAF15C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7563" y="1236172"/>
            <a:ext cx="663465" cy="6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body" idx="1"/>
          </p:nvPr>
        </p:nvSpPr>
        <p:spPr>
          <a:xfrm>
            <a:off x="672350" y="1009151"/>
            <a:ext cx="3283056" cy="3617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500"/>
              </a:spcBef>
              <a:buSzPts val="1100"/>
            </a:pPr>
            <a:r>
              <a:rPr lang="it-IT" dirty="0"/>
              <a:t>The utility </a:t>
            </a:r>
            <a:r>
              <a:rPr lang="en-US" dirty="0"/>
              <a:t>determines the "happiness" of an action</a:t>
            </a:r>
            <a:endParaRPr lang="it-IT" dirty="0"/>
          </a:p>
          <a:p>
            <a:pPr marL="285750" indent="-285750">
              <a:spcBef>
                <a:spcPts val="500"/>
              </a:spcBef>
              <a:spcAft>
                <a:spcPts val="400"/>
              </a:spcAft>
              <a:buSzPts val="1100"/>
            </a:pPr>
            <a:r>
              <a:rPr lang="it-IT" dirty="0" err="1"/>
              <a:t>Flexible</a:t>
            </a:r>
            <a:r>
              <a:rPr lang="it-IT" dirty="0"/>
              <a:t>, </a:t>
            </a:r>
            <a:r>
              <a:rPr lang="it-IT" dirty="0" err="1"/>
              <a:t>deal</a:t>
            </a:r>
            <a:r>
              <a:rPr lang="it-IT" dirty="0"/>
              <a:t> with multiple goals </a:t>
            </a:r>
            <a:r>
              <a:rPr lang="it-IT" dirty="0" err="1"/>
              <a:t>conflicting</a:t>
            </a:r>
            <a:endParaRPr lang="it-IT" dirty="0"/>
          </a:p>
          <a:p>
            <a:pPr marL="742950" lvl="1" indent="-285750">
              <a:spcBef>
                <a:spcPts val="500"/>
              </a:spcBef>
              <a:spcAft>
                <a:spcPts val="400"/>
              </a:spcAft>
              <a:buSzPts val="1100"/>
            </a:pPr>
            <a:r>
              <a:rPr lang="it-IT" dirty="0"/>
              <a:t>Escape </a:t>
            </a:r>
            <a:r>
              <a:rPr lang="it-IT" dirty="0" err="1"/>
              <a:t>when</a:t>
            </a:r>
            <a:r>
              <a:rPr lang="it-IT" dirty="0"/>
              <a:t> in </a:t>
            </a:r>
            <a:r>
              <a:rPr lang="it-IT" dirty="0" err="1"/>
              <a:t>danger</a:t>
            </a:r>
            <a:r>
              <a:rPr lang="it-IT" dirty="0"/>
              <a:t>, </a:t>
            </a:r>
            <a:r>
              <a:rPr lang="it-IT" dirty="0" err="1"/>
              <a:t>eat</a:t>
            </a:r>
            <a:r>
              <a:rPr lang="it-IT" dirty="0"/>
              <a:t> </a:t>
            </a:r>
            <a:r>
              <a:rPr lang="it-IT" dirty="0" err="1"/>
              <a:t>pills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safe</a:t>
            </a:r>
            <a:r>
              <a:rPr lang="it-IT" dirty="0"/>
              <a:t>, </a:t>
            </a:r>
            <a:r>
              <a:rPr lang="it-IT" dirty="0" err="1"/>
              <a:t>eat</a:t>
            </a:r>
            <a:r>
              <a:rPr lang="it-IT" dirty="0"/>
              <a:t> ghosts…</a:t>
            </a:r>
          </a:p>
          <a:p>
            <a:pPr marL="285750" indent="-285750">
              <a:spcBef>
                <a:spcPts val="500"/>
              </a:spcBef>
              <a:buSzPts val="1100"/>
            </a:pPr>
            <a:r>
              <a:rPr lang="it-IT" dirty="0"/>
              <a:t>Appropriate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satisfaction</a:t>
            </a:r>
            <a:endParaRPr lang="it-IT" dirty="0"/>
          </a:p>
          <a:p>
            <a:pPr marL="742950" lvl="1" indent="-285750">
              <a:spcBef>
                <a:spcPts val="500"/>
              </a:spcBef>
              <a:buSzPts val="1100"/>
            </a:pPr>
            <a:r>
              <a:rPr lang="it-IT" dirty="0"/>
              <a:t>Sophisticated utility </a:t>
            </a:r>
            <a:r>
              <a:rPr lang="it-IT" dirty="0" err="1"/>
              <a:t>function</a:t>
            </a:r>
            <a:endParaRPr lang="it-IT" dirty="0"/>
          </a:p>
          <a:p>
            <a:pPr marL="285750" indent="-285750">
              <a:spcBef>
                <a:spcPts val="500"/>
              </a:spcBef>
              <a:buSzPts val="1100"/>
            </a:pPr>
            <a:r>
              <a:rPr lang="it-IT" dirty="0" err="1"/>
              <a:t>Demanding</a:t>
            </a:r>
            <a:endParaRPr dirty="0"/>
          </a:p>
        </p:txBody>
      </p:sp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Utility-based agent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8" name="Picture 4" descr="Pacman Pixel Art 1299*1399 transprent Png Free Download - Yellow ...">
            <a:extLst>
              <a:ext uri="{FF2B5EF4-FFF2-40B4-BE49-F238E27FC236}">
                <a16:creationId xmlns:a16="http://schemas.microsoft.com/office/drawing/2014/main" id="{6484C655-386B-460F-938C-FE96B8A0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58" y="2697772"/>
            <a:ext cx="784274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uvola 1">
            <a:extLst>
              <a:ext uri="{FF2B5EF4-FFF2-40B4-BE49-F238E27FC236}">
                <a16:creationId xmlns:a16="http://schemas.microsoft.com/office/drawing/2014/main" id="{9D51EDF9-D631-4CD2-BE78-6D44E0B2E23A}"/>
              </a:ext>
            </a:extLst>
          </p:cNvPr>
          <p:cNvSpPr/>
          <p:nvPr/>
        </p:nvSpPr>
        <p:spPr>
          <a:xfrm>
            <a:off x="6340443" y="1705816"/>
            <a:ext cx="1923857" cy="1098177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To </a:t>
            </a:r>
            <a:r>
              <a:rPr lang="it-IT" sz="1200" dirty="0" err="1">
                <a:solidFill>
                  <a:schemeClr val="tx1"/>
                </a:solidFill>
              </a:rPr>
              <a:t>pill</a:t>
            </a:r>
            <a:r>
              <a:rPr lang="it-IT" sz="1200" dirty="0">
                <a:solidFill>
                  <a:schemeClr val="tx1"/>
                </a:solidFill>
              </a:rPr>
              <a:t> or </a:t>
            </a:r>
            <a:r>
              <a:rPr lang="it-IT" sz="1200" dirty="0" err="1">
                <a:solidFill>
                  <a:schemeClr val="tx1"/>
                </a:solidFill>
              </a:rPr>
              <a:t>not</a:t>
            </a:r>
            <a:r>
              <a:rPr lang="it-IT" sz="1200" dirty="0">
                <a:solidFill>
                  <a:schemeClr val="tx1"/>
                </a:solidFill>
              </a:rPr>
              <a:t> to </a:t>
            </a:r>
            <a:r>
              <a:rPr lang="it-IT" sz="1200" dirty="0" err="1">
                <a:solidFill>
                  <a:schemeClr val="tx1"/>
                </a:solidFill>
              </a:rPr>
              <a:t>pill</a:t>
            </a:r>
            <a:r>
              <a:rPr lang="it-IT" sz="1200" dirty="0">
                <a:solidFill>
                  <a:schemeClr val="tx1"/>
                </a:solidFill>
              </a:rPr>
              <a:t>, </a:t>
            </a:r>
            <a:r>
              <a:rPr lang="it-IT" sz="1200" dirty="0" err="1">
                <a:solidFill>
                  <a:schemeClr val="tx1"/>
                </a:solidFill>
              </a:rPr>
              <a:t>that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is</a:t>
            </a:r>
            <a:r>
              <a:rPr lang="it-IT" sz="1200" dirty="0">
                <a:solidFill>
                  <a:schemeClr val="tx1"/>
                </a:solidFill>
              </a:rPr>
              <a:t> the </a:t>
            </a:r>
            <a:r>
              <a:rPr lang="it-IT" sz="1200" dirty="0" err="1">
                <a:solidFill>
                  <a:schemeClr val="tx1"/>
                </a:solidFill>
              </a:rPr>
              <a:t>question</a:t>
            </a:r>
            <a:r>
              <a:rPr lang="it-IT" sz="1200" dirty="0">
                <a:solidFill>
                  <a:schemeClr val="tx1"/>
                </a:solidFill>
              </a:rPr>
              <a:t>…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B656F74-CC57-4D82-A4A5-DE21C6FA193F}"/>
              </a:ext>
            </a:extLst>
          </p:cNvPr>
          <p:cNvSpPr/>
          <p:nvPr/>
        </p:nvSpPr>
        <p:spPr>
          <a:xfrm>
            <a:off x="6900530" y="3112809"/>
            <a:ext cx="116958" cy="116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3434ED9-DBDA-4F66-9467-C8AE90932454}"/>
              </a:ext>
            </a:extLst>
          </p:cNvPr>
          <p:cNvSpPr/>
          <p:nvPr/>
        </p:nvSpPr>
        <p:spPr>
          <a:xfrm>
            <a:off x="7243893" y="3112809"/>
            <a:ext cx="116958" cy="116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ADBC253-20D1-4CCD-A4E5-146A0A7D4A09}"/>
              </a:ext>
            </a:extLst>
          </p:cNvPr>
          <p:cNvSpPr/>
          <p:nvPr/>
        </p:nvSpPr>
        <p:spPr>
          <a:xfrm>
            <a:off x="7587256" y="3112809"/>
            <a:ext cx="116958" cy="116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disegnando, stanza&#10;&#10;Descrizione generata automaticamente">
            <a:extLst>
              <a:ext uri="{FF2B5EF4-FFF2-40B4-BE49-F238E27FC236}">
                <a16:creationId xmlns:a16="http://schemas.microsoft.com/office/drawing/2014/main" id="{6C803A78-D97B-4680-9D91-455F04FF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11547" y="2697772"/>
            <a:ext cx="846350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2"/>
          <p:cNvSpPr/>
          <p:nvPr/>
        </p:nvSpPr>
        <p:spPr>
          <a:xfrm>
            <a:off x="1375425" y="1746000"/>
            <a:ext cx="2880600" cy="288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2"/>
          <p:cNvSpPr/>
          <p:nvPr/>
        </p:nvSpPr>
        <p:spPr>
          <a:xfrm>
            <a:off x="4887975" y="1784100"/>
            <a:ext cx="2880600" cy="288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6624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Utility function: two macro heuristics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4" name="Google Shape;684;p42"/>
          <p:cNvSpPr txBox="1">
            <a:spLocks noGrp="1"/>
          </p:cNvSpPr>
          <p:nvPr>
            <p:ph type="title" idx="2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Utility 0: safe environment</a:t>
            </a:r>
            <a:endParaRPr sz="1600" dirty="0"/>
          </a:p>
        </p:txBody>
      </p:sp>
      <p:sp>
        <p:nvSpPr>
          <p:cNvPr id="685" name="Google Shape;685;p42"/>
          <p:cNvSpPr txBox="1">
            <a:spLocks noGrp="1"/>
          </p:cNvSpPr>
          <p:nvPr>
            <p:ph type="subTitle" idx="1"/>
          </p:nvPr>
        </p:nvSpPr>
        <p:spPr>
          <a:xfrm>
            <a:off x="1701551" y="2920016"/>
            <a:ext cx="2228323" cy="1314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Fira Sans Condensed ExtraBold"/>
              </a:rPr>
              <a:t>Pick the action to eat pills as if adversaries do not exist.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Fira Sans Condensed ExtraBold"/>
              </a:rPr>
              <a:t>If they are “far enough” it can be an acceptable approximation.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latin typeface="Fira Sans Condensed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Fira Sans Condensed ExtraBold"/>
              </a:rPr>
              <a:t>Utility </a:t>
            </a:r>
            <a:r>
              <a:rPr lang="en-GB" sz="1200" dirty="0">
                <a:latin typeface="Fira Sans Condensed ExtraBold"/>
                <a:cs typeface="Times New Roman" panose="02020603050405020304" pitchFamily="18" charset="0"/>
              </a:rPr>
              <a:t>↔ </a:t>
            </a:r>
            <a:r>
              <a:rPr lang="en-GB" sz="1200" dirty="0">
                <a:latin typeface="Fira Sans Condensed ExtraBold"/>
              </a:rPr>
              <a:t>increase the score</a:t>
            </a:r>
            <a:endParaRPr sz="1200" dirty="0">
              <a:latin typeface="Fira Sans Condensed ExtraBold"/>
            </a:endParaRPr>
          </a:p>
        </p:txBody>
      </p:sp>
      <p:sp>
        <p:nvSpPr>
          <p:cNvPr id="686" name="Google Shape;686;p42"/>
          <p:cNvSpPr txBox="1">
            <a:spLocks noGrp="1"/>
          </p:cNvSpPr>
          <p:nvPr>
            <p:ph type="title" idx="3"/>
          </p:nvPr>
        </p:nvSpPr>
        <p:spPr>
          <a:xfrm>
            <a:off x="5133228" y="2500009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600" dirty="0"/>
              <a:t>Utility 1: dangerous environment</a:t>
            </a:r>
          </a:p>
        </p:txBody>
      </p:sp>
      <p:sp>
        <p:nvSpPr>
          <p:cNvPr id="687" name="Google Shape;687;p42"/>
          <p:cNvSpPr txBox="1">
            <a:spLocks noGrp="1"/>
          </p:cNvSpPr>
          <p:nvPr>
            <p:ph type="subTitle" idx="4"/>
          </p:nvPr>
        </p:nvSpPr>
        <p:spPr>
          <a:xfrm>
            <a:off x="5133228" y="2938048"/>
            <a:ext cx="2390100" cy="1296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200" dirty="0">
                <a:latin typeface="Fira Sans Condensed ExtraBold"/>
              </a:rPr>
              <a:t>Pick the action to escape from ghosts or chase them. </a:t>
            </a:r>
          </a:p>
          <a:p>
            <a:pPr marL="0" lvl="0" indent="0"/>
            <a:r>
              <a:rPr lang="en-GB" sz="1200" dirty="0">
                <a:latin typeface="Fira Sans Condensed ExtraBold"/>
              </a:rPr>
              <a:t>Comes to play only if they are not “far enough”.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latin typeface="Fira Sans Condensed ExtraBold"/>
            </a:endParaRPr>
          </a:p>
          <a:p>
            <a:pPr marL="0" lvl="0" indent="0"/>
            <a:r>
              <a:rPr lang="en-GB" sz="1200" dirty="0">
                <a:latin typeface="Fira Sans Condensed ExtraBold"/>
              </a:rPr>
              <a:t>Utility </a:t>
            </a:r>
            <a:r>
              <a:rPr lang="en-GB" sz="1200" dirty="0">
                <a:latin typeface="Fira Sans Condensed ExtraBold"/>
                <a:cs typeface="Times New Roman" panose="02020603050405020304" pitchFamily="18" charset="0"/>
              </a:rPr>
              <a:t>↔ </a:t>
            </a:r>
            <a:r>
              <a:rPr lang="en-GB" sz="1200" dirty="0">
                <a:latin typeface="Fira Sans Condensed ExtraBold"/>
              </a:rPr>
              <a:t>keep Ms. Pac-Man alive</a:t>
            </a:r>
            <a:endParaRPr sz="1200" dirty="0">
              <a:latin typeface="Fira Sans Condensed ExtraBold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3342525" y="1468250"/>
            <a:ext cx="1010700" cy="1010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2"/>
          <p:cNvSpPr/>
          <p:nvPr/>
        </p:nvSpPr>
        <p:spPr>
          <a:xfrm>
            <a:off x="6819150" y="1468250"/>
            <a:ext cx="1010700" cy="10107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Elemento grafico 2" descr="Cassaforte">
            <a:extLst>
              <a:ext uri="{FF2B5EF4-FFF2-40B4-BE49-F238E27FC236}">
                <a16:creationId xmlns:a16="http://schemas.microsoft.com/office/drawing/2014/main" id="{3DD967E0-ED75-465B-B2F2-6B449D87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8886" y="1614611"/>
            <a:ext cx="717977" cy="717977"/>
          </a:xfrm>
          <a:prstGeom prst="rect">
            <a:avLst/>
          </a:prstGeom>
        </p:spPr>
      </p:pic>
      <p:pic>
        <p:nvPicPr>
          <p:cNvPr id="5" name="Elemento grafico 4" descr="Sirena">
            <a:extLst>
              <a:ext uri="{FF2B5EF4-FFF2-40B4-BE49-F238E27FC236}">
                <a16:creationId xmlns:a16="http://schemas.microsoft.com/office/drawing/2014/main" id="{84A2DD05-72F2-4B8C-9FC9-F89F6AF85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5511" y="1609384"/>
            <a:ext cx="717977" cy="7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67961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1007</Words>
  <Application>Microsoft Office PowerPoint</Application>
  <PresentationFormat>Presentazione su schermo (16:9)</PresentationFormat>
  <Paragraphs>246</Paragraphs>
  <Slides>29</Slides>
  <Notes>29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Courier New</vt:lpstr>
      <vt:lpstr>Fira Sans Condensed</vt:lpstr>
      <vt:lpstr>Fira Sans Condensed ExtraBold</vt:lpstr>
      <vt:lpstr>Clinical Case in Neurology by Slidesgo</vt:lpstr>
      <vt:lpstr>Ms. Pac-Man  intelligent agent</vt:lpstr>
      <vt:lpstr>Outline.</vt:lpstr>
      <vt:lpstr>Task  Environment Analysis</vt:lpstr>
      <vt:lpstr>Performance - Actuators - Sensors.</vt:lpstr>
      <vt:lpstr>Environment.</vt:lpstr>
      <vt:lpstr>Design goals and agent function</vt:lpstr>
      <vt:lpstr>Common goals &amp; Specific goals.</vt:lpstr>
      <vt:lpstr>Utility-based agent.</vt:lpstr>
      <vt:lpstr>Utility function: two macro heuristics.</vt:lpstr>
      <vt:lpstr>Utility function 0: use case examples.</vt:lpstr>
      <vt:lpstr>Utility function 1: use case examples.</vt:lpstr>
      <vt:lpstr>Search strategy.</vt:lpstr>
      <vt:lpstr>Experimental  results</vt:lpstr>
      <vt:lpstr>Experiments setting.</vt:lpstr>
      <vt:lpstr>Experiment 1.</vt:lpstr>
      <vt:lpstr>Experiment 1 – Random and Aggressive.</vt:lpstr>
      <vt:lpstr>Experiment 2.</vt:lpstr>
      <vt:lpstr>Experiment 2 – Random and Aggressive.</vt:lpstr>
      <vt:lpstr>Experiment 2 – Random and Aggressive.</vt:lpstr>
      <vt:lpstr>Learning</vt:lpstr>
      <vt:lpstr>Identifying hyper-parameters.</vt:lpstr>
      <vt:lpstr>Learning strategy.</vt:lpstr>
      <vt:lpstr>Learning experiment – Random.</vt:lpstr>
      <vt:lpstr>Learning experiment – Aggressive.</vt:lpstr>
      <vt:lpstr>Final statistics – general look.</vt:lpstr>
      <vt:lpstr>Conclusions</vt:lpstr>
      <vt:lpstr>Final remarks.</vt:lpstr>
      <vt:lpstr>Final remarks.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Marco Carpentiero</dc:creator>
  <cp:lastModifiedBy>Marco Carpentiero</cp:lastModifiedBy>
  <cp:revision>75</cp:revision>
  <dcterms:modified xsi:type="dcterms:W3CDTF">2020-07-28T14:07:36Z</dcterms:modified>
</cp:coreProperties>
</file>