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76" r:id="rId6"/>
    <p:sldId id="278" r:id="rId7"/>
    <p:sldId id="271" r:id="rId8"/>
    <p:sldId id="270" r:id="rId9"/>
    <p:sldId id="268" r:id="rId10"/>
    <p:sldId id="272" r:id="rId11"/>
    <p:sldId id="273" r:id="rId12"/>
    <p:sldId id="275" r:id="rId13"/>
    <p:sldId id="274" r:id="rId14"/>
    <p:sldId id="277" r:id="rId15"/>
    <p:sldId id="279" r:id="rId16"/>
    <p:sldId id="280" r:id="rId17"/>
    <p:sldId id="281" r:id="rId18"/>
    <p:sldId id="269" r:id="rId19"/>
    <p:sldId id="267" r:id="rId20"/>
    <p:sldId id="266" r:id="rId21"/>
    <p:sldId id="282" r:id="rId22"/>
    <p:sldId id="283" r:id="rId2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1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726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347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313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439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90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273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242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93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81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A4F1-FD1D-4029-B3FA-AEC377AC94FB}" type="datetimeFigureOut">
              <a:rPr lang="pl-PL" smtClean="0"/>
              <a:t>25.08.2021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7234-0B98-430C-BDB6-A6BAE18A9B1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202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kochanski/ScoringCalculators" TargetMode="External"/><Relationship Id="rId2" Type="http://schemas.openxmlformats.org/officeDocument/2006/relationships/hyperlink" Target="https://bkochanski.github.io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akocha.shinyapps.io/BetterGiniCalc/" TargetMode="External"/><Relationship Id="rId4" Type="http://schemas.openxmlformats.org/officeDocument/2006/relationships/hyperlink" Target="https://blakocha.shinyapps.io/CombineScorecardsCal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sv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Economic Benefits of Combining Credit Scorecards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Gdansk/</a:t>
            </a:r>
            <a:r>
              <a:rPr lang="pl-PL" dirty="0" err="1" smtClean="0"/>
              <a:t>Edinburgh</a:t>
            </a:r>
            <a:r>
              <a:rPr lang="pl-PL" dirty="0" smtClean="0"/>
              <a:t> 2021 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483768" y="5013176"/>
            <a:ext cx="597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Błażej Kochański </a:t>
            </a:r>
          </a:p>
          <a:p>
            <a:r>
              <a:rPr lang="pl-PL" dirty="0" smtClean="0"/>
              <a:t>Gdańsk University of Technology</a:t>
            </a:r>
          </a:p>
          <a:p>
            <a:r>
              <a:rPr lang="pl-PL" dirty="0" smtClean="0"/>
              <a:t>blazej.kochanski@pg.edu.pl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463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 err="1" smtClean="0"/>
                  <a:t>Gini</a:t>
                </a:r>
                <a:r>
                  <a:rPr lang="pl-PL" dirty="0" smtClean="0"/>
                  <a:t> &lt;-&gt;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𝜌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a 3"/>
          <p:cNvSpPr/>
          <p:nvPr/>
        </p:nvSpPr>
        <p:spPr>
          <a:xfrm>
            <a:off x="2600147" y="261012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5" name="Dowolny kształt 4"/>
          <p:cNvSpPr/>
          <p:nvPr/>
        </p:nvSpPr>
        <p:spPr>
          <a:xfrm>
            <a:off x="2791868" y="1834838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5803601" y="2606910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3936047" y="1674018"/>
                <a:ext cx="936104" cy="4320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47" y="1674018"/>
                <a:ext cx="93610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4212378" y="477036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L</a:t>
            </a:r>
            <a:endParaRPr lang="pl-PL" sz="800" b="1" baseline="-25000" dirty="0"/>
          </a:p>
        </p:txBody>
      </p:sp>
      <p:sp>
        <p:nvSpPr>
          <p:cNvPr id="9" name="Dowolny kształt 8"/>
          <p:cNvSpPr/>
          <p:nvPr/>
        </p:nvSpPr>
        <p:spPr>
          <a:xfrm>
            <a:off x="2631055" y="2983854"/>
            <a:ext cx="1581323" cy="1977326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owolny kształt 9"/>
          <p:cNvSpPr/>
          <p:nvPr/>
        </p:nvSpPr>
        <p:spPr>
          <a:xfrm flipH="1">
            <a:off x="4595816" y="2953740"/>
            <a:ext cx="1591221" cy="199664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2149906" y="3542628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06" y="3542628"/>
                <a:ext cx="936104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5875609" y="3579070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09" y="3579070"/>
                <a:ext cx="936104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ole tekstowe 15"/>
          <p:cNvSpPr txBox="1"/>
          <p:nvPr/>
        </p:nvSpPr>
        <p:spPr>
          <a:xfrm>
            <a:off x="3086010" y="2708920"/>
            <a:ext cx="98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 smtClean="0"/>
              <a:t>Scorecard</a:t>
            </a:r>
            <a:r>
              <a:rPr lang="pl-PL" sz="1200" dirty="0" smtClean="0"/>
              <a:t> 1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4812019" y="2708920"/>
            <a:ext cx="912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err="1" smtClean="0"/>
              <a:t>Scorecard</a:t>
            </a:r>
            <a:r>
              <a:rPr lang="pl-PL" sz="1200" dirty="0" smtClean="0"/>
              <a:t> 2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3934553" y="4365104"/>
            <a:ext cx="1404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err="1" smtClean="0"/>
              <a:t>Latent</a:t>
            </a:r>
            <a:r>
              <a:rPr lang="pl-PL" sz="1200" dirty="0" smtClean="0"/>
              <a:t> </a:t>
            </a:r>
            <a:r>
              <a:rPr lang="pl-PL" sz="1200" dirty="0" err="1" smtClean="0"/>
              <a:t>Risk</a:t>
            </a:r>
            <a:r>
              <a:rPr lang="pl-PL" sz="1200" dirty="0" smtClean="0"/>
              <a:t> </a:t>
            </a:r>
            <a:r>
              <a:rPr lang="pl-PL" sz="1200" dirty="0" err="1" smtClean="0"/>
              <a:t>Variable</a:t>
            </a:r>
            <a:endParaRPr lang="pl-PL" dirty="0"/>
          </a:p>
        </p:txBody>
      </p:sp>
      <p:sp>
        <p:nvSpPr>
          <p:cNvPr id="24" name="Elipsa 23"/>
          <p:cNvSpPr/>
          <p:nvPr/>
        </p:nvSpPr>
        <p:spPr>
          <a:xfrm>
            <a:off x="4175234" y="6277106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Y</a:t>
            </a:r>
            <a:endParaRPr lang="pl-PL" sz="800" b="1" baseline="-25000" dirty="0"/>
          </a:p>
        </p:txBody>
      </p:sp>
      <p:sp>
        <p:nvSpPr>
          <p:cNvPr id="28" name="Dowolny kształt 27"/>
          <p:cNvSpPr/>
          <p:nvPr/>
        </p:nvSpPr>
        <p:spPr>
          <a:xfrm>
            <a:off x="1516800" y="2881563"/>
            <a:ext cx="2652142" cy="3579395"/>
          </a:xfrm>
          <a:custGeom>
            <a:avLst/>
            <a:gdLst>
              <a:gd name="connsiteX0" fmla="*/ 1088037 w 2652142"/>
              <a:gd name="connsiteY0" fmla="*/ 0 h 3579395"/>
              <a:gd name="connsiteX1" fmla="*/ 59337 w 2652142"/>
              <a:gd name="connsiteY1" fmla="*/ 1401679 h 3579395"/>
              <a:gd name="connsiteX2" fmla="*/ 2652142 w 2652142"/>
              <a:gd name="connsiteY2" fmla="*/ 3579395 h 35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142" h="3579395">
                <a:moveTo>
                  <a:pt x="1088037" y="0"/>
                </a:moveTo>
                <a:cubicBezTo>
                  <a:pt x="443345" y="402556"/>
                  <a:pt x="-201347" y="805113"/>
                  <a:pt x="59337" y="1401679"/>
                </a:cubicBezTo>
                <a:cubicBezTo>
                  <a:pt x="320021" y="1998245"/>
                  <a:pt x="1486081" y="2788820"/>
                  <a:pt x="2652142" y="35793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Dowolny kształt 29"/>
          <p:cNvSpPr/>
          <p:nvPr/>
        </p:nvSpPr>
        <p:spPr>
          <a:xfrm flipH="1">
            <a:off x="4558675" y="2883586"/>
            <a:ext cx="2842946" cy="3579395"/>
          </a:xfrm>
          <a:custGeom>
            <a:avLst/>
            <a:gdLst>
              <a:gd name="connsiteX0" fmla="*/ 1088037 w 2652142"/>
              <a:gd name="connsiteY0" fmla="*/ 0 h 3579395"/>
              <a:gd name="connsiteX1" fmla="*/ 59337 w 2652142"/>
              <a:gd name="connsiteY1" fmla="*/ 1401679 h 3579395"/>
              <a:gd name="connsiteX2" fmla="*/ 2652142 w 2652142"/>
              <a:gd name="connsiteY2" fmla="*/ 3579395 h 35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142" h="3579395">
                <a:moveTo>
                  <a:pt x="1088037" y="0"/>
                </a:moveTo>
                <a:cubicBezTo>
                  <a:pt x="443345" y="402556"/>
                  <a:pt x="-201347" y="805113"/>
                  <a:pt x="59337" y="1401679"/>
                </a:cubicBezTo>
                <a:cubicBezTo>
                  <a:pt x="320021" y="1998245"/>
                  <a:pt x="1486081" y="2788820"/>
                  <a:pt x="2652142" y="35793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7020272" y="4017315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Gini</a:t>
            </a:r>
            <a:r>
              <a:rPr lang="pl-PL" b="1" baseline="-25000" dirty="0">
                <a:solidFill>
                  <a:schemeClr val="tx1"/>
                </a:solidFill>
              </a:rPr>
              <a:t>2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1115616" y="4116236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Gini</a:t>
            </a:r>
            <a:r>
              <a:rPr lang="pl-PL" b="1" baseline="-25000" dirty="0" smtClean="0">
                <a:solidFill>
                  <a:schemeClr val="tx1"/>
                </a:solidFill>
              </a:rPr>
              <a:t>1</a:t>
            </a:r>
            <a:endParaRPr lang="pl-PL" dirty="0"/>
          </a:p>
        </p:txBody>
      </p:sp>
      <p:cxnSp>
        <p:nvCxnSpPr>
          <p:cNvPr id="31" name="Łącznik prostoliniowy 30"/>
          <p:cNvCxnSpPr>
            <a:stCxn id="8" idx="4"/>
            <a:endCxn id="24" idx="0"/>
          </p:cNvCxnSpPr>
          <p:nvPr/>
        </p:nvCxnSpPr>
        <p:spPr>
          <a:xfrm flipH="1">
            <a:off x="4366955" y="5130402"/>
            <a:ext cx="37144" cy="114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977" y="5229200"/>
            <a:ext cx="1646417" cy="80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" name="Strzałka w lewo i prawo 3071"/>
          <p:cNvSpPr/>
          <p:nvPr/>
        </p:nvSpPr>
        <p:spPr>
          <a:xfrm rot="19452828">
            <a:off x="1974036" y="4097494"/>
            <a:ext cx="504056" cy="2372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Strzałka w lewo i prawo 33"/>
          <p:cNvSpPr/>
          <p:nvPr/>
        </p:nvSpPr>
        <p:spPr>
          <a:xfrm rot="2226574">
            <a:off x="6460345" y="4136900"/>
            <a:ext cx="504056" cy="2372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2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 err="1" smtClean="0"/>
                  <a:t>Gini</a:t>
                </a:r>
                <a:r>
                  <a:rPr lang="pl-PL" dirty="0" smtClean="0"/>
                  <a:t> &lt;-&gt;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𝜌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ipsa 3"/>
          <p:cNvSpPr/>
          <p:nvPr/>
        </p:nvSpPr>
        <p:spPr>
          <a:xfrm>
            <a:off x="2600147" y="261012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5" name="Dowolny kształt 4"/>
          <p:cNvSpPr/>
          <p:nvPr/>
        </p:nvSpPr>
        <p:spPr>
          <a:xfrm>
            <a:off x="2791868" y="1834838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5803601" y="2606910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3936047" y="1674018"/>
                <a:ext cx="936104" cy="4320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47" y="1674018"/>
                <a:ext cx="93610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4212378" y="477036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L</a:t>
            </a:r>
            <a:endParaRPr lang="pl-PL" sz="800" b="1" baseline="-25000" dirty="0"/>
          </a:p>
        </p:txBody>
      </p:sp>
      <p:sp>
        <p:nvSpPr>
          <p:cNvPr id="9" name="Dowolny kształt 8"/>
          <p:cNvSpPr/>
          <p:nvPr/>
        </p:nvSpPr>
        <p:spPr>
          <a:xfrm>
            <a:off x="2631055" y="2983854"/>
            <a:ext cx="1581323" cy="1977326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owolny kształt 9"/>
          <p:cNvSpPr/>
          <p:nvPr/>
        </p:nvSpPr>
        <p:spPr>
          <a:xfrm flipH="1">
            <a:off x="4595816" y="2953740"/>
            <a:ext cx="1591221" cy="199664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2149906" y="3542628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06" y="3542628"/>
                <a:ext cx="936104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5875609" y="3579070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09" y="3579070"/>
                <a:ext cx="936104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ole tekstowe 15"/>
          <p:cNvSpPr txBox="1"/>
          <p:nvPr/>
        </p:nvSpPr>
        <p:spPr>
          <a:xfrm>
            <a:off x="3086010" y="2708920"/>
            <a:ext cx="98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 smtClean="0"/>
              <a:t>Scorecard</a:t>
            </a:r>
            <a:r>
              <a:rPr lang="pl-PL" sz="1200" dirty="0" smtClean="0"/>
              <a:t> 1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4812019" y="2708920"/>
            <a:ext cx="912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err="1" smtClean="0"/>
              <a:t>Scorecard</a:t>
            </a:r>
            <a:r>
              <a:rPr lang="pl-PL" sz="1200" dirty="0" smtClean="0"/>
              <a:t> 2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3934553" y="4365104"/>
            <a:ext cx="1404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err="1" smtClean="0"/>
              <a:t>Latent</a:t>
            </a:r>
            <a:r>
              <a:rPr lang="pl-PL" sz="1200" dirty="0" smtClean="0"/>
              <a:t> </a:t>
            </a:r>
            <a:r>
              <a:rPr lang="pl-PL" sz="1200" dirty="0" err="1" smtClean="0"/>
              <a:t>Risk</a:t>
            </a:r>
            <a:r>
              <a:rPr lang="pl-PL" sz="1200" dirty="0" smtClean="0"/>
              <a:t> </a:t>
            </a:r>
            <a:r>
              <a:rPr lang="pl-PL" sz="1200" dirty="0" err="1" smtClean="0"/>
              <a:t>Variable</a:t>
            </a:r>
            <a:endParaRPr lang="pl-PL" dirty="0"/>
          </a:p>
        </p:txBody>
      </p:sp>
      <p:sp>
        <p:nvSpPr>
          <p:cNvPr id="24" name="Elipsa 23"/>
          <p:cNvSpPr/>
          <p:nvPr/>
        </p:nvSpPr>
        <p:spPr>
          <a:xfrm>
            <a:off x="4175234" y="6277106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Y</a:t>
            </a:r>
            <a:endParaRPr lang="pl-PL" sz="800" b="1" baseline="-25000" dirty="0"/>
          </a:p>
        </p:txBody>
      </p:sp>
      <p:sp>
        <p:nvSpPr>
          <p:cNvPr id="28" name="Dowolny kształt 27"/>
          <p:cNvSpPr/>
          <p:nvPr/>
        </p:nvSpPr>
        <p:spPr>
          <a:xfrm>
            <a:off x="1516800" y="2881563"/>
            <a:ext cx="2652142" cy="3579395"/>
          </a:xfrm>
          <a:custGeom>
            <a:avLst/>
            <a:gdLst>
              <a:gd name="connsiteX0" fmla="*/ 1088037 w 2652142"/>
              <a:gd name="connsiteY0" fmla="*/ 0 h 3579395"/>
              <a:gd name="connsiteX1" fmla="*/ 59337 w 2652142"/>
              <a:gd name="connsiteY1" fmla="*/ 1401679 h 3579395"/>
              <a:gd name="connsiteX2" fmla="*/ 2652142 w 2652142"/>
              <a:gd name="connsiteY2" fmla="*/ 3579395 h 35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142" h="3579395">
                <a:moveTo>
                  <a:pt x="1088037" y="0"/>
                </a:moveTo>
                <a:cubicBezTo>
                  <a:pt x="443345" y="402556"/>
                  <a:pt x="-201347" y="805113"/>
                  <a:pt x="59337" y="1401679"/>
                </a:cubicBezTo>
                <a:cubicBezTo>
                  <a:pt x="320021" y="1998245"/>
                  <a:pt x="1486081" y="2788820"/>
                  <a:pt x="2652142" y="35793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Dowolny kształt 29"/>
          <p:cNvSpPr/>
          <p:nvPr/>
        </p:nvSpPr>
        <p:spPr>
          <a:xfrm flipH="1">
            <a:off x="4558675" y="2883586"/>
            <a:ext cx="2842946" cy="3579395"/>
          </a:xfrm>
          <a:custGeom>
            <a:avLst/>
            <a:gdLst>
              <a:gd name="connsiteX0" fmla="*/ 1088037 w 2652142"/>
              <a:gd name="connsiteY0" fmla="*/ 0 h 3579395"/>
              <a:gd name="connsiteX1" fmla="*/ 59337 w 2652142"/>
              <a:gd name="connsiteY1" fmla="*/ 1401679 h 3579395"/>
              <a:gd name="connsiteX2" fmla="*/ 2652142 w 2652142"/>
              <a:gd name="connsiteY2" fmla="*/ 3579395 h 35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142" h="3579395">
                <a:moveTo>
                  <a:pt x="1088037" y="0"/>
                </a:moveTo>
                <a:cubicBezTo>
                  <a:pt x="443345" y="402556"/>
                  <a:pt x="-201347" y="805113"/>
                  <a:pt x="59337" y="1401679"/>
                </a:cubicBezTo>
                <a:cubicBezTo>
                  <a:pt x="320021" y="1998245"/>
                  <a:pt x="1486081" y="2788820"/>
                  <a:pt x="2652142" y="35793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7020272" y="4017315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Gini</a:t>
            </a:r>
            <a:r>
              <a:rPr lang="pl-PL" b="1" baseline="-25000" dirty="0">
                <a:solidFill>
                  <a:schemeClr val="tx1"/>
                </a:solidFill>
              </a:rPr>
              <a:t>2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1115616" y="4116236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Gini</a:t>
            </a:r>
            <a:r>
              <a:rPr lang="pl-PL" b="1" baseline="-25000" dirty="0" smtClean="0">
                <a:solidFill>
                  <a:schemeClr val="tx1"/>
                </a:solidFill>
              </a:rPr>
              <a:t>1</a:t>
            </a:r>
            <a:endParaRPr lang="pl-PL" dirty="0"/>
          </a:p>
        </p:txBody>
      </p:sp>
      <p:cxnSp>
        <p:nvCxnSpPr>
          <p:cNvPr id="31" name="Łącznik prostoliniowy 30"/>
          <p:cNvCxnSpPr>
            <a:stCxn id="8" idx="4"/>
            <a:endCxn id="24" idx="0"/>
          </p:cNvCxnSpPr>
          <p:nvPr/>
        </p:nvCxnSpPr>
        <p:spPr>
          <a:xfrm flipH="1">
            <a:off x="4366955" y="5130402"/>
            <a:ext cx="37144" cy="114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977" y="5229200"/>
            <a:ext cx="1646417" cy="80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" name="Strzałka w lewo i prawo 3071"/>
          <p:cNvSpPr/>
          <p:nvPr/>
        </p:nvSpPr>
        <p:spPr>
          <a:xfrm rot="19452828">
            <a:off x="1974036" y="4097494"/>
            <a:ext cx="504056" cy="2372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Strzałka w lewo i prawo 33"/>
          <p:cNvSpPr/>
          <p:nvPr/>
        </p:nvSpPr>
        <p:spPr>
          <a:xfrm rot="2226574">
            <a:off x="6460345" y="4136900"/>
            <a:ext cx="504056" cy="2372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Elipsa 24"/>
          <p:cNvSpPr/>
          <p:nvPr/>
        </p:nvSpPr>
        <p:spPr>
          <a:xfrm>
            <a:off x="3809463" y="5379867"/>
            <a:ext cx="1152128" cy="50405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 smtClean="0">
                <a:solidFill>
                  <a:schemeClr val="tx1"/>
                </a:solidFill>
              </a:rPr>
              <a:t>Bad </a:t>
            </a:r>
            <a:r>
              <a:rPr lang="pl-PL" sz="1100" b="1" dirty="0" err="1" smtClean="0">
                <a:solidFill>
                  <a:schemeClr val="tx1"/>
                </a:solidFill>
              </a:rPr>
              <a:t>rate</a:t>
            </a:r>
            <a:endParaRPr lang="pl-PL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1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l-PL" dirty="0" err="1" smtClean="0"/>
                  <a:t>Gini</a:t>
                </a:r>
                <a:r>
                  <a:rPr lang="pl-PL" dirty="0" smtClean="0"/>
                  <a:t> &lt;-&gt;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𝜌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2339752" y="1556792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556792"/>
                <a:ext cx="93610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5408236" y="1443287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236" y="1443287"/>
                <a:ext cx="936104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rostokąt zaokrąglony 21"/>
          <p:cNvSpPr/>
          <p:nvPr/>
        </p:nvSpPr>
        <p:spPr>
          <a:xfrm>
            <a:off x="6552899" y="1881532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Gini</a:t>
            </a:r>
            <a:r>
              <a:rPr lang="pl-PL" b="1" baseline="-25000" dirty="0">
                <a:solidFill>
                  <a:schemeClr val="tx1"/>
                </a:solidFill>
              </a:rPr>
              <a:t>2</a:t>
            </a:r>
            <a:endParaRPr lang="pl-PL" dirty="0"/>
          </a:p>
        </p:txBody>
      </p:sp>
      <p:sp>
        <p:nvSpPr>
          <p:cNvPr id="23" name="Prostokąt zaokrąglony 22"/>
          <p:cNvSpPr/>
          <p:nvPr/>
        </p:nvSpPr>
        <p:spPr>
          <a:xfrm>
            <a:off x="1305462" y="2130400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Gini</a:t>
            </a:r>
            <a:r>
              <a:rPr lang="pl-PL" b="1" baseline="-25000" dirty="0" smtClean="0">
                <a:solidFill>
                  <a:schemeClr val="tx1"/>
                </a:solidFill>
              </a:rPr>
              <a:t>1</a:t>
            </a:r>
            <a:endParaRPr lang="pl-PL" dirty="0"/>
          </a:p>
        </p:txBody>
      </p:sp>
      <p:sp>
        <p:nvSpPr>
          <p:cNvPr id="3072" name="Strzałka w lewo i prawo 3071"/>
          <p:cNvSpPr/>
          <p:nvPr/>
        </p:nvSpPr>
        <p:spPr>
          <a:xfrm rot="19452828">
            <a:off x="2163882" y="2111658"/>
            <a:ext cx="504056" cy="2372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Strzałka w lewo i prawo 33"/>
          <p:cNvSpPr/>
          <p:nvPr/>
        </p:nvSpPr>
        <p:spPr>
          <a:xfrm rot="2226574">
            <a:off x="5992972" y="2001117"/>
            <a:ext cx="504056" cy="2372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Elipsa 24"/>
          <p:cNvSpPr/>
          <p:nvPr/>
        </p:nvSpPr>
        <p:spPr>
          <a:xfrm>
            <a:off x="3815660" y="2221904"/>
            <a:ext cx="1152128" cy="50405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 smtClean="0">
                <a:solidFill>
                  <a:schemeClr val="tx1"/>
                </a:solidFill>
              </a:rPr>
              <a:t>Bad </a:t>
            </a:r>
            <a:r>
              <a:rPr lang="pl-PL" sz="1100" b="1" dirty="0" err="1" smtClean="0">
                <a:solidFill>
                  <a:schemeClr val="tx1"/>
                </a:solidFill>
              </a:rPr>
              <a:t>rate</a:t>
            </a:r>
            <a:endParaRPr lang="pl-PL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2054971" y="2996952"/>
                <a:ext cx="4172489" cy="41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𝐺𝑖𝑛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=2∫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𝑑𝐹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71" y="2996952"/>
                <a:ext cx="4172489" cy="415307"/>
              </a:xfrm>
              <a:prstGeom prst="rect">
                <a:avLst/>
              </a:prstGeom>
              <a:blipFill rotWithShape="1">
                <a:blip r:embed="rId5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1692434" y="3633753"/>
                <a:ext cx="5511788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34" y="3633753"/>
                <a:ext cx="5511788" cy="11269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ostokąt 13"/>
              <p:cNvSpPr/>
              <p:nvPr/>
            </p:nvSpPr>
            <p:spPr>
              <a:xfrm>
                <a:off x="1547664" y="4929897"/>
                <a:ext cx="5994668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Sup>
                                        <m:sSub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Prostoką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29897"/>
                <a:ext cx="5994668" cy="11269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rostokąt 14"/>
              <p:cNvSpPr/>
              <p:nvPr/>
            </p:nvSpPr>
            <p:spPr>
              <a:xfrm>
                <a:off x="323528" y="6098924"/>
                <a:ext cx="8568952" cy="664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600" i="1" dirty="0" smtClean="0"/>
                  <a:t>d</a:t>
                </a:r>
                <a:r>
                  <a:rPr lang="en-GB" sz="1600" dirty="0" smtClean="0"/>
                  <a:t> </a:t>
                </a:r>
                <a:r>
                  <a:rPr lang="en-GB" sz="1600" dirty="0"/>
                  <a:t>is the default rate,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sz="1600" dirty="0"/>
                  <a:t> is a standard normal CDF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1600" dirty="0"/>
                  <a:t> is the standard normal PDF,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600" dirty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600" dirty="0"/>
                  <a:t> (scorecard variable) and the latent risk variable (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1600" dirty="0"/>
                  <a:t>)</a:t>
                </a:r>
                <a:endParaRPr lang="pl-PL" sz="1600" dirty="0"/>
              </a:p>
            </p:txBody>
          </p:sp>
        </mc:Choice>
        <mc:Fallback xmlns="">
          <p:sp>
            <p:nvSpPr>
              <p:cNvPr id="15" name="Prostoką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098924"/>
                <a:ext cx="8568952" cy="664797"/>
              </a:xfrm>
              <a:prstGeom prst="rect">
                <a:avLst/>
              </a:prstGeom>
              <a:blipFill rotWithShape="1">
                <a:blip r:embed="rId8"/>
                <a:stretch>
                  <a:fillRect l="-356" t="-1818" b="-727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65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Prostokąt 3"/>
              <p:cNvSpPr/>
              <p:nvPr/>
            </p:nvSpPr>
            <p:spPr>
              <a:xfrm>
                <a:off x="1514422" y="1141494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" name="Prostoką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22" y="1141494"/>
                <a:ext cx="936104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ostokąt zaokrąglony 4"/>
          <p:cNvSpPr/>
          <p:nvPr/>
        </p:nvSpPr>
        <p:spPr>
          <a:xfrm>
            <a:off x="3419872" y="1141494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Gini</a:t>
            </a:r>
            <a:r>
              <a:rPr lang="pl-PL" b="1" baseline="-25000" dirty="0" smtClean="0">
                <a:solidFill>
                  <a:schemeClr val="tx1"/>
                </a:solidFill>
              </a:rPr>
              <a:t>1</a:t>
            </a:r>
            <a:endParaRPr lang="pl-PL" dirty="0"/>
          </a:p>
        </p:txBody>
      </p:sp>
      <p:sp>
        <p:nvSpPr>
          <p:cNvPr id="8" name="Strzałka w prawo 7"/>
          <p:cNvSpPr/>
          <p:nvPr/>
        </p:nvSpPr>
        <p:spPr>
          <a:xfrm>
            <a:off x="2555776" y="1268760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1607882" y="1988840"/>
            <a:ext cx="507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Numerical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3491880" y="3084294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084294"/>
                <a:ext cx="93610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rostokąt zaokrąglony 10"/>
          <p:cNvSpPr/>
          <p:nvPr/>
        </p:nvSpPr>
        <p:spPr>
          <a:xfrm>
            <a:off x="1607882" y="3000112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Gini</a:t>
            </a:r>
            <a:r>
              <a:rPr lang="pl-PL" b="1" baseline="-25000" dirty="0" smtClean="0">
                <a:solidFill>
                  <a:schemeClr val="tx1"/>
                </a:solidFill>
              </a:rPr>
              <a:t>1</a:t>
            </a:r>
            <a:endParaRPr lang="pl-PL" dirty="0"/>
          </a:p>
        </p:txBody>
      </p:sp>
      <p:sp>
        <p:nvSpPr>
          <p:cNvPr id="12" name="Strzałka w prawo 11"/>
          <p:cNvSpPr/>
          <p:nvPr/>
        </p:nvSpPr>
        <p:spPr>
          <a:xfrm>
            <a:off x="2676618" y="3140968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1607882" y="3859959"/>
            <a:ext cx="507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Root </a:t>
            </a:r>
            <a:r>
              <a:rPr lang="pl-PL" dirty="0" err="1" smtClean="0"/>
              <a:t>finding</a:t>
            </a:r>
            <a:r>
              <a:rPr lang="pl-PL" dirty="0" smtClean="0"/>
              <a:t> with </a:t>
            </a:r>
            <a:r>
              <a:rPr lang="pl-PL" dirty="0" err="1" smtClean="0"/>
              <a:t>repeated</a:t>
            </a:r>
            <a:r>
              <a:rPr lang="pl-PL" dirty="0" smtClean="0"/>
              <a:t> </a:t>
            </a:r>
            <a:r>
              <a:rPr lang="pl-PL" dirty="0" err="1" smtClean="0"/>
              <a:t>numerical</a:t>
            </a:r>
            <a:r>
              <a:rPr lang="pl-PL" dirty="0" smtClean="0"/>
              <a:t> </a:t>
            </a:r>
            <a:r>
              <a:rPr lang="pl-PL" dirty="0" err="1" smtClean="0"/>
              <a:t>integration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ostokąt 13"/>
              <p:cNvSpPr/>
              <p:nvPr/>
            </p:nvSpPr>
            <p:spPr>
              <a:xfrm>
                <a:off x="3036658" y="5085184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l-PL" dirty="0" err="1" smtClean="0"/>
                  <a:t>Example</a:t>
                </a:r>
                <a:r>
                  <a:rPr lang="pl-PL" dirty="0" smtClean="0"/>
                  <a:t> (</a:t>
                </a:r>
                <a:r>
                  <a:rPr lang="pl-PL" dirty="0" err="1" smtClean="0"/>
                  <a:t>assume</a:t>
                </a:r>
                <a:r>
                  <a:rPr lang="pl-PL" dirty="0" smtClean="0"/>
                  <a:t> </a:t>
                </a:r>
                <a:r>
                  <a:rPr lang="en-GB" dirty="0" smtClean="0"/>
                  <a:t>default </a:t>
                </a:r>
                <a:r>
                  <a:rPr lang="en-GB" dirty="0"/>
                  <a:t>rate </a:t>
                </a:r>
                <a:r>
                  <a:rPr lang="en-GB" i="1" dirty="0" smtClean="0"/>
                  <a:t>d</a:t>
                </a:r>
                <a:r>
                  <a:rPr lang="en-GB" dirty="0" smtClean="0"/>
                  <a:t>=0.1</a:t>
                </a:r>
                <a:r>
                  <a:rPr lang="pl-PL" dirty="0" smtClean="0"/>
                  <a:t>):</a:t>
                </a:r>
              </a:p>
              <a:p>
                <a:endParaRPr lang="pl-PL" dirty="0" smtClean="0"/>
              </a:p>
              <a:p>
                <a14:m>
                  <m:oMath xmlns:m="http://schemas.openxmlformats.org/officeDocument/2006/math">
                    <m:r>
                      <a:rPr lang="pl-PL" b="0" i="1" dirty="0" smtClean="0">
                        <a:latin typeface="Cambria Math"/>
                      </a:rPr>
                      <m:t>𝜌</m:t>
                    </m:r>
                    <m:r>
                      <a:rPr lang="pl-PL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en-GB" dirty="0"/>
                  <a:t>0.5 translates into a Gini </a:t>
                </a:r>
                <a:r>
                  <a:rPr lang="pl-PL" dirty="0" smtClean="0"/>
                  <a:t>= </a:t>
                </a:r>
                <a:r>
                  <a:rPr lang="en-GB" dirty="0" smtClean="0"/>
                  <a:t>0.542 </a:t>
                </a:r>
                <a:endParaRPr lang="pl-PL" dirty="0" smtClean="0"/>
              </a:p>
              <a:p>
                <a:r>
                  <a:rPr lang="en-GB" dirty="0" smtClean="0"/>
                  <a:t>Gini </a:t>
                </a:r>
                <a:r>
                  <a:rPr lang="pl-PL" dirty="0" smtClean="0"/>
                  <a:t>=</a:t>
                </a:r>
                <a:r>
                  <a:rPr lang="en-GB" dirty="0" smtClean="0"/>
                  <a:t> </a:t>
                </a:r>
                <a:r>
                  <a:rPr lang="en-GB" dirty="0"/>
                  <a:t>0.6 translates into a </a:t>
                </a:r>
                <a14:m>
                  <m:oMath xmlns:m="http://schemas.openxmlformats.org/officeDocument/2006/math">
                    <m:r>
                      <a:rPr lang="pl-PL" i="1" dirty="0">
                        <a:latin typeface="Cambria Math"/>
                      </a:rPr>
                      <m:t>𝜌</m:t>
                    </m:r>
                    <m:r>
                      <a:rPr lang="pl-PL" i="1" dirty="0">
                        <a:latin typeface="Cambria Math"/>
                      </a:rPr>
                      <m:t>=</m:t>
                    </m:r>
                  </m:oMath>
                </a14:m>
                <a:r>
                  <a:rPr lang="pl-PL" dirty="0" smtClean="0"/>
                  <a:t> </a:t>
                </a:r>
                <a:r>
                  <a:rPr lang="en-GB" dirty="0" smtClean="0"/>
                  <a:t>0.556 </a:t>
                </a:r>
                <a:endParaRPr lang="pl-PL" dirty="0"/>
              </a:p>
            </p:txBody>
          </p:sp>
        </mc:Choice>
        <mc:Fallback xmlns="">
          <p:sp>
            <p:nvSpPr>
              <p:cNvPr id="14" name="Prostoką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58" y="5085184"/>
                <a:ext cx="45720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067" t="-2538" b="-710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11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rostokąt 1"/>
              <p:cNvSpPr/>
              <p:nvPr/>
            </p:nvSpPr>
            <p:spPr>
              <a:xfrm>
                <a:off x="755576" y="476672"/>
                <a:ext cx="7272808" cy="1227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When Gini coefficients of the scorecards are translated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we </a:t>
                </a:r>
                <a:r>
                  <a:rPr lang="en-GB" b="1" dirty="0"/>
                  <a:t>may define the solution of our problem in the terms of the multivariate normal model</a:t>
                </a:r>
                <a:r>
                  <a:rPr lang="en-GB" dirty="0"/>
                  <a:t>. We are looking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GB" dirty="0"/>
                  <a:t>, the optimal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maximizing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. </a:t>
                </a:r>
                <a:endParaRPr lang="pl-PL" dirty="0"/>
              </a:p>
            </p:txBody>
          </p:sp>
        </mc:Choice>
        <mc:Fallback xmlns="">
          <p:sp>
            <p:nvSpPr>
              <p:cNvPr id="2" name="Prostoką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6672"/>
                <a:ext cx="7272808" cy="1227452"/>
              </a:xfrm>
              <a:prstGeom prst="rect">
                <a:avLst/>
              </a:prstGeom>
              <a:blipFill rotWithShape="1">
                <a:blip r:embed="rId2"/>
                <a:stretch>
                  <a:fillRect l="-754" t="-1980" b="-693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3415687" y="1916832"/>
                <a:ext cx="19525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687" y="1916832"/>
                <a:ext cx="19525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ipsa 20"/>
          <p:cNvSpPr/>
          <p:nvPr/>
        </p:nvSpPr>
        <p:spPr>
          <a:xfrm>
            <a:off x="2439334" y="3800357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22" name="Dowolny kształt 21"/>
          <p:cNvSpPr/>
          <p:nvPr/>
        </p:nvSpPr>
        <p:spPr>
          <a:xfrm>
            <a:off x="2631055" y="3025073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Elipsa 22"/>
          <p:cNvSpPr/>
          <p:nvPr/>
        </p:nvSpPr>
        <p:spPr>
          <a:xfrm>
            <a:off x="5642788" y="3797145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Prostokąt 23"/>
              <p:cNvSpPr/>
              <p:nvPr/>
            </p:nvSpPr>
            <p:spPr>
              <a:xfrm>
                <a:off x="3775234" y="2864253"/>
                <a:ext cx="936104" cy="4320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4" name="Prostokąt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234" y="2864253"/>
                <a:ext cx="936104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a 24"/>
          <p:cNvSpPr/>
          <p:nvPr/>
        </p:nvSpPr>
        <p:spPr>
          <a:xfrm>
            <a:off x="4051565" y="5960597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L</a:t>
            </a:r>
            <a:endParaRPr lang="pl-PL" sz="800" b="1" baseline="-25000" dirty="0"/>
          </a:p>
        </p:txBody>
      </p:sp>
      <p:sp>
        <p:nvSpPr>
          <p:cNvPr id="26" name="Dowolny kształt 25"/>
          <p:cNvSpPr/>
          <p:nvPr/>
        </p:nvSpPr>
        <p:spPr>
          <a:xfrm>
            <a:off x="2470242" y="4174089"/>
            <a:ext cx="1581323" cy="1977326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Dowolny kształt 26"/>
          <p:cNvSpPr/>
          <p:nvPr/>
        </p:nvSpPr>
        <p:spPr>
          <a:xfrm flipH="1">
            <a:off x="4435003" y="4143975"/>
            <a:ext cx="1591221" cy="199664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Prostokąt 27"/>
              <p:cNvSpPr/>
              <p:nvPr/>
            </p:nvSpPr>
            <p:spPr>
              <a:xfrm>
                <a:off x="1989093" y="4732863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8" name="Prostoką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93" y="4732863"/>
                <a:ext cx="936104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Prostokąt 28"/>
              <p:cNvSpPr/>
              <p:nvPr/>
            </p:nvSpPr>
            <p:spPr>
              <a:xfrm>
                <a:off x="5714796" y="4769305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9" name="Prostokąt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96" y="4769305"/>
                <a:ext cx="936104" cy="43204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Łącznik prosty ze strzałką 29"/>
          <p:cNvCxnSpPr/>
          <p:nvPr/>
        </p:nvCxnSpPr>
        <p:spPr>
          <a:xfrm>
            <a:off x="2754029" y="3996498"/>
            <a:ext cx="1284944" cy="77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 flipH="1">
            <a:off x="4422414" y="3993286"/>
            <a:ext cx="1263936" cy="77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a 31"/>
          <p:cNvSpPr/>
          <p:nvPr/>
        </p:nvSpPr>
        <p:spPr>
          <a:xfrm>
            <a:off x="4020538" y="4543749"/>
            <a:ext cx="457530" cy="44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N</a:t>
            </a:r>
            <a:endParaRPr lang="pl-PL" sz="800" b="1" baseline="-25000" dirty="0"/>
          </a:p>
        </p:txBody>
      </p:sp>
      <p:sp>
        <p:nvSpPr>
          <p:cNvPr id="33" name="Prostokąt zaokrąglony 32"/>
          <p:cNvSpPr/>
          <p:nvPr/>
        </p:nvSpPr>
        <p:spPr>
          <a:xfrm>
            <a:off x="3072465" y="4195608"/>
            <a:ext cx="648072" cy="3208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</a:t>
            </a:r>
            <a:endParaRPr lang="pl-PL" b="1" dirty="0"/>
          </a:p>
        </p:txBody>
      </p:sp>
      <p:sp>
        <p:nvSpPr>
          <p:cNvPr id="34" name="Prostokąt zaokrąglony 33"/>
          <p:cNvSpPr/>
          <p:nvPr/>
        </p:nvSpPr>
        <p:spPr>
          <a:xfrm>
            <a:off x="4748493" y="4154841"/>
            <a:ext cx="664931" cy="3208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b</a:t>
            </a:r>
            <a:endParaRPr lang="pl-PL" b="1" dirty="0"/>
          </a:p>
        </p:txBody>
      </p:sp>
      <p:cxnSp>
        <p:nvCxnSpPr>
          <p:cNvPr id="36" name="Łącznik prostoliniowy 35"/>
          <p:cNvCxnSpPr>
            <a:endCxn id="25" idx="0"/>
          </p:cNvCxnSpPr>
          <p:nvPr/>
        </p:nvCxnSpPr>
        <p:spPr>
          <a:xfrm>
            <a:off x="4243286" y="4970487"/>
            <a:ext cx="0" cy="99011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Prostokąt 36"/>
              <p:cNvSpPr/>
              <p:nvPr/>
            </p:nvSpPr>
            <p:spPr>
              <a:xfrm>
                <a:off x="3771365" y="5330527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7" name="Prostokąt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65" y="5330527"/>
                <a:ext cx="936104" cy="43204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rostokąt 1"/>
              <p:cNvSpPr/>
              <p:nvPr/>
            </p:nvSpPr>
            <p:spPr>
              <a:xfrm>
                <a:off x="827584" y="476672"/>
                <a:ext cx="7272808" cy="5716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The transformation is defined by matrix A:   </a:t>
                </a:r>
                <a14:m>
                  <m:oMath xmlns:m="http://schemas.openxmlformats.org/officeDocument/2006/math">
                    <m:r>
                      <a:rPr lang="pl-PL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l-PL" dirty="0" smtClean="0"/>
              </a:p>
              <a:p>
                <a:endParaRPr lang="pl-PL" dirty="0"/>
              </a:p>
              <a:p>
                <a:r>
                  <a:rPr lang="en-GB" dirty="0"/>
                  <a:t>Then the distribution of </a:t>
                </a:r>
                <a14:m>
                  <m:oMath xmlns:m="http://schemas.openxmlformats.org/officeDocument/2006/math">
                    <m:r>
                      <a:rPr lang="pl-PL" b="1" i="1"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l-PL" b="1" dirty="0"/>
                  <a:t> </a:t>
                </a:r>
                <a:r>
                  <a:rPr lang="en-GB" dirty="0"/>
                  <a:t>is 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where: </a:t>
                </a:r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l-PL" b="1" i="1">
                          <a:latin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pl-PL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pl-PL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  <a:p>
                <a:endParaRPr lang="pl-PL" dirty="0" smtClean="0"/>
              </a:p>
              <a:p>
                <a:r>
                  <a:rPr lang="en-GB" dirty="0" smtClean="0"/>
                  <a:t>So</a:t>
                </a:r>
                <a:r>
                  <a:rPr lang="en-GB" dirty="0"/>
                  <a:t>,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is:  </a:t>
                </a:r>
                <a:endParaRPr lang="pl-PL" dirty="0"/>
              </a:p>
              <a:p>
                <a:endParaRPr lang="pl-PL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sSub>
                              <m:sSub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l-P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GB" dirty="0"/>
                  <a:t>				</a:t>
                </a:r>
                <a:endParaRPr lang="pl-PL" dirty="0"/>
              </a:p>
              <a:p>
                <a:endParaRPr lang="pl-PL" dirty="0" smtClean="0"/>
              </a:p>
              <a:p>
                <a:r>
                  <a:rPr lang="en-GB" dirty="0" smtClean="0"/>
                  <a:t>Let </a:t>
                </a:r>
                <a:r>
                  <a:rPr lang="en-GB" dirty="0"/>
                  <a:t>us set b=1 and maximize </a:t>
                </a:r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l-PL" dirty="0"/>
              </a:p>
              <a:p>
                <a:r>
                  <a:rPr lang="en-GB" dirty="0"/>
                  <a:t>with respect to </a:t>
                </a:r>
                <a:r>
                  <a:rPr lang="en-GB" dirty="0" smtClean="0"/>
                  <a:t>a</a:t>
                </a:r>
                <a:r>
                  <a:rPr lang="pl-PL" dirty="0" smtClean="0"/>
                  <a:t>.</a:t>
                </a:r>
              </a:p>
              <a:p>
                <a:endParaRPr lang="pl-P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l-PL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.</a:t>
                </a:r>
                <a:endParaRPr lang="pl-PL" b="1" dirty="0"/>
              </a:p>
            </p:txBody>
          </p:sp>
        </mc:Choice>
        <mc:Fallback xmlns="">
          <p:sp>
            <p:nvSpPr>
              <p:cNvPr id="2" name="Prostoką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6672"/>
                <a:ext cx="7272808" cy="5716052"/>
              </a:xfrm>
              <a:prstGeom prst="rect">
                <a:avLst/>
              </a:prstGeom>
              <a:blipFill rotWithShape="1">
                <a:blip r:embed="rId2"/>
                <a:stretch>
                  <a:fillRect l="-754" b="-3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06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a 1"/>
          <p:cNvSpPr/>
          <p:nvPr/>
        </p:nvSpPr>
        <p:spPr>
          <a:xfrm>
            <a:off x="2445350" y="1323964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3" name="Dowolny kształt 2"/>
          <p:cNvSpPr/>
          <p:nvPr/>
        </p:nvSpPr>
        <p:spPr>
          <a:xfrm>
            <a:off x="2637071" y="548680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Elipsa 3"/>
          <p:cNvSpPr/>
          <p:nvPr/>
        </p:nvSpPr>
        <p:spPr>
          <a:xfrm>
            <a:off x="5648804" y="132075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781250" y="387860"/>
                <a:ext cx="936104" cy="4320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50" y="387860"/>
                <a:ext cx="936104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a 5"/>
          <p:cNvSpPr/>
          <p:nvPr/>
        </p:nvSpPr>
        <p:spPr>
          <a:xfrm>
            <a:off x="4057581" y="3484204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L</a:t>
            </a:r>
            <a:endParaRPr lang="pl-PL" sz="800" b="1" baseline="-25000" dirty="0"/>
          </a:p>
        </p:txBody>
      </p:sp>
      <p:sp>
        <p:nvSpPr>
          <p:cNvPr id="7" name="Dowolny kształt 6"/>
          <p:cNvSpPr/>
          <p:nvPr/>
        </p:nvSpPr>
        <p:spPr>
          <a:xfrm>
            <a:off x="2476258" y="1697696"/>
            <a:ext cx="1581323" cy="1977326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olny kształt 7"/>
          <p:cNvSpPr/>
          <p:nvPr/>
        </p:nvSpPr>
        <p:spPr>
          <a:xfrm flipH="1">
            <a:off x="4441019" y="1667582"/>
            <a:ext cx="1591221" cy="199664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1995109" y="2256470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109" y="2256470"/>
                <a:ext cx="93610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5720812" y="2292912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12" y="2292912"/>
                <a:ext cx="936104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Łącznik prosty ze strzałką 10"/>
          <p:cNvCxnSpPr/>
          <p:nvPr/>
        </p:nvCxnSpPr>
        <p:spPr>
          <a:xfrm>
            <a:off x="2760045" y="1520105"/>
            <a:ext cx="1284944" cy="77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H="1">
            <a:off x="4428430" y="1516893"/>
            <a:ext cx="1263936" cy="77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a 12"/>
          <p:cNvSpPr/>
          <p:nvPr/>
        </p:nvSpPr>
        <p:spPr>
          <a:xfrm>
            <a:off x="4026554" y="2067356"/>
            <a:ext cx="457530" cy="44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N</a:t>
            </a:r>
            <a:endParaRPr lang="pl-PL" sz="800" b="1" baseline="-25000" dirty="0"/>
          </a:p>
        </p:txBody>
      </p:sp>
      <p:sp>
        <p:nvSpPr>
          <p:cNvPr id="14" name="Prostokąt zaokrąglony 13"/>
          <p:cNvSpPr/>
          <p:nvPr/>
        </p:nvSpPr>
        <p:spPr>
          <a:xfrm>
            <a:off x="3078481" y="1719215"/>
            <a:ext cx="648072" cy="3208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a</a:t>
            </a:r>
            <a:endParaRPr lang="pl-PL" b="1" dirty="0"/>
          </a:p>
        </p:txBody>
      </p:sp>
      <p:sp>
        <p:nvSpPr>
          <p:cNvPr id="15" name="Prostokąt zaokrąglony 14"/>
          <p:cNvSpPr/>
          <p:nvPr/>
        </p:nvSpPr>
        <p:spPr>
          <a:xfrm>
            <a:off x="4754509" y="1678448"/>
            <a:ext cx="664931" cy="3208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b</a:t>
            </a:r>
            <a:endParaRPr lang="pl-PL" b="1" dirty="0"/>
          </a:p>
        </p:txBody>
      </p:sp>
      <p:cxnSp>
        <p:nvCxnSpPr>
          <p:cNvPr id="16" name="Łącznik prostoliniowy 15"/>
          <p:cNvCxnSpPr>
            <a:endCxn id="6" idx="0"/>
          </p:cNvCxnSpPr>
          <p:nvPr/>
        </p:nvCxnSpPr>
        <p:spPr>
          <a:xfrm>
            <a:off x="4249302" y="2494094"/>
            <a:ext cx="0" cy="99011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3777381" y="2854134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81" y="2854134"/>
                <a:ext cx="936104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rostokąt 17"/>
              <p:cNvSpPr/>
              <p:nvPr/>
            </p:nvSpPr>
            <p:spPr>
              <a:xfrm>
                <a:off x="875916" y="4077072"/>
                <a:ext cx="4572000" cy="18377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l-PL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/(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+2(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)/(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8" name="Prostoką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16" y="4077072"/>
                <a:ext cx="4572000" cy="1837747"/>
              </a:xfrm>
              <a:prstGeom prst="rect">
                <a:avLst/>
              </a:prstGeom>
              <a:blipFill rotWithShape="1">
                <a:blip r:embed="rId6"/>
                <a:stretch>
                  <a:fillRect r="-465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8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a 1"/>
          <p:cNvSpPr/>
          <p:nvPr/>
        </p:nvSpPr>
        <p:spPr>
          <a:xfrm>
            <a:off x="2445350" y="1323964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3" name="Dowolny kształt 2"/>
          <p:cNvSpPr/>
          <p:nvPr/>
        </p:nvSpPr>
        <p:spPr>
          <a:xfrm>
            <a:off x="2637071" y="548680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Elipsa 3"/>
          <p:cNvSpPr/>
          <p:nvPr/>
        </p:nvSpPr>
        <p:spPr>
          <a:xfrm>
            <a:off x="5648804" y="132075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rostokąt 4"/>
              <p:cNvSpPr/>
              <p:nvPr/>
            </p:nvSpPr>
            <p:spPr>
              <a:xfrm>
                <a:off x="3781250" y="387860"/>
                <a:ext cx="936104" cy="4320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5" name="Prostoką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50" y="387860"/>
                <a:ext cx="936104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a 5"/>
          <p:cNvSpPr/>
          <p:nvPr/>
        </p:nvSpPr>
        <p:spPr>
          <a:xfrm>
            <a:off x="4057581" y="3484204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L</a:t>
            </a:r>
            <a:endParaRPr lang="pl-PL" sz="800" b="1" baseline="-25000" dirty="0"/>
          </a:p>
        </p:txBody>
      </p:sp>
      <p:sp>
        <p:nvSpPr>
          <p:cNvPr id="7" name="Dowolny kształt 6"/>
          <p:cNvSpPr/>
          <p:nvPr/>
        </p:nvSpPr>
        <p:spPr>
          <a:xfrm>
            <a:off x="2476258" y="1697696"/>
            <a:ext cx="1581323" cy="1977326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olny kształt 7"/>
          <p:cNvSpPr/>
          <p:nvPr/>
        </p:nvSpPr>
        <p:spPr>
          <a:xfrm flipH="1">
            <a:off x="4441019" y="1667582"/>
            <a:ext cx="1591221" cy="199664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rostokąt 8"/>
              <p:cNvSpPr/>
              <p:nvPr/>
            </p:nvSpPr>
            <p:spPr>
              <a:xfrm>
                <a:off x="1995109" y="2256470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rostoką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109" y="2256470"/>
                <a:ext cx="93610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/>
              <p:cNvSpPr/>
              <p:nvPr/>
            </p:nvSpPr>
            <p:spPr>
              <a:xfrm>
                <a:off x="5720812" y="2292912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12" y="2292912"/>
                <a:ext cx="936104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Łącznik prosty ze strzałką 10"/>
          <p:cNvCxnSpPr/>
          <p:nvPr/>
        </p:nvCxnSpPr>
        <p:spPr>
          <a:xfrm>
            <a:off x="2760045" y="1520105"/>
            <a:ext cx="1284944" cy="77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/>
          <p:nvPr/>
        </p:nvCxnSpPr>
        <p:spPr>
          <a:xfrm flipH="1">
            <a:off x="4428430" y="1516893"/>
            <a:ext cx="1263936" cy="77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a 12"/>
          <p:cNvSpPr/>
          <p:nvPr/>
        </p:nvSpPr>
        <p:spPr>
          <a:xfrm>
            <a:off x="4026554" y="2067356"/>
            <a:ext cx="457530" cy="44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N</a:t>
            </a:r>
            <a:endParaRPr lang="pl-PL" sz="800" b="1" baseline="-25000" dirty="0"/>
          </a:p>
        </p:txBody>
      </p:sp>
      <p:sp>
        <p:nvSpPr>
          <p:cNvPr id="14" name="Prostokąt zaokrąglony 13"/>
          <p:cNvSpPr/>
          <p:nvPr/>
        </p:nvSpPr>
        <p:spPr>
          <a:xfrm>
            <a:off x="3078481" y="1719215"/>
            <a:ext cx="648072" cy="3208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w</a:t>
            </a:r>
            <a:r>
              <a:rPr lang="pl-PL" b="1" baseline="-25000" dirty="0" smtClean="0"/>
              <a:t>1</a:t>
            </a:r>
            <a:endParaRPr lang="pl-PL" b="1" baseline="-25000" dirty="0"/>
          </a:p>
        </p:txBody>
      </p:sp>
      <p:sp>
        <p:nvSpPr>
          <p:cNvPr id="15" name="Prostokąt zaokrąglony 14"/>
          <p:cNvSpPr/>
          <p:nvPr/>
        </p:nvSpPr>
        <p:spPr>
          <a:xfrm>
            <a:off x="4754509" y="1678448"/>
            <a:ext cx="664931" cy="3208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w</a:t>
            </a:r>
            <a:r>
              <a:rPr lang="pl-PL" b="1" baseline="-25000" dirty="0" smtClean="0"/>
              <a:t>2</a:t>
            </a:r>
            <a:endParaRPr lang="pl-PL" b="1" baseline="-25000" dirty="0"/>
          </a:p>
        </p:txBody>
      </p:sp>
      <p:cxnSp>
        <p:nvCxnSpPr>
          <p:cNvPr id="16" name="Łącznik prostoliniowy 15"/>
          <p:cNvCxnSpPr>
            <a:endCxn id="6" idx="0"/>
          </p:cNvCxnSpPr>
          <p:nvPr/>
        </p:nvCxnSpPr>
        <p:spPr>
          <a:xfrm>
            <a:off x="4249302" y="2494094"/>
            <a:ext cx="0" cy="99011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rostokąt 16"/>
              <p:cNvSpPr/>
              <p:nvPr/>
            </p:nvSpPr>
            <p:spPr>
              <a:xfrm>
                <a:off x="3777381" y="2854134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Prostokąt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81" y="2854134"/>
                <a:ext cx="936104" cy="432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rostokąt 18"/>
              <p:cNvSpPr/>
              <p:nvPr/>
            </p:nvSpPr>
            <p:spPr>
              <a:xfrm>
                <a:off x="739141" y="4293096"/>
                <a:ext cx="3526606" cy="751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)(1−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9" name="Prostoką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1" y="4293096"/>
                <a:ext cx="3526606" cy="7517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rostokąt 19"/>
              <p:cNvSpPr/>
              <p:nvPr/>
            </p:nvSpPr>
            <p:spPr>
              <a:xfrm>
                <a:off x="739141" y="5229200"/>
                <a:ext cx="3526606" cy="71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)(1−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Prostoką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1" y="5229200"/>
                <a:ext cx="3526606" cy="7156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rostokąt 20"/>
              <p:cNvSpPr/>
              <p:nvPr/>
            </p:nvSpPr>
            <p:spPr>
              <a:xfrm>
                <a:off x="5546870" y="4420100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Prostoką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70" y="4420100"/>
                <a:ext cx="936104" cy="43204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rostokąt zaokrąglony 21"/>
          <p:cNvSpPr/>
          <p:nvPr/>
        </p:nvSpPr>
        <p:spPr>
          <a:xfrm>
            <a:off x="7452320" y="4420100"/>
            <a:ext cx="1080120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tx1"/>
                </a:solidFill>
              </a:rPr>
              <a:t>Gini</a:t>
            </a:r>
            <a:r>
              <a:rPr lang="pl-PL" b="1" baseline="-25000" dirty="0" err="1" smtClean="0">
                <a:solidFill>
                  <a:schemeClr val="tx1"/>
                </a:solidFill>
              </a:rPr>
              <a:t>new</a:t>
            </a:r>
            <a:endParaRPr lang="pl-PL" dirty="0"/>
          </a:p>
        </p:txBody>
      </p:sp>
      <p:sp>
        <p:nvSpPr>
          <p:cNvPr id="23" name="Strzałka w prawo 22"/>
          <p:cNvSpPr/>
          <p:nvPr/>
        </p:nvSpPr>
        <p:spPr>
          <a:xfrm>
            <a:off x="6588224" y="4547366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868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a 1"/>
          <p:cNvSpPr/>
          <p:nvPr/>
        </p:nvSpPr>
        <p:spPr>
          <a:xfrm>
            <a:off x="2514087" y="1340768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5" name="Dowolny kształt 4"/>
          <p:cNvSpPr/>
          <p:nvPr/>
        </p:nvSpPr>
        <p:spPr>
          <a:xfrm>
            <a:off x="2705808" y="565484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5717541" y="1337556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3849987" y="404664"/>
                <a:ext cx="936104" cy="4320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pl-PL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  <m:r>
                      <a:rPr lang="pl-PL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l-PL" sz="1600" b="1" dirty="0" smtClean="0">
                    <a:solidFill>
                      <a:schemeClr val="tx1"/>
                    </a:solidFill>
                  </a:rPr>
                  <a:t> 0.4</a:t>
                </a:r>
                <a:endParaRPr lang="pl-PL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987" y="404664"/>
                <a:ext cx="936104" cy="432048"/>
              </a:xfrm>
              <a:prstGeom prst="rect">
                <a:avLst/>
              </a:prstGeom>
              <a:blipFill rotWithShape="1">
                <a:blip r:embed="rId2"/>
                <a:stretch>
                  <a:fillRect b="-30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a 8"/>
          <p:cNvSpPr/>
          <p:nvPr/>
        </p:nvSpPr>
        <p:spPr>
          <a:xfrm>
            <a:off x="4126318" y="461713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L</a:t>
            </a:r>
            <a:endParaRPr lang="pl-PL" sz="800" b="1" baseline="-25000" dirty="0"/>
          </a:p>
        </p:txBody>
      </p:sp>
      <p:sp>
        <p:nvSpPr>
          <p:cNvPr id="11" name="Dowolny kształt 10"/>
          <p:cNvSpPr/>
          <p:nvPr/>
        </p:nvSpPr>
        <p:spPr>
          <a:xfrm>
            <a:off x="2544995" y="1714500"/>
            <a:ext cx="1581323" cy="308265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owolny kształt 11"/>
          <p:cNvSpPr/>
          <p:nvPr/>
        </p:nvSpPr>
        <p:spPr>
          <a:xfrm flipH="1">
            <a:off x="4509757" y="1684386"/>
            <a:ext cx="1591221" cy="3112766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rostokąt 12"/>
              <p:cNvSpPr/>
              <p:nvPr/>
            </p:nvSpPr>
            <p:spPr>
              <a:xfrm>
                <a:off x="2063846" y="2273274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pl-PL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l-PL" b="1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pl-PL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pl-PL" sz="1600" b="1" dirty="0">
                    <a:solidFill>
                      <a:schemeClr val="tx1"/>
                    </a:solidFill>
                  </a:rPr>
                  <a:t>0.413</a:t>
                </a:r>
              </a:p>
            </p:txBody>
          </p:sp>
        </mc:Choice>
        <mc:Fallback xmlns="">
          <p:sp>
            <p:nvSpPr>
              <p:cNvPr id="13" name="Prostokąt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846" y="2273274"/>
                <a:ext cx="936104" cy="432048"/>
              </a:xfrm>
              <a:prstGeom prst="rect">
                <a:avLst/>
              </a:prstGeom>
              <a:blipFill rotWithShape="1"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ostokąt 13"/>
              <p:cNvSpPr/>
              <p:nvPr/>
            </p:nvSpPr>
            <p:spPr>
              <a:xfrm>
                <a:off x="5789549" y="2309716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pl-PL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pl-PL" b="1" i="1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pl-PL" b="1" dirty="0">
                    <a:solidFill>
                      <a:schemeClr val="tx1"/>
                    </a:solidFill>
                  </a:rPr>
                  <a:t> </a:t>
                </a:r>
                <a:r>
                  <a:rPr lang="pl-PL" sz="1600" b="1" dirty="0" smtClean="0">
                    <a:solidFill>
                      <a:schemeClr val="tx1"/>
                    </a:solidFill>
                  </a:rPr>
                  <a:t>0.604</a:t>
                </a:r>
                <a:endParaRPr lang="pl-PL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Prostoką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549" y="2309716"/>
                <a:ext cx="936104" cy="432048"/>
              </a:xfrm>
              <a:prstGeom prst="rect">
                <a:avLst/>
              </a:prstGeom>
              <a:blipFill rotWithShape="1"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rostokąt zaokrąglony 14"/>
          <p:cNvSpPr/>
          <p:nvPr/>
        </p:nvSpPr>
        <p:spPr>
          <a:xfrm>
            <a:off x="1397061" y="1648081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Gini</a:t>
            </a:r>
            <a:r>
              <a:rPr lang="pl-PL" b="1" baseline="-25000" dirty="0">
                <a:solidFill>
                  <a:schemeClr val="tx1"/>
                </a:solidFill>
              </a:rPr>
              <a:t>1</a:t>
            </a:r>
            <a:r>
              <a:rPr lang="pl-PL" b="1" dirty="0">
                <a:solidFill>
                  <a:schemeClr val="tx1"/>
                </a:solidFill>
              </a:rPr>
              <a:t> = 0.45</a:t>
            </a:r>
          </a:p>
        </p:txBody>
      </p:sp>
      <p:sp>
        <p:nvSpPr>
          <p:cNvPr id="16" name="Elipsa 15"/>
          <p:cNvSpPr/>
          <p:nvPr/>
        </p:nvSpPr>
        <p:spPr>
          <a:xfrm>
            <a:off x="3776612" y="5085184"/>
            <a:ext cx="1152128" cy="50405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i="1" dirty="0" smtClean="0">
                <a:solidFill>
                  <a:schemeClr val="tx1"/>
                </a:solidFill>
              </a:rPr>
              <a:t>d = 0.1</a:t>
            </a:r>
            <a:endParaRPr lang="pl-PL" b="1" i="1" dirty="0">
              <a:solidFill>
                <a:schemeClr val="tx1"/>
              </a:solidFill>
            </a:endParaRPr>
          </a:p>
        </p:txBody>
      </p:sp>
      <p:sp>
        <p:nvSpPr>
          <p:cNvPr id="17" name="Prostokąt zaokrąglony 16"/>
          <p:cNvSpPr/>
          <p:nvPr/>
        </p:nvSpPr>
        <p:spPr>
          <a:xfrm>
            <a:off x="6300192" y="1700808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tx1"/>
                </a:solidFill>
              </a:rPr>
              <a:t>Gini</a:t>
            </a:r>
            <a:r>
              <a:rPr lang="pl-PL" b="1" baseline="-25000" dirty="0" smtClean="0">
                <a:solidFill>
                  <a:schemeClr val="tx1"/>
                </a:solidFill>
              </a:rPr>
              <a:t>2</a:t>
            </a:r>
            <a:r>
              <a:rPr lang="pl-PL" b="1" dirty="0" smtClean="0">
                <a:solidFill>
                  <a:schemeClr val="tx1"/>
                </a:solidFill>
              </a:rPr>
              <a:t> </a:t>
            </a:r>
            <a:r>
              <a:rPr lang="pl-PL" b="1" dirty="0">
                <a:solidFill>
                  <a:schemeClr val="tx1"/>
                </a:solidFill>
              </a:rPr>
              <a:t>= </a:t>
            </a:r>
            <a:r>
              <a:rPr lang="pl-PL" b="1" dirty="0" smtClean="0">
                <a:solidFill>
                  <a:schemeClr val="tx1"/>
                </a:solidFill>
              </a:rPr>
              <a:t>0.65</a:t>
            </a:r>
            <a:endParaRPr lang="pl-PL" b="1" dirty="0">
              <a:solidFill>
                <a:schemeClr val="tx1"/>
              </a:solidFill>
            </a:endParaRPr>
          </a:p>
        </p:txBody>
      </p:sp>
      <p:cxnSp>
        <p:nvCxnSpPr>
          <p:cNvPr id="19" name="Łącznik prosty ze strzałką 18"/>
          <p:cNvCxnSpPr>
            <a:stCxn id="2" idx="5"/>
          </p:cNvCxnSpPr>
          <p:nvPr/>
        </p:nvCxnSpPr>
        <p:spPr>
          <a:xfrm>
            <a:off x="2841374" y="1648081"/>
            <a:ext cx="1284944" cy="772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>
            <a:stCxn id="6" idx="3"/>
          </p:cNvCxnSpPr>
          <p:nvPr/>
        </p:nvCxnSpPr>
        <p:spPr>
          <a:xfrm flipH="1">
            <a:off x="4509759" y="1644869"/>
            <a:ext cx="1263936" cy="77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a 23"/>
          <p:cNvSpPr/>
          <p:nvPr/>
        </p:nvSpPr>
        <p:spPr>
          <a:xfrm>
            <a:off x="4107883" y="2195332"/>
            <a:ext cx="457530" cy="441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N</a:t>
            </a:r>
            <a:endParaRPr lang="pl-PL" sz="800" b="1" baseline="-25000" dirty="0"/>
          </a:p>
        </p:txBody>
      </p:sp>
      <p:sp>
        <p:nvSpPr>
          <p:cNvPr id="26" name="Prostokąt zaokrąglony 25"/>
          <p:cNvSpPr/>
          <p:nvPr/>
        </p:nvSpPr>
        <p:spPr>
          <a:xfrm>
            <a:off x="3159810" y="1847191"/>
            <a:ext cx="648072" cy="3208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>
                <a:solidFill>
                  <a:schemeClr val="tx1"/>
                </a:solidFill>
              </a:rPr>
              <a:t>×0.28 </a:t>
            </a:r>
            <a:endParaRPr lang="pl-PL" sz="1400" dirty="0">
              <a:solidFill>
                <a:schemeClr val="tx1"/>
              </a:solidFill>
            </a:endParaRPr>
          </a:p>
        </p:txBody>
      </p:sp>
      <p:cxnSp>
        <p:nvCxnSpPr>
          <p:cNvPr id="29" name="Łącznik prostoliniowy 28"/>
          <p:cNvCxnSpPr>
            <a:stCxn id="24" idx="4"/>
            <a:endCxn id="9" idx="0"/>
          </p:cNvCxnSpPr>
          <p:nvPr/>
        </p:nvCxnSpPr>
        <p:spPr>
          <a:xfrm flipH="1">
            <a:off x="4318039" y="2636912"/>
            <a:ext cx="18609" cy="19802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rostokąt zaokrąglony 29"/>
          <p:cNvSpPr/>
          <p:nvPr/>
        </p:nvSpPr>
        <p:spPr>
          <a:xfrm>
            <a:off x="3904600" y="3573016"/>
            <a:ext cx="864096" cy="4977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err="1" smtClean="0">
                <a:solidFill>
                  <a:schemeClr val="tx1"/>
                </a:solidFill>
              </a:rPr>
              <a:t>Gini</a:t>
            </a:r>
            <a:r>
              <a:rPr lang="pl-PL" sz="1400" b="1" baseline="-25000" dirty="0" err="1" smtClean="0">
                <a:solidFill>
                  <a:schemeClr val="tx1"/>
                </a:solidFill>
              </a:rPr>
              <a:t>new</a:t>
            </a:r>
            <a:r>
              <a:rPr lang="pl-PL" sz="1400" b="1" dirty="0" smtClean="0">
                <a:solidFill>
                  <a:schemeClr val="tx1"/>
                </a:solidFill>
              </a:rPr>
              <a:t>=0.678</a:t>
            </a:r>
            <a:endParaRPr lang="pl-PL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Prostokąt 30"/>
              <p:cNvSpPr/>
              <p:nvPr/>
            </p:nvSpPr>
            <p:spPr>
              <a:xfrm>
                <a:off x="3864728" y="2996952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l-PL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𝝆</m:t>
                        </m:r>
                      </m:e>
                      <m:sub>
                        <m:r>
                          <a:rPr lang="pl-PL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pl-PL" sz="1600" b="1" dirty="0" smtClean="0">
                    <a:solidFill>
                      <a:schemeClr val="tx1"/>
                    </a:solidFill>
                  </a:rPr>
                  <a:t>= 0.633</a:t>
                </a:r>
                <a:endParaRPr lang="pl-PL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Prostoką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28" y="2996952"/>
                <a:ext cx="936104" cy="432048"/>
              </a:xfrm>
              <a:prstGeom prst="rect">
                <a:avLst/>
              </a:prstGeom>
              <a:blipFill rotWithShape="1">
                <a:blip r:embed="rId5"/>
                <a:stretch>
                  <a:fillRect t="-17333" b="-30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rostokąt zaokrąglony 32"/>
          <p:cNvSpPr/>
          <p:nvPr/>
        </p:nvSpPr>
        <p:spPr>
          <a:xfrm>
            <a:off x="4800832" y="1806424"/>
            <a:ext cx="664931" cy="3208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>
                <a:solidFill>
                  <a:schemeClr val="tx1"/>
                </a:solidFill>
              </a:rPr>
              <a:t>×</a:t>
            </a:r>
            <a:r>
              <a:rPr lang="pl-PL" sz="1400" b="1" dirty="0" smtClean="0">
                <a:solidFill>
                  <a:schemeClr val="tx1"/>
                </a:solidFill>
              </a:rPr>
              <a:t>0.72 </a:t>
            </a:r>
            <a:endParaRPr lang="pl-PL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69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How much </a:t>
            </a:r>
            <a:r>
              <a:rPr lang="pl-PL" dirty="0" err="1" smtClean="0"/>
              <a:t>is</a:t>
            </a:r>
            <a:r>
              <a:rPr lang="pl-PL" dirty="0" smtClean="0"/>
              <a:t> 1pp </a:t>
            </a:r>
            <a:r>
              <a:rPr lang="pl-PL" dirty="0" err="1" smtClean="0"/>
              <a:t>increase</a:t>
            </a:r>
            <a:r>
              <a:rPr lang="pl-PL" dirty="0" smtClean="0"/>
              <a:t> in </a:t>
            </a:r>
            <a:r>
              <a:rPr lang="pl-PL" dirty="0" err="1" smtClean="0"/>
              <a:t>Gini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smtClean="0"/>
              <a:t>Simple </a:t>
            </a:r>
            <a:r>
              <a:rPr lang="pl-PL" dirty="0" err="1" smtClean="0"/>
              <a:t>curve-drawing</a:t>
            </a:r>
            <a:r>
              <a:rPr lang="pl-PL" dirty="0" smtClean="0"/>
              <a:t> </a:t>
            </a:r>
            <a:r>
              <a:rPr lang="pl-PL" dirty="0" err="1" smtClean="0"/>
              <a:t>exercise</a:t>
            </a:r>
            <a:r>
              <a:rPr lang="pl-PL" dirty="0" smtClean="0"/>
              <a:t>: ~1-3% </a:t>
            </a:r>
            <a:r>
              <a:rPr lang="pl-PL" dirty="0" err="1" smtClean="0"/>
              <a:t>volume</a:t>
            </a:r>
            <a:r>
              <a:rPr lang="pl-PL" dirty="0" smtClean="0"/>
              <a:t> </a:t>
            </a:r>
            <a:r>
              <a:rPr lang="pl-PL" dirty="0" err="1" smtClean="0"/>
              <a:t>increase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Blochlinger-Leippold</a:t>
            </a:r>
            <a:r>
              <a:rPr lang="pl-PL" dirty="0" smtClean="0"/>
              <a:t> </a:t>
            </a:r>
            <a:r>
              <a:rPr lang="pl-PL" dirty="0" err="1" smtClean="0"/>
              <a:t>framework</a:t>
            </a:r>
            <a:r>
              <a:rPr lang="pl-PL" dirty="0" smtClean="0"/>
              <a:t>: </a:t>
            </a:r>
            <a:r>
              <a:rPr lang="pl-PL" dirty="0" err="1" smtClean="0"/>
              <a:t>even</a:t>
            </a:r>
            <a:r>
              <a:rPr lang="pl-PL" dirty="0" smtClean="0"/>
              <a:t> ~10% profit </a:t>
            </a:r>
            <a:r>
              <a:rPr lang="pl-PL" dirty="0" err="1" smtClean="0"/>
              <a:t>increase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Model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yourself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pPr lvl="1"/>
            <a:r>
              <a:rPr lang="pl-PL" dirty="0" err="1" smtClean="0"/>
              <a:t>Risk</a:t>
            </a:r>
            <a:r>
              <a:rPr lang="pl-PL" dirty="0" smtClean="0"/>
              <a:t> </a:t>
            </a:r>
            <a:r>
              <a:rPr lang="pl-PL" dirty="0" err="1" smtClean="0"/>
              <a:t>based</a:t>
            </a:r>
            <a:r>
              <a:rPr lang="pl-PL" dirty="0" smtClean="0"/>
              <a:t> </a:t>
            </a:r>
            <a:r>
              <a:rPr lang="pl-PL" dirty="0" err="1" smtClean="0"/>
              <a:t>pricing</a:t>
            </a:r>
            <a:r>
              <a:rPr lang="pl-PL" dirty="0" smtClean="0"/>
              <a:t> </a:t>
            </a:r>
            <a:r>
              <a:rPr lang="pl-PL" dirty="0" err="1" smtClean="0"/>
              <a:t>strategy</a:t>
            </a:r>
            <a:endParaRPr lang="pl-PL" dirty="0" smtClean="0"/>
          </a:p>
          <a:p>
            <a:pPr lvl="1"/>
            <a:r>
              <a:rPr lang="pl-PL" dirty="0" smtClean="0"/>
              <a:t>Take </a:t>
            </a:r>
            <a:r>
              <a:rPr lang="pl-PL" dirty="0" err="1" smtClean="0"/>
              <a:t>up</a:t>
            </a:r>
            <a:r>
              <a:rPr lang="pl-PL" dirty="0" smtClean="0"/>
              <a:t> </a:t>
            </a:r>
            <a:r>
              <a:rPr lang="pl-PL" dirty="0" err="1" smtClean="0"/>
              <a:t>rates</a:t>
            </a:r>
            <a:endParaRPr lang="pl-PL" dirty="0" smtClean="0"/>
          </a:p>
          <a:p>
            <a:pPr lvl="1"/>
            <a:r>
              <a:rPr lang="pl-PL" dirty="0" err="1" smtClean="0"/>
              <a:t>Adverse</a:t>
            </a:r>
            <a:r>
              <a:rPr lang="pl-PL" dirty="0" smtClean="0"/>
              <a:t> </a:t>
            </a:r>
            <a:r>
              <a:rPr lang="pl-PL" dirty="0" err="1" smtClean="0"/>
              <a:t>selection</a:t>
            </a:r>
            <a:endParaRPr lang="pl-PL" dirty="0"/>
          </a:p>
          <a:p>
            <a:pPr lvl="1"/>
            <a:r>
              <a:rPr lang="pl-PL" dirty="0" smtClean="0"/>
              <a:t>…</a:t>
            </a:r>
            <a:br>
              <a:rPr lang="pl-PL" dirty="0" smtClean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77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model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Data </a:t>
            </a:r>
            <a:r>
              <a:rPr lang="pl-PL" dirty="0" err="1" smtClean="0"/>
              <a:t>scientists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lots</a:t>
            </a:r>
            <a:r>
              <a:rPr lang="pl-PL" dirty="0" smtClean="0"/>
              <a:t> of data</a:t>
            </a:r>
          </a:p>
          <a:p>
            <a:endParaRPr lang="pl-PL" dirty="0" smtClean="0"/>
          </a:p>
          <a:p>
            <a:r>
              <a:rPr lang="pl-PL" dirty="0" smtClean="0"/>
              <a:t>But in </a:t>
            </a:r>
            <a:r>
              <a:rPr lang="pl-PL" dirty="0" err="1" smtClean="0"/>
              <a:t>some</a:t>
            </a:r>
            <a:r>
              <a:rPr lang="pl-PL" dirty="0" smtClean="0"/>
              <a:t> management </a:t>
            </a:r>
            <a:r>
              <a:rPr lang="pl-PL" dirty="0" err="1" smtClean="0"/>
              <a:t>decisions</a:t>
            </a:r>
            <a:r>
              <a:rPr lang="pl-PL" dirty="0" smtClean="0"/>
              <a:t> data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scarce</a:t>
            </a:r>
            <a:r>
              <a:rPr lang="pl-PL" dirty="0" smtClean="0"/>
              <a:t>…</a:t>
            </a:r>
          </a:p>
          <a:p>
            <a:endParaRPr lang="pl-PL" dirty="0" smtClean="0"/>
          </a:p>
          <a:p>
            <a:r>
              <a:rPr lang="pl-PL" dirty="0" err="1" smtClean="0"/>
              <a:t>This</a:t>
            </a:r>
            <a:r>
              <a:rPr lang="pl-PL" dirty="0" smtClean="0"/>
              <a:t> model </a:t>
            </a:r>
            <a:r>
              <a:rPr lang="pl-PL" dirty="0" err="1" smtClean="0"/>
              <a:t>needs</a:t>
            </a:r>
            <a:r>
              <a:rPr lang="pl-PL" dirty="0" smtClean="0"/>
              <a:t>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four</a:t>
            </a:r>
            <a:r>
              <a:rPr lang="pl-PL" dirty="0" smtClean="0"/>
              <a:t> </a:t>
            </a:r>
            <a:r>
              <a:rPr lang="pl-PL" dirty="0" err="1" smtClean="0"/>
              <a:t>pieces</a:t>
            </a:r>
            <a:r>
              <a:rPr lang="pl-PL" dirty="0" smtClean="0"/>
              <a:t> of </a:t>
            </a:r>
            <a:r>
              <a:rPr lang="pl-PL" dirty="0" err="1" smtClean="0"/>
              <a:t>information</a:t>
            </a:r>
            <a:r>
              <a:rPr lang="pl-PL" dirty="0"/>
              <a:t> </a:t>
            </a:r>
            <a:r>
              <a:rPr lang="pl-PL" dirty="0" smtClean="0"/>
              <a:t>(2 </a:t>
            </a:r>
            <a:r>
              <a:rPr lang="pl-PL" dirty="0" err="1" smtClean="0"/>
              <a:t>Ginis</a:t>
            </a:r>
            <a:r>
              <a:rPr lang="pl-PL" dirty="0" smtClean="0"/>
              <a:t>, 1 </a:t>
            </a:r>
            <a:r>
              <a:rPr lang="pl-PL" dirty="0" err="1" smtClean="0"/>
              <a:t>correlation</a:t>
            </a:r>
            <a:r>
              <a:rPr lang="pl-PL" dirty="0" smtClean="0"/>
              <a:t>, 1 </a:t>
            </a:r>
            <a:r>
              <a:rPr lang="pl-PL" dirty="0" err="1" smtClean="0"/>
              <a:t>bad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r>
              <a:rPr lang="pl-PL" dirty="0" smtClean="0"/>
              <a:t>).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351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323528" y="548680"/>
            <a:ext cx="79208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References</a:t>
            </a:r>
            <a:r>
              <a:rPr lang="en-GB" sz="1400" b="1" dirty="0" smtClean="0"/>
              <a:t>:</a:t>
            </a:r>
            <a:endParaRPr lang="pl-PL" sz="1400" b="1" dirty="0" smtClean="0"/>
          </a:p>
          <a:p>
            <a:endParaRPr lang="pl-PL" sz="1400" dirty="0"/>
          </a:p>
          <a:p>
            <a:r>
              <a:rPr lang="en-GB" sz="1400" dirty="0" err="1"/>
              <a:t>Vineet</a:t>
            </a:r>
            <a:r>
              <a:rPr lang="en-GB" sz="1400" dirty="0"/>
              <a:t> Agarwal and Richard J. </a:t>
            </a:r>
            <a:r>
              <a:rPr lang="en-GB" sz="1400" dirty="0" err="1"/>
              <a:t>Taffler</a:t>
            </a:r>
            <a:r>
              <a:rPr lang="en-GB" sz="1400" dirty="0"/>
              <a:t>. 2007. Twenty-five years of the </a:t>
            </a:r>
            <a:r>
              <a:rPr lang="en-GB" sz="1400" dirty="0" err="1"/>
              <a:t>Taffler</a:t>
            </a:r>
            <a:r>
              <a:rPr lang="en-GB" sz="1400" dirty="0"/>
              <a:t> z-score model: Does it really have predictive ability? Accounting and Business Research 37, 4 (Dec 2007), 285–300. </a:t>
            </a:r>
            <a:br>
              <a:rPr lang="en-GB" sz="1400" dirty="0"/>
            </a:br>
            <a:r>
              <a:rPr lang="en-GB" sz="1400" dirty="0"/>
              <a:t>https://doi.org/10.1080/00014788.2007.9663313</a:t>
            </a:r>
            <a:endParaRPr lang="pl-PL" sz="1400" dirty="0"/>
          </a:p>
          <a:p>
            <a:r>
              <a:rPr lang="en-GB" sz="1400" dirty="0"/>
              <a:t> </a:t>
            </a:r>
            <a:endParaRPr lang="pl-PL" sz="1400" dirty="0"/>
          </a:p>
          <a:p>
            <a:r>
              <a:rPr lang="en-GB" sz="1400" dirty="0"/>
              <a:t>Andreas </a:t>
            </a:r>
            <a:r>
              <a:rPr lang="en-GB" sz="1400" dirty="0" err="1"/>
              <a:t>Blochlinger</a:t>
            </a:r>
            <a:r>
              <a:rPr lang="en-GB" sz="1400" dirty="0"/>
              <a:t> and Markus </a:t>
            </a:r>
            <a:r>
              <a:rPr lang="en-GB" sz="1400" dirty="0" err="1"/>
              <a:t>Leippold</a:t>
            </a:r>
            <a:r>
              <a:rPr lang="en-GB" sz="1400" dirty="0"/>
              <a:t>. 2006. Economic benefit of powerful credit scoring. Journal of Banking &amp; Finance 30, 3 (2006), 851–873. </a:t>
            </a:r>
            <a:br>
              <a:rPr lang="en-GB" sz="1400" dirty="0"/>
            </a:br>
            <a:r>
              <a:rPr lang="en-GB" sz="1400" dirty="0"/>
              <a:t>https://doi.org/10.1016/j.jbankfin.2005.07.014</a:t>
            </a:r>
            <a:endParaRPr lang="pl-PL" sz="1400" dirty="0"/>
          </a:p>
          <a:p>
            <a:r>
              <a:rPr lang="en-GB" sz="1400" dirty="0"/>
              <a:t> </a:t>
            </a:r>
            <a:endParaRPr lang="pl-PL" sz="1400" dirty="0"/>
          </a:p>
          <a:p>
            <a:r>
              <a:rPr lang="en-GB" sz="1400" dirty="0" err="1"/>
              <a:t>Joon-Ho</a:t>
            </a:r>
            <a:r>
              <a:rPr lang="en-GB" sz="1400" dirty="0"/>
              <a:t> </a:t>
            </a:r>
            <a:r>
              <a:rPr lang="en-GB" sz="1400" dirty="0" err="1"/>
              <a:t>Hahm</a:t>
            </a:r>
            <a:r>
              <a:rPr lang="en-GB" sz="1400" dirty="0"/>
              <a:t> and </a:t>
            </a:r>
            <a:r>
              <a:rPr lang="en-GB" sz="1400" dirty="0" err="1"/>
              <a:t>Sangche</a:t>
            </a:r>
            <a:r>
              <a:rPr lang="en-GB" sz="1400" dirty="0"/>
              <a:t> Lee. 2011. Economic effects of positive credit information sharing: the case of Korea. Applied Economics 43, 30, (Dec 2011), 4879–4890. https://doi.org/10.1080/00036846.2010.498364</a:t>
            </a:r>
            <a:endParaRPr lang="pl-PL" sz="1400" dirty="0"/>
          </a:p>
          <a:p>
            <a:r>
              <a:rPr lang="en-GB" sz="1400" dirty="0"/>
              <a:t> </a:t>
            </a:r>
            <a:endParaRPr lang="pl-PL" sz="1400" dirty="0"/>
          </a:p>
          <a:p>
            <a:r>
              <a:rPr lang="en-GB" sz="1400" dirty="0"/>
              <a:t>Richard Lennart </a:t>
            </a:r>
            <a:r>
              <a:rPr lang="en-GB" sz="1400" dirty="0" err="1"/>
              <a:t>Mertens</a:t>
            </a:r>
            <a:r>
              <a:rPr lang="en-GB" sz="1400" dirty="0"/>
              <a:t>, Thorsten </a:t>
            </a:r>
            <a:r>
              <a:rPr lang="en-GB" sz="1400" dirty="0" err="1"/>
              <a:t>Poddig</a:t>
            </a:r>
            <a:r>
              <a:rPr lang="en-GB" sz="1400" dirty="0"/>
              <a:t>, and Christian </a:t>
            </a:r>
            <a:r>
              <a:rPr lang="en-GB" sz="1400" dirty="0" err="1"/>
              <a:t>Fieberg</a:t>
            </a:r>
            <a:r>
              <a:rPr lang="en-GB" sz="1400" dirty="0"/>
              <a:t>. 2018. Forecasting corporate defaults in the German stock market. Journal of Risk 20, 6 (Jul 2018), 29–54. </a:t>
            </a:r>
            <a:br>
              <a:rPr lang="en-GB" sz="1400" dirty="0"/>
            </a:br>
            <a:r>
              <a:rPr lang="en-GB" sz="1400" dirty="0"/>
              <a:t>https://</a:t>
            </a:r>
            <a:r>
              <a:rPr lang="en-GB" sz="1400" dirty="0" smtClean="0"/>
              <a:t>www.risk.net/node/5784701</a:t>
            </a:r>
            <a:endParaRPr lang="pl-PL" sz="1400" dirty="0" smtClean="0"/>
          </a:p>
          <a:p>
            <a:r>
              <a:rPr lang="pl-PL" sz="1400" dirty="0" smtClean="0"/>
              <a:t/>
            </a:r>
            <a:br>
              <a:rPr lang="pl-PL" sz="1400" dirty="0" smtClean="0"/>
            </a:br>
            <a:r>
              <a:rPr lang="pl-PL" sz="1400" dirty="0"/>
              <a:t>Rainer </a:t>
            </a:r>
            <a:r>
              <a:rPr lang="pl-PL" sz="1400" dirty="0" err="1"/>
              <a:t>Jankowitsch</a:t>
            </a:r>
            <a:r>
              <a:rPr lang="pl-PL" sz="1400" dirty="0"/>
              <a:t>, Stefan </a:t>
            </a:r>
            <a:r>
              <a:rPr lang="pl-PL" sz="1400" dirty="0" err="1"/>
              <a:t>Pichler</a:t>
            </a:r>
            <a:r>
              <a:rPr lang="pl-PL" sz="1400" dirty="0"/>
              <a:t>, and Walter S. A. </a:t>
            </a:r>
            <a:r>
              <a:rPr lang="pl-PL" sz="1400" dirty="0" err="1"/>
              <a:t>Schwaiger</a:t>
            </a:r>
            <a:r>
              <a:rPr lang="pl-PL" sz="1400" dirty="0"/>
              <a:t>. 2007. </a:t>
            </a:r>
            <a:r>
              <a:rPr lang="pl-PL" sz="1400" dirty="0" err="1"/>
              <a:t>Modelling</a:t>
            </a:r>
            <a:r>
              <a:rPr lang="pl-PL" sz="1400" dirty="0"/>
              <a:t> the </a:t>
            </a:r>
            <a:r>
              <a:rPr lang="pl-PL" sz="1400" dirty="0" err="1"/>
              <a:t>economic</a:t>
            </a:r>
            <a:r>
              <a:rPr lang="pl-PL" sz="1400" dirty="0"/>
              <a:t> </a:t>
            </a:r>
            <a:r>
              <a:rPr lang="pl-PL" sz="1400" dirty="0" err="1"/>
              <a:t>value</a:t>
            </a:r>
            <a:r>
              <a:rPr lang="pl-PL" sz="1400" dirty="0"/>
              <a:t> of </a:t>
            </a:r>
            <a:r>
              <a:rPr lang="pl-PL" sz="1400" dirty="0" err="1"/>
              <a:t>credit</a:t>
            </a:r>
            <a:r>
              <a:rPr lang="pl-PL" sz="1400" dirty="0"/>
              <a:t> rating </a:t>
            </a:r>
            <a:r>
              <a:rPr lang="pl-PL" sz="1400" dirty="0" err="1"/>
              <a:t>systems</a:t>
            </a:r>
            <a:r>
              <a:rPr lang="pl-PL" sz="1400" dirty="0"/>
              <a:t>. </a:t>
            </a:r>
            <a:r>
              <a:rPr lang="pl-PL" sz="1400" dirty="0" err="1"/>
              <a:t>Journal</a:t>
            </a:r>
            <a:r>
              <a:rPr lang="pl-PL" sz="1400" dirty="0"/>
              <a:t> of Banking &amp; Finance 31, 1 (Jan 2007), 181–198. https://doi.org/10.1016/j.jbankfin.2006.01.003 </a:t>
            </a:r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33622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xmlns="" id="{EED96F32-9451-4411-85D7-DDBF8EC9641B}"/>
              </a:ext>
            </a:extLst>
          </p:cNvPr>
          <p:cNvSpPr txBox="1"/>
          <p:nvPr/>
        </p:nvSpPr>
        <p:spPr>
          <a:xfrm>
            <a:off x="176850" y="250313"/>
            <a:ext cx="8402347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pl-PL" sz="2531" dirty="0" smtClean="0"/>
              <a:t>Combination of </a:t>
            </a:r>
            <a:r>
              <a:rPr lang="pl-PL" sz="2531" dirty="0" err="1" smtClean="0"/>
              <a:t>scorecards</a:t>
            </a:r>
            <a:r>
              <a:rPr lang="pl-PL" sz="2531" dirty="0" smtClean="0"/>
              <a:t> </a:t>
            </a:r>
            <a:r>
              <a:rPr lang="pl-PL" sz="2531" dirty="0" err="1" smtClean="0"/>
              <a:t>is</a:t>
            </a:r>
            <a:r>
              <a:rPr lang="pl-PL" sz="2531" dirty="0" smtClean="0"/>
              <a:t> not a </a:t>
            </a:r>
            <a:r>
              <a:rPr lang="pl-PL" sz="2531" dirty="0" err="1" smtClean="0"/>
              <a:t>mixture</a:t>
            </a:r>
            <a:r>
              <a:rPr lang="pl-PL" sz="2531" dirty="0" smtClean="0"/>
              <a:t> of </a:t>
            </a:r>
            <a:r>
              <a:rPr lang="pl-PL" sz="2531" dirty="0" err="1" smtClean="0"/>
              <a:t>scorecards</a:t>
            </a:r>
            <a:r>
              <a:rPr lang="pl-PL" sz="2531" dirty="0" smtClean="0"/>
              <a:t>…</a:t>
            </a:r>
            <a:endParaRPr lang="en-GB" sz="2531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xmlns="" id="{4ED4F449-DCCE-4C63-81A9-A960FECF9E2E}"/>
              </a:ext>
            </a:extLst>
          </p:cNvPr>
          <p:cNvSpPr txBox="1"/>
          <p:nvPr/>
        </p:nvSpPr>
        <p:spPr>
          <a:xfrm>
            <a:off x="271239" y="838931"/>
            <a:ext cx="7956352" cy="2279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spAutoFit/>
          </a:bodyPr>
          <a:lstStyle/>
          <a:p>
            <a:pPr defTabSz="410751" hangingPunct="0"/>
            <a:r>
              <a:rPr lang="pl-PL" sz="1266" b="1" dirty="0" err="1" smtClean="0"/>
              <a:t>Mixture</a:t>
            </a:r>
            <a:r>
              <a:rPr lang="pl-PL" sz="1266" b="1" dirty="0" smtClean="0"/>
              <a:t> of </a:t>
            </a:r>
            <a:r>
              <a:rPr lang="pl-PL" sz="1266" b="1" dirty="0" err="1" smtClean="0"/>
              <a:t>scorecards</a:t>
            </a:r>
            <a:r>
              <a:rPr lang="pl-PL" sz="1266" b="1" dirty="0" smtClean="0"/>
              <a:t> </a:t>
            </a:r>
            <a:r>
              <a:rPr lang="pl-PL" sz="1266" b="1" dirty="0" err="1" smtClean="0"/>
              <a:t>example</a:t>
            </a:r>
            <a:r>
              <a:rPr lang="pl-PL" sz="1266" b="1" dirty="0" smtClean="0"/>
              <a:t>:</a:t>
            </a:r>
          </a:p>
          <a:p>
            <a:pPr defTabSz="410751" hangingPunct="0"/>
            <a:endParaRPr lang="pl-PL" sz="1266" dirty="0"/>
          </a:p>
          <a:p>
            <a:pPr defTabSz="410751" hangingPunct="0"/>
            <a:r>
              <a:rPr lang="en-GB" sz="1266" dirty="0" smtClean="0"/>
              <a:t>An </a:t>
            </a:r>
            <a:r>
              <a:rPr lang="en-GB" sz="1266" dirty="0"/>
              <a:t>online lender asks applicants for consent to use their Facebook data. </a:t>
            </a:r>
            <a:r>
              <a:rPr lang="en-GB" sz="1266" dirty="0"/>
              <a:t>20% of them agree. </a:t>
            </a:r>
          </a:p>
          <a:p>
            <a:pPr defTabSz="410751" hangingPunct="0"/>
            <a:endParaRPr lang="en-GB" sz="1266" dirty="0"/>
          </a:p>
          <a:p>
            <a:pPr defTabSz="410751" hangingPunct="0"/>
            <a:r>
              <a:rPr lang="en-GB" sz="1266" dirty="0"/>
              <a:t>If you have the consent, the Gini is 0.6.</a:t>
            </a:r>
          </a:p>
          <a:p>
            <a:pPr defTabSz="410751" hangingPunct="0"/>
            <a:endParaRPr lang="en-GB" sz="1266" dirty="0"/>
          </a:p>
          <a:p>
            <a:pPr defTabSz="410751" hangingPunct="0"/>
            <a:r>
              <a:rPr lang="en-GB" sz="1266" dirty="0"/>
              <a:t>If you do not have the consent, the Gini is 0.4.  </a:t>
            </a:r>
          </a:p>
          <a:p>
            <a:pPr defTabSz="410751" hangingPunct="0"/>
            <a:endParaRPr lang="en-GB" sz="1266" dirty="0"/>
          </a:p>
          <a:p>
            <a:pPr defTabSz="410751" hangingPunct="0"/>
            <a:r>
              <a:rPr lang="en-GB" sz="1266" dirty="0"/>
              <a:t>A project to increase consent rate from 20% to 50%. </a:t>
            </a:r>
          </a:p>
          <a:p>
            <a:pPr defTabSz="410751" hangingPunct="0"/>
            <a:endParaRPr lang="en-GB" sz="1687" b="1" dirty="0">
              <a:solidFill>
                <a:srgbClr val="000000"/>
              </a:solidFill>
              <a:sym typeface="Helvetica Neue"/>
            </a:endParaRPr>
          </a:p>
          <a:p>
            <a:pPr defTabSz="410751" hangingPunct="0"/>
            <a:r>
              <a:rPr lang="en-GB" sz="1266" dirty="0"/>
              <a:t>How much will we gain?</a:t>
            </a:r>
            <a:endParaRPr lang="en-GB" sz="1687" b="1" dirty="0">
              <a:solidFill>
                <a:srgbClr val="000000"/>
              </a:solidFill>
              <a:sym typeface="Helvetica Neue"/>
            </a:endParaRPr>
          </a:p>
        </p:txBody>
      </p:sp>
      <p:sp>
        <p:nvSpPr>
          <p:cNvPr id="41" name="Romb 40">
            <a:extLst>
              <a:ext uri="{FF2B5EF4-FFF2-40B4-BE49-F238E27FC236}">
                <a16:creationId xmlns:a16="http://schemas.microsoft.com/office/drawing/2014/main" xmlns="" id="{5AFA03B0-138A-412A-BEFE-54CA321785AF}"/>
              </a:ext>
            </a:extLst>
          </p:cNvPr>
          <p:cNvSpPr/>
          <p:nvPr/>
        </p:nvSpPr>
        <p:spPr>
          <a:xfrm>
            <a:off x="1064864" y="4503485"/>
            <a:ext cx="2260328" cy="1089160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547" dirty="0" err="1">
                <a:solidFill>
                  <a:srgbClr val="FFFFFF"/>
                </a:solidFill>
                <a:sym typeface="Helvetica Neue Medium"/>
              </a:rPr>
              <a:t>Consent</a:t>
            </a:r>
            <a:r>
              <a:rPr lang="pl-PL" sz="1547" dirty="0">
                <a:solidFill>
                  <a:srgbClr val="FFFFFF"/>
                </a:solidFill>
                <a:sym typeface="Helvetica Neue Medium"/>
              </a:rPr>
              <a:t> for Facebook?</a:t>
            </a:r>
          </a:p>
        </p:txBody>
      </p: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xmlns="" id="{BA92649C-16B4-4457-BD4F-A3D2492625C9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2195028" y="4229325"/>
            <a:ext cx="0" cy="2741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Łącznik prosty 42">
            <a:extLst>
              <a:ext uri="{FF2B5EF4-FFF2-40B4-BE49-F238E27FC236}">
                <a16:creationId xmlns:a16="http://schemas.microsoft.com/office/drawing/2014/main" xmlns="" id="{1D1F20AB-E66A-41D2-9F75-159CC0552E21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2195028" y="5592645"/>
            <a:ext cx="0" cy="27416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4" name="Grupa 43">
            <a:extLst>
              <a:ext uri="{FF2B5EF4-FFF2-40B4-BE49-F238E27FC236}">
                <a16:creationId xmlns:a16="http://schemas.microsoft.com/office/drawing/2014/main" xmlns="" id="{622BE8F5-7970-4D45-BEC4-BDC776A7C477}"/>
              </a:ext>
            </a:extLst>
          </p:cNvPr>
          <p:cNvGrpSpPr/>
          <p:nvPr/>
        </p:nvGrpSpPr>
        <p:grpSpPr>
          <a:xfrm>
            <a:off x="3424780" y="3831919"/>
            <a:ext cx="1435447" cy="794809"/>
            <a:chOff x="1605058" y="1099487"/>
            <a:chExt cx="1711734" cy="1130395"/>
          </a:xfrm>
        </p:grpSpPr>
        <p:sp>
          <p:nvSpPr>
            <p:cNvPr id="45" name="Owal 44">
              <a:extLst>
                <a:ext uri="{FF2B5EF4-FFF2-40B4-BE49-F238E27FC236}">
                  <a16:creationId xmlns:a16="http://schemas.microsoft.com/office/drawing/2014/main" xmlns="" id="{8203A482-EA58-40E0-8D20-D925CA77D299}"/>
                </a:ext>
              </a:extLst>
            </p:cNvPr>
            <p:cNvSpPr/>
            <p:nvPr/>
          </p:nvSpPr>
          <p:spPr>
            <a:xfrm>
              <a:off x="1605058" y="1099487"/>
              <a:ext cx="1711734" cy="1130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Owal 4">
              <a:extLst>
                <a:ext uri="{FF2B5EF4-FFF2-40B4-BE49-F238E27FC236}">
                  <a16:creationId xmlns:a16="http://schemas.microsoft.com/office/drawing/2014/main" xmlns="" id="{C67EA6BE-424D-4C5A-AC79-7EC2919181D2}"/>
                </a:ext>
              </a:extLst>
            </p:cNvPr>
            <p:cNvSpPr txBox="1"/>
            <p:nvPr/>
          </p:nvSpPr>
          <p:spPr>
            <a:xfrm>
              <a:off x="1855736" y="1265030"/>
              <a:ext cx="1210378" cy="799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615" tIns="61615" rIns="61615" bIns="61615" numCol="1" spcCol="1270" anchor="ctr" anchorCtr="0">
              <a:noAutofit/>
            </a:bodyPr>
            <a:lstStyle/>
            <a:p>
              <a:pPr algn="ctr" defTabSz="7188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617" dirty="0" err="1"/>
                <a:t>Score</a:t>
              </a:r>
              <a:r>
                <a:rPr lang="pl-PL" sz="1617" dirty="0"/>
                <a:t> 1</a:t>
              </a:r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xmlns="" id="{85F3DE4C-A216-4B5A-B35D-31A4A81C0099}"/>
              </a:ext>
            </a:extLst>
          </p:cNvPr>
          <p:cNvGrpSpPr/>
          <p:nvPr/>
        </p:nvGrpSpPr>
        <p:grpSpPr>
          <a:xfrm>
            <a:off x="3488647" y="5469400"/>
            <a:ext cx="1435447" cy="794809"/>
            <a:chOff x="1605058" y="1099487"/>
            <a:chExt cx="1711734" cy="1130395"/>
          </a:xfrm>
        </p:grpSpPr>
        <p:sp>
          <p:nvSpPr>
            <p:cNvPr id="48" name="Owal 47">
              <a:extLst>
                <a:ext uri="{FF2B5EF4-FFF2-40B4-BE49-F238E27FC236}">
                  <a16:creationId xmlns:a16="http://schemas.microsoft.com/office/drawing/2014/main" xmlns="" id="{97169E9D-E90A-4B07-BE7E-218B007ABFF8}"/>
                </a:ext>
              </a:extLst>
            </p:cNvPr>
            <p:cNvSpPr/>
            <p:nvPr/>
          </p:nvSpPr>
          <p:spPr>
            <a:xfrm>
              <a:off x="1605058" y="1099487"/>
              <a:ext cx="1711734" cy="1130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Owal 4">
              <a:extLst>
                <a:ext uri="{FF2B5EF4-FFF2-40B4-BE49-F238E27FC236}">
                  <a16:creationId xmlns:a16="http://schemas.microsoft.com/office/drawing/2014/main" xmlns="" id="{943D7612-E125-4C0D-9BB6-E94B20237072}"/>
                </a:ext>
              </a:extLst>
            </p:cNvPr>
            <p:cNvSpPr txBox="1"/>
            <p:nvPr/>
          </p:nvSpPr>
          <p:spPr>
            <a:xfrm>
              <a:off x="1855736" y="1265030"/>
              <a:ext cx="1210378" cy="799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615" tIns="61615" rIns="61615" bIns="61615" numCol="1" spcCol="1270" anchor="ctr" anchorCtr="0">
              <a:noAutofit/>
            </a:bodyPr>
            <a:lstStyle/>
            <a:p>
              <a:pPr algn="ctr" defTabSz="7188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617" dirty="0" err="1"/>
                <a:t>Score</a:t>
              </a:r>
              <a:r>
                <a:rPr lang="pl-PL" sz="1617" dirty="0"/>
                <a:t> 2</a:t>
              </a:r>
            </a:p>
          </p:txBody>
        </p:sp>
      </p:grpSp>
      <p:cxnSp>
        <p:nvCxnSpPr>
          <p:cNvPr id="50" name="Łącznik prosty 49">
            <a:extLst>
              <a:ext uri="{FF2B5EF4-FFF2-40B4-BE49-F238E27FC236}">
                <a16:creationId xmlns:a16="http://schemas.microsoft.com/office/drawing/2014/main" xmlns="" id="{CF3132FA-F6E5-4D42-916A-C1404EB92E28}"/>
              </a:ext>
            </a:extLst>
          </p:cNvPr>
          <p:cNvCxnSpPr>
            <a:endCxn id="45" idx="2"/>
          </p:cNvCxnSpPr>
          <p:nvPr/>
        </p:nvCxnSpPr>
        <p:spPr>
          <a:xfrm>
            <a:off x="2195029" y="4229323"/>
            <a:ext cx="1229751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xmlns="" id="{34FCA261-E984-480B-BEC5-CBBE1B13371A}"/>
              </a:ext>
            </a:extLst>
          </p:cNvPr>
          <p:cNvCxnSpPr>
            <a:endCxn id="48" idx="2"/>
          </p:cNvCxnSpPr>
          <p:nvPr/>
        </p:nvCxnSpPr>
        <p:spPr>
          <a:xfrm>
            <a:off x="2195028" y="5866804"/>
            <a:ext cx="1293619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Łącznik prosty 51">
            <a:extLst>
              <a:ext uri="{FF2B5EF4-FFF2-40B4-BE49-F238E27FC236}">
                <a16:creationId xmlns:a16="http://schemas.microsoft.com/office/drawing/2014/main" xmlns="" id="{17DEC45D-9699-407A-BE57-9E2C6E8AA903}"/>
              </a:ext>
            </a:extLst>
          </p:cNvPr>
          <p:cNvCxnSpPr>
            <a:cxnSpLocks/>
            <a:stCxn id="45" idx="6"/>
            <a:endCxn id="55" idx="1"/>
          </p:cNvCxnSpPr>
          <p:nvPr/>
        </p:nvCxnSpPr>
        <p:spPr>
          <a:xfrm flipV="1">
            <a:off x="4860227" y="4229323"/>
            <a:ext cx="45182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Łącznik prosty 52">
            <a:extLst>
              <a:ext uri="{FF2B5EF4-FFF2-40B4-BE49-F238E27FC236}">
                <a16:creationId xmlns:a16="http://schemas.microsoft.com/office/drawing/2014/main" xmlns="" id="{554C99C9-0DAE-4BBE-9828-82D2BBCE688B}"/>
              </a:ext>
            </a:extLst>
          </p:cNvPr>
          <p:cNvCxnSpPr>
            <a:cxnSpLocks/>
            <a:stCxn id="48" idx="6"/>
            <a:endCxn id="56" idx="1"/>
          </p:cNvCxnSpPr>
          <p:nvPr/>
        </p:nvCxnSpPr>
        <p:spPr>
          <a:xfrm>
            <a:off x="4924094" y="5866805"/>
            <a:ext cx="41809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Prostokąt 53">
            <a:extLst>
              <a:ext uri="{FF2B5EF4-FFF2-40B4-BE49-F238E27FC236}">
                <a16:creationId xmlns:a16="http://schemas.microsoft.com/office/drawing/2014/main" xmlns="" id="{9AB656ED-65C4-4DC4-B875-6F300317C0CA}"/>
              </a:ext>
            </a:extLst>
          </p:cNvPr>
          <p:cNvSpPr/>
          <p:nvPr/>
        </p:nvSpPr>
        <p:spPr>
          <a:xfrm>
            <a:off x="5635750" y="4803548"/>
            <a:ext cx="32146" cy="3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pl-PL" sz="1547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xmlns="" id="{AC922C56-16E3-4AFE-B207-D1B1CFFA0BE3}"/>
              </a:ext>
            </a:extLst>
          </p:cNvPr>
          <p:cNvSpPr/>
          <p:nvPr/>
        </p:nvSpPr>
        <p:spPr>
          <a:xfrm>
            <a:off x="5312049" y="4074216"/>
            <a:ext cx="1435447" cy="3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547" dirty="0" err="1">
                <a:solidFill>
                  <a:srgbClr val="FFFFFF"/>
                </a:solidFill>
                <a:sym typeface="Helvetica Neue Medium"/>
              </a:rPr>
              <a:t>calibration</a:t>
            </a:r>
            <a:endParaRPr lang="pl-PL" sz="1547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xmlns="" id="{C7815B5B-3DAC-4715-B838-DB0A350740A8}"/>
              </a:ext>
            </a:extLst>
          </p:cNvPr>
          <p:cNvSpPr/>
          <p:nvPr/>
        </p:nvSpPr>
        <p:spPr>
          <a:xfrm>
            <a:off x="5342187" y="5711698"/>
            <a:ext cx="1435447" cy="3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547" dirty="0" err="1">
                <a:solidFill>
                  <a:srgbClr val="FFFFFF"/>
                </a:solidFill>
                <a:sym typeface="Helvetica Neue Medium"/>
              </a:rPr>
              <a:t>calibration</a:t>
            </a:r>
            <a:endParaRPr lang="pl-PL" sz="1547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xmlns="" id="{4797DF4C-F2B0-4D0F-97EC-97F36E26DF9C}"/>
              </a:ext>
            </a:extLst>
          </p:cNvPr>
          <p:cNvSpPr txBox="1"/>
          <p:nvPr/>
        </p:nvSpPr>
        <p:spPr>
          <a:xfrm>
            <a:off x="2670754" y="3869585"/>
            <a:ext cx="44493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687" b="1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 lang="pl-PL" sz="1687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pole tekstowe 61">
            <a:extLst>
              <a:ext uri="{FF2B5EF4-FFF2-40B4-BE49-F238E27FC236}">
                <a16:creationId xmlns:a16="http://schemas.microsoft.com/office/drawing/2014/main" xmlns="" id="{2F9E8A06-9FD9-4892-9A6E-9632701E7B48}"/>
              </a:ext>
            </a:extLst>
          </p:cNvPr>
          <p:cNvSpPr txBox="1"/>
          <p:nvPr/>
        </p:nvSpPr>
        <p:spPr>
          <a:xfrm>
            <a:off x="2793156" y="5535014"/>
            <a:ext cx="359074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687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</a:p>
        </p:txBody>
      </p:sp>
      <p:grpSp>
        <p:nvGrpSpPr>
          <p:cNvPr id="63" name="Grupa 62">
            <a:extLst>
              <a:ext uri="{FF2B5EF4-FFF2-40B4-BE49-F238E27FC236}">
                <a16:creationId xmlns:a16="http://schemas.microsoft.com/office/drawing/2014/main" xmlns="" id="{633D051F-2CA3-498A-B1D0-195FB41ED75A}"/>
              </a:ext>
            </a:extLst>
          </p:cNvPr>
          <p:cNvGrpSpPr/>
          <p:nvPr/>
        </p:nvGrpSpPr>
        <p:grpSpPr>
          <a:xfrm>
            <a:off x="6991317" y="4626728"/>
            <a:ext cx="1435447" cy="794809"/>
            <a:chOff x="1605058" y="1099487"/>
            <a:chExt cx="1711734" cy="1130395"/>
          </a:xfrm>
        </p:grpSpPr>
        <p:sp>
          <p:nvSpPr>
            <p:cNvPr id="64" name="Owal 63">
              <a:extLst>
                <a:ext uri="{FF2B5EF4-FFF2-40B4-BE49-F238E27FC236}">
                  <a16:creationId xmlns:a16="http://schemas.microsoft.com/office/drawing/2014/main" xmlns="" id="{D0C82CB2-94F5-4132-AFEF-554DED97D387}"/>
                </a:ext>
              </a:extLst>
            </p:cNvPr>
            <p:cNvSpPr/>
            <p:nvPr/>
          </p:nvSpPr>
          <p:spPr>
            <a:xfrm>
              <a:off x="1605058" y="1099487"/>
              <a:ext cx="1711734" cy="1130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wal 4">
              <a:extLst>
                <a:ext uri="{FF2B5EF4-FFF2-40B4-BE49-F238E27FC236}">
                  <a16:creationId xmlns:a16="http://schemas.microsoft.com/office/drawing/2014/main" xmlns="" id="{1C09AB0B-33EB-410E-AEF9-92A2428CFD33}"/>
                </a:ext>
              </a:extLst>
            </p:cNvPr>
            <p:cNvSpPr txBox="1"/>
            <p:nvPr/>
          </p:nvSpPr>
          <p:spPr>
            <a:xfrm>
              <a:off x="1855736" y="1265030"/>
              <a:ext cx="1210378" cy="799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615" tIns="61615" rIns="61615" bIns="61615" numCol="1" spcCol="1270" anchor="ctr" anchorCtr="0">
              <a:noAutofit/>
            </a:bodyPr>
            <a:lstStyle/>
            <a:p>
              <a:pPr algn="ctr" defTabSz="7188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617" dirty="0" err="1"/>
                <a:t>Final</a:t>
              </a:r>
              <a:r>
                <a:rPr lang="pl-PL" sz="1617" dirty="0"/>
                <a:t> </a:t>
              </a:r>
              <a:r>
                <a:rPr lang="pl-PL" sz="1617" dirty="0" err="1"/>
                <a:t>score</a:t>
              </a:r>
              <a:endParaRPr lang="pl-PL" sz="1617" dirty="0"/>
            </a:p>
          </p:txBody>
        </p:sp>
      </p:grpSp>
      <p:cxnSp>
        <p:nvCxnSpPr>
          <p:cNvPr id="69" name="Łącznik: łamany 68">
            <a:extLst>
              <a:ext uri="{FF2B5EF4-FFF2-40B4-BE49-F238E27FC236}">
                <a16:creationId xmlns:a16="http://schemas.microsoft.com/office/drawing/2014/main" xmlns="" id="{88290525-F80A-44C1-A940-B1E689C736D9}"/>
              </a:ext>
            </a:extLst>
          </p:cNvPr>
          <p:cNvCxnSpPr>
            <a:stCxn id="56" idx="3"/>
            <a:endCxn id="64" idx="2"/>
          </p:cNvCxnSpPr>
          <p:nvPr/>
        </p:nvCxnSpPr>
        <p:spPr>
          <a:xfrm flipV="1">
            <a:off x="6777634" y="5024133"/>
            <a:ext cx="213683" cy="842672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Łącznik: łamany 70">
            <a:extLst>
              <a:ext uri="{FF2B5EF4-FFF2-40B4-BE49-F238E27FC236}">
                <a16:creationId xmlns:a16="http://schemas.microsoft.com/office/drawing/2014/main" xmlns="" id="{3C9FCFC1-BD3E-43EA-A86C-9D4F34DFE8F1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>
            <a:off x="6747496" y="4229323"/>
            <a:ext cx="243821" cy="79481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5085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xmlns="" id="{EED96F32-9451-4411-85D7-DDBF8EC9641B}"/>
              </a:ext>
            </a:extLst>
          </p:cNvPr>
          <p:cNvSpPr txBox="1"/>
          <p:nvPr/>
        </p:nvSpPr>
        <p:spPr>
          <a:xfrm>
            <a:off x="176850" y="250313"/>
            <a:ext cx="8402347" cy="461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pl-PL" sz="2531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3: </a:t>
            </a:r>
            <a:r>
              <a:rPr lang="pl-PL" sz="2531" dirty="0" err="1"/>
              <a:t>Mixing</a:t>
            </a:r>
            <a:r>
              <a:rPr lang="pl-PL" sz="2531" dirty="0"/>
              <a:t> </a:t>
            </a:r>
            <a:r>
              <a:rPr lang="pl-PL" sz="2531" dirty="0" err="1"/>
              <a:t>two</a:t>
            </a:r>
            <a:r>
              <a:rPr lang="pl-PL" sz="2531" dirty="0"/>
              <a:t> </a:t>
            </a:r>
            <a:r>
              <a:rPr lang="pl-PL" sz="2531" dirty="0" err="1"/>
              <a:t>models</a:t>
            </a:r>
            <a:r>
              <a:rPr lang="pl-PL" sz="2531" dirty="0"/>
              <a:t> with </a:t>
            </a:r>
            <a:r>
              <a:rPr lang="pl-PL" sz="2531" dirty="0" err="1"/>
              <a:t>different</a:t>
            </a:r>
            <a:r>
              <a:rPr lang="pl-PL" sz="2531" dirty="0"/>
              <a:t> </a:t>
            </a:r>
            <a:r>
              <a:rPr lang="pl-PL" sz="2531" dirty="0" err="1"/>
              <a:t>Ginis</a:t>
            </a:r>
            <a:endParaRPr lang="pl-PL" sz="2531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xmlns="" id="{9AB015F7-E28A-4335-B05A-53D1768E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42087"/>
            <a:ext cx="6374474" cy="3814441"/>
          </a:xfrm>
          <a:prstGeom prst="rect">
            <a:avLst/>
          </a:prstGeom>
        </p:spPr>
      </p:pic>
      <p:sp>
        <p:nvSpPr>
          <p:cNvPr id="21" name="Romb 20">
            <a:extLst>
              <a:ext uri="{FF2B5EF4-FFF2-40B4-BE49-F238E27FC236}">
                <a16:creationId xmlns:a16="http://schemas.microsoft.com/office/drawing/2014/main" xmlns="" id="{2EAFD7C3-752A-416E-B27B-AFC0193996F7}"/>
              </a:ext>
            </a:extLst>
          </p:cNvPr>
          <p:cNvSpPr/>
          <p:nvPr/>
        </p:nvSpPr>
        <p:spPr>
          <a:xfrm>
            <a:off x="622845" y="1951826"/>
            <a:ext cx="2260328" cy="1089160"/>
          </a:xfrm>
          <a:prstGeom prst="diamond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547" dirty="0" err="1">
                <a:solidFill>
                  <a:srgbClr val="FFFFFF"/>
                </a:solidFill>
                <a:sym typeface="Helvetica Neue Medium"/>
              </a:rPr>
              <a:t>Consent</a:t>
            </a:r>
            <a:r>
              <a:rPr lang="pl-PL" sz="1547" dirty="0">
                <a:solidFill>
                  <a:srgbClr val="FFFFFF"/>
                </a:solidFill>
                <a:sym typeface="Helvetica Neue Medium"/>
              </a:rPr>
              <a:t> for Facebook?</a:t>
            </a:r>
          </a:p>
        </p:txBody>
      </p: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xmlns="" id="{5F865BE7-90D7-4236-A05C-D317ABBF219A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753009" y="1677667"/>
            <a:ext cx="0" cy="27415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xmlns="" id="{925FC6AD-D06E-4A45-99CB-859849FD9E09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753009" y="3040986"/>
            <a:ext cx="0" cy="27416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4" name="Grupa 23">
            <a:extLst>
              <a:ext uri="{FF2B5EF4-FFF2-40B4-BE49-F238E27FC236}">
                <a16:creationId xmlns:a16="http://schemas.microsoft.com/office/drawing/2014/main" xmlns="" id="{E29A2080-398D-458B-885C-8A6A7A5556E0}"/>
              </a:ext>
            </a:extLst>
          </p:cNvPr>
          <p:cNvGrpSpPr/>
          <p:nvPr/>
        </p:nvGrpSpPr>
        <p:grpSpPr>
          <a:xfrm>
            <a:off x="2982760" y="1280261"/>
            <a:ext cx="1435447" cy="794809"/>
            <a:chOff x="1605058" y="1099487"/>
            <a:chExt cx="1711734" cy="1130395"/>
          </a:xfrm>
        </p:grpSpPr>
        <p:sp>
          <p:nvSpPr>
            <p:cNvPr id="26" name="Owal 25">
              <a:extLst>
                <a:ext uri="{FF2B5EF4-FFF2-40B4-BE49-F238E27FC236}">
                  <a16:creationId xmlns:a16="http://schemas.microsoft.com/office/drawing/2014/main" xmlns="" id="{6A528283-F30C-405D-A519-DDF93AB93222}"/>
                </a:ext>
              </a:extLst>
            </p:cNvPr>
            <p:cNvSpPr/>
            <p:nvPr/>
          </p:nvSpPr>
          <p:spPr>
            <a:xfrm>
              <a:off x="1605058" y="1099487"/>
              <a:ext cx="1711734" cy="1130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wal 4">
              <a:extLst>
                <a:ext uri="{FF2B5EF4-FFF2-40B4-BE49-F238E27FC236}">
                  <a16:creationId xmlns:a16="http://schemas.microsoft.com/office/drawing/2014/main" xmlns="" id="{3E89E6C9-C2D3-4718-B51F-0E0A8FEC2FB4}"/>
                </a:ext>
              </a:extLst>
            </p:cNvPr>
            <p:cNvSpPr txBox="1"/>
            <p:nvPr/>
          </p:nvSpPr>
          <p:spPr>
            <a:xfrm>
              <a:off x="1855736" y="1265030"/>
              <a:ext cx="1210378" cy="799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615" tIns="61615" rIns="61615" bIns="61615" numCol="1" spcCol="1270" anchor="ctr" anchorCtr="0">
              <a:noAutofit/>
            </a:bodyPr>
            <a:lstStyle/>
            <a:p>
              <a:pPr algn="ctr" defTabSz="7188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617" dirty="0" err="1"/>
                <a:t>Score</a:t>
              </a:r>
              <a:r>
                <a:rPr lang="pl-PL" sz="1617" dirty="0"/>
                <a:t> 1</a:t>
              </a:r>
            </a:p>
          </p:txBody>
        </p:sp>
      </p:grpSp>
      <p:grpSp>
        <p:nvGrpSpPr>
          <p:cNvPr id="30" name="Grupa 29">
            <a:extLst>
              <a:ext uri="{FF2B5EF4-FFF2-40B4-BE49-F238E27FC236}">
                <a16:creationId xmlns:a16="http://schemas.microsoft.com/office/drawing/2014/main" xmlns="" id="{D33FF8B2-6001-4794-BE6E-36D9B6501B94}"/>
              </a:ext>
            </a:extLst>
          </p:cNvPr>
          <p:cNvGrpSpPr/>
          <p:nvPr/>
        </p:nvGrpSpPr>
        <p:grpSpPr>
          <a:xfrm>
            <a:off x="3046628" y="2917742"/>
            <a:ext cx="1435447" cy="794809"/>
            <a:chOff x="1605058" y="1099487"/>
            <a:chExt cx="1711734" cy="1130395"/>
          </a:xfrm>
        </p:grpSpPr>
        <p:sp>
          <p:nvSpPr>
            <p:cNvPr id="33" name="Owal 32">
              <a:extLst>
                <a:ext uri="{FF2B5EF4-FFF2-40B4-BE49-F238E27FC236}">
                  <a16:creationId xmlns:a16="http://schemas.microsoft.com/office/drawing/2014/main" xmlns="" id="{4099821C-96A6-462E-A02B-657CAF200EB7}"/>
                </a:ext>
              </a:extLst>
            </p:cNvPr>
            <p:cNvSpPr/>
            <p:nvPr/>
          </p:nvSpPr>
          <p:spPr>
            <a:xfrm>
              <a:off x="1605058" y="1099487"/>
              <a:ext cx="1711734" cy="1130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wal 4">
              <a:extLst>
                <a:ext uri="{FF2B5EF4-FFF2-40B4-BE49-F238E27FC236}">
                  <a16:creationId xmlns:a16="http://schemas.microsoft.com/office/drawing/2014/main" xmlns="" id="{45E41719-24D4-4110-B87B-51D2127BDD77}"/>
                </a:ext>
              </a:extLst>
            </p:cNvPr>
            <p:cNvSpPr txBox="1"/>
            <p:nvPr/>
          </p:nvSpPr>
          <p:spPr>
            <a:xfrm>
              <a:off x="1855736" y="1265030"/>
              <a:ext cx="1210378" cy="799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615" tIns="61615" rIns="61615" bIns="61615" numCol="1" spcCol="1270" anchor="ctr" anchorCtr="0">
              <a:noAutofit/>
            </a:bodyPr>
            <a:lstStyle/>
            <a:p>
              <a:pPr algn="ctr" defTabSz="7188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617" dirty="0" err="1"/>
                <a:t>Score</a:t>
              </a:r>
              <a:r>
                <a:rPr lang="pl-PL" sz="1617" dirty="0"/>
                <a:t> 2</a:t>
              </a:r>
            </a:p>
          </p:txBody>
        </p:sp>
      </p:grpSp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xmlns="" id="{1DF5DCE2-A561-4417-968F-F9AC92C763B9}"/>
              </a:ext>
            </a:extLst>
          </p:cNvPr>
          <p:cNvCxnSpPr>
            <a:endCxn id="26" idx="2"/>
          </p:cNvCxnSpPr>
          <p:nvPr/>
        </p:nvCxnSpPr>
        <p:spPr>
          <a:xfrm>
            <a:off x="1753009" y="1677665"/>
            <a:ext cx="1229751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xmlns="" id="{602491C1-5351-416D-B912-EB2A3C978881}"/>
              </a:ext>
            </a:extLst>
          </p:cNvPr>
          <p:cNvCxnSpPr>
            <a:endCxn id="33" idx="2"/>
          </p:cNvCxnSpPr>
          <p:nvPr/>
        </p:nvCxnSpPr>
        <p:spPr>
          <a:xfrm>
            <a:off x="1753009" y="3315146"/>
            <a:ext cx="1293619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xmlns="" id="{09EC5E1F-0942-4F1B-9880-83D3FBD13FC9}"/>
              </a:ext>
            </a:extLst>
          </p:cNvPr>
          <p:cNvCxnSpPr>
            <a:cxnSpLocks/>
            <a:stCxn id="26" idx="6"/>
            <a:endCxn id="42" idx="1"/>
          </p:cNvCxnSpPr>
          <p:nvPr/>
        </p:nvCxnSpPr>
        <p:spPr>
          <a:xfrm flipV="1">
            <a:off x="4418207" y="1677665"/>
            <a:ext cx="45182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Łącznik prosty 39">
            <a:extLst>
              <a:ext uri="{FF2B5EF4-FFF2-40B4-BE49-F238E27FC236}">
                <a16:creationId xmlns:a16="http://schemas.microsoft.com/office/drawing/2014/main" xmlns="" id="{0093EC75-E159-47AD-B552-B22B17DA3014}"/>
              </a:ext>
            </a:extLst>
          </p:cNvPr>
          <p:cNvCxnSpPr>
            <a:cxnSpLocks/>
            <a:stCxn id="33" idx="6"/>
            <a:endCxn id="43" idx="1"/>
          </p:cNvCxnSpPr>
          <p:nvPr/>
        </p:nvCxnSpPr>
        <p:spPr>
          <a:xfrm flipV="1">
            <a:off x="4482075" y="3315146"/>
            <a:ext cx="418092" cy="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Prostokąt 40">
            <a:extLst>
              <a:ext uri="{FF2B5EF4-FFF2-40B4-BE49-F238E27FC236}">
                <a16:creationId xmlns:a16="http://schemas.microsoft.com/office/drawing/2014/main" xmlns="" id="{27AB738F-0967-454F-BC3E-2768DD363138}"/>
              </a:ext>
            </a:extLst>
          </p:cNvPr>
          <p:cNvSpPr/>
          <p:nvPr/>
        </p:nvSpPr>
        <p:spPr>
          <a:xfrm>
            <a:off x="5193730" y="2251890"/>
            <a:ext cx="32146" cy="3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pl-PL" sz="1547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xmlns="" id="{C62AFF1C-B0F6-45E8-B5B8-58E5508207C3}"/>
              </a:ext>
            </a:extLst>
          </p:cNvPr>
          <p:cNvSpPr/>
          <p:nvPr/>
        </p:nvSpPr>
        <p:spPr>
          <a:xfrm>
            <a:off x="4870029" y="1522558"/>
            <a:ext cx="1435447" cy="3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547" dirty="0" err="1">
                <a:solidFill>
                  <a:srgbClr val="FFFFFF"/>
                </a:solidFill>
                <a:sym typeface="Helvetica Neue Medium"/>
              </a:rPr>
              <a:t>calibration</a:t>
            </a:r>
            <a:endParaRPr lang="pl-PL" sz="1547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xmlns="" id="{631799AB-A24E-447D-B386-1A25EA4113BD}"/>
              </a:ext>
            </a:extLst>
          </p:cNvPr>
          <p:cNvSpPr/>
          <p:nvPr/>
        </p:nvSpPr>
        <p:spPr>
          <a:xfrm>
            <a:off x="4900167" y="3160039"/>
            <a:ext cx="1435447" cy="3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547" dirty="0" err="1">
                <a:solidFill>
                  <a:srgbClr val="FFFFFF"/>
                </a:solidFill>
                <a:sym typeface="Helvetica Neue Medium"/>
              </a:rPr>
              <a:t>calibration</a:t>
            </a:r>
            <a:endParaRPr lang="pl-PL" sz="1547" dirty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xmlns="" id="{030277CE-DC31-4FC8-8942-0BA38DE01D88}"/>
              </a:ext>
            </a:extLst>
          </p:cNvPr>
          <p:cNvSpPr txBox="1"/>
          <p:nvPr/>
        </p:nvSpPr>
        <p:spPr>
          <a:xfrm>
            <a:off x="2228735" y="1317926"/>
            <a:ext cx="44493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687" b="1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Yes</a:t>
            </a:r>
            <a:endParaRPr lang="pl-PL" sz="1687" b="1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xmlns="" id="{CCC6F394-19A9-456F-B6EE-0C57916A3F7D}"/>
              </a:ext>
            </a:extLst>
          </p:cNvPr>
          <p:cNvSpPr txBox="1"/>
          <p:nvPr/>
        </p:nvSpPr>
        <p:spPr>
          <a:xfrm>
            <a:off x="2351136" y="2983356"/>
            <a:ext cx="359074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687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</a:p>
        </p:txBody>
      </p:sp>
      <p:grpSp>
        <p:nvGrpSpPr>
          <p:cNvPr id="46" name="Grupa 45">
            <a:extLst>
              <a:ext uri="{FF2B5EF4-FFF2-40B4-BE49-F238E27FC236}">
                <a16:creationId xmlns:a16="http://schemas.microsoft.com/office/drawing/2014/main" xmlns="" id="{DF1D2423-29D7-440C-9AB9-42D8C1A7F4F1}"/>
              </a:ext>
            </a:extLst>
          </p:cNvPr>
          <p:cNvGrpSpPr/>
          <p:nvPr/>
        </p:nvGrpSpPr>
        <p:grpSpPr>
          <a:xfrm>
            <a:off x="6549298" y="2075070"/>
            <a:ext cx="1435447" cy="794809"/>
            <a:chOff x="1605058" y="1099487"/>
            <a:chExt cx="1711734" cy="1130395"/>
          </a:xfrm>
        </p:grpSpPr>
        <p:sp>
          <p:nvSpPr>
            <p:cNvPr id="47" name="Owal 46">
              <a:extLst>
                <a:ext uri="{FF2B5EF4-FFF2-40B4-BE49-F238E27FC236}">
                  <a16:creationId xmlns:a16="http://schemas.microsoft.com/office/drawing/2014/main" xmlns="" id="{19012123-8E9F-4258-9583-956063C2C27D}"/>
                </a:ext>
              </a:extLst>
            </p:cNvPr>
            <p:cNvSpPr/>
            <p:nvPr/>
          </p:nvSpPr>
          <p:spPr>
            <a:xfrm>
              <a:off x="1605058" y="1099487"/>
              <a:ext cx="1711734" cy="113039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wal 4">
              <a:extLst>
                <a:ext uri="{FF2B5EF4-FFF2-40B4-BE49-F238E27FC236}">
                  <a16:creationId xmlns:a16="http://schemas.microsoft.com/office/drawing/2014/main" xmlns="" id="{97F514CB-AB6F-4C4A-A1FC-E0150CF0D57F}"/>
                </a:ext>
              </a:extLst>
            </p:cNvPr>
            <p:cNvSpPr txBox="1"/>
            <p:nvPr/>
          </p:nvSpPr>
          <p:spPr>
            <a:xfrm>
              <a:off x="1855736" y="1265030"/>
              <a:ext cx="1210378" cy="7993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1615" tIns="61615" rIns="61615" bIns="61615" numCol="1" spcCol="1270" anchor="ctr" anchorCtr="0">
              <a:noAutofit/>
            </a:bodyPr>
            <a:lstStyle/>
            <a:p>
              <a:pPr algn="ctr" defTabSz="71881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l-PL" sz="1617" dirty="0" err="1"/>
                <a:t>Final</a:t>
              </a:r>
              <a:r>
                <a:rPr lang="pl-PL" sz="1617" dirty="0"/>
                <a:t> </a:t>
              </a:r>
              <a:r>
                <a:rPr lang="pl-PL" sz="1617" dirty="0" err="1"/>
                <a:t>score</a:t>
              </a:r>
              <a:endParaRPr lang="pl-PL" sz="1617" dirty="0"/>
            </a:p>
          </p:txBody>
        </p:sp>
      </p:grpSp>
      <p:cxnSp>
        <p:nvCxnSpPr>
          <p:cNvPr id="49" name="Łącznik: łamany 48">
            <a:extLst>
              <a:ext uri="{FF2B5EF4-FFF2-40B4-BE49-F238E27FC236}">
                <a16:creationId xmlns:a16="http://schemas.microsoft.com/office/drawing/2014/main" xmlns="" id="{B0FF414C-291A-469B-8E6F-0F3F0C59620E}"/>
              </a:ext>
            </a:extLst>
          </p:cNvPr>
          <p:cNvCxnSpPr>
            <a:stCxn id="43" idx="3"/>
            <a:endCxn id="47" idx="2"/>
          </p:cNvCxnSpPr>
          <p:nvPr/>
        </p:nvCxnSpPr>
        <p:spPr>
          <a:xfrm flipV="1">
            <a:off x="6335614" y="2472475"/>
            <a:ext cx="213684" cy="842671"/>
          </a:xfrm>
          <a:prstGeom prst="bent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Łącznik: łamany 49">
            <a:extLst>
              <a:ext uri="{FF2B5EF4-FFF2-40B4-BE49-F238E27FC236}">
                <a16:creationId xmlns:a16="http://schemas.microsoft.com/office/drawing/2014/main" xmlns="" id="{131F5738-AEB1-4825-9FC9-11D4EABDC0E0}"/>
              </a:ext>
            </a:extLst>
          </p:cNvPr>
          <p:cNvCxnSpPr>
            <a:cxnSpLocks/>
            <a:stCxn id="42" idx="3"/>
            <a:endCxn id="47" idx="2"/>
          </p:cNvCxnSpPr>
          <p:nvPr/>
        </p:nvCxnSpPr>
        <p:spPr>
          <a:xfrm>
            <a:off x="6305476" y="1677665"/>
            <a:ext cx="243822" cy="79481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C8B8EDB0-0016-466D-AA70-106779D97D5C}"/>
              </a:ext>
            </a:extLst>
          </p:cNvPr>
          <p:cNvSpPr txBox="1"/>
          <p:nvPr/>
        </p:nvSpPr>
        <p:spPr>
          <a:xfrm>
            <a:off x="1783888" y="1095066"/>
            <a:ext cx="125771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687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20% ↗ 50%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xmlns="" id="{AEAF4368-6890-4423-B15F-12760B7BC494}"/>
              </a:ext>
            </a:extLst>
          </p:cNvPr>
          <p:cNvSpPr txBox="1"/>
          <p:nvPr/>
        </p:nvSpPr>
        <p:spPr>
          <a:xfrm>
            <a:off x="1770963" y="3421610"/>
            <a:ext cx="125771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687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80% ↘ 50%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xmlns="" id="{64F0D56C-23DC-40B7-973D-D14BFC7C8E1F}"/>
              </a:ext>
            </a:extLst>
          </p:cNvPr>
          <p:cNvSpPr/>
          <p:nvPr/>
        </p:nvSpPr>
        <p:spPr>
          <a:xfrm>
            <a:off x="-632708" y="4346580"/>
            <a:ext cx="5826438" cy="184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937"/>
            <a:r>
              <a:rPr lang="it-IT" sz="1266" dirty="0">
                <a:solidFill>
                  <a:srgbClr val="007020"/>
                </a:solidFill>
                <a:latin typeface="Courier"/>
              </a:rPr>
              <a:t>gini_mixture_calculator</a:t>
            </a:r>
            <a:r>
              <a:rPr lang="it-IT" sz="1266" dirty="0">
                <a:latin typeface="Courier"/>
              </a:rPr>
              <a:t>(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0.6</a:t>
            </a:r>
            <a:r>
              <a:rPr lang="it-IT" sz="1266" dirty="0">
                <a:latin typeface="Courier"/>
              </a:rPr>
              <a:t>, 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0.4</a:t>
            </a:r>
            <a:r>
              <a:rPr lang="it-IT" sz="1266" dirty="0">
                <a:latin typeface="Courier"/>
              </a:rPr>
              <a:t>, 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.2</a:t>
            </a:r>
            <a:r>
              <a:rPr lang="it-IT" sz="1266" dirty="0">
                <a:latin typeface="Courier"/>
              </a:rPr>
              <a:t>, 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.1</a:t>
            </a:r>
            <a:r>
              <a:rPr lang="it-IT" sz="1266" dirty="0">
                <a:latin typeface="Courier"/>
              </a:rPr>
              <a:t>)</a:t>
            </a:r>
          </a:p>
          <a:p>
            <a:pPr marL="892937"/>
            <a:r>
              <a:rPr lang="it-IT" sz="1266" dirty="0">
                <a:latin typeface="Courier"/>
              </a:rPr>
              <a:t>## [1] 0.4453339</a:t>
            </a:r>
          </a:p>
          <a:p>
            <a:pPr marL="892937"/>
            <a:r>
              <a:rPr lang="it-IT" sz="1266" dirty="0">
                <a:solidFill>
                  <a:srgbClr val="40A070"/>
                </a:solidFill>
                <a:latin typeface="Courier"/>
              </a:rPr>
              <a:t>0.2</a:t>
            </a:r>
            <a:r>
              <a:rPr lang="it-IT" sz="1266" dirty="0">
                <a:solidFill>
                  <a:srgbClr val="666666"/>
                </a:solidFill>
                <a:latin typeface="Courier"/>
              </a:rPr>
              <a:t>*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0.6+0.8</a:t>
            </a:r>
            <a:r>
              <a:rPr lang="it-IT" sz="1266" dirty="0">
                <a:solidFill>
                  <a:srgbClr val="666666"/>
                </a:solidFill>
                <a:latin typeface="Courier"/>
              </a:rPr>
              <a:t>*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0.4</a:t>
            </a:r>
          </a:p>
          <a:p>
            <a:pPr marL="892937"/>
            <a:r>
              <a:rPr lang="it-IT" sz="1266" dirty="0">
                <a:latin typeface="Courier"/>
              </a:rPr>
              <a:t>## [1] 0.44</a:t>
            </a:r>
          </a:p>
          <a:p>
            <a:pPr marL="892937"/>
            <a:r>
              <a:rPr lang="it-IT" sz="1266" dirty="0">
                <a:solidFill>
                  <a:srgbClr val="007020"/>
                </a:solidFill>
                <a:latin typeface="Courier"/>
              </a:rPr>
              <a:t>gini_mixture_calculator</a:t>
            </a:r>
            <a:r>
              <a:rPr lang="it-IT" sz="1266" dirty="0">
                <a:latin typeface="Courier"/>
              </a:rPr>
              <a:t>(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0.6</a:t>
            </a:r>
            <a:r>
              <a:rPr lang="it-IT" sz="1266" dirty="0">
                <a:latin typeface="Courier"/>
              </a:rPr>
              <a:t>, 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0.4</a:t>
            </a:r>
            <a:r>
              <a:rPr lang="it-IT" sz="1266" dirty="0">
                <a:latin typeface="Courier"/>
              </a:rPr>
              <a:t>, 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.5</a:t>
            </a:r>
            <a:r>
              <a:rPr lang="it-IT" sz="1266" dirty="0">
                <a:latin typeface="Courier"/>
              </a:rPr>
              <a:t>, 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.1</a:t>
            </a:r>
            <a:r>
              <a:rPr lang="it-IT" sz="1266" dirty="0">
                <a:latin typeface="Courier"/>
              </a:rPr>
              <a:t>)</a:t>
            </a:r>
          </a:p>
          <a:p>
            <a:pPr marL="892937"/>
            <a:r>
              <a:rPr lang="it-IT" sz="1266" dirty="0">
                <a:latin typeface="Courier"/>
              </a:rPr>
              <a:t>## [1] 0.5083432</a:t>
            </a:r>
          </a:p>
          <a:p>
            <a:pPr marL="892937"/>
            <a:r>
              <a:rPr lang="it-IT" sz="1266" dirty="0">
                <a:solidFill>
                  <a:srgbClr val="40A070"/>
                </a:solidFill>
                <a:latin typeface="Courier"/>
              </a:rPr>
              <a:t>0.5</a:t>
            </a:r>
            <a:r>
              <a:rPr lang="it-IT" sz="1266" dirty="0">
                <a:solidFill>
                  <a:srgbClr val="666666"/>
                </a:solidFill>
                <a:latin typeface="Courier"/>
              </a:rPr>
              <a:t>*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0.6+0.5</a:t>
            </a:r>
            <a:r>
              <a:rPr lang="it-IT" sz="1266" dirty="0">
                <a:solidFill>
                  <a:srgbClr val="666666"/>
                </a:solidFill>
                <a:latin typeface="Courier"/>
              </a:rPr>
              <a:t>*</a:t>
            </a:r>
            <a:r>
              <a:rPr lang="it-IT" sz="1266" dirty="0">
                <a:solidFill>
                  <a:srgbClr val="40A070"/>
                </a:solidFill>
                <a:latin typeface="Courier"/>
              </a:rPr>
              <a:t>0.4</a:t>
            </a:r>
          </a:p>
          <a:p>
            <a:pPr marL="892937"/>
            <a:r>
              <a:rPr lang="it-IT" sz="1266" dirty="0">
                <a:latin typeface="Courier"/>
              </a:rPr>
              <a:t>## [1] 0.5</a:t>
            </a:r>
          </a:p>
          <a:p>
            <a:pPr marL="892937"/>
            <a:endParaRPr lang="it-IT" sz="1266" dirty="0">
              <a:latin typeface="Courier"/>
            </a:endParaRP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xmlns="" id="{A34B3594-CD57-42F6-B89C-BE3A4DF8327E}"/>
              </a:ext>
            </a:extLst>
          </p:cNvPr>
          <p:cNvSpPr txBox="1"/>
          <p:nvPr/>
        </p:nvSpPr>
        <p:spPr>
          <a:xfrm>
            <a:off x="3199605" y="994110"/>
            <a:ext cx="125771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687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Gini</a:t>
            </a:r>
            <a:r>
              <a:rPr lang="pl-PL" sz="1687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= 0.6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xmlns="" id="{EEFE3873-7F7D-45BC-8F9F-491885AB260E}"/>
              </a:ext>
            </a:extLst>
          </p:cNvPr>
          <p:cNvSpPr txBox="1"/>
          <p:nvPr/>
        </p:nvSpPr>
        <p:spPr>
          <a:xfrm>
            <a:off x="3236019" y="2618752"/>
            <a:ext cx="1257710" cy="331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pl-PL" sz="1687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Gini</a:t>
            </a:r>
            <a:r>
              <a:rPr lang="pl-PL" sz="1687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= 0.4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xmlns="" id="{1F0E624C-36CF-4F6A-8C8F-2210DAA6CACB}"/>
              </a:ext>
            </a:extLst>
          </p:cNvPr>
          <p:cNvSpPr txBox="1"/>
          <p:nvPr/>
        </p:nvSpPr>
        <p:spPr>
          <a:xfrm>
            <a:off x="6642446" y="1779380"/>
            <a:ext cx="1794120" cy="5913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r>
              <a:rPr lang="pl-PL" sz="1687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Gini</a:t>
            </a:r>
            <a:r>
              <a:rPr lang="pl-PL" sz="1687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 </a:t>
            </a:r>
            <a:r>
              <a:rPr lang="pl-PL" sz="1266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 ↗ B ?</a:t>
            </a:r>
          </a:p>
          <a:p>
            <a:pPr algn="ctr" defTabSz="410751" hangingPunct="0"/>
            <a:endParaRPr lang="pl-PL" sz="1687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41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Real life </a:t>
            </a:r>
            <a:r>
              <a:rPr lang="pl-PL" dirty="0" err="1" smtClean="0"/>
              <a:t>example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sz="2400" dirty="0" smtClean="0"/>
              <a:t>A </a:t>
            </a:r>
            <a:r>
              <a:rPr lang="pl-PL" sz="2400" dirty="0" err="1" smtClean="0"/>
              <a:t>lender</a:t>
            </a:r>
            <a:r>
              <a:rPr lang="pl-PL" sz="2400" dirty="0" smtClean="0"/>
              <a:t> </a:t>
            </a:r>
            <a:r>
              <a:rPr lang="en-GB" sz="2400" dirty="0" smtClean="0"/>
              <a:t>currently </a:t>
            </a:r>
            <a:r>
              <a:rPr lang="en-GB" sz="2400" dirty="0"/>
              <a:t>using </a:t>
            </a:r>
            <a:r>
              <a:rPr lang="en-GB" sz="2400" dirty="0" smtClean="0"/>
              <a:t>application </a:t>
            </a:r>
            <a:r>
              <a:rPr lang="en-GB" sz="2400" dirty="0"/>
              <a:t>scorecard </a:t>
            </a:r>
            <a:r>
              <a:rPr lang="pl-PL" sz="2400" dirty="0" smtClean="0"/>
              <a:t>(</a:t>
            </a:r>
            <a:r>
              <a:rPr lang="en-GB" sz="2400" dirty="0" smtClean="0"/>
              <a:t>Gini</a:t>
            </a:r>
            <a:r>
              <a:rPr lang="pl-PL" sz="2400" dirty="0" smtClean="0"/>
              <a:t>=</a:t>
            </a:r>
            <a:r>
              <a:rPr lang="en-GB" sz="2400" dirty="0" smtClean="0"/>
              <a:t>0.45</a:t>
            </a:r>
            <a:r>
              <a:rPr lang="pl-PL" sz="2400" dirty="0" smtClean="0"/>
              <a:t>)</a:t>
            </a:r>
          </a:p>
          <a:p>
            <a:endParaRPr lang="pl-PL" sz="2400" dirty="0" smtClean="0"/>
          </a:p>
          <a:p>
            <a:r>
              <a:rPr lang="pl-PL" sz="2400" dirty="0" smtClean="0"/>
              <a:t>The </a:t>
            </a:r>
            <a:r>
              <a:rPr lang="pl-PL" sz="2400" dirty="0" err="1" smtClean="0"/>
              <a:t>credit</a:t>
            </a:r>
            <a:r>
              <a:rPr lang="pl-PL" sz="2400" dirty="0" smtClean="0"/>
              <a:t> </a:t>
            </a:r>
            <a:r>
              <a:rPr lang="pl-PL" sz="2400" dirty="0" err="1" smtClean="0"/>
              <a:t>bureau</a:t>
            </a:r>
            <a:r>
              <a:rPr lang="pl-PL" sz="2400" dirty="0" smtClean="0"/>
              <a:t> </a:t>
            </a:r>
            <a:r>
              <a:rPr lang="pl-PL" sz="2400" dirty="0" err="1" smtClean="0"/>
              <a:t>starts</a:t>
            </a:r>
            <a:r>
              <a:rPr lang="pl-PL" sz="2400" dirty="0" smtClean="0"/>
              <a:t> </a:t>
            </a:r>
            <a:r>
              <a:rPr lang="pl-PL" sz="2400" dirty="0" err="1" smtClean="0"/>
              <a:t>offering</a:t>
            </a:r>
            <a:r>
              <a:rPr lang="pl-PL" sz="2400" dirty="0" smtClean="0"/>
              <a:t> </a:t>
            </a:r>
            <a:r>
              <a:rPr lang="pl-PL" sz="2400" dirty="0" err="1" smtClean="0"/>
              <a:t>its</a:t>
            </a:r>
            <a:r>
              <a:rPr lang="pl-PL" sz="2400" dirty="0" smtClean="0"/>
              <a:t> </a:t>
            </a:r>
            <a:r>
              <a:rPr lang="pl-PL" sz="2400" dirty="0" err="1" smtClean="0"/>
              <a:t>reports</a:t>
            </a:r>
            <a:r>
              <a:rPr lang="pl-PL" sz="2400" dirty="0" smtClean="0"/>
              <a:t> and a </a:t>
            </a:r>
            <a:r>
              <a:rPr lang="pl-PL" sz="2400" dirty="0" err="1" smtClean="0"/>
              <a:t>new</a:t>
            </a:r>
            <a:r>
              <a:rPr lang="pl-PL" sz="2400" dirty="0" smtClean="0"/>
              <a:t> </a:t>
            </a:r>
            <a:r>
              <a:rPr lang="pl-PL" sz="2400" dirty="0" err="1" smtClean="0"/>
              <a:t>scorecard</a:t>
            </a:r>
            <a:r>
              <a:rPr lang="pl-PL" sz="2400" dirty="0" smtClean="0"/>
              <a:t> (</a:t>
            </a:r>
            <a:r>
              <a:rPr lang="pl-PL" sz="2400" dirty="0" err="1" smtClean="0"/>
              <a:t>Gini</a:t>
            </a:r>
            <a:r>
              <a:rPr lang="pl-PL" sz="2400" dirty="0" smtClean="0"/>
              <a:t>=0.65) to non-banking </a:t>
            </a:r>
            <a:r>
              <a:rPr lang="pl-PL" sz="2400" dirty="0" err="1" smtClean="0"/>
              <a:t>lenders</a:t>
            </a:r>
            <a:r>
              <a:rPr lang="pl-PL" sz="2400" dirty="0" smtClean="0"/>
              <a:t>. </a:t>
            </a:r>
          </a:p>
          <a:p>
            <a:endParaRPr lang="pl-PL" sz="2400" dirty="0" smtClean="0"/>
          </a:p>
          <a:p>
            <a:r>
              <a:rPr lang="pl-PL" sz="2400" dirty="0" smtClean="0"/>
              <a:t>The </a:t>
            </a:r>
            <a:r>
              <a:rPr lang="pl-PL" sz="2400" dirty="0" err="1" smtClean="0"/>
              <a:t>correlation</a:t>
            </a:r>
            <a:r>
              <a:rPr lang="pl-PL" sz="2400" dirty="0" smtClean="0"/>
              <a:t> </a:t>
            </a:r>
            <a:r>
              <a:rPr lang="pl-PL" sz="2400" dirty="0" err="1" smtClean="0"/>
              <a:t>between</a:t>
            </a:r>
            <a:r>
              <a:rPr lang="pl-PL" sz="2400" dirty="0" smtClean="0"/>
              <a:t> the </a:t>
            </a:r>
            <a:r>
              <a:rPr lang="pl-PL" sz="2400" dirty="0" err="1" smtClean="0"/>
              <a:t>two</a:t>
            </a:r>
            <a:r>
              <a:rPr lang="pl-PL" sz="2400" dirty="0" smtClean="0"/>
              <a:t> </a:t>
            </a:r>
            <a:r>
              <a:rPr lang="pl-PL" sz="2400" dirty="0" err="1" smtClean="0"/>
              <a:t>scorecards</a:t>
            </a:r>
            <a:r>
              <a:rPr lang="pl-PL" sz="2400" dirty="0" smtClean="0"/>
              <a:t> =0.4. </a:t>
            </a:r>
          </a:p>
          <a:p>
            <a:endParaRPr lang="pl-PL" sz="2400" dirty="0" smtClean="0"/>
          </a:p>
          <a:p>
            <a:r>
              <a:rPr lang="pl-PL" sz="2400" dirty="0" err="1" smtClean="0"/>
              <a:t>Default</a:t>
            </a:r>
            <a:r>
              <a:rPr lang="pl-PL" sz="2400" dirty="0" smtClean="0"/>
              <a:t> </a:t>
            </a:r>
            <a:r>
              <a:rPr lang="pl-PL" sz="2400" dirty="0" err="1" smtClean="0"/>
              <a:t>rate</a:t>
            </a:r>
            <a:r>
              <a:rPr lang="pl-PL" sz="2400" dirty="0" smtClean="0"/>
              <a:t> in the </a:t>
            </a:r>
            <a:r>
              <a:rPr lang="pl-PL" sz="2400" dirty="0" err="1" smtClean="0"/>
              <a:t>scored</a:t>
            </a:r>
            <a:r>
              <a:rPr lang="pl-PL" sz="2400" dirty="0" smtClean="0"/>
              <a:t> </a:t>
            </a:r>
            <a:r>
              <a:rPr lang="pl-PL" sz="2400" dirty="0" err="1" smtClean="0"/>
              <a:t>population</a:t>
            </a:r>
            <a:r>
              <a:rPr lang="pl-PL" sz="2400" dirty="0" smtClean="0"/>
              <a:t> = 0.1</a:t>
            </a:r>
          </a:p>
          <a:p>
            <a:endParaRPr lang="pl-PL" sz="2400" dirty="0"/>
          </a:p>
          <a:p>
            <a:r>
              <a:rPr lang="pl-PL" sz="2400" dirty="0" smtClean="0"/>
              <a:t>The management </a:t>
            </a:r>
            <a:r>
              <a:rPr lang="pl-PL" sz="2400" dirty="0" err="1" smtClean="0"/>
              <a:t>has</a:t>
            </a:r>
            <a:r>
              <a:rPr lang="pl-PL" sz="2400" dirty="0" smtClean="0"/>
              <a:t> </a:t>
            </a:r>
            <a:r>
              <a:rPr lang="pl-PL" sz="2400" dirty="0" err="1" smtClean="0"/>
              <a:t>three</a:t>
            </a:r>
            <a:r>
              <a:rPr lang="pl-PL" sz="2400" dirty="0" smtClean="0"/>
              <a:t> </a:t>
            </a:r>
            <a:r>
              <a:rPr lang="pl-PL" sz="2400" dirty="0" err="1" smtClean="0"/>
              <a:t>questions</a:t>
            </a:r>
            <a:r>
              <a:rPr lang="pl-PL" sz="2400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GB" sz="1900" dirty="0"/>
              <a:t>Should we combine the new credit bureau scorecard with the application scorecard or use the former only while abandoning the latter?</a:t>
            </a:r>
            <a:endParaRPr lang="pl-PL" sz="1900" dirty="0"/>
          </a:p>
          <a:p>
            <a:pPr marL="457200" lvl="0" indent="-457200">
              <a:buFont typeface="+mj-lt"/>
              <a:buAutoNum type="arabicPeriod"/>
            </a:pPr>
            <a:r>
              <a:rPr lang="en-GB" sz="1900" dirty="0"/>
              <a:t>If the combination is the way to go, what kind of Gini improvement should we expect? </a:t>
            </a:r>
            <a:endParaRPr lang="pl-PL" sz="1900" dirty="0"/>
          </a:p>
          <a:p>
            <a:pPr marL="457200" lvl="0" indent="-457200">
              <a:buFont typeface="+mj-lt"/>
              <a:buAutoNum type="arabicPeriod"/>
            </a:pPr>
            <a:r>
              <a:rPr lang="en-GB" sz="1900" dirty="0"/>
              <a:t>If the combination is just a weighted linear function of the scorecards, what could the optimal weights be? </a:t>
            </a:r>
            <a:endParaRPr lang="pl-PL" sz="1900" dirty="0"/>
          </a:p>
          <a:p>
            <a:pPr marL="0" indent="0">
              <a:buNone/>
            </a:pPr>
            <a:endParaRPr lang="pl-PL" sz="24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15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a 1"/>
          <p:cNvSpPr/>
          <p:nvPr/>
        </p:nvSpPr>
        <p:spPr>
          <a:xfrm>
            <a:off x="2411760" y="1340768"/>
            <a:ext cx="50405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S</a:t>
            </a:r>
            <a:r>
              <a:rPr lang="pl-PL" sz="12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5" name="Dowolny kształt 4"/>
          <p:cNvSpPr/>
          <p:nvPr/>
        </p:nvSpPr>
        <p:spPr>
          <a:xfrm>
            <a:off x="2705808" y="565484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5717541" y="1337556"/>
            <a:ext cx="510643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S</a:t>
            </a:r>
            <a:r>
              <a:rPr lang="pl-PL" sz="1400" b="1" baseline="-25000" dirty="0"/>
              <a:t>2</a:t>
            </a:r>
          </a:p>
        </p:txBody>
      </p:sp>
      <p:sp>
        <p:nvSpPr>
          <p:cNvPr id="7" name="Prostokąt 6"/>
          <p:cNvSpPr/>
          <p:nvPr/>
        </p:nvSpPr>
        <p:spPr>
          <a:xfrm>
            <a:off x="3849987" y="404664"/>
            <a:ext cx="93610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 err="1" smtClean="0">
                <a:solidFill>
                  <a:schemeClr val="tx1"/>
                </a:solidFill>
              </a:rPr>
              <a:t>Correlation</a:t>
            </a:r>
            <a:r>
              <a:rPr lang="pl-PL" sz="1100" b="1" dirty="0" smtClean="0">
                <a:solidFill>
                  <a:schemeClr val="tx1"/>
                </a:solidFill>
              </a:rPr>
              <a:t> = 0.4</a:t>
            </a:r>
            <a:endParaRPr lang="pl-PL" sz="1100" b="1" dirty="0">
              <a:solidFill>
                <a:schemeClr val="tx1"/>
              </a:solidFill>
            </a:endParaRPr>
          </a:p>
        </p:txBody>
      </p:sp>
      <p:sp>
        <p:nvSpPr>
          <p:cNvPr id="11" name="Dowolny kształt 10"/>
          <p:cNvSpPr/>
          <p:nvPr/>
        </p:nvSpPr>
        <p:spPr>
          <a:xfrm>
            <a:off x="2544995" y="1714500"/>
            <a:ext cx="1581323" cy="1306648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owolny kształt 11"/>
          <p:cNvSpPr/>
          <p:nvPr/>
        </p:nvSpPr>
        <p:spPr>
          <a:xfrm flipH="1">
            <a:off x="4509756" y="1684386"/>
            <a:ext cx="1591221" cy="131941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zaokrąglony 14"/>
          <p:cNvSpPr/>
          <p:nvPr/>
        </p:nvSpPr>
        <p:spPr>
          <a:xfrm>
            <a:off x="2195736" y="2067168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Gini</a:t>
            </a:r>
            <a:r>
              <a:rPr lang="pl-PL" sz="1200" b="1" baseline="-25000" dirty="0" smtClean="0">
                <a:solidFill>
                  <a:schemeClr val="tx1"/>
                </a:solidFill>
              </a:rPr>
              <a:t>1</a:t>
            </a:r>
            <a:r>
              <a:rPr lang="pl-PL" sz="1200" b="1" dirty="0" smtClean="0">
                <a:solidFill>
                  <a:schemeClr val="tx1"/>
                </a:solidFill>
              </a:rPr>
              <a:t> = 0.45</a:t>
            </a:r>
            <a:endParaRPr lang="pl-PL" sz="1200" b="1" dirty="0">
              <a:solidFill>
                <a:schemeClr val="tx1"/>
              </a:solidFill>
            </a:endParaRPr>
          </a:p>
        </p:txBody>
      </p:sp>
      <p:sp>
        <p:nvSpPr>
          <p:cNvPr id="16" name="Elipsa 15"/>
          <p:cNvSpPr/>
          <p:nvPr/>
        </p:nvSpPr>
        <p:spPr>
          <a:xfrm>
            <a:off x="3741975" y="2751770"/>
            <a:ext cx="1152128" cy="50405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 smtClean="0">
                <a:solidFill>
                  <a:schemeClr val="tx1"/>
                </a:solidFill>
              </a:rPr>
              <a:t>Bad </a:t>
            </a:r>
            <a:r>
              <a:rPr lang="pl-PL" sz="1100" b="1" dirty="0" err="1" smtClean="0">
                <a:solidFill>
                  <a:schemeClr val="tx1"/>
                </a:solidFill>
              </a:rPr>
              <a:t>rate</a:t>
            </a:r>
            <a:r>
              <a:rPr lang="pl-PL" sz="1100" b="1" dirty="0" smtClean="0">
                <a:solidFill>
                  <a:schemeClr val="tx1"/>
                </a:solidFill>
              </a:rPr>
              <a:t> = 0.1</a:t>
            </a:r>
            <a:endParaRPr lang="pl-PL" sz="1100" b="1" dirty="0">
              <a:solidFill>
                <a:schemeClr val="tx1"/>
              </a:solidFill>
            </a:endParaRPr>
          </a:p>
        </p:txBody>
      </p:sp>
      <p:sp>
        <p:nvSpPr>
          <p:cNvPr id="17" name="Prostokąt zaokrąglony 16"/>
          <p:cNvSpPr/>
          <p:nvPr/>
        </p:nvSpPr>
        <p:spPr>
          <a:xfrm>
            <a:off x="5652120" y="1988840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Gini</a:t>
            </a:r>
            <a:r>
              <a:rPr lang="pl-PL" sz="1200" b="1" baseline="-25000" dirty="0" smtClean="0">
                <a:solidFill>
                  <a:schemeClr val="tx1"/>
                </a:solidFill>
              </a:rPr>
              <a:t>2</a:t>
            </a:r>
            <a:r>
              <a:rPr lang="pl-PL" sz="1200" b="1" dirty="0" smtClean="0">
                <a:solidFill>
                  <a:schemeClr val="tx1"/>
                </a:solidFill>
              </a:rPr>
              <a:t> </a:t>
            </a:r>
            <a:r>
              <a:rPr lang="pl-PL" sz="1200" b="1" dirty="0">
                <a:solidFill>
                  <a:schemeClr val="tx1"/>
                </a:solidFill>
              </a:rPr>
              <a:t>= </a:t>
            </a:r>
            <a:r>
              <a:rPr lang="pl-PL" sz="1200" b="1" dirty="0" smtClean="0">
                <a:solidFill>
                  <a:schemeClr val="tx1"/>
                </a:solidFill>
              </a:rPr>
              <a:t>0.65</a:t>
            </a:r>
            <a:endParaRPr lang="pl-PL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705646" y="3429000"/>
                <a:ext cx="7970810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+mj-lt"/>
                  <a:buAutoNum type="arabicPeriod"/>
                </a:pPr>
                <a:r>
                  <a:rPr lang="en-GB" dirty="0" smtClean="0"/>
                  <a:t>Should we combine the new credit bureau scorecard with the application scorecard or use the former only while abandoning the latter?</a:t>
                </a:r>
                <a:endParaRPr lang="pl-PL" dirty="0" smtClean="0"/>
              </a:p>
              <a:p>
                <a:pPr lvl="1"/>
                <a:r>
                  <a:rPr lang="pl-PL" dirty="0" smtClean="0"/>
                  <a:t>	</a:t>
                </a:r>
                <a:r>
                  <a:rPr lang="en-GB" i="1" dirty="0" smtClean="0"/>
                  <a:t>Yes</a:t>
                </a:r>
                <a:r>
                  <a:rPr lang="en-GB" i="1" dirty="0"/>
                  <a:t>, you should use the </a:t>
                </a:r>
                <a:r>
                  <a:rPr lang="en-GB" i="1" dirty="0" smtClean="0"/>
                  <a:t>combination</a:t>
                </a:r>
                <a:r>
                  <a:rPr lang="pl-PL" i="1" dirty="0" smtClean="0"/>
                  <a:t>.</a:t>
                </a:r>
                <a:r>
                  <a:rPr lang="en-GB" i="1" dirty="0" smtClean="0"/>
                  <a:t> </a:t>
                </a:r>
                <a:endParaRPr lang="pl-PL" i="1" dirty="0" smtClean="0"/>
              </a:p>
              <a:p>
                <a:pPr lvl="1"/>
                <a:endParaRPr lang="pl-PL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GB" dirty="0"/>
                  <a:t>If the combination is the way to go, what kind of Gini improvement should we expect? </a:t>
                </a:r>
                <a:endParaRPr lang="pl-PL" dirty="0" smtClean="0"/>
              </a:p>
              <a:p>
                <a:pPr lvl="1"/>
                <a:r>
                  <a:rPr lang="pl-PL" dirty="0" smtClean="0"/>
                  <a:t>	</a:t>
                </a:r>
                <a:r>
                  <a:rPr lang="pl-PL" i="1" dirty="0" smtClean="0"/>
                  <a:t>The model </a:t>
                </a:r>
                <a:r>
                  <a:rPr lang="pl-PL" i="1" dirty="0" err="1" smtClean="0"/>
                  <a:t>says</a:t>
                </a:r>
                <a:r>
                  <a:rPr lang="pl-PL" i="1" dirty="0" smtClean="0"/>
                  <a:t> </a:t>
                </a:r>
                <a:r>
                  <a:rPr lang="pl-PL" i="1" dirty="0" err="1" smtClean="0"/>
                  <a:t>new</a:t>
                </a:r>
                <a:r>
                  <a:rPr lang="pl-PL" i="1" dirty="0" smtClean="0"/>
                  <a:t> </a:t>
                </a:r>
                <a:r>
                  <a:rPr lang="en-GB" i="1" dirty="0" smtClean="0"/>
                  <a:t>Gini</a:t>
                </a:r>
                <a:r>
                  <a:rPr lang="pl-PL" i="1" dirty="0" smtClean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≈</m:t>
                    </m:r>
                  </m:oMath>
                </a14:m>
                <a:r>
                  <a:rPr lang="pl-PL" i="1" dirty="0" smtClean="0"/>
                  <a:t> </a:t>
                </a:r>
                <a:r>
                  <a:rPr lang="en-GB" i="1" dirty="0" smtClean="0"/>
                  <a:t>0.6783</a:t>
                </a:r>
                <a:r>
                  <a:rPr lang="pl-PL" i="1" dirty="0" smtClean="0"/>
                  <a:t> </a:t>
                </a:r>
              </a:p>
              <a:p>
                <a:pPr lvl="1"/>
                <a:endParaRPr lang="pl-PL" i="1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GB" dirty="0"/>
                  <a:t>If the combination is just a weighted linear function of the scorecards, what could the optimal weights be? </a:t>
                </a:r>
                <a:endParaRPr lang="pl-PL" dirty="0" smtClean="0"/>
              </a:p>
              <a:p>
                <a:pPr lvl="1"/>
                <a:r>
                  <a:rPr lang="pl-PL" dirty="0"/>
                  <a:t>	</a:t>
                </a:r>
                <a:r>
                  <a:rPr lang="pl-PL" i="1" dirty="0"/>
                  <a:t>T</a:t>
                </a:r>
                <a:r>
                  <a:rPr lang="en-GB" i="1" dirty="0" smtClean="0"/>
                  <a:t>he </a:t>
                </a:r>
                <a:r>
                  <a:rPr lang="pl-PL" i="1" dirty="0" smtClean="0"/>
                  <a:t>model </a:t>
                </a:r>
                <a:r>
                  <a:rPr lang="pl-PL" i="1" dirty="0" err="1" smtClean="0"/>
                  <a:t>suggests</a:t>
                </a:r>
                <a:r>
                  <a:rPr lang="pl-PL" i="1" dirty="0" smtClean="0"/>
                  <a:t> </a:t>
                </a:r>
                <a:r>
                  <a:rPr lang="en-GB" i="1" dirty="0" smtClean="0"/>
                  <a:t>0.28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i="1" dirty="0"/>
                  <a:t> application </a:t>
                </a:r>
                <a:r>
                  <a:rPr lang="en-GB" i="1" dirty="0" smtClean="0"/>
                  <a:t>+ </a:t>
                </a:r>
                <a:r>
                  <a:rPr lang="en-GB" i="1" dirty="0"/>
                  <a:t>0.72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i="1" dirty="0" smtClean="0"/>
                  <a:t>bureau</a:t>
                </a:r>
                <a:r>
                  <a:rPr lang="pl-PL" i="1" dirty="0" smtClean="0"/>
                  <a:t>.</a:t>
                </a:r>
                <a:endParaRPr lang="pl-PL" i="1" dirty="0"/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46" y="3429000"/>
                <a:ext cx="797081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689" t="-973" b="-214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7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755576" y="548680"/>
            <a:ext cx="4608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hlinkClick r:id="rId2"/>
              </a:rPr>
              <a:t>https://bkochanski.github.io</a:t>
            </a:r>
            <a:r>
              <a:rPr lang="pl-PL" sz="2800" dirty="0" smtClean="0">
                <a:hlinkClick r:id="rId2"/>
              </a:rPr>
              <a:t>/</a:t>
            </a:r>
            <a:endParaRPr lang="pl-PL" sz="2800" dirty="0" smtClean="0"/>
          </a:p>
          <a:p>
            <a:endParaRPr lang="pl-PL" sz="2800" dirty="0"/>
          </a:p>
        </p:txBody>
      </p:sp>
      <p:sp>
        <p:nvSpPr>
          <p:cNvPr id="3" name="Prostokąt 2"/>
          <p:cNvSpPr/>
          <p:nvPr/>
        </p:nvSpPr>
        <p:spPr>
          <a:xfrm>
            <a:off x="1043608" y="1772816"/>
            <a:ext cx="69127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Credit Scoring Calculators - links</a:t>
            </a:r>
          </a:p>
          <a:p>
            <a:r>
              <a:rPr lang="en-US" dirty="0"/>
              <a:t>GitHub calculators project: </a:t>
            </a:r>
            <a:r>
              <a:rPr lang="en-US" dirty="0">
                <a:hlinkClick r:id="rId3"/>
              </a:rPr>
              <a:t>https://github.com/bkochanski/ScoringCalculators</a:t>
            </a:r>
            <a:endParaRPr lang="en-US" dirty="0"/>
          </a:p>
          <a:p>
            <a:r>
              <a:rPr lang="en-US" dirty="0"/>
              <a:t>Shiny app 1 - Combine Scorecards Calculator: </a:t>
            </a:r>
            <a:r>
              <a:rPr lang="en-US" dirty="0">
                <a:hlinkClick r:id="rId4"/>
              </a:rPr>
              <a:t>https://blakocha.shinyapps.io/CombineScorecardsCalc/</a:t>
            </a:r>
            <a:endParaRPr lang="en-US" dirty="0"/>
          </a:p>
          <a:p>
            <a:r>
              <a:rPr lang="en-US" dirty="0"/>
              <a:t>Shiny app 2 - Better Gini Impact Calculator: </a:t>
            </a:r>
            <a:r>
              <a:rPr lang="en-US" dirty="0">
                <a:hlinkClick r:id="rId5"/>
              </a:rPr>
              <a:t>https://blakocha.shinyapps.io/BetterGiniCalc/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7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a 1"/>
          <p:cNvSpPr/>
          <p:nvPr/>
        </p:nvSpPr>
        <p:spPr>
          <a:xfrm>
            <a:off x="2411760" y="1340768"/>
            <a:ext cx="504055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/>
              <a:t>S</a:t>
            </a:r>
            <a:r>
              <a:rPr lang="pl-PL" sz="12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5" name="Dowolny kształt 4"/>
          <p:cNvSpPr/>
          <p:nvPr/>
        </p:nvSpPr>
        <p:spPr>
          <a:xfrm>
            <a:off x="2705808" y="565484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5717541" y="1337556"/>
            <a:ext cx="510643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b="1" dirty="0" smtClean="0"/>
              <a:t>S</a:t>
            </a:r>
            <a:r>
              <a:rPr lang="pl-PL" sz="1400" b="1" baseline="-25000" dirty="0"/>
              <a:t>2</a:t>
            </a:r>
          </a:p>
        </p:txBody>
      </p:sp>
      <p:sp>
        <p:nvSpPr>
          <p:cNvPr id="7" name="Prostokąt 6"/>
          <p:cNvSpPr/>
          <p:nvPr/>
        </p:nvSpPr>
        <p:spPr>
          <a:xfrm>
            <a:off x="3849987" y="404664"/>
            <a:ext cx="936104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 err="1" smtClean="0">
                <a:solidFill>
                  <a:schemeClr val="tx1"/>
                </a:solidFill>
              </a:rPr>
              <a:t>Correlation</a:t>
            </a:r>
            <a:r>
              <a:rPr lang="pl-PL" sz="1100" b="1" dirty="0" smtClean="0">
                <a:solidFill>
                  <a:schemeClr val="tx1"/>
                </a:solidFill>
              </a:rPr>
              <a:t> = 0.8</a:t>
            </a:r>
            <a:endParaRPr lang="pl-PL" sz="1100" b="1" dirty="0">
              <a:solidFill>
                <a:schemeClr val="tx1"/>
              </a:solidFill>
            </a:endParaRPr>
          </a:p>
        </p:txBody>
      </p:sp>
      <p:sp>
        <p:nvSpPr>
          <p:cNvPr id="11" name="Dowolny kształt 10"/>
          <p:cNvSpPr/>
          <p:nvPr/>
        </p:nvSpPr>
        <p:spPr>
          <a:xfrm>
            <a:off x="2544995" y="1714500"/>
            <a:ext cx="1581323" cy="1306648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owolny kształt 11"/>
          <p:cNvSpPr/>
          <p:nvPr/>
        </p:nvSpPr>
        <p:spPr>
          <a:xfrm flipH="1">
            <a:off x="4509756" y="1684386"/>
            <a:ext cx="1591221" cy="131941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zaokrąglony 14"/>
          <p:cNvSpPr/>
          <p:nvPr/>
        </p:nvSpPr>
        <p:spPr>
          <a:xfrm>
            <a:off x="2195736" y="2067168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Gini</a:t>
            </a:r>
            <a:r>
              <a:rPr lang="pl-PL" sz="1200" b="1" baseline="-25000" dirty="0" smtClean="0">
                <a:solidFill>
                  <a:schemeClr val="tx1"/>
                </a:solidFill>
              </a:rPr>
              <a:t>1</a:t>
            </a:r>
            <a:r>
              <a:rPr lang="pl-PL" sz="1200" b="1" dirty="0" smtClean="0">
                <a:solidFill>
                  <a:schemeClr val="tx1"/>
                </a:solidFill>
              </a:rPr>
              <a:t> = 0.6</a:t>
            </a:r>
            <a:endParaRPr lang="pl-PL" sz="1200" b="1" dirty="0">
              <a:solidFill>
                <a:schemeClr val="tx1"/>
              </a:solidFill>
            </a:endParaRPr>
          </a:p>
        </p:txBody>
      </p:sp>
      <p:sp>
        <p:nvSpPr>
          <p:cNvPr id="16" name="Elipsa 15"/>
          <p:cNvSpPr/>
          <p:nvPr/>
        </p:nvSpPr>
        <p:spPr>
          <a:xfrm>
            <a:off x="3741975" y="2751770"/>
            <a:ext cx="1152128" cy="50405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 smtClean="0">
                <a:solidFill>
                  <a:schemeClr val="tx1"/>
                </a:solidFill>
              </a:rPr>
              <a:t>Bad </a:t>
            </a:r>
            <a:r>
              <a:rPr lang="pl-PL" sz="1100" b="1" dirty="0" err="1" smtClean="0">
                <a:solidFill>
                  <a:schemeClr val="tx1"/>
                </a:solidFill>
              </a:rPr>
              <a:t>rate</a:t>
            </a:r>
            <a:r>
              <a:rPr lang="pl-PL" sz="1100" b="1" dirty="0" smtClean="0">
                <a:solidFill>
                  <a:schemeClr val="tx1"/>
                </a:solidFill>
              </a:rPr>
              <a:t> = 0.08</a:t>
            </a:r>
            <a:endParaRPr lang="pl-PL" sz="1100" b="1" dirty="0">
              <a:solidFill>
                <a:schemeClr val="tx1"/>
              </a:solidFill>
            </a:endParaRPr>
          </a:p>
        </p:txBody>
      </p:sp>
      <p:sp>
        <p:nvSpPr>
          <p:cNvPr id="17" name="Prostokąt zaokrąglony 16"/>
          <p:cNvSpPr/>
          <p:nvPr/>
        </p:nvSpPr>
        <p:spPr>
          <a:xfrm>
            <a:off x="5652120" y="1988840"/>
            <a:ext cx="864096" cy="49773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b="1" dirty="0" smtClean="0">
                <a:solidFill>
                  <a:schemeClr val="tx1"/>
                </a:solidFill>
              </a:rPr>
              <a:t>Gini</a:t>
            </a:r>
            <a:r>
              <a:rPr lang="pl-PL" sz="1200" b="1" baseline="-25000" dirty="0" smtClean="0">
                <a:solidFill>
                  <a:schemeClr val="tx1"/>
                </a:solidFill>
              </a:rPr>
              <a:t>2</a:t>
            </a:r>
            <a:r>
              <a:rPr lang="pl-PL" sz="1200" b="1" dirty="0" smtClean="0">
                <a:solidFill>
                  <a:schemeClr val="tx1"/>
                </a:solidFill>
              </a:rPr>
              <a:t> </a:t>
            </a:r>
            <a:r>
              <a:rPr lang="pl-PL" sz="1200" b="1" dirty="0">
                <a:solidFill>
                  <a:schemeClr val="tx1"/>
                </a:solidFill>
              </a:rPr>
              <a:t>= </a:t>
            </a:r>
            <a:r>
              <a:rPr lang="pl-PL" sz="1200" b="1" dirty="0" smtClean="0">
                <a:solidFill>
                  <a:schemeClr val="tx1"/>
                </a:solidFill>
              </a:rPr>
              <a:t>0.6</a:t>
            </a:r>
            <a:endParaRPr lang="pl-PL" sz="1200" b="1" dirty="0">
              <a:solidFill>
                <a:schemeClr val="tx1"/>
              </a:solidFill>
            </a:endParaRPr>
          </a:p>
        </p:txBody>
      </p:sp>
      <p:sp>
        <p:nvSpPr>
          <p:cNvPr id="3" name="Prostokąt 2"/>
          <p:cNvSpPr/>
          <p:nvPr/>
        </p:nvSpPr>
        <p:spPr>
          <a:xfrm>
            <a:off x="684491" y="3356992"/>
            <a:ext cx="79708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dirty="0" smtClean="0"/>
              <a:t>T</a:t>
            </a:r>
            <a:r>
              <a:rPr lang="en-GB" dirty="0" smtClean="0"/>
              <a:t>wo banks</a:t>
            </a:r>
            <a:r>
              <a:rPr lang="pl-PL" dirty="0" smtClean="0"/>
              <a:t> </a:t>
            </a:r>
            <a:r>
              <a:rPr lang="pl-PL" dirty="0" err="1" smtClean="0"/>
              <a:t>merge</a:t>
            </a:r>
            <a:r>
              <a:rPr lang="en-GB" dirty="0" smtClean="0"/>
              <a:t>. </a:t>
            </a:r>
            <a:r>
              <a:rPr lang="en-GB" dirty="0"/>
              <a:t>Their scorecards have Gini coefficients at the level of 0.6 </a:t>
            </a:r>
            <a:r>
              <a:rPr lang="en-GB" dirty="0" smtClean="0"/>
              <a:t>both</a:t>
            </a:r>
            <a:r>
              <a:rPr lang="pl-PL" dirty="0" smtClean="0"/>
              <a:t>; </a:t>
            </a:r>
            <a:r>
              <a:rPr lang="en-GB" dirty="0" smtClean="0"/>
              <a:t>he </a:t>
            </a:r>
            <a:r>
              <a:rPr lang="en-GB" dirty="0"/>
              <a:t>correlation between the scorecards is 0.8.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en-GB" dirty="0" smtClean="0"/>
              <a:t>Due </a:t>
            </a:r>
            <a:r>
              <a:rPr lang="en-GB" dirty="0"/>
              <a:t>to customer data protection, at this level of the process, we are not able to combine databases and build one scorecard. We have to resort to the simplified mathematical exercise instead.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r>
              <a:rPr lang="en-GB" dirty="0" smtClean="0"/>
              <a:t>We </a:t>
            </a:r>
            <a:r>
              <a:rPr lang="en-GB" dirty="0"/>
              <a:t>would like to have an estimate of the new Gini the merged bank would have if the two banks combine their know-how, databases and modelling methods</a:t>
            </a:r>
            <a:r>
              <a:rPr lang="en-GB" dirty="0" smtClean="0"/>
              <a:t>.</a:t>
            </a:r>
            <a:endParaRPr lang="pl-PL" dirty="0"/>
          </a:p>
          <a:p>
            <a:pPr lvl="0"/>
            <a:endParaRPr lang="pl-PL" dirty="0" smtClean="0"/>
          </a:p>
          <a:p>
            <a:pPr lvl="0"/>
            <a:r>
              <a:rPr lang="en-GB" u="sng" dirty="0" smtClean="0"/>
              <a:t>According </a:t>
            </a:r>
            <a:r>
              <a:rPr lang="en-GB" u="sng" dirty="0"/>
              <a:t>to the model,  assuming an 8% default rate, the new Gini is going to be around 0.63. </a:t>
            </a:r>
            <a:endParaRPr lang="pl-PL" i="1" u="sng" dirty="0"/>
          </a:p>
        </p:txBody>
      </p:sp>
      <p:sp>
        <p:nvSpPr>
          <p:cNvPr id="13" name="Tytuł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dirty="0" err="1" smtClean="0"/>
              <a:t>Example</a:t>
            </a:r>
            <a:r>
              <a:rPr lang="pl-PL" dirty="0" smtClean="0"/>
              <a:t> 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178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Multivariate</a:t>
            </a:r>
            <a:r>
              <a:rPr lang="pl-PL" dirty="0" smtClean="0"/>
              <a:t> </a:t>
            </a:r>
            <a:r>
              <a:rPr lang="pl-PL" dirty="0" err="1" smtClean="0"/>
              <a:t>normal</a:t>
            </a:r>
            <a:endParaRPr lang="pl-PL" dirty="0"/>
          </a:p>
        </p:txBody>
      </p:sp>
      <p:sp>
        <p:nvSpPr>
          <p:cNvPr id="4" name="Elipsa 3"/>
          <p:cNvSpPr/>
          <p:nvPr/>
        </p:nvSpPr>
        <p:spPr>
          <a:xfrm>
            <a:off x="2600147" y="261012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5" name="Dowolny kształt 4"/>
          <p:cNvSpPr/>
          <p:nvPr/>
        </p:nvSpPr>
        <p:spPr>
          <a:xfrm>
            <a:off x="2791868" y="1834838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5803601" y="2606910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3936047" y="1674018"/>
                <a:ext cx="936104" cy="4320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47" y="1674018"/>
                <a:ext cx="936104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4212378" y="477036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L</a:t>
            </a:r>
            <a:endParaRPr lang="pl-PL" sz="800" b="1" baseline="-25000" dirty="0"/>
          </a:p>
        </p:txBody>
      </p:sp>
      <p:sp>
        <p:nvSpPr>
          <p:cNvPr id="9" name="Dowolny kształt 8"/>
          <p:cNvSpPr/>
          <p:nvPr/>
        </p:nvSpPr>
        <p:spPr>
          <a:xfrm>
            <a:off x="2631055" y="2983854"/>
            <a:ext cx="1581323" cy="1977326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owolny kształt 9"/>
          <p:cNvSpPr/>
          <p:nvPr/>
        </p:nvSpPr>
        <p:spPr>
          <a:xfrm flipH="1">
            <a:off x="4595816" y="2953740"/>
            <a:ext cx="1591221" cy="199664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2149906" y="3542628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06" y="3542628"/>
                <a:ext cx="93610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5875609" y="3579070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09" y="3579070"/>
                <a:ext cx="936104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5" y="1533797"/>
            <a:ext cx="2200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42" y="1567903"/>
            <a:ext cx="2200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00" y="5217191"/>
            <a:ext cx="2200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ole tekstowe 15"/>
          <p:cNvSpPr txBox="1"/>
          <p:nvPr/>
        </p:nvSpPr>
        <p:spPr>
          <a:xfrm>
            <a:off x="3086010" y="2708920"/>
            <a:ext cx="98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 smtClean="0"/>
              <a:t>Scorecard</a:t>
            </a:r>
            <a:r>
              <a:rPr lang="pl-PL" sz="1200" dirty="0" smtClean="0"/>
              <a:t> 1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4812019" y="2708920"/>
            <a:ext cx="912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err="1" smtClean="0"/>
              <a:t>Scorecard</a:t>
            </a:r>
            <a:r>
              <a:rPr lang="pl-PL" sz="1200" dirty="0" smtClean="0"/>
              <a:t> 2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3934553" y="4365104"/>
            <a:ext cx="1404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err="1" smtClean="0"/>
              <a:t>Latent</a:t>
            </a:r>
            <a:r>
              <a:rPr lang="pl-PL" sz="1200" dirty="0" smtClean="0"/>
              <a:t> </a:t>
            </a:r>
            <a:r>
              <a:rPr lang="pl-PL" sz="1200" dirty="0" err="1" smtClean="0"/>
              <a:t>Risk</a:t>
            </a:r>
            <a:r>
              <a:rPr lang="pl-PL" sz="1200" dirty="0" smtClean="0"/>
              <a:t> </a:t>
            </a:r>
            <a:r>
              <a:rPr lang="pl-PL" sz="1200" dirty="0" err="1" smtClean="0"/>
              <a:t>Variable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390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Multivariate</a:t>
            </a:r>
            <a:r>
              <a:rPr lang="pl-PL" dirty="0" smtClean="0"/>
              <a:t> </a:t>
            </a:r>
            <a:r>
              <a:rPr lang="pl-PL" dirty="0" err="1" smtClean="0"/>
              <a:t>normal</a:t>
            </a:r>
            <a:endParaRPr lang="pl-PL" dirty="0"/>
          </a:p>
        </p:txBody>
      </p:sp>
      <p:sp>
        <p:nvSpPr>
          <p:cNvPr id="4" name="Elipsa 3"/>
          <p:cNvSpPr/>
          <p:nvPr/>
        </p:nvSpPr>
        <p:spPr>
          <a:xfrm>
            <a:off x="2600147" y="261012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 smtClean="0"/>
              <a:t>1</a:t>
            </a:r>
            <a:endParaRPr lang="pl-PL" sz="800" b="1" baseline="-25000" dirty="0"/>
          </a:p>
        </p:txBody>
      </p:sp>
      <p:sp>
        <p:nvSpPr>
          <p:cNvPr id="5" name="Dowolny kształt 4"/>
          <p:cNvSpPr/>
          <p:nvPr/>
        </p:nvSpPr>
        <p:spPr>
          <a:xfrm>
            <a:off x="2791868" y="1834838"/>
            <a:ext cx="3224463" cy="770021"/>
          </a:xfrm>
          <a:custGeom>
            <a:avLst/>
            <a:gdLst>
              <a:gd name="connsiteX0" fmla="*/ 0 w 3224463"/>
              <a:gd name="connsiteY0" fmla="*/ 770021 h 770021"/>
              <a:gd name="connsiteX1" fmla="*/ 1624263 w 3224463"/>
              <a:gd name="connsiteY1" fmla="*/ 0 h 770021"/>
              <a:gd name="connsiteX2" fmla="*/ 3224463 w 3224463"/>
              <a:gd name="connsiteY2" fmla="*/ 770021 h 770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770021">
                <a:moveTo>
                  <a:pt x="0" y="770021"/>
                </a:moveTo>
                <a:cubicBezTo>
                  <a:pt x="543426" y="385010"/>
                  <a:pt x="1086853" y="0"/>
                  <a:pt x="1624263" y="0"/>
                </a:cubicBezTo>
                <a:cubicBezTo>
                  <a:pt x="2161673" y="0"/>
                  <a:pt x="2693068" y="385010"/>
                  <a:pt x="3224463" y="7700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5803601" y="2606910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S</a:t>
            </a:r>
            <a:r>
              <a:rPr lang="pl-PL" sz="800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rostokąt 6"/>
              <p:cNvSpPr/>
              <p:nvPr/>
            </p:nvSpPr>
            <p:spPr>
              <a:xfrm>
                <a:off x="3936047" y="1674018"/>
                <a:ext cx="936104" cy="43204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Prostoką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47" y="1674018"/>
                <a:ext cx="936104" cy="4320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a 7"/>
          <p:cNvSpPr/>
          <p:nvPr/>
        </p:nvSpPr>
        <p:spPr>
          <a:xfrm>
            <a:off x="4212378" y="4770362"/>
            <a:ext cx="383441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b="1" dirty="0" smtClean="0"/>
              <a:t>L</a:t>
            </a:r>
            <a:endParaRPr lang="pl-PL" sz="800" b="1" baseline="-25000" dirty="0"/>
          </a:p>
        </p:txBody>
      </p:sp>
      <p:sp>
        <p:nvSpPr>
          <p:cNvPr id="9" name="Dowolny kształt 8"/>
          <p:cNvSpPr/>
          <p:nvPr/>
        </p:nvSpPr>
        <p:spPr>
          <a:xfrm>
            <a:off x="2631055" y="2983854"/>
            <a:ext cx="1581323" cy="1977326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owolny kształt 9"/>
          <p:cNvSpPr/>
          <p:nvPr/>
        </p:nvSpPr>
        <p:spPr>
          <a:xfrm flipH="1">
            <a:off x="4595816" y="2953740"/>
            <a:ext cx="1591221" cy="1996642"/>
          </a:xfrm>
          <a:custGeom>
            <a:avLst/>
            <a:gdLst>
              <a:gd name="connsiteX0" fmla="*/ 148782 w 1742966"/>
              <a:gd name="connsiteY0" fmla="*/ 0 h 1636295"/>
              <a:gd name="connsiteX1" fmla="*/ 154798 w 1742966"/>
              <a:gd name="connsiteY1" fmla="*/ 1130969 h 1636295"/>
              <a:gd name="connsiteX2" fmla="*/ 1742966 w 1742966"/>
              <a:gd name="connsiteY2" fmla="*/ 1636295 h 163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2966" h="1636295">
                <a:moveTo>
                  <a:pt x="148782" y="0"/>
                </a:moveTo>
                <a:cubicBezTo>
                  <a:pt x="18941" y="429126"/>
                  <a:pt x="-110899" y="858253"/>
                  <a:pt x="154798" y="1130969"/>
                </a:cubicBezTo>
                <a:cubicBezTo>
                  <a:pt x="420495" y="1403685"/>
                  <a:pt x="1081730" y="1519990"/>
                  <a:pt x="1742966" y="163629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rostokąt 10"/>
              <p:cNvSpPr/>
              <p:nvPr/>
            </p:nvSpPr>
            <p:spPr>
              <a:xfrm>
                <a:off x="2149906" y="3542628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rostoką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906" y="3542628"/>
                <a:ext cx="936104" cy="432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stokąt 11"/>
              <p:cNvSpPr/>
              <p:nvPr/>
            </p:nvSpPr>
            <p:spPr>
              <a:xfrm>
                <a:off x="5875609" y="3579070"/>
                <a:ext cx="936104" cy="4320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rostoką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09" y="3579070"/>
                <a:ext cx="936104" cy="4320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95" y="1533797"/>
            <a:ext cx="2200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042" y="1567903"/>
            <a:ext cx="2200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00" y="5217191"/>
            <a:ext cx="22002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ole tekstowe 15"/>
          <p:cNvSpPr txBox="1"/>
          <p:nvPr/>
        </p:nvSpPr>
        <p:spPr>
          <a:xfrm>
            <a:off x="3086010" y="2708920"/>
            <a:ext cx="981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 smtClean="0"/>
              <a:t>Scorecard</a:t>
            </a:r>
            <a:r>
              <a:rPr lang="pl-PL" sz="1200" dirty="0" smtClean="0"/>
              <a:t> 1</a:t>
            </a:r>
            <a:endParaRPr lang="pl-PL" dirty="0"/>
          </a:p>
        </p:txBody>
      </p:sp>
      <p:sp>
        <p:nvSpPr>
          <p:cNvPr id="17" name="Prostokąt 16"/>
          <p:cNvSpPr/>
          <p:nvPr/>
        </p:nvSpPr>
        <p:spPr>
          <a:xfrm>
            <a:off x="4812019" y="2708920"/>
            <a:ext cx="9121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err="1" smtClean="0"/>
              <a:t>Scorecard</a:t>
            </a:r>
            <a:r>
              <a:rPr lang="pl-PL" sz="1200" dirty="0" smtClean="0"/>
              <a:t> 2</a:t>
            </a:r>
            <a:endParaRPr lang="pl-PL" dirty="0"/>
          </a:p>
        </p:txBody>
      </p:sp>
      <p:sp>
        <p:nvSpPr>
          <p:cNvPr id="18" name="Prostokąt 17"/>
          <p:cNvSpPr/>
          <p:nvPr/>
        </p:nvSpPr>
        <p:spPr>
          <a:xfrm>
            <a:off x="3934553" y="4365104"/>
            <a:ext cx="1404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 err="1" smtClean="0"/>
              <a:t>Latent</a:t>
            </a:r>
            <a:r>
              <a:rPr lang="pl-PL" sz="1200" dirty="0" smtClean="0"/>
              <a:t> </a:t>
            </a:r>
            <a:r>
              <a:rPr lang="pl-PL" sz="1200" dirty="0" err="1" smtClean="0"/>
              <a:t>Risk</a:t>
            </a:r>
            <a:r>
              <a:rPr lang="pl-PL" sz="1200" dirty="0" smtClean="0"/>
              <a:t> </a:t>
            </a:r>
            <a:r>
              <a:rPr lang="pl-PL" sz="1200" dirty="0" err="1" smtClean="0"/>
              <a:t>Variable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rostokąt 18"/>
              <p:cNvSpPr/>
              <p:nvPr/>
            </p:nvSpPr>
            <p:spPr>
              <a:xfrm>
                <a:off x="6844931" y="4010249"/>
                <a:ext cx="2056717" cy="832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l-PL" b="1" i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</a:t>
                </a:r>
                <a:endParaRPr lang="pl-PL" dirty="0"/>
              </a:p>
            </p:txBody>
          </p:sp>
        </mc:Choice>
        <mc:Fallback xmlns="">
          <p:sp>
            <p:nvSpPr>
              <p:cNvPr id="19" name="Prostoką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31" y="4010249"/>
                <a:ext cx="2056717" cy="832792"/>
              </a:xfrm>
              <a:prstGeom prst="rect">
                <a:avLst/>
              </a:prstGeom>
              <a:blipFill rotWithShape="1">
                <a:blip r:embed="rId6"/>
                <a:stretch>
                  <a:fillRect r="-148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rostokąt 19"/>
              <p:cNvSpPr/>
              <p:nvPr/>
            </p:nvSpPr>
            <p:spPr>
              <a:xfrm>
                <a:off x="7164288" y="4804738"/>
                <a:ext cx="998800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Prostoką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4804738"/>
                <a:ext cx="998800" cy="8249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rostokąt 20"/>
              <p:cNvSpPr/>
              <p:nvPr/>
            </p:nvSpPr>
            <p:spPr>
              <a:xfrm>
                <a:off x="6732240" y="5661248"/>
                <a:ext cx="2054537" cy="994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Prostoką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661248"/>
                <a:ext cx="2054537" cy="99469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66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a 17">
            <a:extLst>
              <a:ext uri="{FF2B5EF4-FFF2-40B4-BE49-F238E27FC236}">
                <a16:creationId xmlns="" xmlns:a16="http://schemas.microsoft.com/office/drawing/2014/main" id="{2D538BE9-3A96-4C4E-B8B6-F1A2372A1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483" y="2618109"/>
            <a:ext cx="4523722" cy="3363328"/>
          </a:xfrm>
          <a:prstGeom prst="rect">
            <a:avLst/>
          </a:prstGeom>
        </p:spPr>
      </p:pic>
      <p:pic>
        <p:nvPicPr>
          <p:cNvPr id="20" name="Grafika 19">
            <a:extLst>
              <a:ext uri="{FF2B5EF4-FFF2-40B4-BE49-F238E27FC236}">
                <a16:creationId xmlns="" xmlns:a16="http://schemas.microsoft.com/office/drawing/2014/main" id="{D6536BC5-CD55-46EB-B006-76009EB83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6041" y="2923126"/>
            <a:ext cx="3360895" cy="2753295"/>
          </a:xfrm>
          <a:prstGeom prst="rect">
            <a:avLst/>
          </a:prstGeom>
        </p:spPr>
      </p:pic>
      <p:sp>
        <p:nvSpPr>
          <p:cNvPr id="21" name="pole tekstowe 20">
            <a:extLst>
              <a:ext uri="{FF2B5EF4-FFF2-40B4-BE49-F238E27FC236}">
                <a16:creationId xmlns="" xmlns:mc="http://schemas.openxmlformats.org/markup-compatibility/2006" xmlns:a14="http://schemas.microsoft.com/office/drawing/2010/main" xmlns:a16="http://schemas.microsoft.com/office/drawing/2014/main" id="{54C8B4BA-D749-4338-83D5-CB361B071322}"/>
              </a:ext>
            </a:extLst>
          </p:cNvPr>
          <p:cNvSpPr txBox="1"/>
          <p:nvPr/>
        </p:nvSpPr>
        <p:spPr>
          <a:xfrm>
            <a:off x="5179421" y="260648"/>
            <a:ext cx="2817857" cy="1142138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GB" sz="1400" dirty="0"/>
              <a:t>The score </a:t>
            </a:r>
            <a:r>
              <a:rPr lang="pl-PL" sz="1400" dirty="0" err="1" smtClean="0"/>
              <a:t>correlated</a:t>
            </a:r>
            <a:r>
              <a:rPr lang="pl-PL" sz="1400" dirty="0" smtClean="0"/>
              <a:t> with the</a:t>
            </a:r>
            <a:r>
              <a:rPr lang="en-GB" sz="1400" dirty="0" smtClean="0"/>
              <a:t> </a:t>
            </a:r>
            <a:r>
              <a:rPr lang="en-GB" sz="1400" dirty="0"/>
              <a:t>latent risk </a:t>
            </a:r>
            <a:r>
              <a:rPr lang="en-GB" sz="1400" dirty="0" smtClean="0"/>
              <a:t>variable. </a:t>
            </a:r>
            <a:r>
              <a:rPr lang="en-GB" sz="1400" dirty="0"/>
              <a:t>Latent risk variable, in turn, translates into default flag based on assumed </a:t>
            </a:r>
            <a:r>
              <a:rPr lang="pl-PL" sz="1400" dirty="0"/>
              <a:t>market </a:t>
            </a:r>
            <a:r>
              <a:rPr lang="pl-PL" sz="1400" dirty="0" err="1"/>
              <a:t>default</a:t>
            </a:r>
            <a:r>
              <a:rPr lang="en-GB" sz="1400" dirty="0"/>
              <a:t> rate.</a:t>
            </a:r>
          </a:p>
        </p:txBody>
      </p:sp>
      <p:pic>
        <p:nvPicPr>
          <p:cNvPr id="22" name="Grafika 21">
            <a:extLst>
              <a:ext uri="{FF2B5EF4-FFF2-40B4-BE49-F238E27FC236}">
                <a16:creationId xmlns="" xmlns:a16="http://schemas.microsoft.com/office/drawing/2014/main" id="{F5C938A8-3299-4F67-944D-13941C841E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063" y="527905"/>
            <a:ext cx="4384104" cy="2090204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2274868" y="2492896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err="1" smtClean="0"/>
              <a:t>score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 rot="16200000">
            <a:off x="4319311" y="4200656"/>
            <a:ext cx="1720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err="1"/>
              <a:t>l</a:t>
            </a:r>
            <a:r>
              <a:rPr lang="pl-PL" dirty="0" err="1" smtClean="0"/>
              <a:t>atent</a:t>
            </a:r>
            <a:r>
              <a:rPr lang="pl-PL" dirty="0" smtClean="0"/>
              <a:t> </a:t>
            </a:r>
            <a:r>
              <a:rPr lang="pl-PL" dirty="0" err="1" smtClean="0"/>
              <a:t>risk</a:t>
            </a:r>
            <a:r>
              <a:rPr lang="pl-PL" dirty="0" smtClean="0"/>
              <a:t> </a:t>
            </a:r>
            <a:r>
              <a:rPr lang="pl-PL" dirty="0" err="1" smtClean="0"/>
              <a:t>factor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5144415" y="1760067"/>
                <a:ext cx="2731325" cy="732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𝛷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415" y="1760067"/>
                <a:ext cx="2731325" cy="73282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765</Words>
  <Application>Microsoft Office PowerPoint</Application>
  <PresentationFormat>Pokaz na ekranie (4:3)</PresentationFormat>
  <Paragraphs>257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</vt:lpstr>
      <vt:lpstr>Helvetica Neue</vt:lpstr>
      <vt:lpstr>Helvetica Neue Medium</vt:lpstr>
      <vt:lpstr>Motyw pakietu Office</vt:lpstr>
      <vt:lpstr>Understanding Economic Benefits of Combining Credit Scorecards </vt:lpstr>
      <vt:lpstr>The model</vt:lpstr>
      <vt:lpstr>Real life example</vt:lpstr>
      <vt:lpstr>Prezentacja programu PowerPoint</vt:lpstr>
      <vt:lpstr>Prezentacja programu PowerPoint</vt:lpstr>
      <vt:lpstr>Prezentacja programu PowerPoint</vt:lpstr>
      <vt:lpstr>Multivariate normal</vt:lpstr>
      <vt:lpstr>Multivariate normal</vt:lpstr>
      <vt:lpstr>Prezentacja programu PowerPoint</vt:lpstr>
      <vt:lpstr>Gini &lt;-&gt; ρ</vt:lpstr>
      <vt:lpstr>Gini &lt;-&gt; ρ</vt:lpstr>
      <vt:lpstr>Gini &lt;-&gt; ρ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How much is 1pp increase in Gini?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blazej.kochanski@outlook.com</dc:creator>
  <cp:lastModifiedBy>Konto Microsoft</cp:lastModifiedBy>
  <cp:revision>21</cp:revision>
  <dcterms:created xsi:type="dcterms:W3CDTF">2021-08-23T14:20:59Z</dcterms:created>
  <dcterms:modified xsi:type="dcterms:W3CDTF">2021-08-25T10:47:35Z</dcterms:modified>
</cp:coreProperties>
</file>