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261" r:id="rId4"/>
    <p:sldId id="264" r:id="rId5"/>
    <p:sldId id="267" r:id="rId6"/>
    <p:sldId id="269" r:id="rId7"/>
    <p:sldId id="312" r:id="rId8"/>
    <p:sldId id="313" r:id="rId9"/>
    <p:sldId id="271" r:id="rId10"/>
    <p:sldId id="294" r:id="rId11"/>
    <p:sldId id="274" r:id="rId12"/>
    <p:sldId id="288" r:id="rId13"/>
    <p:sldId id="289" r:id="rId14"/>
    <p:sldId id="291" r:id="rId15"/>
    <p:sldId id="292" r:id="rId16"/>
    <p:sldId id="293" r:id="rId17"/>
    <p:sldId id="295" r:id="rId18"/>
    <p:sldId id="296" r:id="rId19"/>
    <p:sldId id="297" r:id="rId20"/>
    <p:sldId id="300" r:id="rId21"/>
    <p:sldId id="302" r:id="rId22"/>
    <p:sldId id="301" r:id="rId23"/>
    <p:sldId id="282" r:id="rId24"/>
    <p:sldId id="303" r:id="rId25"/>
    <p:sldId id="304" r:id="rId26"/>
    <p:sldId id="283" r:id="rId27"/>
    <p:sldId id="30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0517"/>
    <a:srgbClr val="9BAFB5"/>
    <a:srgbClr val="4A5356"/>
    <a:srgbClr val="C6C1BA"/>
    <a:srgbClr val="FF7C80"/>
    <a:srgbClr val="7D979F"/>
    <a:srgbClr val="00BFC4"/>
    <a:srgbClr val="0066CC"/>
    <a:srgbClr val="F876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6321A0-575C-47BD-9896-5CCDAE042601}" type="doc">
      <dgm:prSet loTypeId="urn:microsoft.com/office/officeart/2005/8/layout/hierarchy1" loCatId="hierarchy" qsTypeId="urn:microsoft.com/office/officeart/2005/8/quickstyle/simple1" qsCatId="simple" csTypeId="urn:microsoft.com/office/officeart/2005/8/colors/accent4_5" csCatId="accent4" phldr="1"/>
      <dgm:spPr/>
      <dgm:t>
        <a:bodyPr/>
        <a:lstStyle/>
        <a:p>
          <a:endParaRPr lang="en-US"/>
        </a:p>
      </dgm:t>
    </dgm:pt>
    <dgm:pt modelId="{AE5BA5D9-8DD5-4A41-8DE6-B6B95E198819}">
      <dgm:prSet/>
      <dgm:spPr/>
      <dgm:t>
        <a:bodyPr/>
        <a:lstStyle/>
        <a:p>
          <a:pPr>
            <a:lnSpc>
              <a:spcPct val="100000"/>
            </a:lnSpc>
          </a:pPr>
          <a:r>
            <a:rPr lang="en-US" dirty="0"/>
            <a:t>Full-time Data Scientist</a:t>
          </a:r>
        </a:p>
      </dgm:t>
    </dgm:pt>
    <dgm:pt modelId="{C4DBA796-D2EF-494E-971D-6393E155422D}" type="parTrans" cxnId="{5BDBDD39-C276-4320-832D-07F1DD808EFF}">
      <dgm:prSet/>
      <dgm:spPr/>
      <dgm:t>
        <a:bodyPr/>
        <a:lstStyle/>
        <a:p>
          <a:endParaRPr lang="en-US"/>
        </a:p>
      </dgm:t>
    </dgm:pt>
    <dgm:pt modelId="{7753D780-911E-452B-B370-3C3F6F8FD1FA}" type="sibTrans" cxnId="{5BDBDD39-C276-4320-832D-07F1DD808EFF}">
      <dgm:prSet/>
      <dgm:spPr/>
      <dgm:t>
        <a:bodyPr/>
        <a:lstStyle/>
        <a:p>
          <a:endParaRPr lang="en-US"/>
        </a:p>
      </dgm:t>
    </dgm:pt>
    <dgm:pt modelId="{BC6829FC-364D-4729-A12F-1E70E415B6A0}">
      <dgm:prSet/>
      <dgm:spPr/>
      <dgm:t>
        <a:bodyPr/>
        <a:lstStyle/>
        <a:p>
          <a:pPr>
            <a:lnSpc>
              <a:spcPct val="100000"/>
            </a:lnSpc>
          </a:pPr>
          <a:r>
            <a:rPr lang="en-US" dirty="0"/>
            <a:t>U.S. employees vs. Offshore employees</a:t>
          </a:r>
        </a:p>
      </dgm:t>
    </dgm:pt>
    <dgm:pt modelId="{EED4C436-93C7-4923-9ACA-A2CC87E8708A}" type="parTrans" cxnId="{91F97142-1AD9-4007-88F0-E4126CC3892F}">
      <dgm:prSet/>
      <dgm:spPr/>
      <dgm:t>
        <a:bodyPr/>
        <a:lstStyle/>
        <a:p>
          <a:endParaRPr lang="en-US"/>
        </a:p>
      </dgm:t>
    </dgm:pt>
    <dgm:pt modelId="{8D388127-3771-4F59-9EFA-3FC691F637B8}" type="sibTrans" cxnId="{91F97142-1AD9-4007-88F0-E4126CC3892F}">
      <dgm:prSet/>
      <dgm:spPr/>
      <dgm:t>
        <a:bodyPr/>
        <a:lstStyle/>
        <a:p>
          <a:endParaRPr lang="en-US"/>
        </a:p>
      </dgm:t>
    </dgm:pt>
    <dgm:pt modelId="{FB7C7E2F-FD25-4D51-853F-ADA550C0802D}">
      <dgm:prSet/>
      <dgm:spPr/>
      <dgm:t>
        <a:bodyPr/>
        <a:lstStyle/>
        <a:p>
          <a:pPr>
            <a:lnSpc>
              <a:spcPct val="100000"/>
            </a:lnSpc>
          </a:pPr>
          <a:r>
            <a:rPr lang="en-US" dirty="0"/>
            <a:t>Examine company size</a:t>
          </a:r>
        </a:p>
      </dgm:t>
    </dgm:pt>
    <dgm:pt modelId="{A7A64815-6FFF-4006-977D-10AA4574D9B5}" type="parTrans" cxnId="{8C66116A-B4AB-48AF-B8DF-94C58A66E875}">
      <dgm:prSet/>
      <dgm:spPr/>
      <dgm:t>
        <a:bodyPr/>
        <a:lstStyle/>
        <a:p>
          <a:endParaRPr lang="en-US"/>
        </a:p>
      </dgm:t>
    </dgm:pt>
    <dgm:pt modelId="{BE9867FA-6785-40DB-BB7E-8C3C6928AEC5}" type="sibTrans" cxnId="{8C66116A-B4AB-48AF-B8DF-94C58A66E875}">
      <dgm:prSet/>
      <dgm:spPr/>
      <dgm:t>
        <a:bodyPr/>
        <a:lstStyle/>
        <a:p>
          <a:endParaRPr lang="en-US"/>
        </a:p>
      </dgm:t>
    </dgm:pt>
    <dgm:pt modelId="{AE9FCD5A-BBEA-4613-A343-9A2540EFD59A}">
      <dgm:prSet/>
      <dgm:spPr/>
      <dgm:t>
        <a:bodyPr/>
        <a:lstStyle/>
        <a:p>
          <a:pPr>
            <a:lnSpc>
              <a:spcPct val="100000"/>
            </a:lnSpc>
          </a:pPr>
          <a:r>
            <a:rPr lang="en-US" dirty="0"/>
            <a:t>Investigate salary trends over time</a:t>
          </a:r>
        </a:p>
      </dgm:t>
    </dgm:pt>
    <dgm:pt modelId="{B7787AA1-5B3C-4AF0-89A5-35258A6E46E0}" type="parTrans" cxnId="{F45E9168-6EE2-47B7-821E-68ECC73212B7}">
      <dgm:prSet/>
      <dgm:spPr/>
      <dgm:t>
        <a:bodyPr/>
        <a:lstStyle/>
        <a:p>
          <a:endParaRPr lang="en-US"/>
        </a:p>
      </dgm:t>
    </dgm:pt>
    <dgm:pt modelId="{A1864AF1-05A9-4B77-8619-870E0C02101D}" type="sibTrans" cxnId="{F45E9168-6EE2-47B7-821E-68ECC73212B7}">
      <dgm:prSet/>
      <dgm:spPr/>
      <dgm:t>
        <a:bodyPr/>
        <a:lstStyle/>
        <a:p>
          <a:endParaRPr lang="en-US"/>
        </a:p>
      </dgm:t>
    </dgm:pt>
    <dgm:pt modelId="{095D6340-0B2A-4E3E-9C03-C25F6F9A5AE6}">
      <dgm:prSet/>
      <dgm:spPr/>
      <dgm:t>
        <a:bodyPr/>
        <a:lstStyle/>
        <a:p>
          <a:pPr>
            <a:lnSpc>
              <a:spcPct val="100000"/>
            </a:lnSpc>
          </a:pPr>
          <a:r>
            <a:rPr lang="en-US"/>
            <a:t>Data Science team</a:t>
          </a:r>
        </a:p>
      </dgm:t>
    </dgm:pt>
    <dgm:pt modelId="{093752F3-7F0B-446D-92D7-2884952BA56D}" type="parTrans" cxnId="{3B4450E6-CAA9-4DA4-868A-09E09CE21A3C}">
      <dgm:prSet/>
      <dgm:spPr/>
      <dgm:t>
        <a:bodyPr/>
        <a:lstStyle/>
        <a:p>
          <a:endParaRPr lang="en-US"/>
        </a:p>
      </dgm:t>
    </dgm:pt>
    <dgm:pt modelId="{CEA23D88-C43A-4120-9E1C-758FC08F876D}" type="sibTrans" cxnId="{3B4450E6-CAA9-4DA4-868A-09E09CE21A3C}">
      <dgm:prSet/>
      <dgm:spPr/>
      <dgm:t>
        <a:bodyPr/>
        <a:lstStyle/>
        <a:p>
          <a:endParaRPr lang="en-US"/>
        </a:p>
      </dgm:t>
    </dgm:pt>
    <dgm:pt modelId="{9CEB4D1D-2A2D-4557-9AC7-B0ECA68BB442}" type="pres">
      <dgm:prSet presAssocID="{456321A0-575C-47BD-9896-5CCDAE042601}" presName="hierChild1" presStyleCnt="0">
        <dgm:presLayoutVars>
          <dgm:chPref val="1"/>
          <dgm:dir/>
          <dgm:animOne val="branch"/>
          <dgm:animLvl val="lvl"/>
          <dgm:resizeHandles/>
        </dgm:presLayoutVars>
      </dgm:prSet>
      <dgm:spPr/>
    </dgm:pt>
    <dgm:pt modelId="{E605DFC2-059A-4333-995E-D2FE605E6298}" type="pres">
      <dgm:prSet presAssocID="{AE5BA5D9-8DD5-4A41-8DE6-B6B95E198819}" presName="hierRoot1" presStyleCnt="0"/>
      <dgm:spPr/>
    </dgm:pt>
    <dgm:pt modelId="{F2330724-F45F-4909-99C4-1E003A711413}" type="pres">
      <dgm:prSet presAssocID="{AE5BA5D9-8DD5-4A41-8DE6-B6B95E198819}" presName="composite" presStyleCnt="0"/>
      <dgm:spPr/>
    </dgm:pt>
    <dgm:pt modelId="{ADAE7134-4A7B-49B3-87B1-ECCF11B1241C}" type="pres">
      <dgm:prSet presAssocID="{AE5BA5D9-8DD5-4A41-8DE6-B6B95E198819}" presName="background" presStyleLbl="node0" presStyleIdx="0" presStyleCnt="5"/>
      <dgm:spPr/>
    </dgm:pt>
    <dgm:pt modelId="{9BC07624-A04E-4D4B-9679-3BF0EA385297}" type="pres">
      <dgm:prSet presAssocID="{AE5BA5D9-8DD5-4A41-8DE6-B6B95E198819}" presName="text" presStyleLbl="fgAcc0" presStyleIdx="0" presStyleCnt="5">
        <dgm:presLayoutVars>
          <dgm:chPref val="3"/>
        </dgm:presLayoutVars>
      </dgm:prSet>
      <dgm:spPr/>
    </dgm:pt>
    <dgm:pt modelId="{6387FB8B-57EA-42CC-A9ED-A41E5E3FA500}" type="pres">
      <dgm:prSet presAssocID="{AE5BA5D9-8DD5-4A41-8DE6-B6B95E198819}" presName="hierChild2" presStyleCnt="0"/>
      <dgm:spPr/>
    </dgm:pt>
    <dgm:pt modelId="{65AC2D24-B35F-4EC2-9A42-55D67127D86A}" type="pres">
      <dgm:prSet presAssocID="{BC6829FC-364D-4729-A12F-1E70E415B6A0}" presName="hierRoot1" presStyleCnt="0"/>
      <dgm:spPr/>
    </dgm:pt>
    <dgm:pt modelId="{0D085050-A4FA-4CB0-BF62-E135C5D7F495}" type="pres">
      <dgm:prSet presAssocID="{BC6829FC-364D-4729-A12F-1E70E415B6A0}" presName="composite" presStyleCnt="0"/>
      <dgm:spPr/>
    </dgm:pt>
    <dgm:pt modelId="{5C577BA1-6563-4B7C-A6C2-575B6B5A54A1}" type="pres">
      <dgm:prSet presAssocID="{BC6829FC-364D-4729-A12F-1E70E415B6A0}" presName="background" presStyleLbl="node0" presStyleIdx="1" presStyleCnt="5"/>
      <dgm:spPr/>
    </dgm:pt>
    <dgm:pt modelId="{C8EC1888-7EA1-4057-9696-42D061B2E074}" type="pres">
      <dgm:prSet presAssocID="{BC6829FC-364D-4729-A12F-1E70E415B6A0}" presName="text" presStyleLbl="fgAcc0" presStyleIdx="1" presStyleCnt="5">
        <dgm:presLayoutVars>
          <dgm:chPref val="3"/>
        </dgm:presLayoutVars>
      </dgm:prSet>
      <dgm:spPr/>
    </dgm:pt>
    <dgm:pt modelId="{710616F3-297A-47A7-A7BA-AE017350DB64}" type="pres">
      <dgm:prSet presAssocID="{BC6829FC-364D-4729-A12F-1E70E415B6A0}" presName="hierChild2" presStyleCnt="0"/>
      <dgm:spPr/>
    </dgm:pt>
    <dgm:pt modelId="{9CA757B8-14A2-4EDE-8F78-C30CE66A3B81}" type="pres">
      <dgm:prSet presAssocID="{FB7C7E2F-FD25-4D51-853F-ADA550C0802D}" presName="hierRoot1" presStyleCnt="0"/>
      <dgm:spPr/>
    </dgm:pt>
    <dgm:pt modelId="{68756921-F2EA-46B3-8652-A96F9A30900A}" type="pres">
      <dgm:prSet presAssocID="{FB7C7E2F-FD25-4D51-853F-ADA550C0802D}" presName="composite" presStyleCnt="0"/>
      <dgm:spPr/>
    </dgm:pt>
    <dgm:pt modelId="{18A7D99F-5342-411E-A60D-67BD3E2305F6}" type="pres">
      <dgm:prSet presAssocID="{FB7C7E2F-FD25-4D51-853F-ADA550C0802D}" presName="background" presStyleLbl="node0" presStyleIdx="2" presStyleCnt="5"/>
      <dgm:spPr/>
    </dgm:pt>
    <dgm:pt modelId="{C7B838FA-AD52-494C-84CD-C4247424EF44}" type="pres">
      <dgm:prSet presAssocID="{FB7C7E2F-FD25-4D51-853F-ADA550C0802D}" presName="text" presStyleLbl="fgAcc0" presStyleIdx="2" presStyleCnt="5">
        <dgm:presLayoutVars>
          <dgm:chPref val="3"/>
        </dgm:presLayoutVars>
      </dgm:prSet>
      <dgm:spPr/>
    </dgm:pt>
    <dgm:pt modelId="{12C0E8C5-0CA8-4734-82DB-3D02B7563601}" type="pres">
      <dgm:prSet presAssocID="{FB7C7E2F-FD25-4D51-853F-ADA550C0802D}" presName="hierChild2" presStyleCnt="0"/>
      <dgm:spPr/>
    </dgm:pt>
    <dgm:pt modelId="{E3522E89-1203-4BD0-BA59-15B8A678BEBF}" type="pres">
      <dgm:prSet presAssocID="{AE9FCD5A-BBEA-4613-A343-9A2540EFD59A}" presName="hierRoot1" presStyleCnt="0"/>
      <dgm:spPr/>
    </dgm:pt>
    <dgm:pt modelId="{E2A43434-D877-4D0D-900B-2746018778C8}" type="pres">
      <dgm:prSet presAssocID="{AE9FCD5A-BBEA-4613-A343-9A2540EFD59A}" presName="composite" presStyleCnt="0"/>
      <dgm:spPr/>
    </dgm:pt>
    <dgm:pt modelId="{89E60506-DF84-4647-9A24-B3C29404BB87}" type="pres">
      <dgm:prSet presAssocID="{AE9FCD5A-BBEA-4613-A343-9A2540EFD59A}" presName="background" presStyleLbl="node0" presStyleIdx="3" presStyleCnt="5"/>
      <dgm:spPr/>
    </dgm:pt>
    <dgm:pt modelId="{63030739-EF49-46C0-B339-3C34B57DEA10}" type="pres">
      <dgm:prSet presAssocID="{AE9FCD5A-BBEA-4613-A343-9A2540EFD59A}" presName="text" presStyleLbl="fgAcc0" presStyleIdx="3" presStyleCnt="5">
        <dgm:presLayoutVars>
          <dgm:chPref val="3"/>
        </dgm:presLayoutVars>
      </dgm:prSet>
      <dgm:spPr/>
    </dgm:pt>
    <dgm:pt modelId="{6798D7AD-2209-435C-966D-01919B398A5B}" type="pres">
      <dgm:prSet presAssocID="{AE9FCD5A-BBEA-4613-A343-9A2540EFD59A}" presName="hierChild2" presStyleCnt="0"/>
      <dgm:spPr/>
    </dgm:pt>
    <dgm:pt modelId="{5AA6AF9C-AF52-4C7B-A0FA-435898DAC3AF}" type="pres">
      <dgm:prSet presAssocID="{095D6340-0B2A-4E3E-9C03-C25F6F9A5AE6}" presName="hierRoot1" presStyleCnt="0"/>
      <dgm:spPr/>
    </dgm:pt>
    <dgm:pt modelId="{ABB1F7F0-5089-425E-8A89-CDAA141693D2}" type="pres">
      <dgm:prSet presAssocID="{095D6340-0B2A-4E3E-9C03-C25F6F9A5AE6}" presName="composite" presStyleCnt="0"/>
      <dgm:spPr/>
    </dgm:pt>
    <dgm:pt modelId="{787DE7C2-9D0B-4B4C-928A-9200CD4FC468}" type="pres">
      <dgm:prSet presAssocID="{095D6340-0B2A-4E3E-9C03-C25F6F9A5AE6}" presName="background" presStyleLbl="node0" presStyleIdx="4" presStyleCnt="5"/>
      <dgm:spPr/>
    </dgm:pt>
    <dgm:pt modelId="{74A39AFF-E631-4AD4-85F6-E50DA0EDB811}" type="pres">
      <dgm:prSet presAssocID="{095D6340-0B2A-4E3E-9C03-C25F6F9A5AE6}" presName="text" presStyleLbl="fgAcc0" presStyleIdx="4" presStyleCnt="5">
        <dgm:presLayoutVars>
          <dgm:chPref val="3"/>
        </dgm:presLayoutVars>
      </dgm:prSet>
      <dgm:spPr/>
    </dgm:pt>
    <dgm:pt modelId="{6C5530E3-2A88-4569-9B36-907C15E39E20}" type="pres">
      <dgm:prSet presAssocID="{095D6340-0B2A-4E3E-9C03-C25F6F9A5AE6}" presName="hierChild2" presStyleCnt="0"/>
      <dgm:spPr/>
    </dgm:pt>
  </dgm:ptLst>
  <dgm:cxnLst>
    <dgm:cxn modelId="{FBD08511-2274-4414-AD05-3657195625E2}" type="presOf" srcId="{095D6340-0B2A-4E3E-9C03-C25F6F9A5AE6}" destId="{74A39AFF-E631-4AD4-85F6-E50DA0EDB811}" srcOrd="0" destOrd="0" presId="urn:microsoft.com/office/officeart/2005/8/layout/hierarchy1"/>
    <dgm:cxn modelId="{A5DCC724-4EA4-4915-A38C-3F052363595A}" type="presOf" srcId="{BC6829FC-364D-4729-A12F-1E70E415B6A0}" destId="{C8EC1888-7EA1-4057-9696-42D061B2E074}" srcOrd="0" destOrd="0" presId="urn:microsoft.com/office/officeart/2005/8/layout/hierarchy1"/>
    <dgm:cxn modelId="{5BDBDD39-C276-4320-832D-07F1DD808EFF}" srcId="{456321A0-575C-47BD-9896-5CCDAE042601}" destId="{AE5BA5D9-8DD5-4A41-8DE6-B6B95E198819}" srcOrd="0" destOrd="0" parTransId="{C4DBA796-D2EF-494E-971D-6393E155422D}" sibTransId="{7753D780-911E-452B-B370-3C3F6F8FD1FA}"/>
    <dgm:cxn modelId="{91F97142-1AD9-4007-88F0-E4126CC3892F}" srcId="{456321A0-575C-47BD-9896-5CCDAE042601}" destId="{BC6829FC-364D-4729-A12F-1E70E415B6A0}" srcOrd="1" destOrd="0" parTransId="{EED4C436-93C7-4923-9ACA-A2CC87E8708A}" sibTransId="{8D388127-3771-4F59-9EFA-3FC691F637B8}"/>
    <dgm:cxn modelId="{F45E9168-6EE2-47B7-821E-68ECC73212B7}" srcId="{456321A0-575C-47BD-9896-5CCDAE042601}" destId="{AE9FCD5A-BBEA-4613-A343-9A2540EFD59A}" srcOrd="3" destOrd="0" parTransId="{B7787AA1-5B3C-4AF0-89A5-35258A6E46E0}" sibTransId="{A1864AF1-05A9-4B77-8619-870E0C02101D}"/>
    <dgm:cxn modelId="{8C66116A-B4AB-48AF-B8DF-94C58A66E875}" srcId="{456321A0-575C-47BD-9896-5CCDAE042601}" destId="{FB7C7E2F-FD25-4D51-853F-ADA550C0802D}" srcOrd="2" destOrd="0" parTransId="{A7A64815-6FFF-4006-977D-10AA4574D9B5}" sibTransId="{BE9867FA-6785-40DB-BB7E-8C3C6928AEC5}"/>
    <dgm:cxn modelId="{D175AF7A-164B-418B-9C78-ECC0219259CA}" type="presOf" srcId="{456321A0-575C-47BD-9896-5CCDAE042601}" destId="{9CEB4D1D-2A2D-4557-9AC7-B0ECA68BB442}" srcOrd="0" destOrd="0" presId="urn:microsoft.com/office/officeart/2005/8/layout/hierarchy1"/>
    <dgm:cxn modelId="{C06571B0-29EE-485C-BB56-A838A2A1187C}" type="presOf" srcId="{FB7C7E2F-FD25-4D51-853F-ADA550C0802D}" destId="{C7B838FA-AD52-494C-84CD-C4247424EF44}" srcOrd="0" destOrd="0" presId="urn:microsoft.com/office/officeart/2005/8/layout/hierarchy1"/>
    <dgm:cxn modelId="{26A25EB3-BC02-409A-81AE-0762A2765B57}" type="presOf" srcId="{AE5BA5D9-8DD5-4A41-8DE6-B6B95E198819}" destId="{9BC07624-A04E-4D4B-9679-3BF0EA385297}" srcOrd="0" destOrd="0" presId="urn:microsoft.com/office/officeart/2005/8/layout/hierarchy1"/>
    <dgm:cxn modelId="{3B4450E6-CAA9-4DA4-868A-09E09CE21A3C}" srcId="{456321A0-575C-47BD-9896-5CCDAE042601}" destId="{095D6340-0B2A-4E3E-9C03-C25F6F9A5AE6}" srcOrd="4" destOrd="0" parTransId="{093752F3-7F0B-446D-92D7-2884952BA56D}" sibTransId="{CEA23D88-C43A-4120-9E1C-758FC08F876D}"/>
    <dgm:cxn modelId="{CE92CDF3-95A5-49FC-B785-4BC87FC91C83}" type="presOf" srcId="{AE9FCD5A-BBEA-4613-A343-9A2540EFD59A}" destId="{63030739-EF49-46C0-B339-3C34B57DEA10}" srcOrd="0" destOrd="0" presId="urn:microsoft.com/office/officeart/2005/8/layout/hierarchy1"/>
    <dgm:cxn modelId="{A7C1C104-3E19-416D-8FC3-9706207F0016}" type="presParOf" srcId="{9CEB4D1D-2A2D-4557-9AC7-B0ECA68BB442}" destId="{E605DFC2-059A-4333-995E-D2FE605E6298}" srcOrd="0" destOrd="0" presId="urn:microsoft.com/office/officeart/2005/8/layout/hierarchy1"/>
    <dgm:cxn modelId="{03E06C70-6D2C-4685-8596-AEA0DDEFBD1F}" type="presParOf" srcId="{E605DFC2-059A-4333-995E-D2FE605E6298}" destId="{F2330724-F45F-4909-99C4-1E003A711413}" srcOrd="0" destOrd="0" presId="urn:microsoft.com/office/officeart/2005/8/layout/hierarchy1"/>
    <dgm:cxn modelId="{14EC6A22-1563-4FD2-9E3F-AD1040DB42F0}" type="presParOf" srcId="{F2330724-F45F-4909-99C4-1E003A711413}" destId="{ADAE7134-4A7B-49B3-87B1-ECCF11B1241C}" srcOrd="0" destOrd="0" presId="urn:microsoft.com/office/officeart/2005/8/layout/hierarchy1"/>
    <dgm:cxn modelId="{EC64F016-52C4-4426-A6A1-3723EE689241}" type="presParOf" srcId="{F2330724-F45F-4909-99C4-1E003A711413}" destId="{9BC07624-A04E-4D4B-9679-3BF0EA385297}" srcOrd="1" destOrd="0" presId="urn:microsoft.com/office/officeart/2005/8/layout/hierarchy1"/>
    <dgm:cxn modelId="{6F756CE0-34FA-46B9-83A2-634AB00EA0C1}" type="presParOf" srcId="{E605DFC2-059A-4333-995E-D2FE605E6298}" destId="{6387FB8B-57EA-42CC-A9ED-A41E5E3FA500}" srcOrd="1" destOrd="0" presId="urn:microsoft.com/office/officeart/2005/8/layout/hierarchy1"/>
    <dgm:cxn modelId="{E6E46FA8-5CA4-4007-95D6-B4C44DCC23E0}" type="presParOf" srcId="{9CEB4D1D-2A2D-4557-9AC7-B0ECA68BB442}" destId="{65AC2D24-B35F-4EC2-9A42-55D67127D86A}" srcOrd="1" destOrd="0" presId="urn:microsoft.com/office/officeart/2005/8/layout/hierarchy1"/>
    <dgm:cxn modelId="{8DF46D6B-BA34-4550-8F81-29D2A9ABF96C}" type="presParOf" srcId="{65AC2D24-B35F-4EC2-9A42-55D67127D86A}" destId="{0D085050-A4FA-4CB0-BF62-E135C5D7F495}" srcOrd="0" destOrd="0" presId="urn:microsoft.com/office/officeart/2005/8/layout/hierarchy1"/>
    <dgm:cxn modelId="{96E9F2D4-ED0C-4EA2-99F9-60D2953FB484}" type="presParOf" srcId="{0D085050-A4FA-4CB0-BF62-E135C5D7F495}" destId="{5C577BA1-6563-4B7C-A6C2-575B6B5A54A1}" srcOrd="0" destOrd="0" presId="urn:microsoft.com/office/officeart/2005/8/layout/hierarchy1"/>
    <dgm:cxn modelId="{29A27B08-A9F9-4161-A8A3-398E2F21B381}" type="presParOf" srcId="{0D085050-A4FA-4CB0-BF62-E135C5D7F495}" destId="{C8EC1888-7EA1-4057-9696-42D061B2E074}" srcOrd="1" destOrd="0" presId="urn:microsoft.com/office/officeart/2005/8/layout/hierarchy1"/>
    <dgm:cxn modelId="{B5ABBC97-7E00-4BA5-BD5F-0429BAF38D09}" type="presParOf" srcId="{65AC2D24-B35F-4EC2-9A42-55D67127D86A}" destId="{710616F3-297A-47A7-A7BA-AE017350DB64}" srcOrd="1" destOrd="0" presId="urn:microsoft.com/office/officeart/2005/8/layout/hierarchy1"/>
    <dgm:cxn modelId="{404DB23D-10D4-4877-A994-9D1E795F0C38}" type="presParOf" srcId="{9CEB4D1D-2A2D-4557-9AC7-B0ECA68BB442}" destId="{9CA757B8-14A2-4EDE-8F78-C30CE66A3B81}" srcOrd="2" destOrd="0" presId="urn:microsoft.com/office/officeart/2005/8/layout/hierarchy1"/>
    <dgm:cxn modelId="{ED5B35C9-9176-4F2C-AD12-E868D8F098FF}" type="presParOf" srcId="{9CA757B8-14A2-4EDE-8F78-C30CE66A3B81}" destId="{68756921-F2EA-46B3-8652-A96F9A30900A}" srcOrd="0" destOrd="0" presId="urn:microsoft.com/office/officeart/2005/8/layout/hierarchy1"/>
    <dgm:cxn modelId="{CC7264D1-B872-4A40-97DE-B0FBDECFBAA6}" type="presParOf" srcId="{68756921-F2EA-46B3-8652-A96F9A30900A}" destId="{18A7D99F-5342-411E-A60D-67BD3E2305F6}" srcOrd="0" destOrd="0" presId="urn:microsoft.com/office/officeart/2005/8/layout/hierarchy1"/>
    <dgm:cxn modelId="{ABC4F5B4-0368-4F01-9DDE-59CC8A9CCB3F}" type="presParOf" srcId="{68756921-F2EA-46B3-8652-A96F9A30900A}" destId="{C7B838FA-AD52-494C-84CD-C4247424EF44}" srcOrd="1" destOrd="0" presId="urn:microsoft.com/office/officeart/2005/8/layout/hierarchy1"/>
    <dgm:cxn modelId="{BE3E8A6D-D524-4280-8699-173787BD9FA8}" type="presParOf" srcId="{9CA757B8-14A2-4EDE-8F78-C30CE66A3B81}" destId="{12C0E8C5-0CA8-4734-82DB-3D02B7563601}" srcOrd="1" destOrd="0" presId="urn:microsoft.com/office/officeart/2005/8/layout/hierarchy1"/>
    <dgm:cxn modelId="{4A16429C-2EF7-4A9E-B65A-D92F0F5B66A9}" type="presParOf" srcId="{9CEB4D1D-2A2D-4557-9AC7-B0ECA68BB442}" destId="{E3522E89-1203-4BD0-BA59-15B8A678BEBF}" srcOrd="3" destOrd="0" presId="urn:microsoft.com/office/officeart/2005/8/layout/hierarchy1"/>
    <dgm:cxn modelId="{4E7B0C6C-EB64-4381-9773-EAA70CD1ABAB}" type="presParOf" srcId="{E3522E89-1203-4BD0-BA59-15B8A678BEBF}" destId="{E2A43434-D877-4D0D-900B-2746018778C8}" srcOrd="0" destOrd="0" presId="urn:microsoft.com/office/officeart/2005/8/layout/hierarchy1"/>
    <dgm:cxn modelId="{C0407AFF-1FE9-4533-9661-E6B2F7E271C7}" type="presParOf" srcId="{E2A43434-D877-4D0D-900B-2746018778C8}" destId="{89E60506-DF84-4647-9A24-B3C29404BB87}" srcOrd="0" destOrd="0" presId="urn:microsoft.com/office/officeart/2005/8/layout/hierarchy1"/>
    <dgm:cxn modelId="{11BB13C3-6EBB-4A5C-82F1-A4AD2F290AB2}" type="presParOf" srcId="{E2A43434-D877-4D0D-900B-2746018778C8}" destId="{63030739-EF49-46C0-B339-3C34B57DEA10}" srcOrd="1" destOrd="0" presId="urn:microsoft.com/office/officeart/2005/8/layout/hierarchy1"/>
    <dgm:cxn modelId="{01F8E578-B72A-4011-9158-8A824D5823E3}" type="presParOf" srcId="{E3522E89-1203-4BD0-BA59-15B8A678BEBF}" destId="{6798D7AD-2209-435C-966D-01919B398A5B}" srcOrd="1" destOrd="0" presId="urn:microsoft.com/office/officeart/2005/8/layout/hierarchy1"/>
    <dgm:cxn modelId="{2D47535B-D96A-4681-BA6C-13AD5F47F74F}" type="presParOf" srcId="{9CEB4D1D-2A2D-4557-9AC7-B0ECA68BB442}" destId="{5AA6AF9C-AF52-4C7B-A0FA-435898DAC3AF}" srcOrd="4" destOrd="0" presId="urn:microsoft.com/office/officeart/2005/8/layout/hierarchy1"/>
    <dgm:cxn modelId="{DA3518FF-5532-4143-B3B2-E6FECEE428D4}" type="presParOf" srcId="{5AA6AF9C-AF52-4C7B-A0FA-435898DAC3AF}" destId="{ABB1F7F0-5089-425E-8A89-CDAA141693D2}" srcOrd="0" destOrd="0" presId="urn:microsoft.com/office/officeart/2005/8/layout/hierarchy1"/>
    <dgm:cxn modelId="{F627F19F-61F7-460E-83DC-E8A2CE68F731}" type="presParOf" srcId="{ABB1F7F0-5089-425E-8A89-CDAA141693D2}" destId="{787DE7C2-9D0B-4B4C-928A-9200CD4FC468}" srcOrd="0" destOrd="0" presId="urn:microsoft.com/office/officeart/2005/8/layout/hierarchy1"/>
    <dgm:cxn modelId="{DD87C854-3E9A-4925-BC72-5CA63F871452}" type="presParOf" srcId="{ABB1F7F0-5089-425E-8A89-CDAA141693D2}" destId="{74A39AFF-E631-4AD4-85F6-E50DA0EDB811}" srcOrd="1" destOrd="0" presId="urn:microsoft.com/office/officeart/2005/8/layout/hierarchy1"/>
    <dgm:cxn modelId="{13A1463F-6920-46C1-9CFD-52B9E9F14AAF}" type="presParOf" srcId="{5AA6AF9C-AF52-4C7B-A0FA-435898DAC3AF}" destId="{6C5530E3-2A88-4569-9B36-907C15E39E2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80F2D9-AC3D-472A-B846-994FB63ACEF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277ED1F3-394F-44D6-82B2-32FA4A9BA645}">
      <dgm:prSet/>
      <dgm:spPr/>
      <dgm:t>
        <a:bodyPr/>
        <a:lstStyle/>
        <a:p>
          <a:r>
            <a:rPr lang="en-US" dirty="0"/>
            <a:t>Full-time Data Scientist</a:t>
          </a:r>
        </a:p>
      </dgm:t>
    </dgm:pt>
    <dgm:pt modelId="{4883CF42-1BD5-4A68-90B5-73A49D50D99E}" type="parTrans" cxnId="{93536183-6F59-4403-A1AD-B9D6F8351EBA}">
      <dgm:prSet/>
      <dgm:spPr/>
      <dgm:t>
        <a:bodyPr/>
        <a:lstStyle/>
        <a:p>
          <a:endParaRPr lang="en-US"/>
        </a:p>
      </dgm:t>
    </dgm:pt>
    <dgm:pt modelId="{987EF748-BE79-4441-93A1-28425B5F3EF8}" type="sibTrans" cxnId="{93536183-6F59-4403-A1AD-B9D6F8351EBA}">
      <dgm:prSet/>
      <dgm:spPr/>
      <dgm:t>
        <a:bodyPr/>
        <a:lstStyle/>
        <a:p>
          <a:endParaRPr lang="en-US"/>
        </a:p>
      </dgm:t>
    </dgm:pt>
    <dgm:pt modelId="{A5A65FB9-E21B-4263-9FC0-0806B465661A}">
      <dgm:prSet/>
      <dgm:spPr/>
      <dgm:t>
        <a:bodyPr/>
        <a:lstStyle/>
        <a:p>
          <a:r>
            <a:rPr lang="en-US" dirty="0"/>
            <a:t>Someone to </a:t>
          </a:r>
          <a:r>
            <a:rPr lang="en-US" dirty="0">
              <a:solidFill>
                <a:srgbClr val="7030A0"/>
              </a:solidFill>
            </a:rPr>
            <a:t>drive data science </a:t>
          </a:r>
          <a:r>
            <a:rPr lang="en-US" dirty="0"/>
            <a:t>within the organization</a:t>
          </a:r>
        </a:p>
      </dgm:t>
    </dgm:pt>
    <dgm:pt modelId="{B076D60C-CF56-4676-8B5D-051A276C8A2B}" type="parTrans" cxnId="{26D7D106-62E2-4F48-B99E-C945E12E5BDC}">
      <dgm:prSet/>
      <dgm:spPr/>
      <dgm:t>
        <a:bodyPr/>
        <a:lstStyle/>
        <a:p>
          <a:endParaRPr lang="en-US"/>
        </a:p>
      </dgm:t>
    </dgm:pt>
    <dgm:pt modelId="{286CA2EE-06D7-4E6A-9E2A-21196FB0E17F}" type="sibTrans" cxnId="{26D7D106-62E2-4F48-B99E-C945E12E5BDC}">
      <dgm:prSet/>
      <dgm:spPr/>
      <dgm:t>
        <a:bodyPr/>
        <a:lstStyle/>
        <a:p>
          <a:endParaRPr lang="en-US"/>
        </a:p>
      </dgm:t>
    </dgm:pt>
    <dgm:pt modelId="{C69ADDCC-979E-43BD-B0C8-5CB5182AA0D1}">
      <dgm:prSet/>
      <dgm:spPr/>
      <dgm:t>
        <a:bodyPr/>
        <a:lstStyle/>
        <a:p>
          <a:r>
            <a:rPr lang="en-US" dirty="0"/>
            <a:t>Potentially </a:t>
          </a:r>
          <a:r>
            <a:rPr lang="en-US" dirty="0">
              <a:solidFill>
                <a:srgbClr val="7030A0"/>
              </a:solidFill>
            </a:rPr>
            <a:t>lead</a:t>
          </a:r>
          <a:r>
            <a:rPr lang="en-US" dirty="0"/>
            <a:t> a team in the future</a:t>
          </a:r>
        </a:p>
      </dgm:t>
    </dgm:pt>
    <dgm:pt modelId="{6F657A18-838D-44BB-8323-5BC2292F9262}" type="parTrans" cxnId="{E8040E4F-3FB3-45AE-8C57-5B5998EBDAAD}">
      <dgm:prSet/>
      <dgm:spPr/>
      <dgm:t>
        <a:bodyPr/>
        <a:lstStyle/>
        <a:p>
          <a:endParaRPr lang="en-US"/>
        </a:p>
      </dgm:t>
    </dgm:pt>
    <dgm:pt modelId="{930271C5-2702-4BE1-8FE6-24A7640A092B}" type="sibTrans" cxnId="{E8040E4F-3FB3-45AE-8C57-5B5998EBDAAD}">
      <dgm:prSet/>
      <dgm:spPr/>
      <dgm:t>
        <a:bodyPr/>
        <a:lstStyle/>
        <a:p>
          <a:endParaRPr lang="en-US"/>
        </a:p>
      </dgm:t>
    </dgm:pt>
    <dgm:pt modelId="{BC986854-7B90-4E30-BD9F-1B0AB1A0D277}">
      <dgm:prSet/>
      <dgm:spPr/>
      <dgm:t>
        <a:bodyPr/>
        <a:lstStyle/>
        <a:p>
          <a:r>
            <a:rPr lang="en-US" dirty="0"/>
            <a:t>“</a:t>
          </a:r>
          <a:r>
            <a:rPr lang="en-US" dirty="0">
              <a:solidFill>
                <a:srgbClr val="7030A0"/>
              </a:solidFill>
            </a:rPr>
            <a:t>Top talent</a:t>
          </a:r>
          <a:r>
            <a:rPr lang="en-US" dirty="0"/>
            <a:t>” </a:t>
          </a:r>
          <a:r>
            <a:rPr lang="en-US" dirty="0">
              <a:sym typeface="Wingdings" panose="05000000000000000000" pitchFamily="2" charset="2"/>
            </a:rPr>
            <a:t></a:t>
          </a:r>
          <a:r>
            <a:rPr lang="en-US" dirty="0"/>
            <a:t> extensive experience</a:t>
          </a:r>
        </a:p>
      </dgm:t>
    </dgm:pt>
    <dgm:pt modelId="{62A2B6CF-3ADD-4F57-9722-48CF48A0DB26}" type="parTrans" cxnId="{D077DA93-C41A-48D1-880A-E12DD9A3728F}">
      <dgm:prSet/>
      <dgm:spPr/>
      <dgm:t>
        <a:bodyPr/>
        <a:lstStyle/>
        <a:p>
          <a:endParaRPr lang="en-US"/>
        </a:p>
      </dgm:t>
    </dgm:pt>
    <dgm:pt modelId="{B6113834-D7C2-47BD-B110-D1E2239B2354}" type="sibTrans" cxnId="{D077DA93-C41A-48D1-880A-E12DD9A3728F}">
      <dgm:prSet/>
      <dgm:spPr/>
      <dgm:t>
        <a:bodyPr/>
        <a:lstStyle/>
        <a:p>
          <a:endParaRPr lang="en-US"/>
        </a:p>
      </dgm:t>
    </dgm:pt>
    <dgm:pt modelId="{A0C151F7-2A8B-4D2B-9F9D-D452EBEF79AD}">
      <dgm:prSet/>
      <dgm:spPr/>
      <dgm:t>
        <a:bodyPr/>
        <a:lstStyle/>
        <a:p>
          <a:r>
            <a:rPr lang="en-US" dirty="0"/>
            <a:t>U.S. employees vs. Offshore employees</a:t>
          </a:r>
        </a:p>
      </dgm:t>
    </dgm:pt>
    <dgm:pt modelId="{3242E8D3-BE76-4910-A1D7-2653AFA92680}" type="parTrans" cxnId="{7BC49A69-E68C-40C2-9663-8E21ED4C852A}">
      <dgm:prSet/>
      <dgm:spPr/>
      <dgm:t>
        <a:bodyPr/>
        <a:lstStyle/>
        <a:p>
          <a:endParaRPr lang="en-US"/>
        </a:p>
      </dgm:t>
    </dgm:pt>
    <dgm:pt modelId="{4B53598C-68CC-4F24-AAE9-3C8CDCFEC6C0}" type="sibTrans" cxnId="{7BC49A69-E68C-40C2-9663-8E21ED4C852A}">
      <dgm:prSet/>
      <dgm:spPr/>
      <dgm:t>
        <a:bodyPr/>
        <a:lstStyle/>
        <a:p>
          <a:endParaRPr lang="en-US"/>
        </a:p>
      </dgm:t>
    </dgm:pt>
    <dgm:pt modelId="{B78FE79C-706F-4D9D-BB45-F211E3BC4807}">
      <dgm:prSet/>
      <dgm:spPr/>
      <dgm:t>
        <a:bodyPr/>
        <a:lstStyle/>
        <a:p>
          <a:r>
            <a:rPr lang="en-US" dirty="0"/>
            <a:t>Highlight the </a:t>
          </a:r>
          <a:r>
            <a:rPr lang="en-US" i="0" u="sng" dirty="0"/>
            <a:t>differences</a:t>
          </a:r>
          <a:r>
            <a:rPr lang="en-US" dirty="0"/>
            <a:t> in </a:t>
          </a:r>
          <a:r>
            <a:rPr lang="en-US" u="sng" dirty="0"/>
            <a:t>salary</a:t>
          </a:r>
          <a:r>
            <a:rPr lang="en-US" dirty="0"/>
            <a:t> data</a:t>
          </a:r>
        </a:p>
      </dgm:t>
    </dgm:pt>
    <dgm:pt modelId="{9DC3E4B8-FB6C-4ED3-B2C8-3C74D5436648}" type="parTrans" cxnId="{9E28DA89-9D08-4CDF-A3C1-BB10D85671BC}">
      <dgm:prSet/>
      <dgm:spPr/>
      <dgm:t>
        <a:bodyPr/>
        <a:lstStyle/>
        <a:p>
          <a:endParaRPr lang="en-US"/>
        </a:p>
      </dgm:t>
    </dgm:pt>
    <dgm:pt modelId="{186D49FB-C35C-471C-8575-EA6BA2C5CE00}" type="sibTrans" cxnId="{9E28DA89-9D08-4CDF-A3C1-BB10D85671BC}">
      <dgm:prSet/>
      <dgm:spPr/>
      <dgm:t>
        <a:bodyPr/>
        <a:lstStyle/>
        <a:p>
          <a:endParaRPr lang="en-US"/>
        </a:p>
      </dgm:t>
    </dgm:pt>
    <dgm:pt modelId="{A8A05AEA-2DA1-4A2B-A8BF-025833437D41}">
      <dgm:prSet/>
      <dgm:spPr/>
      <dgm:t>
        <a:bodyPr/>
        <a:lstStyle/>
        <a:p>
          <a:r>
            <a:rPr lang="en-US"/>
            <a:t>Examine company size</a:t>
          </a:r>
        </a:p>
      </dgm:t>
    </dgm:pt>
    <dgm:pt modelId="{C25BD63B-3A7A-42AA-BB85-D878BEFF4D20}" type="parTrans" cxnId="{6889BA27-86A3-48C8-837F-56A777D9AADC}">
      <dgm:prSet/>
      <dgm:spPr/>
      <dgm:t>
        <a:bodyPr/>
        <a:lstStyle/>
        <a:p>
          <a:endParaRPr lang="en-US"/>
        </a:p>
      </dgm:t>
    </dgm:pt>
    <dgm:pt modelId="{3C23DAE0-E890-47A8-9B79-FFE48AF826A1}" type="sibTrans" cxnId="{6889BA27-86A3-48C8-837F-56A777D9AADC}">
      <dgm:prSet/>
      <dgm:spPr/>
      <dgm:t>
        <a:bodyPr/>
        <a:lstStyle/>
        <a:p>
          <a:endParaRPr lang="en-US"/>
        </a:p>
      </dgm:t>
    </dgm:pt>
    <dgm:pt modelId="{AFBE7620-BDD1-4D33-9D97-2EB5787FEDE6}">
      <dgm:prSet/>
      <dgm:spPr/>
      <dgm:t>
        <a:bodyPr/>
        <a:lstStyle/>
        <a:p>
          <a:r>
            <a:rPr lang="en-US" dirty="0"/>
            <a:t>Currently </a:t>
          </a:r>
          <a:r>
            <a:rPr lang="en-US" u="sng" dirty="0"/>
            <a:t>small</a:t>
          </a:r>
          <a:r>
            <a:rPr lang="en-US" dirty="0"/>
            <a:t>, rapidly </a:t>
          </a:r>
          <a:r>
            <a:rPr lang="en-US" u="sng" dirty="0"/>
            <a:t>expanding</a:t>
          </a:r>
          <a:r>
            <a:rPr lang="en-US" dirty="0"/>
            <a:t> to medium size</a:t>
          </a:r>
        </a:p>
      </dgm:t>
    </dgm:pt>
    <dgm:pt modelId="{B1682291-DA48-408B-889C-6DB37DCFCE31}" type="parTrans" cxnId="{9EAF60D2-293A-41F6-BCD6-DAB5454832C5}">
      <dgm:prSet/>
      <dgm:spPr/>
      <dgm:t>
        <a:bodyPr/>
        <a:lstStyle/>
        <a:p>
          <a:endParaRPr lang="en-US"/>
        </a:p>
      </dgm:t>
    </dgm:pt>
    <dgm:pt modelId="{4F95E170-273A-4F98-8E94-03F2F4BAB677}" type="sibTrans" cxnId="{9EAF60D2-293A-41F6-BCD6-DAB5454832C5}">
      <dgm:prSet/>
      <dgm:spPr/>
      <dgm:t>
        <a:bodyPr/>
        <a:lstStyle/>
        <a:p>
          <a:endParaRPr lang="en-US"/>
        </a:p>
      </dgm:t>
    </dgm:pt>
    <dgm:pt modelId="{54369030-BEB7-4972-A0CA-D49B11265803}">
      <dgm:prSet/>
      <dgm:spPr/>
      <dgm:t>
        <a:bodyPr/>
        <a:lstStyle/>
        <a:p>
          <a:r>
            <a:rPr lang="en-US" dirty="0"/>
            <a:t>Observe salaries across various company sizes</a:t>
          </a:r>
        </a:p>
      </dgm:t>
    </dgm:pt>
    <dgm:pt modelId="{EA503758-B74E-4CC0-8605-6F7B1D7FC749}" type="parTrans" cxnId="{11D3E2E8-CAAE-4B1A-8A5F-507FE3CDA22E}">
      <dgm:prSet/>
      <dgm:spPr/>
      <dgm:t>
        <a:bodyPr/>
        <a:lstStyle/>
        <a:p>
          <a:endParaRPr lang="en-US"/>
        </a:p>
      </dgm:t>
    </dgm:pt>
    <dgm:pt modelId="{CA1C5E02-A16C-49E2-A808-58E96521CC54}" type="sibTrans" cxnId="{11D3E2E8-CAAE-4B1A-8A5F-507FE3CDA22E}">
      <dgm:prSet/>
      <dgm:spPr/>
      <dgm:t>
        <a:bodyPr/>
        <a:lstStyle/>
        <a:p>
          <a:endParaRPr lang="en-US"/>
        </a:p>
      </dgm:t>
    </dgm:pt>
    <dgm:pt modelId="{9A474164-3CBB-4C5F-B7BB-5960AF859407}">
      <dgm:prSet/>
      <dgm:spPr/>
      <dgm:t>
        <a:bodyPr/>
        <a:lstStyle/>
        <a:p>
          <a:r>
            <a:rPr lang="en-US"/>
            <a:t>Investigate salary trends over time</a:t>
          </a:r>
        </a:p>
      </dgm:t>
    </dgm:pt>
    <dgm:pt modelId="{CFF3FF2E-AD3F-41BF-BD49-16688587D3D9}" type="parTrans" cxnId="{608AE905-7A00-4E1C-A3DE-AA4468CABDE5}">
      <dgm:prSet/>
      <dgm:spPr/>
      <dgm:t>
        <a:bodyPr/>
        <a:lstStyle/>
        <a:p>
          <a:endParaRPr lang="en-US"/>
        </a:p>
      </dgm:t>
    </dgm:pt>
    <dgm:pt modelId="{1A819205-D32B-42AB-BA62-C6423CE1D2FE}" type="sibTrans" cxnId="{608AE905-7A00-4E1C-A3DE-AA4468CABDE5}">
      <dgm:prSet/>
      <dgm:spPr/>
      <dgm:t>
        <a:bodyPr/>
        <a:lstStyle/>
        <a:p>
          <a:endParaRPr lang="en-US"/>
        </a:p>
      </dgm:t>
    </dgm:pt>
    <dgm:pt modelId="{5E3EE68C-6DE8-4510-BB39-2FD4D5249AFB}">
      <dgm:prSet/>
      <dgm:spPr/>
      <dgm:t>
        <a:bodyPr/>
        <a:lstStyle/>
        <a:p>
          <a:r>
            <a:rPr lang="en-US" dirty="0"/>
            <a:t>“Salaries are </a:t>
          </a:r>
          <a:r>
            <a:rPr lang="en-US" u="sng" dirty="0"/>
            <a:t>going</a:t>
          </a:r>
          <a:r>
            <a:rPr lang="en-US" dirty="0"/>
            <a:t> </a:t>
          </a:r>
          <a:r>
            <a:rPr lang="en-US" u="sng" dirty="0"/>
            <a:t>up</a:t>
          </a:r>
          <a:r>
            <a:rPr lang="en-US" dirty="0"/>
            <a:t> due to the great recession”</a:t>
          </a:r>
        </a:p>
      </dgm:t>
    </dgm:pt>
    <dgm:pt modelId="{C977FF58-2D1F-43C4-8FCC-9A0E4EC3C646}" type="parTrans" cxnId="{B16FF6C6-14E0-41A3-8C69-3F530C7258C8}">
      <dgm:prSet/>
      <dgm:spPr/>
      <dgm:t>
        <a:bodyPr/>
        <a:lstStyle/>
        <a:p>
          <a:endParaRPr lang="en-US"/>
        </a:p>
      </dgm:t>
    </dgm:pt>
    <dgm:pt modelId="{CD252AA9-AAF1-43F4-B006-30378FF036E5}" type="sibTrans" cxnId="{B16FF6C6-14E0-41A3-8C69-3F530C7258C8}">
      <dgm:prSet/>
      <dgm:spPr/>
      <dgm:t>
        <a:bodyPr/>
        <a:lstStyle/>
        <a:p>
          <a:endParaRPr lang="en-US"/>
        </a:p>
      </dgm:t>
    </dgm:pt>
    <dgm:pt modelId="{2C24CA10-49FE-4053-8C70-966F2B8BE954}">
      <dgm:prSet/>
      <dgm:spPr/>
      <dgm:t>
        <a:bodyPr/>
        <a:lstStyle/>
        <a:p>
          <a:r>
            <a:rPr lang="en-US" dirty="0"/>
            <a:t>Does the data support this statement?</a:t>
          </a:r>
        </a:p>
      </dgm:t>
    </dgm:pt>
    <dgm:pt modelId="{D4E445E3-5E9F-4949-B16D-D0FCDD5E9445}" type="parTrans" cxnId="{7B443801-7A0A-4269-9D7A-28A63557351D}">
      <dgm:prSet/>
      <dgm:spPr/>
      <dgm:t>
        <a:bodyPr/>
        <a:lstStyle/>
        <a:p>
          <a:endParaRPr lang="en-US"/>
        </a:p>
      </dgm:t>
    </dgm:pt>
    <dgm:pt modelId="{839DF3D5-1849-44D5-8EE8-DB0B20A4BD1D}" type="sibTrans" cxnId="{7B443801-7A0A-4269-9D7A-28A63557351D}">
      <dgm:prSet/>
      <dgm:spPr/>
      <dgm:t>
        <a:bodyPr/>
        <a:lstStyle/>
        <a:p>
          <a:endParaRPr lang="en-US"/>
        </a:p>
      </dgm:t>
    </dgm:pt>
    <dgm:pt modelId="{58690A96-B522-426E-8D44-6DFE40583A42}">
      <dgm:prSet/>
      <dgm:spPr/>
      <dgm:t>
        <a:bodyPr/>
        <a:lstStyle/>
        <a:p>
          <a:r>
            <a:rPr lang="en-US"/>
            <a:t>Data Science team</a:t>
          </a:r>
        </a:p>
      </dgm:t>
    </dgm:pt>
    <dgm:pt modelId="{2C25D275-10A4-410B-B20C-735F48FE351E}" type="parTrans" cxnId="{0B44E1E4-BE77-40C8-9C56-3159E2345BD8}">
      <dgm:prSet/>
      <dgm:spPr/>
      <dgm:t>
        <a:bodyPr/>
        <a:lstStyle/>
        <a:p>
          <a:endParaRPr lang="en-US"/>
        </a:p>
      </dgm:t>
    </dgm:pt>
    <dgm:pt modelId="{1D8BF60B-F786-442A-85C9-C1B70C15E0B1}" type="sibTrans" cxnId="{0B44E1E4-BE77-40C8-9C56-3159E2345BD8}">
      <dgm:prSet/>
      <dgm:spPr/>
      <dgm:t>
        <a:bodyPr/>
        <a:lstStyle/>
        <a:p>
          <a:endParaRPr lang="en-US"/>
        </a:p>
      </dgm:t>
    </dgm:pt>
    <dgm:pt modelId="{ADC68670-4723-4361-B948-9553AB40C962}">
      <dgm:prSet/>
      <dgm:spPr/>
      <dgm:t>
        <a:bodyPr/>
        <a:lstStyle/>
        <a:p>
          <a:r>
            <a:rPr lang="en-US"/>
            <a:t>Explore data points for future hiring needs</a:t>
          </a:r>
        </a:p>
      </dgm:t>
    </dgm:pt>
    <dgm:pt modelId="{14446D57-896D-4EC9-B0EF-256A5A3DF453}" type="parTrans" cxnId="{79B77E90-E6E7-4357-B31F-8CB687D9DEC5}">
      <dgm:prSet/>
      <dgm:spPr/>
      <dgm:t>
        <a:bodyPr/>
        <a:lstStyle/>
        <a:p>
          <a:endParaRPr lang="en-US"/>
        </a:p>
      </dgm:t>
    </dgm:pt>
    <dgm:pt modelId="{8DA40DEF-BB57-4FE3-AF7C-79001491D630}" type="sibTrans" cxnId="{79B77E90-E6E7-4357-B31F-8CB687D9DEC5}">
      <dgm:prSet/>
      <dgm:spPr/>
      <dgm:t>
        <a:bodyPr/>
        <a:lstStyle/>
        <a:p>
          <a:endParaRPr lang="en-US"/>
        </a:p>
      </dgm:t>
    </dgm:pt>
    <dgm:pt modelId="{2B478346-6D11-43AE-AEBD-AE1D19C622C5}" type="pres">
      <dgm:prSet presAssocID="{8380F2D9-AC3D-472A-B846-994FB63ACEFA}" presName="linear" presStyleCnt="0">
        <dgm:presLayoutVars>
          <dgm:dir/>
          <dgm:animLvl val="lvl"/>
          <dgm:resizeHandles val="exact"/>
        </dgm:presLayoutVars>
      </dgm:prSet>
      <dgm:spPr/>
    </dgm:pt>
    <dgm:pt modelId="{1F84F64A-63A0-46E8-A3CD-16F6B269C4B0}" type="pres">
      <dgm:prSet presAssocID="{277ED1F3-394F-44D6-82B2-32FA4A9BA645}" presName="parentLin" presStyleCnt="0"/>
      <dgm:spPr/>
    </dgm:pt>
    <dgm:pt modelId="{299B03FD-5687-48ED-BE22-4040CE772D01}" type="pres">
      <dgm:prSet presAssocID="{277ED1F3-394F-44D6-82B2-32FA4A9BA645}" presName="parentLeftMargin" presStyleLbl="node1" presStyleIdx="0" presStyleCnt="5"/>
      <dgm:spPr/>
    </dgm:pt>
    <dgm:pt modelId="{A2DDC9E2-6E5F-485E-A6EC-C77E98130496}" type="pres">
      <dgm:prSet presAssocID="{277ED1F3-394F-44D6-82B2-32FA4A9BA645}" presName="parentText" presStyleLbl="node1" presStyleIdx="0" presStyleCnt="5">
        <dgm:presLayoutVars>
          <dgm:chMax val="0"/>
          <dgm:bulletEnabled val="1"/>
        </dgm:presLayoutVars>
      </dgm:prSet>
      <dgm:spPr/>
    </dgm:pt>
    <dgm:pt modelId="{C476C3E7-FAAF-4803-B949-617F42D4161A}" type="pres">
      <dgm:prSet presAssocID="{277ED1F3-394F-44D6-82B2-32FA4A9BA645}" presName="negativeSpace" presStyleCnt="0"/>
      <dgm:spPr/>
    </dgm:pt>
    <dgm:pt modelId="{48489A49-6660-4CDF-A0EC-56A3E6788470}" type="pres">
      <dgm:prSet presAssocID="{277ED1F3-394F-44D6-82B2-32FA4A9BA645}" presName="childText" presStyleLbl="conFgAcc1" presStyleIdx="0" presStyleCnt="5">
        <dgm:presLayoutVars>
          <dgm:bulletEnabled val="1"/>
        </dgm:presLayoutVars>
      </dgm:prSet>
      <dgm:spPr/>
    </dgm:pt>
    <dgm:pt modelId="{D183D762-4B45-453C-898A-5A643F39416F}" type="pres">
      <dgm:prSet presAssocID="{987EF748-BE79-4441-93A1-28425B5F3EF8}" presName="spaceBetweenRectangles" presStyleCnt="0"/>
      <dgm:spPr/>
    </dgm:pt>
    <dgm:pt modelId="{01A55685-5F48-4E92-9566-8E9AB059669D}" type="pres">
      <dgm:prSet presAssocID="{A0C151F7-2A8B-4D2B-9F9D-D452EBEF79AD}" presName="parentLin" presStyleCnt="0"/>
      <dgm:spPr/>
    </dgm:pt>
    <dgm:pt modelId="{3499E48F-ECEE-4526-ABC8-0AB8455FB6B0}" type="pres">
      <dgm:prSet presAssocID="{A0C151F7-2A8B-4D2B-9F9D-D452EBEF79AD}" presName="parentLeftMargin" presStyleLbl="node1" presStyleIdx="0" presStyleCnt="5"/>
      <dgm:spPr/>
    </dgm:pt>
    <dgm:pt modelId="{1B1A09DA-B36B-4222-B782-AF4BB9F311DD}" type="pres">
      <dgm:prSet presAssocID="{A0C151F7-2A8B-4D2B-9F9D-D452EBEF79AD}" presName="parentText" presStyleLbl="node1" presStyleIdx="1" presStyleCnt="5">
        <dgm:presLayoutVars>
          <dgm:chMax val="0"/>
          <dgm:bulletEnabled val="1"/>
        </dgm:presLayoutVars>
      </dgm:prSet>
      <dgm:spPr/>
    </dgm:pt>
    <dgm:pt modelId="{6D9D75E0-0CFC-4747-80F3-961D66946D36}" type="pres">
      <dgm:prSet presAssocID="{A0C151F7-2A8B-4D2B-9F9D-D452EBEF79AD}" presName="negativeSpace" presStyleCnt="0"/>
      <dgm:spPr/>
    </dgm:pt>
    <dgm:pt modelId="{A06D5D04-F665-4E6E-BC65-6C488053CE60}" type="pres">
      <dgm:prSet presAssocID="{A0C151F7-2A8B-4D2B-9F9D-D452EBEF79AD}" presName="childText" presStyleLbl="conFgAcc1" presStyleIdx="1" presStyleCnt="5" custLinFactNeighborX="3807" custLinFactNeighborY="-42762">
        <dgm:presLayoutVars>
          <dgm:bulletEnabled val="1"/>
        </dgm:presLayoutVars>
      </dgm:prSet>
      <dgm:spPr/>
    </dgm:pt>
    <dgm:pt modelId="{59C61406-D568-4D11-A0BA-76DB362D592C}" type="pres">
      <dgm:prSet presAssocID="{4B53598C-68CC-4F24-AAE9-3C8CDCFEC6C0}" presName="spaceBetweenRectangles" presStyleCnt="0"/>
      <dgm:spPr/>
    </dgm:pt>
    <dgm:pt modelId="{417F9248-7F7F-4440-89D9-78F59F26034F}" type="pres">
      <dgm:prSet presAssocID="{A8A05AEA-2DA1-4A2B-A8BF-025833437D41}" presName="parentLin" presStyleCnt="0"/>
      <dgm:spPr/>
    </dgm:pt>
    <dgm:pt modelId="{705B8EA5-CEAE-4E56-8225-1F539E473903}" type="pres">
      <dgm:prSet presAssocID="{A8A05AEA-2DA1-4A2B-A8BF-025833437D41}" presName="parentLeftMargin" presStyleLbl="node1" presStyleIdx="1" presStyleCnt="5"/>
      <dgm:spPr/>
    </dgm:pt>
    <dgm:pt modelId="{B1BCD90C-464D-430F-809B-DF583F7B0597}" type="pres">
      <dgm:prSet presAssocID="{A8A05AEA-2DA1-4A2B-A8BF-025833437D41}" presName="parentText" presStyleLbl="node1" presStyleIdx="2" presStyleCnt="5">
        <dgm:presLayoutVars>
          <dgm:chMax val="0"/>
          <dgm:bulletEnabled val="1"/>
        </dgm:presLayoutVars>
      </dgm:prSet>
      <dgm:spPr/>
    </dgm:pt>
    <dgm:pt modelId="{935B4CFA-66C7-4B37-9E49-4C3E7C8BB421}" type="pres">
      <dgm:prSet presAssocID="{A8A05AEA-2DA1-4A2B-A8BF-025833437D41}" presName="negativeSpace" presStyleCnt="0"/>
      <dgm:spPr/>
    </dgm:pt>
    <dgm:pt modelId="{3F577179-D992-4538-B61F-CA58D6051274}" type="pres">
      <dgm:prSet presAssocID="{A8A05AEA-2DA1-4A2B-A8BF-025833437D41}" presName="childText" presStyleLbl="conFgAcc1" presStyleIdx="2" presStyleCnt="5">
        <dgm:presLayoutVars>
          <dgm:bulletEnabled val="1"/>
        </dgm:presLayoutVars>
      </dgm:prSet>
      <dgm:spPr/>
    </dgm:pt>
    <dgm:pt modelId="{A2612979-D19F-4AAE-A9D9-B8C1A97E4406}" type="pres">
      <dgm:prSet presAssocID="{3C23DAE0-E890-47A8-9B79-FFE48AF826A1}" presName="spaceBetweenRectangles" presStyleCnt="0"/>
      <dgm:spPr/>
    </dgm:pt>
    <dgm:pt modelId="{BB30A028-BC9F-41B7-A2B3-0EC692E4981E}" type="pres">
      <dgm:prSet presAssocID="{9A474164-3CBB-4C5F-B7BB-5960AF859407}" presName="parentLin" presStyleCnt="0"/>
      <dgm:spPr/>
    </dgm:pt>
    <dgm:pt modelId="{8462D8E2-9FCE-4CEF-BF5E-D3377C154C66}" type="pres">
      <dgm:prSet presAssocID="{9A474164-3CBB-4C5F-B7BB-5960AF859407}" presName="parentLeftMargin" presStyleLbl="node1" presStyleIdx="2" presStyleCnt="5"/>
      <dgm:spPr/>
    </dgm:pt>
    <dgm:pt modelId="{AB74450C-F922-4C8C-962F-1A6A488E6D37}" type="pres">
      <dgm:prSet presAssocID="{9A474164-3CBB-4C5F-B7BB-5960AF859407}" presName="parentText" presStyleLbl="node1" presStyleIdx="3" presStyleCnt="5">
        <dgm:presLayoutVars>
          <dgm:chMax val="0"/>
          <dgm:bulletEnabled val="1"/>
        </dgm:presLayoutVars>
      </dgm:prSet>
      <dgm:spPr/>
    </dgm:pt>
    <dgm:pt modelId="{981D62FE-79ED-4740-BBAE-40C7875B518E}" type="pres">
      <dgm:prSet presAssocID="{9A474164-3CBB-4C5F-B7BB-5960AF859407}" presName="negativeSpace" presStyleCnt="0"/>
      <dgm:spPr/>
    </dgm:pt>
    <dgm:pt modelId="{2E2331FA-CBCA-48B8-9336-5F3C61BB415E}" type="pres">
      <dgm:prSet presAssocID="{9A474164-3CBB-4C5F-B7BB-5960AF859407}" presName="childText" presStyleLbl="conFgAcc1" presStyleIdx="3" presStyleCnt="5">
        <dgm:presLayoutVars>
          <dgm:bulletEnabled val="1"/>
        </dgm:presLayoutVars>
      </dgm:prSet>
      <dgm:spPr/>
    </dgm:pt>
    <dgm:pt modelId="{DA38B750-5D38-423C-BC22-416535A66CE7}" type="pres">
      <dgm:prSet presAssocID="{1A819205-D32B-42AB-BA62-C6423CE1D2FE}" presName="spaceBetweenRectangles" presStyleCnt="0"/>
      <dgm:spPr/>
    </dgm:pt>
    <dgm:pt modelId="{F16ED09A-2081-4C30-8159-9302634004E3}" type="pres">
      <dgm:prSet presAssocID="{58690A96-B522-426E-8D44-6DFE40583A42}" presName="parentLin" presStyleCnt="0"/>
      <dgm:spPr/>
    </dgm:pt>
    <dgm:pt modelId="{36C11E69-0731-4B57-AAB0-459213A357F3}" type="pres">
      <dgm:prSet presAssocID="{58690A96-B522-426E-8D44-6DFE40583A42}" presName="parentLeftMargin" presStyleLbl="node1" presStyleIdx="3" presStyleCnt="5"/>
      <dgm:spPr/>
    </dgm:pt>
    <dgm:pt modelId="{F1BD5F6A-CC75-4B9A-8AC9-4F330A3887EB}" type="pres">
      <dgm:prSet presAssocID="{58690A96-B522-426E-8D44-6DFE40583A42}" presName="parentText" presStyleLbl="node1" presStyleIdx="4" presStyleCnt="5">
        <dgm:presLayoutVars>
          <dgm:chMax val="0"/>
          <dgm:bulletEnabled val="1"/>
        </dgm:presLayoutVars>
      </dgm:prSet>
      <dgm:spPr/>
    </dgm:pt>
    <dgm:pt modelId="{EFD3BCF3-0ADB-41BD-917C-FE979C161D3E}" type="pres">
      <dgm:prSet presAssocID="{58690A96-B522-426E-8D44-6DFE40583A42}" presName="negativeSpace" presStyleCnt="0"/>
      <dgm:spPr/>
    </dgm:pt>
    <dgm:pt modelId="{C3D2D804-B4F6-4C5F-93BB-EE4FF0F61310}" type="pres">
      <dgm:prSet presAssocID="{58690A96-B522-426E-8D44-6DFE40583A42}" presName="childText" presStyleLbl="conFgAcc1" presStyleIdx="4" presStyleCnt="5">
        <dgm:presLayoutVars>
          <dgm:bulletEnabled val="1"/>
        </dgm:presLayoutVars>
      </dgm:prSet>
      <dgm:spPr/>
    </dgm:pt>
  </dgm:ptLst>
  <dgm:cxnLst>
    <dgm:cxn modelId="{7B443801-7A0A-4269-9D7A-28A63557351D}" srcId="{9A474164-3CBB-4C5F-B7BB-5960AF859407}" destId="{2C24CA10-49FE-4053-8C70-966F2B8BE954}" srcOrd="1" destOrd="0" parTransId="{D4E445E3-5E9F-4949-B16D-D0FCDD5E9445}" sibTransId="{839DF3D5-1849-44D5-8EE8-DB0B20A4BD1D}"/>
    <dgm:cxn modelId="{608AE905-7A00-4E1C-A3DE-AA4468CABDE5}" srcId="{8380F2D9-AC3D-472A-B846-994FB63ACEFA}" destId="{9A474164-3CBB-4C5F-B7BB-5960AF859407}" srcOrd="3" destOrd="0" parTransId="{CFF3FF2E-AD3F-41BF-BD49-16688587D3D9}" sibTransId="{1A819205-D32B-42AB-BA62-C6423CE1D2FE}"/>
    <dgm:cxn modelId="{26D7D106-62E2-4F48-B99E-C945E12E5BDC}" srcId="{277ED1F3-394F-44D6-82B2-32FA4A9BA645}" destId="{A5A65FB9-E21B-4263-9FC0-0806B465661A}" srcOrd="0" destOrd="0" parTransId="{B076D60C-CF56-4676-8B5D-051A276C8A2B}" sibTransId="{286CA2EE-06D7-4E6A-9E2A-21196FB0E17F}"/>
    <dgm:cxn modelId="{E23E8A0F-DE9B-480B-9211-ED91D7C8C8AB}" type="presOf" srcId="{277ED1F3-394F-44D6-82B2-32FA4A9BA645}" destId="{299B03FD-5687-48ED-BE22-4040CE772D01}" srcOrd="0" destOrd="0" presId="urn:microsoft.com/office/officeart/2005/8/layout/list1"/>
    <dgm:cxn modelId="{1B4B0D17-4172-4F79-B3B3-5C65859DD505}" type="presOf" srcId="{BC986854-7B90-4E30-BD9F-1B0AB1A0D277}" destId="{48489A49-6660-4CDF-A0EC-56A3E6788470}" srcOrd="0" destOrd="2" presId="urn:microsoft.com/office/officeart/2005/8/layout/list1"/>
    <dgm:cxn modelId="{B608591E-5D95-4FDB-B877-9E1E69FA759B}" type="presOf" srcId="{9A474164-3CBB-4C5F-B7BB-5960AF859407}" destId="{AB74450C-F922-4C8C-962F-1A6A488E6D37}" srcOrd="1" destOrd="0" presId="urn:microsoft.com/office/officeart/2005/8/layout/list1"/>
    <dgm:cxn modelId="{90B89C21-9809-4371-A023-66959565B018}" type="presOf" srcId="{B78FE79C-706F-4D9D-BB45-F211E3BC4807}" destId="{A06D5D04-F665-4E6E-BC65-6C488053CE60}" srcOrd="0" destOrd="0" presId="urn:microsoft.com/office/officeart/2005/8/layout/list1"/>
    <dgm:cxn modelId="{6889BA27-86A3-48C8-837F-56A777D9AADC}" srcId="{8380F2D9-AC3D-472A-B846-994FB63ACEFA}" destId="{A8A05AEA-2DA1-4A2B-A8BF-025833437D41}" srcOrd="2" destOrd="0" parTransId="{C25BD63B-3A7A-42AA-BB85-D878BEFF4D20}" sibTransId="{3C23DAE0-E890-47A8-9B79-FFE48AF826A1}"/>
    <dgm:cxn modelId="{2C1F792D-86B8-43C7-9B35-4DD36CA66100}" type="presOf" srcId="{A8A05AEA-2DA1-4A2B-A8BF-025833437D41}" destId="{B1BCD90C-464D-430F-809B-DF583F7B0597}" srcOrd="1" destOrd="0" presId="urn:microsoft.com/office/officeart/2005/8/layout/list1"/>
    <dgm:cxn modelId="{64079832-5125-4804-B535-E3ED1111E25C}" type="presOf" srcId="{A0C151F7-2A8B-4D2B-9F9D-D452EBEF79AD}" destId="{1B1A09DA-B36B-4222-B782-AF4BB9F311DD}" srcOrd="1" destOrd="0" presId="urn:microsoft.com/office/officeart/2005/8/layout/list1"/>
    <dgm:cxn modelId="{8A597036-0259-471D-B078-0B5E54B22A7A}" type="presOf" srcId="{A0C151F7-2A8B-4D2B-9F9D-D452EBEF79AD}" destId="{3499E48F-ECEE-4526-ABC8-0AB8455FB6B0}" srcOrd="0" destOrd="0" presId="urn:microsoft.com/office/officeart/2005/8/layout/list1"/>
    <dgm:cxn modelId="{A05DC73E-B95F-49C1-8A84-AFA4A62104E2}" type="presOf" srcId="{2C24CA10-49FE-4053-8C70-966F2B8BE954}" destId="{2E2331FA-CBCA-48B8-9336-5F3C61BB415E}" srcOrd="0" destOrd="1" presId="urn:microsoft.com/office/officeart/2005/8/layout/list1"/>
    <dgm:cxn modelId="{0FCF7E45-6CEB-48DA-A065-E88C388A68D9}" type="presOf" srcId="{54369030-BEB7-4972-A0CA-D49B11265803}" destId="{3F577179-D992-4538-B61F-CA58D6051274}" srcOrd="0" destOrd="1" presId="urn:microsoft.com/office/officeart/2005/8/layout/list1"/>
    <dgm:cxn modelId="{63700F49-E29B-411C-8112-0F3B4138624D}" type="presOf" srcId="{ADC68670-4723-4361-B948-9553AB40C962}" destId="{C3D2D804-B4F6-4C5F-93BB-EE4FF0F61310}" srcOrd="0" destOrd="0" presId="urn:microsoft.com/office/officeart/2005/8/layout/list1"/>
    <dgm:cxn modelId="{7BC49A69-E68C-40C2-9663-8E21ED4C852A}" srcId="{8380F2D9-AC3D-472A-B846-994FB63ACEFA}" destId="{A0C151F7-2A8B-4D2B-9F9D-D452EBEF79AD}" srcOrd="1" destOrd="0" parTransId="{3242E8D3-BE76-4910-A1D7-2653AFA92680}" sibTransId="{4B53598C-68CC-4F24-AAE9-3C8CDCFEC6C0}"/>
    <dgm:cxn modelId="{3EB0DA6D-10F0-4A2A-ADBD-95901366C043}" type="presOf" srcId="{A5A65FB9-E21B-4263-9FC0-0806B465661A}" destId="{48489A49-6660-4CDF-A0EC-56A3E6788470}" srcOrd="0" destOrd="0" presId="urn:microsoft.com/office/officeart/2005/8/layout/list1"/>
    <dgm:cxn modelId="{E8040E4F-3FB3-45AE-8C57-5B5998EBDAAD}" srcId="{277ED1F3-394F-44D6-82B2-32FA4A9BA645}" destId="{C69ADDCC-979E-43BD-B0C8-5CB5182AA0D1}" srcOrd="1" destOrd="0" parTransId="{6F657A18-838D-44BB-8323-5BC2292F9262}" sibTransId="{930271C5-2702-4BE1-8FE6-24A7640A092B}"/>
    <dgm:cxn modelId="{F6BF3978-57AD-4AE8-950A-3DDBCF4F7228}" type="presOf" srcId="{A8A05AEA-2DA1-4A2B-A8BF-025833437D41}" destId="{705B8EA5-CEAE-4E56-8225-1F539E473903}" srcOrd="0" destOrd="0" presId="urn:microsoft.com/office/officeart/2005/8/layout/list1"/>
    <dgm:cxn modelId="{93536183-6F59-4403-A1AD-B9D6F8351EBA}" srcId="{8380F2D9-AC3D-472A-B846-994FB63ACEFA}" destId="{277ED1F3-394F-44D6-82B2-32FA4A9BA645}" srcOrd="0" destOrd="0" parTransId="{4883CF42-1BD5-4A68-90B5-73A49D50D99E}" sibTransId="{987EF748-BE79-4441-93A1-28425B5F3EF8}"/>
    <dgm:cxn modelId="{44B76286-24EA-476F-B343-C3D4B52733E8}" type="presOf" srcId="{5E3EE68C-6DE8-4510-BB39-2FD4D5249AFB}" destId="{2E2331FA-CBCA-48B8-9336-5F3C61BB415E}" srcOrd="0" destOrd="0" presId="urn:microsoft.com/office/officeart/2005/8/layout/list1"/>
    <dgm:cxn modelId="{9E28DA89-9D08-4CDF-A3C1-BB10D85671BC}" srcId="{A0C151F7-2A8B-4D2B-9F9D-D452EBEF79AD}" destId="{B78FE79C-706F-4D9D-BB45-F211E3BC4807}" srcOrd="0" destOrd="0" parTransId="{9DC3E4B8-FB6C-4ED3-B2C8-3C74D5436648}" sibTransId="{186D49FB-C35C-471C-8575-EA6BA2C5CE00}"/>
    <dgm:cxn modelId="{79B77E90-E6E7-4357-B31F-8CB687D9DEC5}" srcId="{58690A96-B522-426E-8D44-6DFE40583A42}" destId="{ADC68670-4723-4361-B948-9553AB40C962}" srcOrd="0" destOrd="0" parTransId="{14446D57-896D-4EC9-B0EF-256A5A3DF453}" sibTransId="{8DA40DEF-BB57-4FE3-AF7C-79001491D630}"/>
    <dgm:cxn modelId="{D077DA93-C41A-48D1-880A-E12DD9A3728F}" srcId="{277ED1F3-394F-44D6-82B2-32FA4A9BA645}" destId="{BC986854-7B90-4E30-BD9F-1B0AB1A0D277}" srcOrd="2" destOrd="0" parTransId="{62A2B6CF-3ADD-4F57-9722-48CF48A0DB26}" sibTransId="{B6113834-D7C2-47BD-B110-D1E2239B2354}"/>
    <dgm:cxn modelId="{D3A2FD9E-A6D1-47C7-BBAF-DA8480293647}" type="presOf" srcId="{9A474164-3CBB-4C5F-B7BB-5960AF859407}" destId="{8462D8E2-9FCE-4CEF-BF5E-D3377C154C66}" srcOrd="0" destOrd="0" presId="urn:microsoft.com/office/officeart/2005/8/layout/list1"/>
    <dgm:cxn modelId="{66DFBCA4-8048-4F67-8DE4-1D5F7BF977F9}" type="presOf" srcId="{C69ADDCC-979E-43BD-B0C8-5CB5182AA0D1}" destId="{48489A49-6660-4CDF-A0EC-56A3E6788470}" srcOrd="0" destOrd="1" presId="urn:microsoft.com/office/officeart/2005/8/layout/list1"/>
    <dgm:cxn modelId="{443CDEAB-6627-46A3-80A7-D1A812DB5069}" type="presOf" srcId="{58690A96-B522-426E-8D44-6DFE40583A42}" destId="{F1BD5F6A-CC75-4B9A-8AC9-4F330A3887EB}" srcOrd="1" destOrd="0" presId="urn:microsoft.com/office/officeart/2005/8/layout/list1"/>
    <dgm:cxn modelId="{B16FF6C6-14E0-41A3-8C69-3F530C7258C8}" srcId="{9A474164-3CBB-4C5F-B7BB-5960AF859407}" destId="{5E3EE68C-6DE8-4510-BB39-2FD4D5249AFB}" srcOrd="0" destOrd="0" parTransId="{C977FF58-2D1F-43C4-8FCC-9A0E4EC3C646}" sibTransId="{CD252AA9-AAF1-43F4-B006-30378FF036E5}"/>
    <dgm:cxn modelId="{9EAF60D2-293A-41F6-BCD6-DAB5454832C5}" srcId="{A8A05AEA-2DA1-4A2B-A8BF-025833437D41}" destId="{AFBE7620-BDD1-4D33-9D97-2EB5787FEDE6}" srcOrd="0" destOrd="0" parTransId="{B1682291-DA48-408B-889C-6DB37DCFCE31}" sibTransId="{4F95E170-273A-4F98-8E94-03F2F4BAB677}"/>
    <dgm:cxn modelId="{0B44E1E4-BE77-40C8-9C56-3159E2345BD8}" srcId="{8380F2D9-AC3D-472A-B846-994FB63ACEFA}" destId="{58690A96-B522-426E-8D44-6DFE40583A42}" srcOrd="4" destOrd="0" parTransId="{2C25D275-10A4-410B-B20C-735F48FE351E}" sibTransId="{1D8BF60B-F786-442A-85C9-C1B70C15E0B1}"/>
    <dgm:cxn modelId="{11D3E2E8-CAAE-4B1A-8A5F-507FE3CDA22E}" srcId="{A8A05AEA-2DA1-4A2B-A8BF-025833437D41}" destId="{54369030-BEB7-4972-A0CA-D49B11265803}" srcOrd="1" destOrd="0" parTransId="{EA503758-B74E-4CC0-8605-6F7B1D7FC749}" sibTransId="{CA1C5E02-A16C-49E2-A808-58E96521CC54}"/>
    <dgm:cxn modelId="{0A09F7EE-122C-4A32-BC03-D3C98E92A74F}" type="presOf" srcId="{277ED1F3-394F-44D6-82B2-32FA4A9BA645}" destId="{A2DDC9E2-6E5F-485E-A6EC-C77E98130496}" srcOrd="1" destOrd="0" presId="urn:microsoft.com/office/officeart/2005/8/layout/list1"/>
    <dgm:cxn modelId="{C614CBF2-29DB-44B6-870B-17DDDBED4F2F}" type="presOf" srcId="{8380F2D9-AC3D-472A-B846-994FB63ACEFA}" destId="{2B478346-6D11-43AE-AEBD-AE1D19C622C5}" srcOrd="0" destOrd="0" presId="urn:microsoft.com/office/officeart/2005/8/layout/list1"/>
    <dgm:cxn modelId="{EB31ABF4-D32F-4793-B321-5573E95EDD4C}" type="presOf" srcId="{58690A96-B522-426E-8D44-6DFE40583A42}" destId="{36C11E69-0731-4B57-AAB0-459213A357F3}" srcOrd="0" destOrd="0" presId="urn:microsoft.com/office/officeart/2005/8/layout/list1"/>
    <dgm:cxn modelId="{6AC5CFFE-A7C7-4AC3-9439-B5F9019C7FE6}" type="presOf" srcId="{AFBE7620-BDD1-4D33-9D97-2EB5787FEDE6}" destId="{3F577179-D992-4538-B61F-CA58D6051274}" srcOrd="0" destOrd="0" presId="urn:microsoft.com/office/officeart/2005/8/layout/list1"/>
    <dgm:cxn modelId="{2DB8E014-8DDE-4A88-98DB-C9C98C0CCCFC}" type="presParOf" srcId="{2B478346-6D11-43AE-AEBD-AE1D19C622C5}" destId="{1F84F64A-63A0-46E8-A3CD-16F6B269C4B0}" srcOrd="0" destOrd="0" presId="urn:microsoft.com/office/officeart/2005/8/layout/list1"/>
    <dgm:cxn modelId="{5BD02143-7762-4F0E-9956-A166759A29F2}" type="presParOf" srcId="{1F84F64A-63A0-46E8-A3CD-16F6B269C4B0}" destId="{299B03FD-5687-48ED-BE22-4040CE772D01}" srcOrd="0" destOrd="0" presId="urn:microsoft.com/office/officeart/2005/8/layout/list1"/>
    <dgm:cxn modelId="{18AB7FF8-B663-4C7D-B622-CE70089ADCB1}" type="presParOf" srcId="{1F84F64A-63A0-46E8-A3CD-16F6B269C4B0}" destId="{A2DDC9E2-6E5F-485E-A6EC-C77E98130496}" srcOrd="1" destOrd="0" presId="urn:microsoft.com/office/officeart/2005/8/layout/list1"/>
    <dgm:cxn modelId="{29123793-96E7-4DE9-BE32-4B7C87C959AB}" type="presParOf" srcId="{2B478346-6D11-43AE-AEBD-AE1D19C622C5}" destId="{C476C3E7-FAAF-4803-B949-617F42D4161A}" srcOrd="1" destOrd="0" presId="urn:microsoft.com/office/officeart/2005/8/layout/list1"/>
    <dgm:cxn modelId="{35994393-8426-4915-800E-B59B454229C9}" type="presParOf" srcId="{2B478346-6D11-43AE-AEBD-AE1D19C622C5}" destId="{48489A49-6660-4CDF-A0EC-56A3E6788470}" srcOrd="2" destOrd="0" presId="urn:microsoft.com/office/officeart/2005/8/layout/list1"/>
    <dgm:cxn modelId="{456F93D9-96C1-4F3C-BEF4-038E4A1F6097}" type="presParOf" srcId="{2B478346-6D11-43AE-AEBD-AE1D19C622C5}" destId="{D183D762-4B45-453C-898A-5A643F39416F}" srcOrd="3" destOrd="0" presId="urn:microsoft.com/office/officeart/2005/8/layout/list1"/>
    <dgm:cxn modelId="{1D0F2F5B-50D8-4DE7-9DB6-4C64FC397763}" type="presParOf" srcId="{2B478346-6D11-43AE-AEBD-AE1D19C622C5}" destId="{01A55685-5F48-4E92-9566-8E9AB059669D}" srcOrd="4" destOrd="0" presId="urn:microsoft.com/office/officeart/2005/8/layout/list1"/>
    <dgm:cxn modelId="{7286608C-086E-4E54-B6FE-78F28688529F}" type="presParOf" srcId="{01A55685-5F48-4E92-9566-8E9AB059669D}" destId="{3499E48F-ECEE-4526-ABC8-0AB8455FB6B0}" srcOrd="0" destOrd="0" presId="urn:microsoft.com/office/officeart/2005/8/layout/list1"/>
    <dgm:cxn modelId="{95A57999-DEF6-46C9-8BED-D3DA24024E40}" type="presParOf" srcId="{01A55685-5F48-4E92-9566-8E9AB059669D}" destId="{1B1A09DA-B36B-4222-B782-AF4BB9F311DD}" srcOrd="1" destOrd="0" presId="urn:microsoft.com/office/officeart/2005/8/layout/list1"/>
    <dgm:cxn modelId="{8D134492-FB8B-4A60-9CEA-F984ED5DC05C}" type="presParOf" srcId="{2B478346-6D11-43AE-AEBD-AE1D19C622C5}" destId="{6D9D75E0-0CFC-4747-80F3-961D66946D36}" srcOrd="5" destOrd="0" presId="urn:microsoft.com/office/officeart/2005/8/layout/list1"/>
    <dgm:cxn modelId="{2B8CF159-3A6B-4CBC-B0DC-FE8A7C55C98C}" type="presParOf" srcId="{2B478346-6D11-43AE-AEBD-AE1D19C622C5}" destId="{A06D5D04-F665-4E6E-BC65-6C488053CE60}" srcOrd="6" destOrd="0" presId="urn:microsoft.com/office/officeart/2005/8/layout/list1"/>
    <dgm:cxn modelId="{1A41CF2D-07BE-457C-A43E-0ECA55ED3F1E}" type="presParOf" srcId="{2B478346-6D11-43AE-AEBD-AE1D19C622C5}" destId="{59C61406-D568-4D11-A0BA-76DB362D592C}" srcOrd="7" destOrd="0" presId="urn:microsoft.com/office/officeart/2005/8/layout/list1"/>
    <dgm:cxn modelId="{D738D093-64CB-4075-BFB3-235D29102AAE}" type="presParOf" srcId="{2B478346-6D11-43AE-AEBD-AE1D19C622C5}" destId="{417F9248-7F7F-4440-89D9-78F59F26034F}" srcOrd="8" destOrd="0" presId="urn:microsoft.com/office/officeart/2005/8/layout/list1"/>
    <dgm:cxn modelId="{1514B351-F63C-4B65-897F-470498124F94}" type="presParOf" srcId="{417F9248-7F7F-4440-89D9-78F59F26034F}" destId="{705B8EA5-CEAE-4E56-8225-1F539E473903}" srcOrd="0" destOrd="0" presId="urn:microsoft.com/office/officeart/2005/8/layout/list1"/>
    <dgm:cxn modelId="{6FDFB66C-AC1B-4B99-BD05-B7D16E19BB65}" type="presParOf" srcId="{417F9248-7F7F-4440-89D9-78F59F26034F}" destId="{B1BCD90C-464D-430F-809B-DF583F7B0597}" srcOrd="1" destOrd="0" presId="urn:microsoft.com/office/officeart/2005/8/layout/list1"/>
    <dgm:cxn modelId="{44AB8745-003E-4BA0-AD7B-40FBEB4F00A0}" type="presParOf" srcId="{2B478346-6D11-43AE-AEBD-AE1D19C622C5}" destId="{935B4CFA-66C7-4B37-9E49-4C3E7C8BB421}" srcOrd="9" destOrd="0" presId="urn:microsoft.com/office/officeart/2005/8/layout/list1"/>
    <dgm:cxn modelId="{1C5706D6-9BC4-4E14-9FD2-9E1A17339DA8}" type="presParOf" srcId="{2B478346-6D11-43AE-AEBD-AE1D19C622C5}" destId="{3F577179-D992-4538-B61F-CA58D6051274}" srcOrd="10" destOrd="0" presId="urn:microsoft.com/office/officeart/2005/8/layout/list1"/>
    <dgm:cxn modelId="{32FD4DE2-C9C4-4C0A-947D-28761AAFBC25}" type="presParOf" srcId="{2B478346-6D11-43AE-AEBD-AE1D19C622C5}" destId="{A2612979-D19F-4AAE-A9D9-B8C1A97E4406}" srcOrd="11" destOrd="0" presId="urn:microsoft.com/office/officeart/2005/8/layout/list1"/>
    <dgm:cxn modelId="{78244E7D-36FB-4642-BCFB-87DACA5EE80C}" type="presParOf" srcId="{2B478346-6D11-43AE-AEBD-AE1D19C622C5}" destId="{BB30A028-BC9F-41B7-A2B3-0EC692E4981E}" srcOrd="12" destOrd="0" presId="urn:microsoft.com/office/officeart/2005/8/layout/list1"/>
    <dgm:cxn modelId="{C7C189D6-C979-44C6-B1E4-364A1C764409}" type="presParOf" srcId="{BB30A028-BC9F-41B7-A2B3-0EC692E4981E}" destId="{8462D8E2-9FCE-4CEF-BF5E-D3377C154C66}" srcOrd="0" destOrd="0" presId="urn:microsoft.com/office/officeart/2005/8/layout/list1"/>
    <dgm:cxn modelId="{1FEDB69E-777B-4F81-9E23-217288BC4660}" type="presParOf" srcId="{BB30A028-BC9F-41B7-A2B3-0EC692E4981E}" destId="{AB74450C-F922-4C8C-962F-1A6A488E6D37}" srcOrd="1" destOrd="0" presId="urn:microsoft.com/office/officeart/2005/8/layout/list1"/>
    <dgm:cxn modelId="{10C5A00E-3E2F-43AC-ADE3-24F546FB859D}" type="presParOf" srcId="{2B478346-6D11-43AE-AEBD-AE1D19C622C5}" destId="{981D62FE-79ED-4740-BBAE-40C7875B518E}" srcOrd="13" destOrd="0" presId="urn:microsoft.com/office/officeart/2005/8/layout/list1"/>
    <dgm:cxn modelId="{B5F28225-0731-4B03-BC00-D14882897F79}" type="presParOf" srcId="{2B478346-6D11-43AE-AEBD-AE1D19C622C5}" destId="{2E2331FA-CBCA-48B8-9336-5F3C61BB415E}" srcOrd="14" destOrd="0" presId="urn:microsoft.com/office/officeart/2005/8/layout/list1"/>
    <dgm:cxn modelId="{65AE779E-DE43-4C86-A102-69A5D82C460E}" type="presParOf" srcId="{2B478346-6D11-43AE-AEBD-AE1D19C622C5}" destId="{DA38B750-5D38-423C-BC22-416535A66CE7}" srcOrd="15" destOrd="0" presId="urn:microsoft.com/office/officeart/2005/8/layout/list1"/>
    <dgm:cxn modelId="{596FB2BA-3301-4CCA-8B91-416EA91A73BB}" type="presParOf" srcId="{2B478346-6D11-43AE-AEBD-AE1D19C622C5}" destId="{F16ED09A-2081-4C30-8159-9302634004E3}" srcOrd="16" destOrd="0" presId="urn:microsoft.com/office/officeart/2005/8/layout/list1"/>
    <dgm:cxn modelId="{23C98C5F-3B6C-4EFC-ADE7-A118A7412FF0}" type="presParOf" srcId="{F16ED09A-2081-4C30-8159-9302634004E3}" destId="{36C11E69-0731-4B57-AAB0-459213A357F3}" srcOrd="0" destOrd="0" presId="urn:microsoft.com/office/officeart/2005/8/layout/list1"/>
    <dgm:cxn modelId="{A7F2ACEC-4AE5-48AF-86CA-6F99113E5813}" type="presParOf" srcId="{F16ED09A-2081-4C30-8159-9302634004E3}" destId="{F1BD5F6A-CC75-4B9A-8AC9-4F330A3887EB}" srcOrd="1" destOrd="0" presId="urn:microsoft.com/office/officeart/2005/8/layout/list1"/>
    <dgm:cxn modelId="{B1CA3985-460F-458B-B762-322BA58076F2}" type="presParOf" srcId="{2B478346-6D11-43AE-AEBD-AE1D19C622C5}" destId="{EFD3BCF3-0ADB-41BD-917C-FE979C161D3E}" srcOrd="17" destOrd="0" presId="urn:microsoft.com/office/officeart/2005/8/layout/list1"/>
    <dgm:cxn modelId="{67B73378-4711-4069-8547-D758B648257C}" type="presParOf" srcId="{2B478346-6D11-43AE-AEBD-AE1D19C622C5}" destId="{C3D2D804-B4F6-4C5F-93BB-EE4FF0F613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07A8D1-0DE6-49DA-8382-96C05840F821}" type="doc">
      <dgm:prSet loTypeId="urn:microsoft.com/office/officeart/2008/layout/LinedList" loCatId="list" qsTypeId="urn:microsoft.com/office/officeart/2005/8/quickstyle/simple3" qsCatId="simple" csTypeId="urn:microsoft.com/office/officeart/2005/8/colors/colorful3" csCatId="colorful" phldr="1"/>
      <dgm:spPr/>
      <dgm:t>
        <a:bodyPr/>
        <a:lstStyle/>
        <a:p>
          <a:endParaRPr lang="en-US"/>
        </a:p>
      </dgm:t>
    </dgm:pt>
    <dgm:pt modelId="{B9C7F8C3-9E75-4F21-BE5F-62D5E50F55B3}">
      <dgm:prSet/>
      <dgm:spPr/>
      <dgm:t>
        <a:bodyPr/>
        <a:lstStyle/>
        <a:p>
          <a:r>
            <a:rPr lang="en-US" dirty="0"/>
            <a:t>  Can the job titles be categorized to provide more useful analysis?</a:t>
          </a:r>
        </a:p>
      </dgm:t>
    </dgm:pt>
    <dgm:pt modelId="{5891391C-3706-4110-8655-285957BF8857}" type="parTrans" cxnId="{98E5FDBA-18FB-4676-9730-BEF8CE67AE35}">
      <dgm:prSet/>
      <dgm:spPr/>
      <dgm:t>
        <a:bodyPr/>
        <a:lstStyle/>
        <a:p>
          <a:endParaRPr lang="en-US"/>
        </a:p>
      </dgm:t>
    </dgm:pt>
    <dgm:pt modelId="{45C5D2B3-FC8E-43DE-9743-A1C79B589F9E}" type="sibTrans" cxnId="{98E5FDBA-18FB-4676-9730-BEF8CE67AE35}">
      <dgm:prSet/>
      <dgm:spPr/>
      <dgm:t>
        <a:bodyPr/>
        <a:lstStyle/>
        <a:p>
          <a:endParaRPr lang="en-US"/>
        </a:p>
      </dgm:t>
    </dgm:pt>
    <dgm:pt modelId="{7DF84CF6-4F6C-4416-8E88-9FB9F64EDC4B}">
      <dgm:prSet/>
      <dgm:spPr/>
      <dgm:t>
        <a:bodyPr/>
        <a:lstStyle/>
        <a:p>
          <a:r>
            <a:rPr lang="en-US" dirty="0"/>
            <a:t>  Which employment types are most relevant?</a:t>
          </a:r>
        </a:p>
      </dgm:t>
    </dgm:pt>
    <dgm:pt modelId="{66309F73-3C2D-4075-9292-6B65337DE40B}" type="parTrans" cxnId="{9FB98FA0-1871-4B06-A8F3-353F89CB3DB0}">
      <dgm:prSet/>
      <dgm:spPr/>
      <dgm:t>
        <a:bodyPr/>
        <a:lstStyle/>
        <a:p>
          <a:endParaRPr lang="en-US"/>
        </a:p>
      </dgm:t>
    </dgm:pt>
    <dgm:pt modelId="{625F73BB-0D42-41EA-8F91-19528A44F0CC}" type="sibTrans" cxnId="{9FB98FA0-1871-4B06-A8F3-353F89CB3DB0}">
      <dgm:prSet/>
      <dgm:spPr/>
      <dgm:t>
        <a:bodyPr/>
        <a:lstStyle/>
        <a:p>
          <a:endParaRPr lang="en-US"/>
        </a:p>
      </dgm:t>
    </dgm:pt>
    <dgm:pt modelId="{68AB65A6-2DAA-496D-91DE-130790160E57}">
      <dgm:prSet/>
      <dgm:spPr/>
      <dgm:t>
        <a:bodyPr/>
        <a:lstStyle/>
        <a:p>
          <a:r>
            <a:rPr lang="en-US" dirty="0"/>
            <a:t>  Are all job titles in the data a good fit based on the requirements?</a:t>
          </a:r>
        </a:p>
      </dgm:t>
    </dgm:pt>
    <dgm:pt modelId="{4881D846-6DBB-4FA7-95C6-A84B30BCADCC}" type="parTrans" cxnId="{C6E42704-E238-47AD-94EC-B129404DEC96}">
      <dgm:prSet/>
      <dgm:spPr/>
      <dgm:t>
        <a:bodyPr/>
        <a:lstStyle/>
        <a:p>
          <a:endParaRPr lang="en-US"/>
        </a:p>
      </dgm:t>
    </dgm:pt>
    <dgm:pt modelId="{E70B1CCC-A5F7-43C8-B149-660F7BA05FCD}" type="sibTrans" cxnId="{C6E42704-E238-47AD-94EC-B129404DEC96}">
      <dgm:prSet/>
      <dgm:spPr/>
      <dgm:t>
        <a:bodyPr/>
        <a:lstStyle/>
        <a:p>
          <a:endParaRPr lang="en-US"/>
        </a:p>
      </dgm:t>
    </dgm:pt>
    <dgm:pt modelId="{5729C79B-F398-4F2A-A6B7-A270497441F4}">
      <dgm:prSet/>
      <dgm:spPr/>
      <dgm:t>
        <a:bodyPr/>
        <a:lstStyle/>
        <a:p>
          <a:r>
            <a:rPr lang="en-US" dirty="0"/>
            <a:t>  Is there any external data from reliable sources that can be incorporated?</a:t>
          </a:r>
        </a:p>
      </dgm:t>
    </dgm:pt>
    <dgm:pt modelId="{47463F17-0B71-43B4-A382-03A5E2A8DAFD}" type="parTrans" cxnId="{2A6CE5C2-2F7B-4C4C-B34E-D2FFD8F0CD67}">
      <dgm:prSet/>
      <dgm:spPr/>
      <dgm:t>
        <a:bodyPr/>
        <a:lstStyle/>
        <a:p>
          <a:endParaRPr lang="en-US"/>
        </a:p>
      </dgm:t>
    </dgm:pt>
    <dgm:pt modelId="{4F19CFED-3A73-4729-9A5E-3697A8F02BFB}" type="sibTrans" cxnId="{2A6CE5C2-2F7B-4C4C-B34E-D2FFD8F0CD67}">
      <dgm:prSet/>
      <dgm:spPr/>
      <dgm:t>
        <a:bodyPr/>
        <a:lstStyle/>
        <a:p>
          <a:endParaRPr lang="en-US"/>
        </a:p>
      </dgm:t>
    </dgm:pt>
    <dgm:pt modelId="{3195770B-045B-4195-82CD-2DFF2C2FF86D}">
      <dgm:prSet/>
      <dgm:spPr/>
      <dgm:t>
        <a:bodyPr/>
        <a:lstStyle/>
        <a:p>
          <a:r>
            <a:rPr lang="en-US" dirty="0"/>
            <a:t>  How do salaries across experience levels match up? </a:t>
          </a:r>
        </a:p>
      </dgm:t>
    </dgm:pt>
    <dgm:pt modelId="{BD8B01CF-20C1-42F4-9FFC-68BFBA1105F3}" type="parTrans" cxnId="{D1999F4D-489A-4D08-B6F0-80192B35EAF3}">
      <dgm:prSet/>
      <dgm:spPr/>
      <dgm:t>
        <a:bodyPr/>
        <a:lstStyle/>
        <a:p>
          <a:endParaRPr lang="en-US"/>
        </a:p>
      </dgm:t>
    </dgm:pt>
    <dgm:pt modelId="{CB34C50E-AEE6-49D4-94E8-90354252F945}" type="sibTrans" cxnId="{D1999F4D-489A-4D08-B6F0-80192B35EAF3}">
      <dgm:prSet/>
      <dgm:spPr/>
      <dgm:t>
        <a:bodyPr/>
        <a:lstStyle/>
        <a:p>
          <a:endParaRPr lang="en-US"/>
        </a:p>
      </dgm:t>
    </dgm:pt>
    <dgm:pt modelId="{3F6C893B-36F9-4CD5-9278-1E576C593F11}">
      <dgm:prSet/>
      <dgm:spPr/>
      <dgm:t>
        <a:bodyPr/>
        <a:lstStyle/>
        <a:p>
          <a:r>
            <a:rPr lang="en-US" dirty="0"/>
            <a:t>  How does company size impact the analysis?</a:t>
          </a:r>
        </a:p>
      </dgm:t>
    </dgm:pt>
    <dgm:pt modelId="{6882B883-066D-406A-A2A2-619203B7DF26}" type="parTrans" cxnId="{BA715932-14E0-461B-B2DC-B1A6C56C5EC7}">
      <dgm:prSet/>
      <dgm:spPr/>
      <dgm:t>
        <a:bodyPr/>
        <a:lstStyle/>
        <a:p>
          <a:endParaRPr lang="en-US"/>
        </a:p>
      </dgm:t>
    </dgm:pt>
    <dgm:pt modelId="{8917EC56-BB65-4C85-A918-1E38350FE01B}" type="sibTrans" cxnId="{BA715932-14E0-461B-B2DC-B1A6C56C5EC7}">
      <dgm:prSet/>
      <dgm:spPr/>
      <dgm:t>
        <a:bodyPr/>
        <a:lstStyle/>
        <a:p>
          <a:endParaRPr lang="en-US"/>
        </a:p>
      </dgm:t>
    </dgm:pt>
    <dgm:pt modelId="{EBDB762D-62E6-4A82-AB38-5102BA0B3D9F}">
      <dgm:prSet/>
      <dgm:spPr/>
      <dgm:t>
        <a:bodyPr/>
        <a:lstStyle/>
        <a:p>
          <a:r>
            <a:rPr lang="en-US" dirty="0"/>
            <a:t>  Is the distribution of salary data relatively normal, skewed, or other shape? </a:t>
          </a:r>
        </a:p>
      </dgm:t>
    </dgm:pt>
    <dgm:pt modelId="{56C2BC6C-4561-4031-8631-3F0B23C2370B}" type="parTrans" cxnId="{09DF9A5F-E7FF-4E6C-B104-2480B103513F}">
      <dgm:prSet/>
      <dgm:spPr/>
      <dgm:t>
        <a:bodyPr/>
        <a:lstStyle/>
        <a:p>
          <a:endParaRPr lang="en-US"/>
        </a:p>
      </dgm:t>
    </dgm:pt>
    <dgm:pt modelId="{F01773CD-76BA-4095-A6CE-598C9E4D3C33}" type="sibTrans" cxnId="{09DF9A5F-E7FF-4E6C-B104-2480B103513F}">
      <dgm:prSet/>
      <dgm:spPr/>
      <dgm:t>
        <a:bodyPr/>
        <a:lstStyle/>
        <a:p>
          <a:endParaRPr lang="en-US"/>
        </a:p>
      </dgm:t>
    </dgm:pt>
    <dgm:pt modelId="{4AAE16CA-9CBE-4BDB-9E07-F53F382360FD}">
      <dgm:prSet/>
      <dgm:spPr/>
      <dgm:t>
        <a:bodyPr/>
        <a:lstStyle/>
        <a:p>
          <a:r>
            <a:rPr lang="en-US" dirty="0"/>
            <a:t>  Does the data support the theory that salaries have increased over recent years? </a:t>
          </a:r>
        </a:p>
      </dgm:t>
    </dgm:pt>
    <dgm:pt modelId="{088BD6EA-0D2B-4FB3-B299-F2D436880ED2}" type="parTrans" cxnId="{7C48D260-90C4-40D9-9BFE-3452571BDD4C}">
      <dgm:prSet/>
      <dgm:spPr/>
      <dgm:t>
        <a:bodyPr/>
        <a:lstStyle/>
        <a:p>
          <a:endParaRPr lang="en-US"/>
        </a:p>
      </dgm:t>
    </dgm:pt>
    <dgm:pt modelId="{45B826E8-BB1E-4451-A35C-D07D8D07F7BF}" type="sibTrans" cxnId="{7C48D260-90C4-40D9-9BFE-3452571BDD4C}">
      <dgm:prSet/>
      <dgm:spPr/>
      <dgm:t>
        <a:bodyPr/>
        <a:lstStyle/>
        <a:p>
          <a:endParaRPr lang="en-US"/>
        </a:p>
      </dgm:t>
    </dgm:pt>
    <dgm:pt modelId="{DA908528-89DE-4CF6-A25F-763E5074B728}">
      <dgm:prSet/>
      <dgm:spPr/>
      <dgm:t>
        <a:bodyPr/>
        <a:lstStyle/>
        <a:p>
          <a:r>
            <a:rPr lang="en-US" dirty="0"/>
            <a:t>  What are the salary trends by job title? By experience level? By country?</a:t>
          </a:r>
        </a:p>
      </dgm:t>
    </dgm:pt>
    <dgm:pt modelId="{F1F66141-8B17-48D9-B4AD-5BAEEF1A3639}" type="parTrans" cxnId="{31255575-2031-4731-BB8F-E3B8B90A6465}">
      <dgm:prSet/>
      <dgm:spPr/>
      <dgm:t>
        <a:bodyPr/>
        <a:lstStyle/>
        <a:p>
          <a:endParaRPr lang="en-US"/>
        </a:p>
      </dgm:t>
    </dgm:pt>
    <dgm:pt modelId="{043D6257-8F79-46E5-82CA-5EBBFA313F58}" type="sibTrans" cxnId="{31255575-2031-4731-BB8F-E3B8B90A6465}">
      <dgm:prSet/>
      <dgm:spPr/>
      <dgm:t>
        <a:bodyPr/>
        <a:lstStyle/>
        <a:p>
          <a:endParaRPr lang="en-US"/>
        </a:p>
      </dgm:t>
    </dgm:pt>
    <dgm:pt modelId="{59109C57-AE85-4BAC-B0B3-2AA89725A350}">
      <dgm:prSet/>
      <dgm:spPr/>
      <dgm:t>
        <a:bodyPr/>
        <a:lstStyle/>
        <a:p>
          <a:r>
            <a:rPr lang="en-US" dirty="0"/>
            <a:t>  Which statistics best illustrate salary differences for U.S. vs. offshore employees?</a:t>
          </a:r>
        </a:p>
      </dgm:t>
    </dgm:pt>
    <dgm:pt modelId="{D2A74D69-DBF5-4572-B8F4-CFE500071CA2}" type="parTrans" cxnId="{E3FC3671-CC27-476D-B7AB-DFCD9F30672F}">
      <dgm:prSet/>
      <dgm:spPr/>
      <dgm:t>
        <a:bodyPr/>
        <a:lstStyle/>
        <a:p>
          <a:endParaRPr lang="en-US"/>
        </a:p>
      </dgm:t>
    </dgm:pt>
    <dgm:pt modelId="{FE335E79-C5F0-45E9-B4F9-8E1D989395EB}" type="sibTrans" cxnId="{E3FC3671-CC27-476D-B7AB-DFCD9F30672F}">
      <dgm:prSet/>
      <dgm:spPr/>
      <dgm:t>
        <a:bodyPr/>
        <a:lstStyle/>
        <a:p>
          <a:endParaRPr lang="en-US"/>
        </a:p>
      </dgm:t>
    </dgm:pt>
    <dgm:pt modelId="{CE4CC5F9-C828-46B9-A25E-3D1EF3CA8723}">
      <dgm:prSet/>
      <dgm:spPr/>
      <dgm:t>
        <a:bodyPr/>
        <a:lstStyle/>
        <a:p>
          <a:r>
            <a:rPr lang="en-US" dirty="0"/>
            <a:t>  Are there extractable insights to help develop a future data science team?</a:t>
          </a:r>
        </a:p>
      </dgm:t>
    </dgm:pt>
    <dgm:pt modelId="{DF412657-0D10-444F-84B7-DA2F6B86760B}" type="parTrans" cxnId="{8F5F6892-5D61-4742-B080-91F611BA2A12}">
      <dgm:prSet/>
      <dgm:spPr/>
      <dgm:t>
        <a:bodyPr/>
        <a:lstStyle/>
        <a:p>
          <a:endParaRPr lang="en-US"/>
        </a:p>
      </dgm:t>
    </dgm:pt>
    <dgm:pt modelId="{15D0CC7B-02E8-43A5-8276-05FACA137F6F}" type="sibTrans" cxnId="{8F5F6892-5D61-4742-B080-91F611BA2A12}">
      <dgm:prSet/>
      <dgm:spPr/>
      <dgm:t>
        <a:bodyPr/>
        <a:lstStyle/>
        <a:p>
          <a:endParaRPr lang="en-US"/>
        </a:p>
      </dgm:t>
    </dgm:pt>
    <dgm:pt modelId="{821FA752-5F7B-4951-B4D2-D6AEFEC41D2E}" type="pres">
      <dgm:prSet presAssocID="{B207A8D1-0DE6-49DA-8382-96C05840F821}" presName="vert0" presStyleCnt="0">
        <dgm:presLayoutVars>
          <dgm:dir/>
          <dgm:animOne val="branch"/>
          <dgm:animLvl val="lvl"/>
        </dgm:presLayoutVars>
      </dgm:prSet>
      <dgm:spPr/>
    </dgm:pt>
    <dgm:pt modelId="{D4D62550-A34C-4D58-957E-1B0727622DD0}" type="pres">
      <dgm:prSet presAssocID="{B9C7F8C3-9E75-4F21-BE5F-62D5E50F55B3}" presName="thickLine" presStyleLbl="alignNode1" presStyleIdx="0" presStyleCnt="11"/>
      <dgm:spPr/>
    </dgm:pt>
    <dgm:pt modelId="{B335B8CC-059B-4B4E-A4F1-63BBB202361D}" type="pres">
      <dgm:prSet presAssocID="{B9C7F8C3-9E75-4F21-BE5F-62D5E50F55B3}" presName="horz1" presStyleCnt="0"/>
      <dgm:spPr/>
    </dgm:pt>
    <dgm:pt modelId="{98B7118F-D552-4C0A-8712-E828F8B406E3}" type="pres">
      <dgm:prSet presAssocID="{B9C7F8C3-9E75-4F21-BE5F-62D5E50F55B3}" presName="tx1" presStyleLbl="revTx" presStyleIdx="0" presStyleCnt="11"/>
      <dgm:spPr/>
    </dgm:pt>
    <dgm:pt modelId="{1BD10D74-D60A-493A-BB16-03B9C175D359}" type="pres">
      <dgm:prSet presAssocID="{B9C7F8C3-9E75-4F21-BE5F-62D5E50F55B3}" presName="vert1" presStyleCnt="0"/>
      <dgm:spPr/>
    </dgm:pt>
    <dgm:pt modelId="{686D6649-55B9-4C67-A034-CFA1E4C0FA6C}" type="pres">
      <dgm:prSet presAssocID="{7DF84CF6-4F6C-4416-8E88-9FB9F64EDC4B}" presName="thickLine" presStyleLbl="alignNode1" presStyleIdx="1" presStyleCnt="11"/>
      <dgm:spPr/>
    </dgm:pt>
    <dgm:pt modelId="{ADAA6981-0249-4C4F-835B-21D174528A8F}" type="pres">
      <dgm:prSet presAssocID="{7DF84CF6-4F6C-4416-8E88-9FB9F64EDC4B}" presName="horz1" presStyleCnt="0"/>
      <dgm:spPr/>
    </dgm:pt>
    <dgm:pt modelId="{CACCC474-CDA2-43DE-BD53-3DC3977D4475}" type="pres">
      <dgm:prSet presAssocID="{7DF84CF6-4F6C-4416-8E88-9FB9F64EDC4B}" presName="tx1" presStyleLbl="revTx" presStyleIdx="1" presStyleCnt="11"/>
      <dgm:spPr/>
    </dgm:pt>
    <dgm:pt modelId="{19989336-FA7D-466E-97AA-D3FC0568A9A8}" type="pres">
      <dgm:prSet presAssocID="{7DF84CF6-4F6C-4416-8E88-9FB9F64EDC4B}" presName="vert1" presStyleCnt="0"/>
      <dgm:spPr/>
    </dgm:pt>
    <dgm:pt modelId="{99D60984-9B32-4DF2-AA1B-19EF2FA6638E}" type="pres">
      <dgm:prSet presAssocID="{68AB65A6-2DAA-496D-91DE-130790160E57}" presName="thickLine" presStyleLbl="alignNode1" presStyleIdx="2" presStyleCnt="11"/>
      <dgm:spPr/>
    </dgm:pt>
    <dgm:pt modelId="{183A17A0-41F2-44AE-A102-AF7AF9739CEE}" type="pres">
      <dgm:prSet presAssocID="{68AB65A6-2DAA-496D-91DE-130790160E57}" presName="horz1" presStyleCnt="0"/>
      <dgm:spPr/>
    </dgm:pt>
    <dgm:pt modelId="{D3150F83-078B-440D-866A-07376A20E8CC}" type="pres">
      <dgm:prSet presAssocID="{68AB65A6-2DAA-496D-91DE-130790160E57}" presName="tx1" presStyleLbl="revTx" presStyleIdx="2" presStyleCnt="11"/>
      <dgm:spPr/>
    </dgm:pt>
    <dgm:pt modelId="{5DA57761-3C31-4BEF-B1CE-0E7C7FB962CA}" type="pres">
      <dgm:prSet presAssocID="{68AB65A6-2DAA-496D-91DE-130790160E57}" presName="vert1" presStyleCnt="0"/>
      <dgm:spPr/>
    </dgm:pt>
    <dgm:pt modelId="{B11AB8C1-10ED-4617-A057-1A32E501A578}" type="pres">
      <dgm:prSet presAssocID="{5729C79B-F398-4F2A-A6B7-A270497441F4}" presName="thickLine" presStyleLbl="alignNode1" presStyleIdx="3" presStyleCnt="11"/>
      <dgm:spPr/>
    </dgm:pt>
    <dgm:pt modelId="{FEAC1542-5791-4817-ADF6-0DD745711B9C}" type="pres">
      <dgm:prSet presAssocID="{5729C79B-F398-4F2A-A6B7-A270497441F4}" presName="horz1" presStyleCnt="0"/>
      <dgm:spPr/>
    </dgm:pt>
    <dgm:pt modelId="{DBE2D206-0003-4938-A728-75036ED2B345}" type="pres">
      <dgm:prSet presAssocID="{5729C79B-F398-4F2A-A6B7-A270497441F4}" presName="tx1" presStyleLbl="revTx" presStyleIdx="3" presStyleCnt="11"/>
      <dgm:spPr/>
    </dgm:pt>
    <dgm:pt modelId="{8C14408B-4122-4F58-AC3A-80B04B658B91}" type="pres">
      <dgm:prSet presAssocID="{5729C79B-F398-4F2A-A6B7-A270497441F4}" presName="vert1" presStyleCnt="0"/>
      <dgm:spPr/>
    </dgm:pt>
    <dgm:pt modelId="{8AE8A4B0-BF3F-406C-8123-84852E6D14C0}" type="pres">
      <dgm:prSet presAssocID="{3195770B-045B-4195-82CD-2DFF2C2FF86D}" presName="thickLine" presStyleLbl="alignNode1" presStyleIdx="4" presStyleCnt="11"/>
      <dgm:spPr/>
    </dgm:pt>
    <dgm:pt modelId="{E538CF85-E579-4158-82CA-6D876A90B736}" type="pres">
      <dgm:prSet presAssocID="{3195770B-045B-4195-82CD-2DFF2C2FF86D}" presName="horz1" presStyleCnt="0"/>
      <dgm:spPr/>
    </dgm:pt>
    <dgm:pt modelId="{308AC503-FA59-4C72-9F7E-A73F620EC84C}" type="pres">
      <dgm:prSet presAssocID="{3195770B-045B-4195-82CD-2DFF2C2FF86D}" presName="tx1" presStyleLbl="revTx" presStyleIdx="4" presStyleCnt="11"/>
      <dgm:spPr/>
    </dgm:pt>
    <dgm:pt modelId="{0A74879F-EBB0-4A55-AED6-2F2CC298BDDE}" type="pres">
      <dgm:prSet presAssocID="{3195770B-045B-4195-82CD-2DFF2C2FF86D}" presName="vert1" presStyleCnt="0"/>
      <dgm:spPr/>
    </dgm:pt>
    <dgm:pt modelId="{DFDB43C0-7248-41DA-856C-2E597106DF79}" type="pres">
      <dgm:prSet presAssocID="{3F6C893B-36F9-4CD5-9278-1E576C593F11}" presName="thickLine" presStyleLbl="alignNode1" presStyleIdx="5" presStyleCnt="11"/>
      <dgm:spPr/>
    </dgm:pt>
    <dgm:pt modelId="{CF0558CC-E386-48D4-A517-B08578E10286}" type="pres">
      <dgm:prSet presAssocID="{3F6C893B-36F9-4CD5-9278-1E576C593F11}" presName="horz1" presStyleCnt="0"/>
      <dgm:spPr/>
    </dgm:pt>
    <dgm:pt modelId="{5089A33C-6213-4FFD-9103-A2CB11772175}" type="pres">
      <dgm:prSet presAssocID="{3F6C893B-36F9-4CD5-9278-1E576C593F11}" presName="tx1" presStyleLbl="revTx" presStyleIdx="5" presStyleCnt="11"/>
      <dgm:spPr/>
    </dgm:pt>
    <dgm:pt modelId="{D64428A2-E009-4FF9-AD6C-DC599964D389}" type="pres">
      <dgm:prSet presAssocID="{3F6C893B-36F9-4CD5-9278-1E576C593F11}" presName="vert1" presStyleCnt="0"/>
      <dgm:spPr/>
    </dgm:pt>
    <dgm:pt modelId="{0F3B0C03-9619-4772-AEE2-60EB6A121A14}" type="pres">
      <dgm:prSet presAssocID="{EBDB762D-62E6-4A82-AB38-5102BA0B3D9F}" presName="thickLine" presStyleLbl="alignNode1" presStyleIdx="6" presStyleCnt="11"/>
      <dgm:spPr/>
    </dgm:pt>
    <dgm:pt modelId="{E123DA48-150F-4DC8-9E89-D1C1A606FAB0}" type="pres">
      <dgm:prSet presAssocID="{EBDB762D-62E6-4A82-AB38-5102BA0B3D9F}" presName="horz1" presStyleCnt="0"/>
      <dgm:spPr/>
    </dgm:pt>
    <dgm:pt modelId="{444D6381-6B8B-4EFF-8756-D1F8EF50D91F}" type="pres">
      <dgm:prSet presAssocID="{EBDB762D-62E6-4A82-AB38-5102BA0B3D9F}" presName="tx1" presStyleLbl="revTx" presStyleIdx="6" presStyleCnt="11"/>
      <dgm:spPr/>
    </dgm:pt>
    <dgm:pt modelId="{23DE03F3-1E4F-42A1-90BA-7E5E41256C2D}" type="pres">
      <dgm:prSet presAssocID="{EBDB762D-62E6-4A82-AB38-5102BA0B3D9F}" presName="vert1" presStyleCnt="0"/>
      <dgm:spPr/>
    </dgm:pt>
    <dgm:pt modelId="{841141E9-5C57-44A6-9071-44E4DF93C804}" type="pres">
      <dgm:prSet presAssocID="{4AAE16CA-9CBE-4BDB-9E07-F53F382360FD}" presName="thickLine" presStyleLbl="alignNode1" presStyleIdx="7" presStyleCnt="11"/>
      <dgm:spPr/>
    </dgm:pt>
    <dgm:pt modelId="{E8B0E06F-27B6-439F-90A7-04741126E681}" type="pres">
      <dgm:prSet presAssocID="{4AAE16CA-9CBE-4BDB-9E07-F53F382360FD}" presName="horz1" presStyleCnt="0"/>
      <dgm:spPr/>
    </dgm:pt>
    <dgm:pt modelId="{CD150F0E-06A8-492F-9C96-90FA84602652}" type="pres">
      <dgm:prSet presAssocID="{4AAE16CA-9CBE-4BDB-9E07-F53F382360FD}" presName="tx1" presStyleLbl="revTx" presStyleIdx="7" presStyleCnt="11"/>
      <dgm:spPr/>
    </dgm:pt>
    <dgm:pt modelId="{4235E9F4-5890-4170-BEB5-E2D02D47B697}" type="pres">
      <dgm:prSet presAssocID="{4AAE16CA-9CBE-4BDB-9E07-F53F382360FD}" presName="vert1" presStyleCnt="0"/>
      <dgm:spPr/>
    </dgm:pt>
    <dgm:pt modelId="{D1FF45FD-FF52-47F2-852D-0C2CE1F41211}" type="pres">
      <dgm:prSet presAssocID="{DA908528-89DE-4CF6-A25F-763E5074B728}" presName="thickLine" presStyleLbl="alignNode1" presStyleIdx="8" presStyleCnt="11"/>
      <dgm:spPr/>
    </dgm:pt>
    <dgm:pt modelId="{1E8A348A-75BF-48DA-BAE2-80E9C59B84E9}" type="pres">
      <dgm:prSet presAssocID="{DA908528-89DE-4CF6-A25F-763E5074B728}" presName="horz1" presStyleCnt="0"/>
      <dgm:spPr/>
    </dgm:pt>
    <dgm:pt modelId="{71F7E552-DD04-45FC-8256-50DD5AEB8E0A}" type="pres">
      <dgm:prSet presAssocID="{DA908528-89DE-4CF6-A25F-763E5074B728}" presName="tx1" presStyleLbl="revTx" presStyleIdx="8" presStyleCnt="11"/>
      <dgm:spPr/>
    </dgm:pt>
    <dgm:pt modelId="{6520E526-F87D-4354-80D9-C08E90438CB8}" type="pres">
      <dgm:prSet presAssocID="{DA908528-89DE-4CF6-A25F-763E5074B728}" presName="vert1" presStyleCnt="0"/>
      <dgm:spPr/>
    </dgm:pt>
    <dgm:pt modelId="{9941FC2C-C587-4536-9E17-D08EA1516555}" type="pres">
      <dgm:prSet presAssocID="{59109C57-AE85-4BAC-B0B3-2AA89725A350}" presName="thickLine" presStyleLbl="alignNode1" presStyleIdx="9" presStyleCnt="11"/>
      <dgm:spPr/>
    </dgm:pt>
    <dgm:pt modelId="{9C8EF78E-79D7-470F-A313-F0FBE696DE51}" type="pres">
      <dgm:prSet presAssocID="{59109C57-AE85-4BAC-B0B3-2AA89725A350}" presName="horz1" presStyleCnt="0"/>
      <dgm:spPr/>
    </dgm:pt>
    <dgm:pt modelId="{ACC6CD00-39BB-4F5F-91E0-FB5654368C41}" type="pres">
      <dgm:prSet presAssocID="{59109C57-AE85-4BAC-B0B3-2AA89725A350}" presName="tx1" presStyleLbl="revTx" presStyleIdx="9" presStyleCnt="11"/>
      <dgm:spPr/>
    </dgm:pt>
    <dgm:pt modelId="{F36754E0-CE62-4853-8381-EEDD5E82C0FD}" type="pres">
      <dgm:prSet presAssocID="{59109C57-AE85-4BAC-B0B3-2AA89725A350}" presName="vert1" presStyleCnt="0"/>
      <dgm:spPr/>
    </dgm:pt>
    <dgm:pt modelId="{86AB8610-D85F-4B0B-B6BC-70EFF713B4C7}" type="pres">
      <dgm:prSet presAssocID="{CE4CC5F9-C828-46B9-A25E-3D1EF3CA8723}" presName="thickLine" presStyleLbl="alignNode1" presStyleIdx="10" presStyleCnt="11"/>
      <dgm:spPr/>
    </dgm:pt>
    <dgm:pt modelId="{08967392-0826-4991-8666-BC474804A662}" type="pres">
      <dgm:prSet presAssocID="{CE4CC5F9-C828-46B9-A25E-3D1EF3CA8723}" presName="horz1" presStyleCnt="0"/>
      <dgm:spPr/>
    </dgm:pt>
    <dgm:pt modelId="{93014790-B9C2-430F-9470-84B72FFDEBB9}" type="pres">
      <dgm:prSet presAssocID="{CE4CC5F9-C828-46B9-A25E-3D1EF3CA8723}" presName="tx1" presStyleLbl="revTx" presStyleIdx="10" presStyleCnt="11"/>
      <dgm:spPr/>
    </dgm:pt>
    <dgm:pt modelId="{70BA7DB7-181C-47A9-8F9E-37B4DA99E873}" type="pres">
      <dgm:prSet presAssocID="{CE4CC5F9-C828-46B9-A25E-3D1EF3CA8723}" presName="vert1" presStyleCnt="0"/>
      <dgm:spPr/>
    </dgm:pt>
  </dgm:ptLst>
  <dgm:cxnLst>
    <dgm:cxn modelId="{C6E42704-E238-47AD-94EC-B129404DEC96}" srcId="{B207A8D1-0DE6-49DA-8382-96C05840F821}" destId="{68AB65A6-2DAA-496D-91DE-130790160E57}" srcOrd="2" destOrd="0" parTransId="{4881D846-6DBB-4FA7-95C6-A84B30BCADCC}" sibTransId="{E70B1CCC-A5F7-43C8-B149-660F7BA05FCD}"/>
    <dgm:cxn modelId="{19B57B1C-FDC3-4D30-B248-E583CF06E320}" type="presOf" srcId="{B9C7F8C3-9E75-4F21-BE5F-62D5E50F55B3}" destId="{98B7118F-D552-4C0A-8712-E828F8B406E3}" srcOrd="0" destOrd="0" presId="urn:microsoft.com/office/officeart/2008/layout/LinedList"/>
    <dgm:cxn modelId="{BA715932-14E0-461B-B2DC-B1A6C56C5EC7}" srcId="{B207A8D1-0DE6-49DA-8382-96C05840F821}" destId="{3F6C893B-36F9-4CD5-9278-1E576C593F11}" srcOrd="5" destOrd="0" parTransId="{6882B883-066D-406A-A2A2-619203B7DF26}" sibTransId="{8917EC56-BB65-4C85-A918-1E38350FE01B}"/>
    <dgm:cxn modelId="{09DF9A5F-E7FF-4E6C-B104-2480B103513F}" srcId="{B207A8D1-0DE6-49DA-8382-96C05840F821}" destId="{EBDB762D-62E6-4A82-AB38-5102BA0B3D9F}" srcOrd="6" destOrd="0" parTransId="{56C2BC6C-4561-4031-8631-3F0B23C2370B}" sibTransId="{F01773CD-76BA-4095-A6CE-598C9E4D3C33}"/>
    <dgm:cxn modelId="{7C48D260-90C4-40D9-9BFE-3452571BDD4C}" srcId="{B207A8D1-0DE6-49DA-8382-96C05840F821}" destId="{4AAE16CA-9CBE-4BDB-9E07-F53F382360FD}" srcOrd="7" destOrd="0" parTransId="{088BD6EA-0D2B-4FB3-B299-F2D436880ED2}" sibTransId="{45B826E8-BB1E-4451-A35C-D07D8D07F7BF}"/>
    <dgm:cxn modelId="{D1999F4D-489A-4D08-B6F0-80192B35EAF3}" srcId="{B207A8D1-0DE6-49DA-8382-96C05840F821}" destId="{3195770B-045B-4195-82CD-2DFF2C2FF86D}" srcOrd="4" destOrd="0" parTransId="{BD8B01CF-20C1-42F4-9FFC-68BFBA1105F3}" sibTransId="{CB34C50E-AEE6-49D4-94E8-90354252F945}"/>
    <dgm:cxn modelId="{6E62724E-B85F-4CA7-8075-F0FC3C2B79F3}" type="presOf" srcId="{EBDB762D-62E6-4A82-AB38-5102BA0B3D9F}" destId="{444D6381-6B8B-4EFF-8756-D1F8EF50D91F}" srcOrd="0" destOrd="0" presId="urn:microsoft.com/office/officeart/2008/layout/LinedList"/>
    <dgm:cxn modelId="{02C71B6F-7966-4BBE-9A95-F1191DB08FB1}" type="presOf" srcId="{68AB65A6-2DAA-496D-91DE-130790160E57}" destId="{D3150F83-078B-440D-866A-07376A20E8CC}" srcOrd="0" destOrd="0" presId="urn:microsoft.com/office/officeart/2008/layout/LinedList"/>
    <dgm:cxn modelId="{E3FC3671-CC27-476D-B7AB-DFCD9F30672F}" srcId="{B207A8D1-0DE6-49DA-8382-96C05840F821}" destId="{59109C57-AE85-4BAC-B0B3-2AA89725A350}" srcOrd="9" destOrd="0" parTransId="{D2A74D69-DBF5-4572-B8F4-CFE500071CA2}" sibTransId="{FE335E79-C5F0-45E9-B4F9-8E1D989395EB}"/>
    <dgm:cxn modelId="{31255575-2031-4731-BB8F-E3B8B90A6465}" srcId="{B207A8D1-0DE6-49DA-8382-96C05840F821}" destId="{DA908528-89DE-4CF6-A25F-763E5074B728}" srcOrd="8" destOrd="0" parTransId="{F1F66141-8B17-48D9-B4AD-5BAEEF1A3639}" sibTransId="{043D6257-8F79-46E5-82CA-5EBBFA313F58}"/>
    <dgm:cxn modelId="{86744E7C-D203-450C-860E-3C3FDE1EBBD2}" type="presOf" srcId="{B207A8D1-0DE6-49DA-8382-96C05840F821}" destId="{821FA752-5F7B-4951-B4D2-D6AEFEC41D2E}" srcOrd="0" destOrd="0" presId="urn:microsoft.com/office/officeart/2008/layout/LinedList"/>
    <dgm:cxn modelId="{C1EF4E82-D0FA-47F3-9DEF-F5DBA9FD3571}" type="presOf" srcId="{59109C57-AE85-4BAC-B0B3-2AA89725A350}" destId="{ACC6CD00-39BB-4F5F-91E0-FB5654368C41}" srcOrd="0" destOrd="0" presId="urn:microsoft.com/office/officeart/2008/layout/LinedList"/>
    <dgm:cxn modelId="{8F5F6892-5D61-4742-B080-91F611BA2A12}" srcId="{B207A8D1-0DE6-49DA-8382-96C05840F821}" destId="{CE4CC5F9-C828-46B9-A25E-3D1EF3CA8723}" srcOrd="10" destOrd="0" parTransId="{DF412657-0D10-444F-84B7-DA2F6B86760B}" sibTransId="{15D0CC7B-02E8-43A5-8276-05FACA137F6F}"/>
    <dgm:cxn modelId="{9FB98FA0-1871-4B06-A8F3-353F89CB3DB0}" srcId="{B207A8D1-0DE6-49DA-8382-96C05840F821}" destId="{7DF84CF6-4F6C-4416-8E88-9FB9F64EDC4B}" srcOrd="1" destOrd="0" parTransId="{66309F73-3C2D-4075-9292-6B65337DE40B}" sibTransId="{625F73BB-0D42-41EA-8F91-19528A44F0CC}"/>
    <dgm:cxn modelId="{65BD28A5-C16C-48DD-8B8A-9545D4D9EC92}" type="presOf" srcId="{5729C79B-F398-4F2A-A6B7-A270497441F4}" destId="{DBE2D206-0003-4938-A728-75036ED2B345}" srcOrd="0" destOrd="0" presId="urn:microsoft.com/office/officeart/2008/layout/LinedList"/>
    <dgm:cxn modelId="{98E5FDBA-18FB-4676-9730-BEF8CE67AE35}" srcId="{B207A8D1-0DE6-49DA-8382-96C05840F821}" destId="{B9C7F8C3-9E75-4F21-BE5F-62D5E50F55B3}" srcOrd="0" destOrd="0" parTransId="{5891391C-3706-4110-8655-285957BF8857}" sibTransId="{45C5D2B3-FC8E-43DE-9743-A1C79B589F9E}"/>
    <dgm:cxn modelId="{2A6CE5C2-2F7B-4C4C-B34E-D2FFD8F0CD67}" srcId="{B207A8D1-0DE6-49DA-8382-96C05840F821}" destId="{5729C79B-F398-4F2A-A6B7-A270497441F4}" srcOrd="3" destOrd="0" parTransId="{47463F17-0B71-43B4-A382-03A5E2A8DAFD}" sibTransId="{4F19CFED-3A73-4729-9A5E-3697A8F02BFB}"/>
    <dgm:cxn modelId="{5D5C51CB-C506-462B-8CD8-6FC33A52A688}" type="presOf" srcId="{4AAE16CA-9CBE-4BDB-9E07-F53F382360FD}" destId="{CD150F0E-06A8-492F-9C96-90FA84602652}" srcOrd="0" destOrd="0" presId="urn:microsoft.com/office/officeart/2008/layout/LinedList"/>
    <dgm:cxn modelId="{979689CC-288C-4AE8-AB90-43CEE83287FC}" type="presOf" srcId="{3195770B-045B-4195-82CD-2DFF2C2FF86D}" destId="{308AC503-FA59-4C72-9F7E-A73F620EC84C}" srcOrd="0" destOrd="0" presId="urn:microsoft.com/office/officeart/2008/layout/LinedList"/>
    <dgm:cxn modelId="{2E48E7D3-E87C-4A3F-BF90-C2B0A12CED1A}" type="presOf" srcId="{7DF84CF6-4F6C-4416-8E88-9FB9F64EDC4B}" destId="{CACCC474-CDA2-43DE-BD53-3DC3977D4475}" srcOrd="0" destOrd="0" presId="urn:microsoft.com/office/officeart/2008/layout/LinedList"/>
    <dgm:cxn modelId="{2A74EEE6-5783-4AF3-8D42-34CD04E20754}" type="presOf" srcId="{CE4CC5F9-C828-46B9-A25E-3D1EF3CA8723}" destId="{93014790-B9C2-430F-9470-84B72FFDEBB9}" srcOrd="0" destOrd="0" presId="urn:microsoft.com/office/officeart/2008/layout/LinedList"/>
    <dgm:cxn modelId="{A03970E9-BC59-4649-B1B2-34192E3903C5}" type="presOf" srcId="{DA908528-89DE-4CF6-A25F-763E5074B728}" destId="{71F7E552-DD04-45FC-8256-50DD5AEB8E0A}" srcOrd="0" destOrd="0" presId="urn:microsoft.com/office/officeart/2008/layout/LinedList"/>
    <dgm:cxn modelId="{E35818F1-476A-48A2-9581-15C0F84E6D3C}" type="presOf" srcId="{3F6C893B-36F9-4CD5-9278-1E576C593F11}" destId="{5089A33C-6213-4FFD-9103-A2CB11772175}" srcOrd="0" destOrd="0" presId="urn:microsoft.com/office/officeart/2008/layout/LinedList"/>
    <dgm:cxn modelId="{E79A39E2-D56D-4569-8C79-479467E2CCAE}" type="presParOf" srcId="{821FA752-5F7B-4951-B4D2-D6AEFEC41D2E}" destId="{D4D62550-A34C-4D58-957E-1B0727622DD0}" srcOrd="0" destOrd="0" presId="urn:microsoft.com/office/officeart/2008/layout/LinedList"/>
    <dgm:cxn modelId="{45061FD5-C398-4655-A598-C1EF74F1A248}" type="presParOf" srcId="{821FA752-5F7B-4951-B4D2-D6AEFEC41D2E}" destId="{B335B8CC-059B-4B4E-A4F1-63BBB202361D}" srcOrd="1" destOrd="0" presId="urn:microsoft.com/office/officeart/2008/layout/LinedList"/>
    <dgm:cxn modelId="{A480F132-6E16-4E53-99D5-41DC68A5624D}" type="presParOf" srcId="{B335B8CC-059B-4B4E-A4F1-63BBB202361D}" destId="{98B7118F-D552-4C0A-8712-E828F8B406E3}" srcOrd="0" destOrd="0" presId="urn:microsoft.com/office/officeart/2008/layout/LinedList"/>
    <dgm:cxn modelId="{89D756DA-8CFC-437E-AD03-9D7E91EE6F9C}" type="presParOf" srcId="{B335B8CC-059B-4B4E-A4F1-63BBB202361D}" destId="{1BD10D74-D60A-493A-BB16-03B9C175D359}" srcOrd="1" destOrd="0" presId="urn:microsoft.com/office/officeart/2008/layout/LinedList"/>
    <dgm:cxn modelId="{D10A0252-FE87-402D-8EBC-64D434956860}" type="presParOf" srcId="{821FA752-5F7B-4951-B4D2-D6AEFEC41D2E}" destId="{686D6649-55B9-4C67-A034-CFA1E4C0FA6C}" srcOrd="2" destOrd="0" presId="urn:microsoft.com/office/officeart/2008/layout/LinedList"/>
    <dgm:cxn modelId="{47F029B1-3D0C-4EEF-B777-8C05794608C6}" type="presParOf" srcId="{821FA752-5F7B-4951-B4D2-D6AEFEC41D2E}" destId="{ADAA6981-0249-4C4F-835B-21D174528A8F}" srcOrd="3" destOrd="0" presId="urn:microsoft.com/office/officeart/2008/layout/LinedList"/>
    <dgm:cxn modelId="{0DDA41EC-4560-4880-8064-31D0FDC6E9D7}" type="presParOf" srcId="{ADAA6981-0249-4C4F-835B-21D174528A8F}" destId="{CACCC474-CDA2-43DE-BD53-3DC3977D4475}" srcOrd="0" destOrd="0" presId="urn:microsoft.com/office/officeart/2008/layout/LinedList"/>
    <dgm:cxn modelId="{86C1DFC5-0DEE-4152-B0CB-82EAD7608F05}" type="presParOf" srcId="{ADAA6981-0249-4C4F-835B-21D174528A8F}" destId="{19989336-FA7D-466E-97AA-D3FC0568A9A8}" srcOrd="1" destOrd="0" presId="urn:microsoft.com/office/officeart/2008/layout/LinedList"/>
    <dgm:cxn modelId="{F26CB02C-C149-4FD6-A15E-B1579641AC99}" type="presParOf" srcId="{821FA752-5F7B-4951-B4D2-D6AEFEC41D2E}" destId="{99D60984-9B32-4DF2-AA1B-19EF2FA6638E}" srcOrd="4" destOrd="0" presId="urn:microsoft.com/office/officeart/2008/layout/LinedList"/>
    <dgm:cxn modelId="{E932E649-2983-404F-8B66-CFB91B3F8AF0}" type="presParOf" srcId="{821FA752-5F7B-4951-B4D2-D6AEFEC41D2E}" destId="{183A17A0-41F2-44AE-A102-AF7AF9739CEE}" srcOrd="5" destOrd="0" presId="urn:microsoft.com/office/officeart/2008/layout/LinedList"/>
    <dgm:cxn modelId="{7E664271-3F4D-4163-9B75-0CAC5D0F0668}" type="presParOf" srcId="{183A17A0-41F2-44AE-A102-AF7AF9739CEE}" destId="{D3150F83-078B-440D-866A-07376A20E8CC}" srcOrd="0" destOrd="0" presId="urn:microsoft.com/office/officeart/2008/layout/LinedList"/>
    <dgm:cxn modelId="{03EAD114-ECFC-4E76-ABA2-702FBAF67110}" type="presParOf" srcId="{183A17A0-41F2-44AE-A102-AF7AF9739CEE}" destId="{5DA57761-3C31-4BEF-B1CE-0E7C7FB962CA}" srcOrd="1" destOrd="0" presId="urn:microsoft.com/office/officeart/2008/layout/LinedList"/>
    <dgm:cxn modelId="{4304D23A-0890-46A8-A569-767DE83DFC51}" type="presParOf" srcId="{821FA752-5F7B-4951-B4D2-D6AEFEC41D2E}" destId="{B11AB8C1-10ED-4617-A057-1A32E501A578}" srcOrd="6" destOrd="0" presId="urn:microsoft.com/office/officeart/2008/layout/LinedList"/>
    <dgm:cxn modelId="{5A855829-096F-4FE6-8BA6-8B02331080B7}" type="presParOf" srcId="{821FA752-5F7B-4951-B4D2-D6AEFEC41D2E}" destId="{FEAC1542-5791-4817-ADF6-0DD745711B9C}" srcOrd="7" destOrd="0" presId="urn:microsoft.com/office/officeart/2008/layout/LinedList"/>
    <dgm:cxn modelId="{05A68E58-4EFC-4870-BB61-0117484908BC}" type="presParOf" srcId="{FEAC1542-5791-4817-ADF6-0DD745711B9C}" destId="{DBE2D206-0003-4938-A728-75036ED2B345}" srcOrd="0" destOrd="0" presId="urn:microsoft.com/office/officeart/2008/layout/LinedList"/>
    <dgm:cxn modelId="{552D8F26-9BF1-49C7-A7B3-4E00EEB8D937}" type="presParOf" srcId="{FEAC1542-5791-4817-ADF6-0DD745711B9C}" destId="{8C14408B-4122-4F58-AC3A-80B04B658B91}" srcOrd="1" destOrd="0" presId="urn:microsoft.com/office/officeart/2008/layout/LinedList"/>
    <dgm:cxn modelId="{8B7E3D64-F5D5-43D9-9114-AC5A26AB16BA}" type="presParOf" srcId="{821FA752-5F7B-4951-B4D2-D6AEFEC41D2E}" destId="{8AE8A4B0-BF3F-406C-8123-84852E6D14C0}" srcOrd="8" destOrd="0" presId="urn:microsoft.com/office/officeart/2008/layout/LinedList"/>
    <dgm:cxn modelId="{4D146475-E0CB-4D74-93C4-0904EB7267B0}" type="presParOf" srcId="{821FA752-5F7B-4951-B4D2-D6AEFEC41D2E}" destId="{E538CF85-E579-4158-82CA-6D876A90B736}" srcOrd="9" destOrd="0" presId="urn:microsoft.com/office/officeart/2008/layout/LinedList"/>
    <dgm:cxn modelId="{43FA4A11-48FC-4B33-BE8D-A8E1E5C23FA2}" type="presParOf" srcId="{E538CF85-E579-4158-82CA-6D876A90B736}" destId="{308AC503-FA59-4C72-9F7E-A73F620EC84C}" srcOrd="0" destOrd="0" presId="urn:microsoft.com/office/officeart/2008/layout/LinedList"/>
    <dgm:cxn modelId="{BC07EF17-E598-484F-971F-E6A325669F1B}" type="presParOf" srcId="{E538CF85-E579-4158-82CA-6D876A90B736}" destId="{0A74879F-EBB0-4A55-AED6-2F2CC298BDDE}" srcOrd="1" destOrd="0" presId="urn:microsoft.com/office/officeart/2008/layout/LinedList"/>
    <dgm:cxn modelId="{90D872E1-7C4F-4B26-A8F6-5D21BD822346}" type="presParOf" srcId="{821FA752-5F7B-4951-B4D2-D6AEFEC41D2E}" destId="{DFDB43C0-7248-41DA-856C-2E597106DF79}" srcOrd="10" destOrd="0" presId="urn:microsoft.com/office/officeart/2008/layout/LinedList"/>
    <dgm:cxn modelId="{CE2C6F6A-8197-4ABA-B626-C8C19C63A04C}" type="presParOf" srcId="{821FA752-5F7B-4951-B4D2-D6AEFEC41D2E}" destId="{CF0558CC-E386-48D4-A517-B08578E10286}" srcOrd="11" destOrd="0" presId="urn:microsoft.com/office/officeart/2008/layout/LinedList"/>
    <dgm:cxn modelId="{D03EAA06-D77E-476E-83C6-9B91793331BE}" type="presParOf" srcId="{CF0558CC-E386-48D4-A517-B08578E10286}" destId="{5089A33C-6213-4FFD-9103-A2CB11772175}" srcOrd="0" destOrd="0" presId="urn:microsoft.com/office/officeart/2008/layout/LinedList"/>
    <dgm:cxn modelId="{F87492E9-FF6C-4CDB-93E0-8E9EA46DB8A0}" type="presParOf" srcId="{CF0558CC-E386-48D4-A517-B08578E10286}" destId="{D64428A2-E009-4FF9-AD6C-DC599964D389}" srcOrd="1" destOrd="0" presId="urn:microsoft.com/office/officeart/2008/layout/LinedList"/>
    <dgm:cxn modelId="{0398977B-22AF-417C-8EAE-2A748C6430F2}" type="presParOf" srcId="{821FA752-5F7B-4951-B4D2-D6AEFEC41D2E}" destId="{0F3B0C03-9619-4772-AEE2-60EB6A121A14}" srcOrd="12" destOrd="0" presId="urn:microsoft.com/office/officeart/2008/layout/LinedList"/>
    <dgm:cxn modelId="{124B7A05-88FD-4747-A073-8557DC70C18D}" type="presParOf" srcId="{821FA752-5F7B-4951-B4D2-D6AEFEC41D2E}" destId="{E123DA48-150F-4DC8-9E89-D1C1A606FAB0}" srcOrd="13" destOrd="0" presId="urn:microsoft.com/office/officeart/2008/layout/LinedList"/>
    <dgm:cxn modelId="{A2278BD2-34A9-4C53-9FB8-2A44F6D7AF52}" type="presParOf" srcId="{E123DA48-150F-4DC8-9E89-D1C1A606FAB0}" destId="{444D6381-6B8B-4EFF-8756-D1F8EF50D91F}" srcOrd="0" destOrd="0" presId="urn:microsoft.com/office/officeart/2008/layout/LinedList"/>
    <dgm:cxn modelId="{B1CA1AA2-66BA-45B4-BFB4-0B8FB875E34E}" type="presParOf" srcId="{E123DA48-150F-4DC8-9E89-D1C1A606FAB0}" destId="{23DE03F3-1E4F-42A1-90BA-7E5E41256C2D}" srcOrd="1" destOrd="0" presId="urn:microsoft.com/office/officeart/2008/layout/LinedList"/>
    <dgm:cxn modelId="{7967A928-074C-4232-B4C2-2CB1C8E185C9}" type="presParOf" srcId="{821FA752-5F7B-4951-B4D2-D6AEFEC41D2E}" destId="{841141E9-5C57-44A6-9071-44E4DF93C804}" srcOrd="14" destOrd="0" presId="urn:microsoft.com/office/officeart/2008/layout/LinedList"/>
    <dgm:cxn modelId="{B544FCC3-6559-47CD-85CE-AF7B11DCDF6B}" type="presParOf" srcId="{821FA752-5F7B-4951-B4D2-D6AEFEC41D2E}" destId="{E8B0E06F-27B6-439F-90A7-04741126E681}" srcOrd="15" destOrd="0" presId="urn:microsoft.com/office/officeart/2008/layout/LinedList"/>
    <dgm:cxn modelId="{394A57E8-4F80-432B-9796-408F380E6125}" type="presParOf" srcId="{E8B0E06F-27B6-439F-90A7-04741126E681}" destId="{CD150F0E-06A8-492F-9C96-90FA84602652}" srcOrd="0" destOrd="0" presId="urn:microsoft.com/office/officeart/2008/layout/LinedList"/>
    <dgm:cxn modelId="{261228BE-E7C7-4E4C-AB94-6C7350F7E6D3}" type="presParOf" srcId="{E8B0E06F-27B6-439F-90A7-04741126E681}" destId="{4235E9F4-5890-4170-BEB5-E2D02D47B697}" srcOrd="1" destOrd="0" presId="urn:microsoft.com/office/officeart/2008/layout/LinedList"/>
    <dgm:cxn modelId="{168F1F1B-3707-4197-9DFC-6C3E9D8AE497}" type="presParOf" srcId="{821FA752-5F7B-4951-B4D2-D6AEFEC41D2E}" destId="{D1FF45FD-FF52-47F2-852D-0C2CE1F41211}" srcOrd="16" destOrd="0" presId="urn:microsoft.com/office/officeart/2008/layout/LinedList"/>
    <dgm:cxn modelId="{C9DB2780-DC98-4774-9042-8BDD95F56467}" type="presParOf" srcId="{821FA752-5F7B-4951-B4D2-D6AEFEC41D2E}" destId="{1E8A348A-75BF-48DA-BAE2-80E9C59B84E9}" srcOrd="17" destOrd="0" presId="urn:microsoft.com/office/officeart/2008/layout/LinedList"/>
    <dgm:cxn modelId="{726C27F0-C5C0-4909-BDB3-7E712FCF6BE1}" type="presParOf" srcId="{1E8A348A-75BF-48DA-BAE2-80E9C59B84E9}" destId="{71F7E552-DD04-45FC-8256-50DD5AEB8E0A}" srcOrd="0" destOrd="0" presId="urn:microsoft.com/office/officeart/2008/layout/LinedList"/>
    <dgm:cxn modelId="{FD4CB54A-5B97-4B12-AC43-9C92F7BC08E4}" type="presParOf" srcId="{1E8A348A-75BF-48DA-BAE2-80E9C59B84E9}" destId="{6520E526-F87D-4354-80D9-C08E90438CB8}" srcOrd="1" destOrd="0" presId="urn:microsoft.com/office/officeart/2008/layout/LinedList"/>
    <dgm:cxn modelId="{0B44355D-2F1E-417C-9449-EF691A3DB6A8}" type="presParOf" srcId="{821FA752-5F7B-4951-B4D2-D6AEFEC41D2E}" destId="{9941FC2C-C587-4536-9E17-D08EA1516555}" srcOrd="18" destOrd="0" presId="urn:microsoft.com/office/officeart/2008/layout/LinedList"/>
    <dgm:cxn modelId="{7AE7C3B7-C5E2-4D39-8A13-F35C99079236}" type="presParOf" srcId="{821FA752-5F7B-4951-B4D2-D6AEFEC41D2E}" destId="{9C8EF78E-79D7-470F-A313-F0FBE696DE51}" srcOrd="19" destOrd="0" presId="urn:microsoft.com/office/officeart/2008/layout/LinedList"/>
    <dgm:cxn modelId="{B0F718E4-446F-4EAB-9FBC-97F8A826F532}" type="presParOf" srcId="{9C8EF78E-79D7-470F-A313-F0FBE696DE51}" destId="{ACC6CD00-39BB-4F5F-91E0-FB5654368C41}" srcOrd="0" destOrd="0" presId="urn:microsoft.com/office/officeart/2008/layout/LinedList"/>
    <dgm:cxn modelId="{4A50F601-759E-4836-B3C1-30938C5809E1}" type="presParOf" srcId="{9C8EF78E-79D7-470F-A313-F0FBE696DE51}" destId="{F36754E0-CE62-4853-8381-EEDD5E82C0FD}" srcOrd="1" destOrd="0" presId="urn:microsoft.com/office/officeart/2008/layout/LinedList"/>
    <dgm:cxn modelId="{53B377EC-B73D-44FD-8EF2-B631E5BFB8C2}" type="presParOf" srcId="{821FA752-5F7B-4951-B4D2-D6AEFEC41D2E}" destId="{86AB8610-D85F-4B0B-B6BC-70EFF713B4C7}" srcOrd="20" destOrd="0" presId="urn:microsoft.com/office/officeart/2008/layout/LinedList"/>
    <dgm:cxn modelId="{B53A7980-41F5-4179-868C-F2AC3D140735}" type="presParOf" srcId="{821FA752-5F7B-4951-B4D2-D6AEFEC41D2E}" destId="{08967392-0826-4991-8666-BC474804A662}" srcOrd="21" destOrd="0" presId="urn:microsoft.com/office/officeart/2008/layout/LinedList"/>
    <dgm:cxn modelId="{F0B5D24B-1866-4FFA-8449-B004FFB778A0}" type="presParOf" srcId="{08967392-0826-4991-8666-BC474804A662}" destId="{93014790-B9C2-430F-9470-84B72FFDEBB9}" srcOrd="0" destOrd="0" presId="urn:microsoft.com/office/officeart/2008/layout/LinedList"/>
    <dgm:cxn modelId="{2C116C87-9957-4CC5-8C17-2F50D46A5F7E}" type="presParOf" srcId="{08967392-0826-4991-8666-BC474804A662}" destId="{70BA7DB7-181C-47A9-8F9E-37B4DA99E87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07B535-A88B-40FD-A073-B41E3E33686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CB50651-F9A6-4A6B-99DC-BB35D90A5F85}">
      <dgm:prSet/>
      <dgm:spPr/>
      <dgm:t>
        <a:bodyPr/>
        <a:lstStyle/>
        <a:p>
          <a:pPr>
            <a:lnSpc>
              <a:spcPct val="100000"/>
            </a:lnSpc>
          </a:pPr>
          <a:r>
            <a:rPr lang="en-US"/>
            <a:t>Data Science</a:t>
          </a:r>
        </a:p>
      </dgm:t>
    </dgm:pt>
    <dgm:pt modelId="{59D29854-D158-43EE-A19F-944DE29873D3}" type="parTrans" cxnId="{5ECFAD9E-D3DC-40EA-80FA-4F53E4F6641A}">
      <dgm:prSet/>
      <dgm:spPr/>
      <dgm:t>
        <a:bodyPr/>
        <a:lstStyle/>
        <a:p>
          <a:endParaRPr lang="en-US"/>
        </a:p>
      </dgm:t>
    </dgm:pt>
    <dgm:pt modelId="{4397617C-3C63-40D7-8C38-C397184C4CFD}" type="sibTrans" cxnId="{5ECFAD9E-D3DC-40EA-80FA-4F53E4F6641A}">
      <dgm:prSet/>
      <dgm:spPr/>
      <dgm:t>
        <a:bodyPr/>
        <a:lstStyle/>
        <a:p>
          <a:endParaRPr lang="en-US"/>
        </a:p>
      </dgm:t>
    </dgm:pt>
    <dgm:pt modelId="{435496EB-FDF1-43F5-862E-2303B9248949}">
      <dgm:prSet/>
      <dgm:spPr/>
      <dgm:t>
        <a:bodyPr/>
        <a:lstStyle/>
        <a:p>
          <a:pPr>
            <a:lnSpc>
              <a:spcPct val="100000"/>
            </a:lnSpc>
          </a:pPr>
          <a:r>
            <a:rPr lang="en-US"/>
            <a:t>Asks questions and studies data to extract insights for solutions.</a:t>
          </a:r>
        </a:p>
      </dgm:t>
    </dgm:pt>
    <dgm:pt modelId="{4E63F5C1-2D0D-46A1-90C6-0001A19174B4}" type="parTrans" cxnId="{8F76AE75-5A37-439C-B8C2-8164803DA655}">
      <dgm:prSet/>
      <dgm:spPr/>
      <dgm:t>
        <a:bodyPr/>
        <a:lstStyle/>
        <a:p>
          <a:endParaRPr lang="en-US"/>
        </a:p>
      </dgm:t>
    </dgm:pt>
    <dgm:pt modelId="{02BD858F-5181-4324-B74D-33D6BF77DDED}" type="sibTrans" cxnId="{8F76AE75-5A37-439C-B8C2-8164803DA655}">
      <dgm:prSet/>
      <dgm:spPr/>
      <dgm:t>
        <a:bodyPr/>
        <a:lstStyle/>
        <a:p>
          <a:endParaRPr lang="en-US"/>
        </a:p>
      </dgm:t>
    </dgm:pt>
    <dgm:pt modelId="{940D935A-4978-4D18-81CE-ED610336B826}">
      <dgm:prSet/>
      <dgm:spPr/>
      <dgm:t>
        <a:bodyPr/>
        <a:lstStyle/>
        <a:p>
          <a:pPr>
            <a:lnSpc>
              <a:spcPct val="100000"/>
            </a:lnSpc>
          </a:pPr>
          <a:r>
            <a:rPr lang="en-US"/>
            <a:t>Combines scientific thinking with mathematics, computer science, and data analytics. </a:t>
          </a:r>
        </a:p>
      </dgm:t>
    </dgm:pt>
    <dgm:pt modelId="{1B2FD8D3-5CB0-48B9-BD78-1BA977CE10EB}" type="parTrans" cxnId="{946AEEFC-4992-4C03-AE40-F2358D5838F8}">
      <dgm:prSet/>
      <dgm:spPr/>
      <dgm:t>
        <a:bodyPr/>
        <a:lstStyle/>
        <a:p>
          <a:endParaRPr lang="en-US"/>
        </a:p>
      </dgm:t>
    </dgm:pt>
    <dgm:pt modelId="{EA89CCE7-BED2-4449-AFBE-C2402F4F2962}" type="sibTrans" cxnId="{946AEEFC-4992-4C03-AE40-F2358D5838F8}">
      <dgm:prSet/>
      <dgm:spPr/>
      <dgm:t>
        <a:bodyPr/>
        <a:lstStyle/>
        <a:p>
          <a:endParaRPr lang="en-US"/>
        </a:p>
      </dgm:t>
    </dgm:pt>
    <dgm:pt modelId="{D9C5F05E-F4B1-4341-816C-E1247BD1470C}">
      <dgm:prSet/>
      <dgm:spPr/>
      <dgm:t>
        <a:bodyPr/>
        <a:lstStyle/>
        <a:p>
          <a:pPr>
            <a:lnSpc>
              <a:spcPct val="100000"/>
            </a:lnSpc>
          </a:pPr>
          <a:r>
            <a:rPr lang="en-US"/>
            <a:t>Artificial Intelligence / </a:t>
          </a:r>
          <a:br>
            <a:rPr lang="en-US"/>
          </a:br>
          <a:r>
            <a:rPr lang="en-US"/>
            <a:t>Machine Learninging</a:t>
          </a:r>
          <a:br>
            <a:rPr lang="en-US"/>
          </a:br>
          <a:r>
            <a:rPr lang="en-US"/>
            <a:t>(A.I. / M.L.)</a:t>
          </a:r>
          <a:endParaRPr lang="en-US" dirty="0"/>
        </a:p>
      </dgm:t>
    </dgm:pt>
    <dgm:pt modelId="{460D40E6-FB2E-43D4-8DDC-C4DBB46BA543}" type="parTrans" cxnId="{1C16503C-7B3E-4966-8693-6FF48E063D4A}">
      <dgm:prSet/>
      <dgm:spPr/>
      <dgm:t>
        <a:bodyPr/>
        <a:lstStyle/>
        <a:p>
          <a:endParaRPr lang="en-US"/>
        </a:p>
      </dgm:t>
    </dgm:pt>
    <dgm:pt modelId="{2D908696-A5C3-4A85-B3FB-D4C3B13FA9E5}" type="sibTrans" cxnId="{1C16503C-7B3E-4966-8693-6FF48E063D4A}">
      <dgm:prSet/>
      <dgm:spPr/>
      <dgm:t>
        <a:bodyPr/>
        <a:lstStyle/>
        <a:p>
          <a:endParaRPr lang="en-US"/>
        </a:p>
      </dgm:t>
    </dgm:pt>
    <dgm:pt modelId="{5860AA6B-6B97-46D6-B0C3-4960808C8B4F}">
      <dgm:prSet/>
      <dgm:spPr/>
      <dgm:t>
        <a:bodyPr/>
        <a:lstStyle/>
        <a:p>
          <a:pPr>
            <a:lnSpc>
              <a:spcPct val="100000"/>
            </a:lnSpc>
          </a:pPr>
          <a:r>
            <a:rPr lang="en-US"/>
            <a:t>A.I. refers to technology that simulates human intelligence.</a:t>
          </a:r>
        </a:p>
      </dgm:t>
    </dgm:pt>
    <dgm:pt modelId="{71FF6B16-5481-4D9C-949F-3868E2BDA660}" type="parTrans" cxnId="{95458075-DF48-4160-A56B-6C5129CEF01D}">
      <dgm:prSet/>
      <dgm:spPr/>
      <dgm:t>
        <a:bodyPr/>
        <a:lstStyle/>
        <a:p>
          <a:endParaRPr lang="en-US"/>
        </a:p>
      </dgm:t>
    </dgm:pt>
    <dgm:pt modelId="{86229BC7-A023-4B62-90D6-5B34456B2851}" type="sibTrans" cxnId="{95458075-DF48-4160-A56B-6C5129CEF01D}">
      <dgm:prSet/>
      <dgm:spPr/>
      <dgm:t>
        <a:bodyPr/>
        <a:lstStyle/>
        <a:p>
          <a:endParaRPr lang="en-US"/>
        </a:p>
      </dgm:t>
    </dgm:pt>
    <dgm:pt modelId="{A120CF63-86EB-4342-9404-805D0982544C}">
      <dgm:prSet/>
      <dgm:spPr/>
      <dgm:t>
        <a:bodyPr/>
        <a:lstStyle/>
        <a:p>
          <a:pPr>
            <a:lnSpc>
              <a:spcPct val="100000"/>
            </a:lnSpc>
          </a:pPr>
          <a:r>
            <a:rPr lang="en-US"/>
            <a:t>M.L. is a branch of A.I. using data models &amp; algorithms to help computers learn.</a:t>
          </a:r>
          <a:endParaRPr lang="en-US" dirty="0"/>
        </a:p>
      </dgm:t>
    </dgm:pt>
    <dgm:pt modelId="{CC2355EC-6FCC-4EA5-AD65-677E2A33C54C}" type="parTrans" cxnId="{E066FEA1-4461-4190-BEF0-2EFA323A4151}">
      <dgm:prSet/>
      <dgm:spPr/>
      <dgm:t>
        <a:bodyPr/>
        <a:lstStyle/>
        <a:p>
          <a:endParaRPr lang="en-US"/>
        </a:p>
      </dgm:t>
    </dgm:pt>
    <dgm:pt modelId="{C07AC3F7-980A-4748-9CA2-711E20B3E7CD}" type="sibTrans" cxnId="{E066FEA1-4461-4190-BEF0-2EFA323A4151}">
      <dgm:prSet/>
      <dgm:spPr/>
      <dgm:t>
        <a:bodyPr/>
        <a:lstStyle/>
        <a:p>
          <a:endParaRPr lang="en-US"/>
        </a:p>
      </dgm:t>
    </dgm:pt>
    <dgm:pt modelId="{65DCED8F-7BBA-4FDE-8B71-49CFE6898260}">
      <dgm:prSet/>
      <dgm:spPr/>
      <dgm:t>
        <a:bodyPr/>
        <a:lstStyle/>
        <a:p>
          <a:pPr>
            <a:lnSpc>
              <a:spcPct val="100000"/>
            </a:lnSpc>
          </a:pPr>
          <a:r>
            <a:rPr lang="en-US"/>
            <a:t>Data Engineering / Architecture</a:t>
          </a:r>
        </a:p>
      </dgm:t>
    </dgm:pt>
    <dgm:pt modelId="{D6A74A7D-4790-4AAB-8648-B8ED147774E8}" type="parTrans" cxnId="{3FA6796B-EFD5-4C85-8911-EF32DFDE9A63}">
      <dgm:prSet/>
      <dgm:spPr/>
      <dgm:t>
        <a:bodyPr/>
        <a:lstStyle/>
        <a:p>
          <a:endParaRPr lang="en-US"/>
        </a:p>
      </dgm:t>
    </dgm:pt>
    <dgm:pt modelId="{AF085661-9F3D-455B-9D50-7CFA7FC31B6E}" type="sibTrans" cxnId="{3FA6796B-EFD5-4C85-8911-EF32DFDE9A63}">
      <dgm:prSet/>
      <dgm:spPr/>
      <dgm:t>
        <a:bodyPr/>
        <a:lstStyle/>
        <a:p>
          <a:endParaRPr lang="en-US"/>
        </a:p>
      </dgm:t>
    </dgm:pt>
    <dgm:pt modelId="{F35C4B1E-CE04-4430-92F1-3E22FAF63406}">
      <dgm:prSet/>
      <dgm:spPr/>
      <dgm:t>
        <a:bodyPr/>
        <a:lstStyle/>
        <a:p>
          <a:pPr>
            <a:lnSpc>
              <a:spcPct val="100000"/>
            </a:lnSpc>
          </a:pPr>
          <a:r>
            <a:rPr lang="en-US"/>
            <a:t>Data architecture is the design and implementation of data storage &amp; access.</a:t>
          </a:r>
          <a:endParaRPr lang="en-US" dirty="0"/>
        </a:p>
      </dgm:t>
    </dgm:pt>
    <dgm:pt modelId="{8F6763DD-5AB4-47F6-8F1F-F558ABA45436}" type="parTrans" cxnId="{FD7B3428-B6A4-4263-8BCF-A6D84236F0F8}">
      <dgm:prSet/>
      <dgm:spPr/>
      <dgm:t>
        <a:bodyPr/>
        <a:lstStyle/>
        <a:p>
          <a:endParaRPr lang="en-US"/>
        </a:p>
      </dgm:t>
    </dgm:pt>
    <dgm:pt modelId="{93F33145-3981-45F0-953F-99578FFD3894}" type="sibTrans" cxnId="{FD7B3428-B6A4-4263-8BCF-A6D84236F0F8}">
      <dgm:prSet/>
      <dgm:spPr/>
      <dgm:t>
        <a:bodyPr/>
        <a:lstStyle/>
        <a:p>
          <a:endParaRPr lang="en-US"/>
        </a:p>
      </dgm:t>
    </dgm:pt>
    <dgm:pt modelId="{C434C6DA-530D-4236-AC06-ED2D10DCE6F8}">
      <dgm:prSet/>
      <dgm:spPr/>
      <dgm:t>
        <a:bodyPr/>
        <a:lstStyle/>
        <a:p>
          <a:pPr>
            <a:lnSpc>
              <a:spcPct val="100000"/>
            </a:lnSpc>
          </a:pPr>
          <a:r>
            <a:rPr lang="en-US"/>
            <a:t>Data engineering builds/maintains the pipelines that allow data to be available for analysis.</a:t>
          </a:r>
        </a:p>
      </dgm:t>
    </dgm:pt>
    <dgm:pt modelId="{6FF8B071-3646-43A9-9257-DBF44A79B6B0}" type="parTrans" cxnId="{C3F5E350-BDE8-4DFA-9CFF-E77FF12A5BE4}">
      <dgm:prSet/>
      <dgm:spPr/>
      <dgm:t>
        <a:bodyPr/>
        <a:lstStyle/>
        <a:p>
          <a:endParaRPr lang="en-US"/>
        </a:p>
      </dgm:t>
    </dgm:pt>
    <dgm:pt modelId="{4B9BDFB1-DFE1-464A-8462-4204F221E43C}" type="sibTrans" cxnId="{C3F5E350-BDE8-4DFA-9CFF-E77FF12A5BE4}">
      <dgm:prSet/>
      <dgm:spPr/>
      <dgm:t>
        <a:bodyPr/>
        <a:lstStyle/>
        <a:p>
          <a:endParaRPr lang="en-US"/>
        </a:p>
      </dgm:t>
    </dgm:pt>
    <dgm:pt modelId="{5CC9E307-EC31-4F81-84EE-B32A7DBE1528}">
      <dgm:prSet/>
      <dgm:spPr/>
      <dgm:t>
        <a:bodyPr/>
        <a:lstStyle/>
        <a:p>
          <a:pPr>
            <a:lnSpc>
              <a:spcPct val="100000"/>
            </a:lnSpc>
          </a:pPr>
          <a:r>
            <a:rPr lang="en-US"/>
            <a:t>Data Analysis</a:t>
          </a:r>
        </a:p>
      </dgm:t>
    </dgm:pt>
    <dgm:pt modelId="{754FED89-B855-4C4B-AC66-E68BA1A1AA42}" type="parTrans" cxnId="{EB95DDA0-9948-4C07-8947-A93E5A91B432}">
      <dgm:prSet/>
      <dgm:spPr/>
      <dgm:t>
        <a:bodyPr/>
        <a:lstStyle/>
        <a:p>
          <a:endParaRPr lang="en-US"/>
        </a:p>
      </dgm:t>
    </dgm:pt>
    <dgm:pt modelId="{4E386BD1-AADC-4D51-B9DA-A4D8DB44D0DF}" type="sibTrans" cxnId="{EB95DDA0-9948-4C07-8947-A93E5A91B432}">
      <dgm:prSet/>
      <dgm:spPr/>
      <dgm:t>
        <a:bodyPr/>
        <a:lstStyle/>
        <a:p>
          <a:endParaRPr lang="en-US"/>
        </a:p>
      </dgm:t>
    </dgm:pt>
    <dgm:pt modelId="{792AFB3E-BF79-4893-A0C6-E066078F6E46}">
      <dgm:prSet/>
      <dgm:spPr/>
      <dgm:t>
        <a:bodyPr/>
        <a:lstStyle/>
        <a:p>
          <a:pPr>
            <a:lnSpc>
              <a:spcPct val="100000"/>
            </a:lnSpc>
          </a:pPr>
          <a:r>
            <a:rPr lang="en-US"/>
            <a:t>Analyze data to identify patterns/relationships and build predictive models.</a:t>
          </a:r>
        </a:p>
      </dgm:t>
    </dgm:pt>
    <dgm:pt modelId="{CB81695C-40D3-448B-A2D0-F56B94360BE4}" type="parTrans" cxnId="{30025309-C87A-4360-A6D0-79CA534C9D27}">
      <dgm:prSet/>
      <dgm:spPr/>
      <dgm:t>
        <a:bodyPr/>
        <a:lstStyle/>
        <a:p>
          <a:endParaRPr lang="en-US"/>
        </a:p>
      </dgm:t>
    </dgm:pt>
    <dgm:pt modelId="{E10C740A-19FF-426D-9BDF-278D1155EBCC}" type="sibTrans" cxnId="{30025309-C87A-4360-A6D0-79CA534C9D27}">
      <dgm:prSet/>
      <dgm:spPr/>
      <dgm:t>
        <a:bodyPr/>
        <a:lstStyle/>
        <a:p>
          <a:endParaRPr lang="en-US"/>
        </a:p>
      </dgm:t>
    </dgm:pt>
    <dgm:pt modelId="{4AA5E61A-B8AD-4677-A6CB-DB21AC707A1E}">
      <dgm:prSet/>
      <dgm:spPr/>
      <dgm:t>
        <a:bodyPr/>
        <a:lstStyle/>
        <a:p>
          <a:pPr>
            <a:lnSpc>
              <a:spcPct val="100000"/>
            </a:lnSpc>
          </a:pPr>
          <a:r>
            <a:rPr lang="en-US"/>
            <a:t>Create analytics reports with data visualizations to communicate findings.</a:t>
          </a:r>
        </a:p>
      </dgm:t>
    </dgm:pt>
    <dgm:pt modelId="{17A0FE9C-40C0-492A-88B9-E80B0CB0A83C}" type="parTrans" cxnId="{FA88E45C-F571-4010-9F65-87C33761038F}">
      <dgm:prSet/>
      <dgm:spPr/>
      <dgm:t>
        <a:bodyPr/>
        <a:lstStyle/>
        <a:p>
          <a:endParaRPr lang="en-US"/>
        </a:p>
      </dgm:t>
    </dgm:pt>
    <dgm:pt modelId="{A9B750C9-B8C9-4878-9D65-297F437F533A}" type="sibTrans" cxnId="{FA88E45C-F571-4010-9F65-87C33761038F}">
      <dgm:prSet/>
      <dgm:spPr/>
      <dgm:t>
        <a:bodyPr/>
        <a:lstStyle/>
        <a:p>
          <a:endParaRPr lang="en-US"/>
        </a:p>
      </dgm:t>
    </dgm:pt>
    <dgm:pt modelId="{53CC738E-198B-46C4-8BB3-69B1F913F05C}">
      <dgm:prSet/>
      <dgm:spPr/>
      <dgm:t>
        <a:bodyPr/>
        <a:lstStyle/>
        <a:p>
          <a:pPr>
            <a:lnSpc>
              <a:spcPct val="100000"/>
            </a:lnSpc>
          </a:pPr>
          <a:r>
            <a:rPr lang="en-US"/>
            <a:t>Data Consulting</a:t>
          </a:r>
        </a:p>
      </dgm:t>
    </dgm:pt>
    <dgm:pt modelId="{7435A979-4310-4089-AE4B-334636723C57}" type="parTrans" cxnId="{7569B726-FF7F-4E86-98E5-1474EA78EAC0}">
      <dgm:prSet/>
      <dgm:spPr/>
      <dgm:t>
        <a:bodyPr/>
        <a:lstStyle/>
        <a:p>
          <a:endParaRPr lang="en-US"/>
        </a:p>
      </dgm:t>
    </dgm:pt>
    <dgm:pt modelId="{F0A07C6E-D220-4AB3-9425-5DFFB43B0D0D}" type="sibTrans" cxnId="{7569B726-FF7F-4E86-98E5-1474EA78EAC0}">
      <dgm:prSet/>
      <dgm:spPr/>
      <dgm:t>
        <a:bodyPr/>
        <a:lstStyle/>
        <a:p>
          <a:endParaRPr lang="en-US"/>
        </a:p>
      </dgm:t>
    </dgm:pt>
    <dgm:pt modelId="{06E17B80-EFBB-437F-BB59-5CE86E72F697}">
      <dgm:prSet/>
      <dgm:spPr/>
      <dgm:t>
        <a:bodyPr/>
        <a:lstStyle/>
        <a:p>
          <a:pPr>
            <a:lnSpc>
              <a:spcPct val="100000"/>
            </a:lnSpc>
          </a:pPr>
          <a:r>
            <a:rPr lang="en-US"/>
            <a:t>Assist organizations in the development of data-driven solutions.</a:t>
          </a:r>
        </a:p>
      </dgm:t>
    </dgm:pt>
    <dgm:pt modelId="{81825C1B-12EC-4683-A9DC-44F9C3DBCB15}" type="parTrans" cxnId="{5620D557-0F20-4FB1-9DA4-7BD254F6C7E8}">
      <dgm:prSet/>
      <dgm:spPr/>
      <dgm:t>
        <a:bodyPr/>
        <a:lstStyle/>
        <a:p>
          <a:endParaRPr lang="en-US"/>
        </a:p>
      </dgm:t>
    </dgm:pt>
    <dgm:pt modelId="{B2BFEC9C-C532-486E-8D8B-F75171A12226}" type="sibTrans" cxnId="{5620D557-0F20-4FB1-9DA4-7BD254F6C7E8}">
      <dgm:prSet/>
      <dgm:spPr/>
      <dgm:t>
        <a:bodyPr/>
        <a:lstStyle/>
        <a:p>
          <a:endParaRPr lang="en-US"/>
        </a:p>
      </dgm:t>
    </dgm:pt>
    <dgm:pt modelId="{8D7C267C-5E25-4E79-AFC5-3999003A1A6E}" type="pres">
      <dgm:prSet presAssocID="{A707B535-A88B-40FD-A073-B41E3E336868}" presName="root" presStyleCnt="0">
        <dgm:presLayoutVars>
          <dgm:dir/>
          <dgm:resizeHandles val="exact"/>
        </dgm:presLayoutVars>
      </dgm:prSet>
      <dgm:spPr/>
    </dgm:pt>
    <dgm:pt modelId="{9B997E9D-7D99-4780-A255-89C90406BFD0}" type="pres">
      <dgm:prSet presAssocID="{3CB50651-F9A6-4A6B-99DC-BB35D90A5F85}" presName="compNode" presStyleCnt="0"/>
      <dgm:spPr/>
    </dgm:pt>
    <dgm:pt modelId="{80DEE9AF-5F85-4DF8-ABE8-1EA65970ED9C}" type="pres">
      <dgm:prSet presAssocID="{3CB50651-F9A6-4A6B-99DC-BB35D90A5F85}" presName="bgRect" presStyleLbl="bgShp" presStyleIdx="0" presStyleCnt="5" custLinFactNeighborX="25" custLinFactNeighborY="-3404"/>
      <dgm:spPr/>
    </dgm:pt>
    <dgm:pt modelId="{7DBCFA03-229C-4025-AF35-81A12BF94775}" type="pres">
      <dgm:prSet presAssocID="{3CB50651-F9A6-4A6B-99DC-BB35D90A5F8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9007219-08A9-4355-A756-2387678CCA75}" type="pres">
      <dgm:prSet presAssocID="{3CB50651-F9A6-4A6B-99DC-BB35D90A5F85}" presName="spaceRect" presStyleCnt="0"/>
      <dgm:spPr/>
    </dgm:pt>
    <dgm:pt modelId="{B609DF85-BC79-45F8-B937-33F71EFF5239}" type="pres">
      <dgm:prSet presAssocID="{3CB50651-F9A6-4A6B-99DC-BB35D90A5F85}" presName="parTx" presStyleLbl="revTx" presStyleIdx="0" presStyleCnt="10">
        <dgm:presLayoutVars>
          <dgm:chMax val="0"/>
          <dgm:chPref val="0"/>
        </dgm:presLayoutVars>
      </dgm:prSet>
      <dgm:spPr/>
    </dgm:pt>
    <dgm:pt modelId="{32F3590E-6F5D-4650-89BA-69E0A03FD5E9}" type="pres">
      <dgm:prSet presAssocID="{3CB50651-F9A6-4A6B-99DC-BB35D90A5F85}" presName="desTx" presStyleLbl="revTx" presStyleIdx="1" presStyleCnt="10">
        <dgm:presLayoutVars/>
      </dgm:prSet>
      <dgm:spPr/>
    </dgm:pt>
    <dgm:pt modelId="{505B66F4-520D-4D16-904F-04F48AC331F8}" type="pres">
      <dgm:prSet presAssocID="{4397617C-3C63-40D7-8C38-C397184C4CFD}" presName="sibTrans" presStyleCnt="0"/>
      <dgm:spPr/>
    </dgm:pt>
    <dgm:pt modelId="{1050AF18-4000-49DA-9820-667E83C03FC7}" type="pres">
      <dgm:prSet presAssocID="{D9C5F05E-F4B1-4341-816C-E1247BD1470C}" presName="compNode" presStyleCnt="0"/>
      <dgm:spPr/>
    </dgm:pt>
    <dgm:pt modelId="{47798966-C3ED-405B-9D8D-F19459195815}" type="pres">
      <dgm:prSet presAssocID="{D9C5F05E-F4B1-4341-816C-E1247BD1470C}" presName="bgRect" presStyleLbl="bgShp" presStyleIdx="1" presStyleCnt="5"/>
      <dgm:spPr/>
    </dgm:pt>
    <dgm:pt modelId="{EA283AAA-743E-4B12-B2EE-E43FFA1F01E7}" type="pres">
      <dgm:prSet presAssocID="{D9C5F05E-F4B1-4341-816C-E1247BD1470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E0B24936-9FC3-46B6-B06F-C1786DD3099E}" type="pres">
      <dgm:prSet presAssocID="{D9C5F05E-F4B1-4341-816C-E1247BD1470C}" presName="spaceRect" presStyleCnt="0"/>
      <dgm:spPr/>
    </dgm:pt>
    <dgm:pt modelId="{52F24901-BEE4-4479-B029-D8D5583ADCA3}" type="pres">
      <dgm:prSet presAssocID="{D9C5F05E-F4B1-4341-816C-E1247BD1470C}" presName="parTx" presStyleLbl="revTx" presStyleIdx="2" presStyleCnt="10">
        <dgm:presLayoutVars>
          <dgm:chMax val="0"/>
          <dgm:chPref val="0"/>
        </dgm:presLayoutVars>
      </dgm:prSet>
      <dgm:spPr/>
    </dgm:pt>
    <dgm:pt modelId="{654AC02E-2CE7-4DC0-A634-91AD2FE36C56}" type="pres">
      <dgm:prSet presAssocID="{D9C5F05E-F4B1-4341-816C-E1247BD1470C}" presName="desTx" presStyleLbl="revTx" presStyleIdx="3" presStyleCnt="10">
        <dgm:presLayoutVars/>
      </dgm:prSet>
      <dgm:spPr/>
    </dgm:pt>
    <dgm:pt modelId="{24BA2733-D9E7-497F-B02F-72E95A952957}" type="pres">
      <dgm:prSet presAssocID="{2D908696-A5C3-4A85-B3FB-D4C3B13FA9E5}" presName="sibTrans" presStyleCnt="0"/>
      <dgm:spPr/>
    </dgm:pt>
    <dgm:pt modelId="{3BBAEABE-1CE2-402D-97E3-0C750D113A3D}" type="pres">
      <dgm:prSet presAssocID="{65DCED8F-7BBA-4FDE-8B71-49CFE6898260}" presName="compNode" presStyleCnt="0"/>
      <dgm:spPr/>
    </dgm:pt>
    <dgm:pt modelId="{40D9AFDF-3D56-4DE9-ACBE-7B991F42C8DD}" type="pres">
      <dgm:prSet presAssocID="{65DCED8F-7BBA-4FDE-8B71-49CFE6898260}" presName="bgRect" presStyleLbl="bgShp" presStyleIdx="2" presStyleCnt="5"/>
      <dgm:spPr/>
    </dgm:pt>
    <dgm:pt modelId="{8CB2F49C-3435-4736-8C98-1E8804F05B37}" type="pres">
      <dgm:prSet presAssocID="{65DCED8F-7BBA-4FDE-8B71-49CFE689826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19C12185-AB1F-4BE7-BC84-E5CB280C7F2A}" type="pres">
      <dgm:prSet presAssocID="{65DCED8F-7BBA-4FDE-8B71-49CFE6898260}" presName="spaceRect" presStyleCnt="0"/>
      <dgm:spPr/>
    </dgm:pt>
    <dgm:pt modelId="{BC27C846-4A91-4CBC-8578-08E7B17D70E1}" type="pres">
      <dgm:prSet presAssocID="{65DCED8F-7BBA-4FDE-8B71-49CFE6898260}" presName="parTx" presStyleLbl="revTx" presStyleIdx="4" presStyleCnt="10">
        <dgm:presLayoutVars>
          <dgm:chMax val="0"/>
          <dgm:chPref val="0"/>
        </dgm:presLayoutVars>
      </dgm:prSet>
      <dgm:spPr/>
    </dgm:pt>
    <dgm:pt modelId="{36E6C3B0-FA32-46E1-BF01-218295C71747}" type="pres">
      <dgm:prSet presAssocID="{65DCED8F-7BBA-4FDE-8B71-49CFE6898260}" presName="desTx" presStyleLbl="revTx" presStyleIdx="5" presStyleCnt="10">
        <dgm:presLayoutVars/>
      </dgm:prSet>
      <dgm:spPr/>
    </dgm:pt>
    <dgm:pt modelId="{EA29C98B-3874-45ED-A42A-370C8A42568C}" type="pres">
      <dgm:prSet presAssocID="{AF085661-9F3D-455B-9D50-7CFA7FC31B6E}" presName="sibTrans" presStyleCnt="0"/>
      <dgm:spPr/>
    </dgm:pt>
    <dgm:pt modelId="{78AF5220-58A4-44E9-AC14-32DAF4C9E129}" type="pres">
      <dgm:prSet presAssocID="{5CC9E307-EC31-4F81-84EE-B32A7DBE1528}" presName="compNode" presStyleCnt="0"/>
      <dgm:spPr/>
    </dgm:pt>
    <dgm:pt modelId="{3D2EC2C5-D75F-43F4-85DB-A37663D352B8}" type="pres">
      <dgm:prSet presAssocID="{5CC9E307-EC31-4F81-84EE-B32A7DBE1528}" presName="bgRect" presStyleLbl="bgShp" presStyleIdx="3" presStyleCnt="5"/>
      <dgm:spPr/>
    </dgm:pt>
    <dgm:pt modelId="{7873A392-9D81-46C3-AB20-23BEC919FE97}" type="pres">
      <dgm:prSet presAssocID="{5CC9E307-EC31-4F81-84EE-B32A7DBE152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42C0FDC4-C885-4649-8053-2C76378A7AA6}" type="pres">
      <dgm:prSet presAssocID="{5CC9E307-EC31-4F81-84EE-B32A7DBE1528}" presName="spaceRect" presStyleCnt="0"/>
      <dgm:spPr/>
    </dgm:pt>
    <dgm:pt modelId="{53399774-19C5-4102-A599-6733EAE8B4BB}" type="pres">
      <dgm:prSet presAssocID="{5CC9E307-EC31-4F81-84EE-B32A7DBE1528}" presName="parTx" presStyleLbl="revTx" presStyleIdx="6" presStyleCnt="10">
        <dgm:presLayoutVars>
          <dgm:chMax val="0"/>
          <dgm:chPref val="0"/>
        </dgm:presLayoutVars>
      </dgm:prSet>
      <dgm:spPr/>
    </dgm:pt>
    <dgm:pt modelId="{7DA97A82-91D8-4500-B911-F6645426F799}" type="pres">
      <dgm:prSet presAssocID="{5CC9E307-EC31-4F81-84EE-B32A7DBE1528}" presName="desTx" presStyleLbl="revTx" presStyleIdx="7" presStyleCnt="10">
        <dgm:presLayoutVars/>
      </dgm:prSet>
      <dgm:spPr/>
    </dgm:pt>
    <dgm:pt modelId="{4AD888BC-10AB-4973-9B9C-A5BDE785CB50}" type="pres">
      <dgm:prSet presAssocID="{4E386BD1-AADC-4D51-B9DA-A4D8DB44D0DF}" presName="sibTrans" presStyleCnt="0"/>
      <dgm:spPr/>
    </dgm:pt>
    <dgm:pt modelId="{FBF8C728-6311-4651-AA25-1A4C48EDE809}" type="pres">
      <dgm:prSet presAssocID="{53CC738E-198B-46C4-8BB3-69B1F913F05C}" presName="compNode" presStyleCnt="0"/>
      <dgm:spPr/>
    </dgm:pt>
    <dgm:pt modelId="{635A9E61-B3B3-4568-BC6C-9DE3B8B930FA}" type="pres">
      <dgm:prSet presAssocID="{53CC738E-198B-46C4-8BB3-69B1F913F05C}" presName="bgRect" presStyleLbl="bgShp" presStyleIdx="4" presStyleCnt="5"/>
      <dgm:spPr/>
    </dgm:pt>
    <dgm:pt modelId="{66F6E2A2-81C3-4F81-8028-794D17B3CC6B}" type="pres">
      <dgm:prSet presAssocID="{53CC738E-198B-46C4-8BB3-69B1F913F0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ud Computing"/>
        </a:ext>
      </dgm:extLst>
    </dgm:pt>
    <dgm:pt modelId="{43F86F5B-37EE-4B34-BE7D-9ACC3ED96981}" type="pres">
      <dgm:prSet presAssocID="{53CC738E-198B-46C4-8BB3-69B1F913F05C}" presName="spaceRect" presStyleCnt="0"/>
      <dgm:spPr/>
    </dgm:pt>
    <dgm:pt modelId="{52035FB8-CF20-44D3-9E1D-C0B9A9AD9B99}" type="pres">
      <dgm:prSet presAssocID="{53CC738E-198B-46C4-8BB3-69B1F913F05C}" presName="parTx" presStyleLbl="revTx" presStyleIdx="8" presStyleCnt="10">
        <dgm:presLayoutVars>
          <dgm:chMax val="0"/>
          <dgm:chPref val="0"/>
        </dgm:presLayoutVars>
      </dgm:prSet>
      <dgm:spPr/>
    </dgm:pt>
    <dgm:pt modelId="{03832960-F5F8-41A5-B593-0596E758DB3E}" type="pres">
      <dgm:prSet presAssocID="{53CC738E-198B-46C4-8BB3-69B1F913F05C}" presName="desTx" presStyleLbl="revTx" presStyleIdx="9" presStyleCnt="10">
        <dgm:presLayoutVars/>
      </dgm:prSet>
      <dgm:spPr/>
    </dgm:pt>
  </dgm:ptLst>
  <dgm:cxnLst>
    <dgm:cxn modelId="{7EA58B05-B2B4-4208-883E-BF1765039B36}" type="presOf" srcId="{C434C6DA-530D-4236-AC06-ED2D10DCE6F8}" destId="{36E6C3B0-FA32-46E1-BF01-218295C71747}" srcOrd="0" destOrd="1" presId="urn:microsoft.com/office/officeart/2018/2/layout/IconVerticalSolidList"/>
    <dgm:cxn modelId="{2645A805-3022-42D9-A964-6403128BB532}" type="presOf" srcId="{65DCED8F-7BBA-4FDE-8B71-49CFE6898260}" destId="{BC27C846-4A91-4CBC-8578-08E7B17D70E1}" srcOrd="0" destOrd="0" presId="urn:microsoft.com/office/officeart/2018/2/layout/IconVerticalSolidList"/>
    <dgm:cxn modelId="{30025309-C87A-4360-A6D0-79CA534C9D27}" srcId="{5CC9E307-EC31-4F81-84EE-B32A7DBE1528}" destId="{792AFB3E-BF79-4893-A0C6-E066078F6E46}" srcOrd="0" destOrd="0" parTransId="{CB81695C-40D3-448B-A2D0-F56B94360BE4}" sibTransId="{E10C740A-19FF-426D-9BDF-278D1155EBCC}"/>
    <dgm:cxn modelId="{7569B726-FF7F-4E86-98E5-1474EA78EAC0}" srcId="{A707B535-A88B-40FD-A073-B41E3E336868}" destId="{53CC738E-198B-46C4-8BB3-69B1F913F05C}" srcOrd="4" destOrd="0" parTransId="{7435A979-4310-4089-AE4B-334636723C57}" sibTransId="{F0A07C6E-D220-4AB3-9425-5DFFB43B0D0D}"/>
    <dgm:cxn modelId="{FD7B3428-B6A4-4263-8BCF-A6D84236F0F8}" srcId="{65DCED8F-7BBA-4FDE-8B71-49CFE6898260}" destId="{F35C4B1E-CE04-4430-92F1-3E22FAF63406}" srcOrd="0" destOrd="0" parTransId="{8F6763DD-5AB4-47F6-8F1F-F558ABA45436}" sibTransId="{93F33145-3981-45F0-953F-99578FFD3894}"/>
    <dgm:cxn modelId="{1C16503C-7B3E-4966-8693-6FF48E063D4A}" srcId="{A707B535-A88B-40FD-A073-B41E3E336868}" destId="{D9C5F05E-F4B1-4341-816C-E1247BD1470C}" srcOrd="1" destOrd="0" parTransId="{460D40E6-FB2E-43D4-8DDC-C4DBB46BA543}" sibTransId="{2D908696-A5C3-4A85-B3FB-D4C3B13FA9E5}"/>
    <dgm:cxn modelId="{FA88E45C-F571-4010-9F65-87C33761038F}" srcId="{5CC9E307-EC31-4F81-84EE-B32A7DBE1528}" destId="{4AA5E61A-B8AD-4677-A6CB-DB21AC707A1E}" srcOrd="1" destOrd="0" parTransId="{17A0FE9C-40C0-492A-88B9-E80B0CB0A83C}" sibTransId="{A9B750C9-B8C9-4878-9D65-297F437F533A}"/>
    <dgm:cxn modelId="{2C781144-9BE5-4AEB-9B29-F3CBEF1F5CE3}" type="presOf" srcId="{435496EB-FDF1-43F5-862E-2303B9248949}" destId="{32F3590E-6F5D-4650-89BA-69E0A03FD5E9}" srcOrd="0" destOrd="0" presId="urn:microsoft.com/office/officeart/2018/2/layout/IconVerticalSolidList"/>
    <dgm:cxn modelId="{3FA6796B-EFD5-4C85-8911-EF32DFDE9A63}" srcId="{A707B535-A88B-40FD-A073-B41E3E336868}" destId="{65DCED8F-7BBA-4FDE-8B71-49CFE6898260}" srcOrd="2" destOrd="0" parTransId="{D6A74A7D-4790-4AAB-8648-B8ED147774E8}" sibTransId="{AF085661-9F3D-455B-9D50-7CFA7FC31B6E}"/>
    <dgm:cxn modelId="{7601316F-82FB-4E12-A111-60C7EA917693}" type="presOf" srcId="{A707B535-A88B-40FD-A073-B41E3E336868}" destId="{8D7C267C-5E25-4E79-AFC5-3999003A1A6E}" srcOrd="0" destOrd="0" presId="urn:microsoft.com/office/officeart/2018/2/layout/IconVerticalSolidList"/>
    <dgm:cxn modelId="{C3F5E350-BDE8-4DFA-9CFF-E77FF12A5BE4}" srcId="{65DCED8F-7BBA-4FDE-8B71-49CFE6898260}" destId="{C434C6DA-530D-4236-AC06-ED2D10DCE6F8}" srcOrd="1" destOrd="0" parTransId="{6FF8B071-3646-43A9-9257-DBF44A79B6B0}" sibTransId="{4B9BDFB1-DFE1-464A-8462-4204F221E43C}"/>
    <dgm:cxn modelId="{4AED3A71-1B2D-4143-97D2-A30E9C021FF9}" type="presOf" srcId="{4AA5E61A-B8AD-4677-A6CB-DB21AC707A1E}" destId="{7DA97A82-91D8-4500-B911-F6645426F799}" srcOrd="0" destOrd="1" presId="urn:microsoft.com/office/officeart/2018/2/layout/IconVerticalSolidList"/>
    <dgm:cxn modelId="{2B5F9172-7372-4C51-ACE9-21139C23F07A}" type="presOf" srcId="{06E17B80-EFBB-437F-BB59-5CE86E72F697}" destId="{03832960-F5F8-41A5-B593-0596E758DB3E}" srcOrd="0" destOrd="0" presId="urn:microsoft.com/office/officeart/2018/2/layout/IconVerticalSolidList"/>
    <dgm:cxn modelId="{05437D55-A3B6-43B8-8AE5-DD0A166BB64D}" type="presOf" srcId="{3CB50651-F9A6-4A6B-99DC-BB35D90A5F85}" destId="{B609DF85-BC79-45F8-B937-33F71EFF5239}" srcOrd="0" destOrd="0" presId="urn:microsoft.com/office/officeart/2018/2/layout/IconVerticalSolidList"/>
    <dgm:cxn modelId="{95458075-DF48-4160-A56B-6C5129CEF01D}" srcId="{D9C5F05E-F4B1-4341-816C-E1247BD1470C}" destId="{5860AA6B-6B97-46D6-B0C3-4960808C8B4F}" srcOrd="0" destOrd="0" parTransId="{71FF6B16-5481-4D9C-949F-3868E2BDA660}" sibTransId="{86229BC7-A023-4B62-90D6-5B34456B2851}"/>
    <dgm:cxn modelId="{8F76AE75-5A37-439C-B8C2-8164803DA655}" srcId="{3CB50651-F9A6-4A6B-99DC-BB35D90A5F85}" destId="{435496EB-FDF1-43F5-862E-2303B9248949}" srcOrd="0" destOrd="0" parTransId="{4E63F5C1-2D0D-46A1-90C6-0001A19174B4}" sibTransId="{02BD858F-5181-4324-B74D-33D6BF77DDED}"/>
    <dgm:cxn modelId="{5620D557-0F20-4FB1-9DA4-7BD254F6C7E8}" srcId="{53CC738E-198B-46C4-8BB3-69B1F913F05C}" destId="{06E17B80-EFBB-437F-BB59-5CE86E72F697}" srcOrd="0" destOrd="0" parTransId="{81825C1B-12EC-4683-A9DC-44F9C3DBCB15}" sibTransId="{B2BFEC9C-C532-486E-8D8B-F75171A12226}"/>
    <dgm:cxn modelId="{3B477D9C-F666-4A09-A672-7D003036CA19}" type="presOf" srcId="{940D935A-4978-4D18-81CE-ED610336B826}" destId="{32F3590E-6F5D-4650-89BA-69E0A03FD5E9}" srcOrd="0" destOrd="1" presId="urn:microsoft.com/office/officeart/2018/2/layout/IconVerticalSolidList"/>
    <dgm:cxn modelId="{5ECFAD9E-D3DC-40EA-80FA-4F53E4F6641A}" srcId="{A707B535-A88B-40FD-A073-B41E3E336868}" destId="{3CB50651-F9A6-4A6B-99DC-BB35D90A5F85}" srcOrd="0" destOrd="0" parTransId="{59D29854-D158-43EE-A19F-944DE29873D3}" sibTransId="{4397617C-3C63-40D7-8C38-C397184C4CFD}"/>
    <dgm:cxn modelId="{EB95DDA0-9948-4C07-8947-A93E5A91B432}" srcId="{A707B535-A88B-40FD-A073-B41E3E336868}" destId="{5CC9E307-EC31-4F81-84EE-B32A7DBE1528}" srcOrd="3" destOrd="0" parTransId="{754FED89-B855-4C4B-AC66-E68BA1A1AA42}" sibTransId="{4E386BD1-AADC-4D51-B9DA-A4D8DB44D0DF}"/>
    <dgm:cxn modelId="{E066FEA1-4461-4190-BEF0-2EFA323A4151}" srcId="{D9C5F05E-F4B1-4341-816C-E1247BD1470C}" destId="{A120CF63-86EB-4342-9404-805D0982544C}" srcOrd="1" destOrd="0" parTransId="{CC2355EC-6FCC-4EA5-AD65-677E2A33C54C}" sibTransId="{C07AC3F7-980A-4748-9CA2-711E20B3E7CD}"/>
    <dgm:cxn modelId="{F4A461BA-3312-4E28-A70C-B1E7F3C53F66}" type="presOf" srcId="{5CC9E307-EC31-4F81-84EE-B32A7DBE1528}" destId="{53399774-19C5-4102-A599-6733EAE8B4BB}" srcOrd="0" destOrd="0" presId="urn:microsoft.com/office/officeart/2018/2/layout/IconVerticalSolidList"/>
    <dgm:cxn modelId="{657B74BC-821E-47BA-8AB1-A8DA1DD19470}" type="presOf" srcId="{53CC738E-198B-46C4-8BB3-69B1F913F05C}" destId="{52035FB8-CF20-44D3-9E1D-C0B9A9AD9B99}" srcOrd="0" destOrd="0" presId="urn:microsoft.com/office/officeart/2018/2/layout/IconVerticalSolidList"/>
    <dgm:cxn modelId="{7D19EBC7-E32D-4FE4-89C7-5BFDDF2F92C7}" type="presOf" srcId="{5860AA6B-6B97-46D6-B0C3-4960808C8B4F}" destId="{654AC02E-2CE7-4DC0-A634-91AD2FE36C56}" srcOrd="0" destOrd="0" presId="urn:microsoft.com/office/officeart/2018/2/layout/IconVerticalSolidList"/>
    <dgm:cxn modelId="{535C0FCC-FAC0-4A9D-9245-6C0D3C6C8ADC}" type="presOf" srcId="{792AFB3E-BF79-4893-A0C6-E066078F6E46}" destId="{7DA97A82-91D8-4500-B911-F6645426F799}" srcOrd="0" destOrd="0" presId="urn:microsoft.com/office/officeart/2018/2/layout/IconVerticalSolidList"/>
    <dgm:cxn modelId="{6CD5EACC-98EF-4D96-8161-157598358B25}" type="presOf" srcId="{F35C4B1E-CE04-4430-92F1-3E22FAF63406}" destId="{36E6C3B0-FA32-46E1-BF01-218295C71747}" srcOrd="0" destOrd="0" presId="urn:microsoft.com/office/officeart/2018/2/layout/IconVerticalSolidList"/>
    <dgm:cxn modelId="{6AEFF6EC-AAC3-4A76-87A1-078120D9B691}" type="presOf" srcId="{A120CF63-86EB-4342-9404-805D0982544C}" destId="{654AC02E-2CE7-4DC0-A634-91AD2FE36C56}" srcOrd="0" destOrd="1" presId="urn:microsoft.com/office/officeart/2018/2/layout/IconVerticalSolidList"/>
    <dgm:cxn modelId="{A31E1AF1-1CF3-455B-9D95-CE1BAE2738AB}" type="presOf" srcId="{D9C5F05E-F4B1-4341-816C-E1247BD1470C}" destId="{52F24901-BEE4-4479-B029-D8D5583ADCA3}" srcOrd="0" destOrd="0" presId="urn:microsoft.com/office/officeart/2018/2/layout/IconVerticalSolidList"/>
    <dgm:cxn modelId="{946AEEFC-4992-4C03-AE40-F2358D5838F8}" srcId="{3CB50651-F9A6-4A6B-99DC-BB35D90A5F85}" destId="{940D935A-4978-4D18-81CE-ED610336B826}" srcOrd="1" destOrd="0" parTransId="{1B2FD8D3-5CB0-48B9-BD78-1BA977CE10EB}" sibTransId="{EA89CCE7-BED2-4449-AFBE-C2402F4F2962}"/>
    <dgm:cxn modelId="{89179A1C-C869-4A98-8EDB-5C553D63BDB1}" type="presParOf" srcId="{8D7C267C-5E25-4E79-AFC5-3999003A1A6E}" destId="{9B997E9D-7D99-4780-A255-89C90406BFD0}" srcOrd="0" destOrd="0" presId="urn:microsoft.com/office/officeart/2018/2/layout/IconVerticalSolidList"/>
    <dgm:cxn modelId="{918C3D00-4CC5-4775-9301-3A6CF043FDF7}" type="presParOf" srcId="{9B997E9D-7D99-4780-A255-89C90406BFD0}" destId="{80DEE9AF-5F85-4DF8-ABE8-1EA65970ED9C}" srcOrd="0" destOrd="0" presId="urn:microsoft.com/office/officeart/2018/2/layout/IconVerticalSolidList"/>
    <dgm:cxn modelId="{766027A6-9FC1-4D60-8586-CD07B0420FF0}" type="presParOf" srcId="{9B997E9D-7D99-4780-A255-89C90406BFD0}" destId="{7DBCFA03-229C-4025-AF35-81A12BF94775}" srcOrd="1" destOrd="0" presId="urn:microsoft.com/office/officeart/2018/2/layout/IconVerticalSolidList"/>
    <dgm:cxn modelId="{B4E94695-4963-4FB8-8DC5-73CB1E23C83A}" type="presParOf" srcId="{9B997E9D-7D99-4780-A255-89C90406BFD0}" destId="{79007219-08A9-4355-A756-2387678CCA75}" srcOrd="2" destOrd="0" presId="urn:microsoft.com/office/officeart/2018/2/layout/IconVerticalSolidList"/>
    <dgm:cxn modelId="{AD83902B-F216-42B4-AC22-9D9DA544A0C9}" type="presParOf" srcId="{9B997E9D-7D99-4780-A255-89C90406BFD0}" destId="{B609DF85-BC79-45F8-B937-33F71EFF5239}" srcOrd="3" destOrd="0" presId="urn:microsoft.com/office/officeart/2018/2/layout/IconVerticalSolidList"/>
    <dgm:cxn modelId="{6BD41905-13C2-4DAC-AF71-910D01DD96A0}" type="presParOf" srcId="{9B997E9D-7D99-4780-A255-89C90406BFD0}" destId="{32F3590E-6F5D-4650-89BA-69E0A03FD5E9}" srcOrd="4" destOrd="0" presId="urn:microsoft.com/office/officeart/2018/2/layout/IconVerticalSolidList"/>
    <dgm:cxn modelId="{B8347D8F-6C96-4400-8C03-B0F0A069D74F}" type="presParOf" srcId="{8D7C267C-5E25-4E79-AFC5-3999003A1A6E}" destId="{505B66F4-520D-4D16-904F-04F48AC331F8}" srcOrd="1" destOrd="0" presId="urn:microsoft.com/office/officeart/2018/2/layout/IconVerticalSolidList"/>
    <dgm:cxn modelId="{109102FE-D53B-4E54-B052-CC528188A80E}" type="presParOf" srcId="{8D7C267C-5E25-4E79-AFC5-3999003A1A6E}" destId="{1050AF18-4000-49DA-9820-667E83C03FC7}" srcOrd="2" destOrd="0" presId="urn:microsoft.com/office/officeart/2018/2/layout/IconVerticalSolidList"/>
    <dgm:cxn modelId="{895461EB-F510-4BC9-8DBB-19B1E5CBC151}" type="presParOf" srcId="{1050AF18-4000-49DA-9820-667E83C03FC7}" destId="{47798966-C3ED-405B-9D8D-F19459195815}" srcOrd="0" destOrd="0" presId="urn:microsoft.com/office/officeart/2018/2/layout/IconVerticalSolidList"/>
    <dgm:cxn modelId="{76E22726-E421-4426-9169-42BBED132A01}" type="presParOf" srcId="{1050AF18-4000-49DA-9820-667E83C03FC7}" destId="{EA283AAA-743E-4B12-B2EE-E43FFA1F01E7}" srcOrd="1" destOrd="0" presId="urn:microsoft.com/office/officeart/2018/2/layout/IconVerticalSolidList"/>
    <dgm:cxn modelId="{737BCAB9-6149-45D0-BD54-8FD1BA3A080A}" type="presParOf" srcId="{1050AF18-4000-49DA-9820-667E83C03FC7}" destId="{E0B24936-9FC3-46B6-B06F-C1786DD3099E}" srcOrd="2" destOrd="0" presId="urn:microsoft.com/office/officeart/2018/2/layout/IconVerticalSolidList"/>
    <dgm:cxn modelId="{72F514C9-31DD-4E66-9C64-D0443CF04CEE}" type="presParOf" srcId="{1050AF18-4000-49DA-9820-667E83C03FC7}" destId="{52F24901-BEE4-4479-B029-D8D5583ADCA3}" srcOrd="3" destOrd="0" presId="urn:microsoft.com/office/officeart/2018/2/layout/IconVerticalSolidList"/>
    <dgm:cxn modelId="{1735AC5E-1382-4543-AD2C-10AECE12C71B}" type="presParOf" srcId="{1050AF18-4000-49DA-9820-667E83C03FC7}" destId="{654AC02E-2CE7-4DC0-A634-91AD2FE36C56}" srcOrd="4" destOrd="0" presId="urn:microsoft.com/office/officeart/2018/2/layout/IconVerticalSolidList"/>
    <dgm:cxn modelId="{F9333D99-0220-405D-B13A-6EC915EFA329}" type="presParOf" srcId="{8D7C267C-5E25-4E79-AFC5-3999003A1A6E}" destId="{24BA2733-D9E7-497F-B02F-72E95A952957}" srcOrd="3" destOrd="0" presId="urn:microsoft.com/office/officeart/2018/2/layout/IconVerticalSolidList"/>
    <dgm:cxn modelId="{A56F84E8-5AA7-48E9-8710-F341B182A1B7}" type="presParOf" srcId="{8D7C267C-5E25-4E79-AFC5-3999003A1A6E}" destId="{3BBAEABE-1CE2-402D-97E3-0C750D113A3D}" srcOrd="4" destOrd="0" presId="urn:microsoft.com/office/officeart/2018/2/layout/IconVerticalSolidList"/>
    <dgm:cxn modelId="{52DE78A9-DF16-426C-976B-734B685AEA1F}" type="presParOf" srcId="{3BBAEABE-1CE2-402D-97E3-0C750D113A3D}" destId="{40D9AFDF-3D56-4DE9-ACBE-7B991F42C8DD}" srcOrd="0" destOrd="0" presId="urn:microsoft.com/office/officeart/2018/2/layout/IconVerticalSolidList"/>
    <dgm:cxn modelId="{7190BB4E-1194-4111-8E63-C6B915BA4B01}" type="presParOf" srcId="{3BBAEABE-1CE2-402D-97E3-0C750D113A3D}" destId="{8CB2F49C-3435-4736-8C98-1E8804F05B37}" srcOrd="1" destOrd="0" presId="urn:microsoft.com/office/officeart/2018/2/layout/IconVerticalSolidList"/>
    <dgm:cxn modelId="{3B4FDE59-90EF-4159-9BC1-05F64EB42578}" type="presParOf" srcId="{3BBAEABE-1CE2-402D-97E3-0C750D113A3D}" destId="{19C12185-AB1F-4BE7-BC84-E5CB280C7F2A}" srcOrd="2" destOrd="0" presId="urn:microsoft.com/office/officeart/2018/2/layout/IconVerticalSolidList"/>
    <dgm:cxn modelId="{E646ABFB-6002-4F40-B6F7-A522AB74028F}" type="presParOf" srcId="{3BBAEABE-1CE2-402D-97E3-0C750D113A3D}" destId="{BC27C846-4A91-4CBC-8578-08E7B17D70E1}" srcOrd="3" destOrd="0" presId="urn:microsoft.com/office/officeart/2018/2/layout/IconVerticalSolidList"/>
    <dgm:cxn modelId="{0D381864-6C38-4F4C-B8FF-CECC70462C56}" type="presParOf" srcId="{3BBAEABE-1CE2-402D-97E3-0C750D113A3D}" destId="{36E6C3B0-FA32-46E1-BF01-218295C71747}" srcOrd="4" destOrd="0" presId="urn:microsoft.com/office/officeart/2018/2/layout/IconVerticalSolidList"/>
    <dgm:cxn modelId="{275C308D-7ABE-4A9E-8BEE-C9358A2C5765}" type="presParOf" srcId="{8D7C267C-5E25-4E79-AFC5-3999003A1A6E}" destId="{EA29C98B-3874-45ED-A42A-370C8A42568C}" srcOrd="5" destOrd="0" presId="urn:microsoft.com/office/officeart/2018/2/layout/IconVerticalSolidList"/>
    <dgm:cxn modelId="{4A43E4B8-8C02-4B85-825F-4BF3C453A9FB}" type="presParOf" srcId="{8D7C267C-5E25-4E79-AFC5-3999003A1A6E}" destId="{78AF5220-58A4-44E9-AC14-32DAF4C9E129}" srcOrd="6" destOrd="0" presId="urn:microsoft.com/office/officeart/2018/2/layout/IconVerticalSolidList"/>
    <dgm:cxn modelId="{60E35178-ECC6-4CB4-A405-83A0FEFD9C0C}" type="presParOf" srcId="{78AF5220-58A4-44E9-AC14-32DAF4C9E129}" destId="{3D2EC2C5-D75F-43F4-85DB-A37663D352B8}" srcOrd="0" destOrd="0" presId="urn:microsoft.com/office/officeart/2018/2/layout/IconVerticalSolidList"/>
    <dgm:cxn modelId="{4C6EC532-CAAA-4B0E-8052-FC9372C4F75E}" type="presParOf" srcId="{78AF5220-58A4-44E9-AC14-32DAF4C9E129}" destId="{7873A392-9D81-46C3-AB20-23BEC919FE97}" srcOrd="1" destOrd="0" presId="urn:microsoft.com/office/officeart/2018/2/layout/IconVerticalSolidList"/>
    <dgm:cxn modelId="{3E1FEB69-D795-44AE-A7EA-A8F3BAF7D48D}" type="presParOf" srcId="{78AF5220-58A4-44E9-AC14-32DAF4C9E129}" destId="{42C0FDC4-C885-4649-8053-2C76378A7AA6}" srcOrd="2" destOrd="0" presId="urn:microsoft.com/office/officeart/2018/2/layout/IconVerticalSolidList"/>
    <dgm:cxn modelId="{4BF5B0AF-4EE4-4109-A9BB-F62013F05D8F}" type="presParOf" srcId="{78AF5220-58A4-44E9-AC14-32DAF4C9E129}" destId="{53399774-19C5-4102-A599-6733EAE8B4BB}" srcOrd="3" destOrd="0" presId="urn:microsoft.com/office/officeart/2018/2/layout/IconVerticalSolidList"/>
    <dgm:cxn modelId="{0CFE880D-2AEC-43CC-B168-D45660FB728D}" type="presParOf" srcId="{78AF5220-58A4-44E9-AC14-32DAF4C9E129}" destId="{7DA97A82-91D8-4500-B911-F6645426F799}" srcOrd="4" destOrd="0" presId="urn:microsoft.com/office/officeart/2018/2/layout/IconVerticalSolidList"/>
    <dgm:cxn modelId="{C8769E78-DD87-4090-8E42-4DA947E89141}" type="presParOf" srcId="{8D7C267C-5E25-4E79-AFC5-3999003A1A6E}" destId="{4AD888BC-10AB-4973-9B9C-A5BDE785CB50}" srcOrd="7" destOrd="0" presId="urn:microsoft.com/office/officeart/2018/2/layout/IconVerticalSolidList"/>
    <dgm:cxn modelId="{B350DA36-CEA6-4D38-BABA-C2B169F1F7E2}" type="presParOf" srcId="{8D7C267C-5E25-4E79-AFC5-3999003A1A6E}" destId="{FBF8C728-6311-4651-AA25-1A4C48EDE809}" srcOrd="8" destOrd="0" presId="urn:microsoft.com/office/officeart/2018/2/layout/IconVerticalSolidList"/>
    <dgm:cxn modelId="{C0B5F468-AF76-4A82-ADCF-690EDD345E11}" type="presParOf" srcId="{FBF8C728-6311-4651-AA25-1A4C48EDE809}" destId="{635A9E61-B3B3-4568-BC6C-9DE3B8B930FA}" srcOrd="0" destOrd="0" presId="urn:microsoft.com/office/officeart/2018/2/layout/IconVerticalSolidList"/>
    <dgm:cxn modelId="{9C325C73-4B60-457D-87E3-1488386BBD51}" type="presParOf" srcId="{FBF8C728-6311-4651-AA25-1A4C48EDE809}" destId="{66F6E2A2-81C3-4F81-8028-794D17B3CC6B}" srcOrd="1" destOrd="0" presId="urn:microsoft.com/office/officeart/2018/2/layout/IconVerticalSolidList"/>
    <dgm:cxn modelId="{58EBC2B9-7579-4815-8C86-304D5EE6AD92}" type="presParOf" srcId="{FBF8C728-6311-4651-AA25-1A4C48EDE809}" destId="{43F86F5B-37EE-4B34-BE7D-9ACC3ED96981}" srcOrd="2" destOrd="0" presId="urn:microsoft.com/office/officeart/2018/2/layout/IconVerticalSolidList"/>
    <dgm:cxn modelId="{B5145FCD-10FB-4D42-9F50-A756D0FB1AF7}" type="presParOf" srcId="{FBF8C728-6311-4651-AA25-1A4C48EDE809}" destId="{52035FB8-CF20-44D3-9E1D-C0B9A9AD9B99}" srcOrd="3" destOrd="0" presId="urn:microsoft.com/office/officeart/2018/2/layout/IconVerticalSolidList"/>
    <dgm:cxn modelId="{7D0A22A5-F2AE-442C-83EA-B22955EB2CA1}" type="presParOf" srcId="{FBF8C728-6311-4651-AA25-1A4C48EDE809}" destId="{03832960-F5F8-41A5-B593-0596E758DB3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BE5EF0-93AC-43C0-A2EC-B644CA926A66}" type="doc">
      <dgm:prSet loTypeId="urn:microsoft.com/office/officeart/2005/8/layout/default" loCatId="list" qsTypeId="urn:microsoft.com/office/officeart/2005/8/quickstyle/simple2" qsCatId="simple" csTypeId="urn:microsoft.com/office/officeart/2005/8/colors/colorful3" csCatId="colorful" phldr="1"/>
      <dgm:spPr/>
      <dgm:t>
        <a:bodyPr/>
        <a:lstStyle/>
        <a:p>
          <a:endParaRPr lang="en-US"/>
        </a:p>
      </dgm:t>
    </dgm:pt>
    <dgm:pt modelId="{C6F6EFD1-D0AD-496A-8483-7EDA2C523E9D}">
      <dgm:prSet/>
      <dgm:spPr/>
      <dgm:t>
        <a:bodyPr/>
        <a:lstStyle/>
        <a:p>
          <a:r>
            <a:rPr lang="en-US" dirty="0">
              <a:latin typeface="Tahoma" panose="020B0604030504040204" pitchFamily="34" charset="0"/>
              <a:ea typeface="Tahoma" panose="020B0604030504040204" pitchFamily="34" charset="0"/>
              <a:cs typeface="Tahoma" panose="020B0604030504040204" pitchFamily="34" charset="0"/>
            </a:rPr>
            <a:t>Add column for </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“Job Field” of each entry based on previous slide</a:t>
          </a:r>
        </a:p>
      </dgm:t>
    </dgm:pt>
    <dgm:pt modelId="{60A1A4CB-30E4-41A4-8C4B-2AF2E5D28763}" type="parTrans" cxnId="{D384FC81-9028-4FFB-8188-6AFC36E8F4B4}">
      <dgm:prSet/>
      <dgm:spPr/>
      <dgm:t>
        <a:bodyPr/>
        <a:lstStyle/>
        <a:p>
          <a:endParaRPr lang="en-US"/>
        </a:p>
      </dgm:t>
    </dgm:pt>
    <dgm:pt modelId="{1D22CFA1-51C2-44E8-BC5B-2158E9461648}" type="sibTrans" cxnId="{D384FC81-9028-4FFB-8188-6AFC36E8F4B4}">
      <dgm:prSet/>
      <dgm:spPr/>
      <dgm:t>
        <a:bodyPr/>
        <a:lstStyle/>
        <a:p>
          <a:endParaRPr lang="en-US"/>
        </a:p>
      </dgm:t>
    </dgm:pt>
    <dgm:pt modelId="{24B08F14-67D2-4196-B98E-1A0AAF3496BC}">
      <dgm:prSet/>
      <dgm:spPr/>
      <dgm:t>
        <a:bodyPr/>
        <a:lstStyle/>
        <a:p>
          <a:r>
            <a:rPr lang="en-US" dirty="0">
              <a:latin typeface="Tahoma" panose="020B0604030504040204" pitchFamily="34" charset="0"/>
              <a:ea typeface="Tahoma" panose="020B0604030504040204" pitchFamily="34" charset="0"/>
              <a:cs typeface="Tahoma" panose="020B0604030504040204" pitchFamily="34" charset="0"/>
            </a:rPr>
            <a:t>Fix ID column name and reset index to start at 1</a:t>
          </a:r>
        </a:p>
      </dgm:t>
    </dgm:pt>
    <dgm:pt modelId="{E441456D-5F90-40DA-963F-AE2FDE721B32}" type="parTrans" cxnId="{37ECF6B8-7497-4C47-971C-A466F90F0478}">
      <dgm:prSet/>
      <dgm:spPr/>
      <dgm:t>
        <a:bodyPr/>
        <a:lstStyle/>
        <a:p>
          <a:endParaRPr lang="en-US"/>
        </a:p>
      </dgm:t>
    </dgm:pt>
    <dgm:pt modelId="{2F6AC6D7-344C-4FA2-B25C-DAFA65184735}" type="sibTrans" cxnId="{37ECF6B8-7497-4C47-971C-A466F90F0478}">
      <dgm:prSet/>
      <dgm:spPr/>
      <dgm:t>
        <a:bodyPr/>
        <a:lstStyle/>
        <a:p>
          <a:endParaRPr lang="en-US"/>
        </a:p>
      </dgm:t>
    </dgm:pt>
    <dgm:pt modelId="{1B99B2A9-9BDA-495D-9313-3582052B5ED9}">
      <dgm:prSet custT="1"/>
      <dgm:spPr/>
      <dgm:t>
        <a:bodyPr/>
        <a:lstStyle/>
        <a:p>
          <a:r>
            <a:rPr lang="en-US" sz="1600" dirty="0">
              <a:latin typeface="Tahoma" panose="020B0604030504040204" pitchFamily="34" charset="0"/>
              <a:ea typeface="Tahoma" panose="020B0604030504040204" pitchFamily="34" charset="0"/>
              <a:cs typeface="Tahoma" panose="020B0604030504040204" pitchFamily="34" charset="0"/>
            </a:rPr>
            <a:t>Select only “Full-Time” job types, based on requirements review </a:t>
          </a:r>
          <a:br>
            <a:rPr lang="en-US" sz="1400" dirty="0">
              <a:latin typeface="Tahoma" panose="020B0604030504040204" pitchFamily="34" charset="0"/>
              <a:ea typeface="Tahoma" panose="020B0604030504040204" pitchFamily="34" charset="0"/>
              <a:cs typeface="Tahoma" panose="020B0604030504040204" pitchFamily="34" charset="0"/>
            </a:rPr>
          </a:br>
          <a:r>
            <a:rPr lang="en-US" sz="12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(remove “job types” column after filtering to only FT)</a:t>
          </a:r>
          <a:endParaRPr lang="en-US" sz="14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dgm:t>
    </dgm:pt>
    <dgm:pt modelId="{F7F36EAE-06E0-4AE9-B202-FF355515D760}" type="parTrans" cxnId="{D77010E4-7004-4DF8-A107-B73D9BB7C40F}">
      <dgm:prSet/>
      <dgm:spPr/>
      <dgm:t>
        <a:bodyPr/>
        <a:lstStyle/>
        <a:p>
          <a:endParaRPr lang="en-US"/>
        </a:p>
      </dgm:t>
    </dgm:pt>
    <dgm:pt modelId="{6A2AFE3A-7650-46A7-9A5B-85E6700ADC34}" type="sibTrans" cxnId="{D77010E4-7004-4DF8-A107-B73D9BB7C40F}">
      <dgm:prSet/>
      <dgm:spPr/>
      <dgm:t>
        <a:bodyPr/>
        <a:lstStyle/>
        <a:p>
          <a:endParaRPr lang="en-US"/>
        </a:p>
      </dgm:t>
    </dgm:pt>
    <dgm:pt modelId="{C8A9A4F6-9ECB-4263-9495-1A532BA2E68A}">
      <dgm:prSet custT="1"/>
      <dgm:spPr/>
      <dgm:t>
        <a:bodyPr/>
        <a:lstStyle/>
        <a:p>
          <a:r>
            <a:rPr lang="en-US" sz="1700" dirty="0">
              <a:latin typeface="Tahoma" panose="020B0604030504040204" pitchFamily="34" charset="0"/>
              <a:ea typeface="Tahoma" panose="020B0604030504040204" pitchFamily="34" charset="0"/>
              <a:cs typeface="Tahoma" panose="020B0604030504040204" pitchFamily="34" charset="0"/>
            </a:rPr>
            <a:t>Drop “salary” and “salary currency” </a:t>
          </a:r>
          <a:br>
            <a:rPr lang="en-US" sz="1700" dirty="0">
              <a:latin typeface="Tahoma" panose="020B0604030504040204" pitchFamily="34" charset="0"/>
              <a:ea typeface="Tahoma" panose="020B0604030504040204" pitchFamily="34" charset="0"/>
              <a:cs typeface="Tahoma" panose="020B0604030504040204" pitchFamily="34" charset="0"/>
            </a:rPr>
          </a:br>
          <a:r>
            <a:rPr lang="en-US" sz="14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(only need USD salary)</a:t>
          </a:r>
          <a:endParaRPr lang="en-US" sz="17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dgm:t>
    </dgm:pt>
    <dgm:pt modelId="{26C80343-13B7-4E61-88EC-770871DB5D5C}" type="parTrans" cxnId="{E62BA2C1-1C3C-4C23-ADD9-CFC856710984}">
      <dgm:prSet/>
      <dgm:spPr/>
      <dgm:t>
        <a:bodyPr/>
        <a:lstStyle/>
        <a:p>
          <a:endParaRPr lang="en-US"/>
        </a:p>
      </dgm:t>
    </dgm:pt>
    <dgm:pt modelId="{8BD60C19-A82F-43C4-8963-8F5EEEC4BD45}" type="sibTrans" cxnId="{E62BA2C1-1C3C-4C23-ADD9-CFC856710984}">
      <dgm:prSet/>
      <dgm:spPr/>
      <dgm:t>
        <a:bodyPr/>
        <a:lstStyle/>
        <a:p>
          <a:endParaRPr lang="en-US"/>
        </a:p>
      </dgm:t>
    </dgm:pt>
    <dgm:pt modelId="{1DC45252-2C4C-4B06-B21E-2144BEDB4F2E}">
      <dgm:prSet/>
      <dgm:spPr/>
      <dgm:t>
        <a:bodyPr/>
        <a:lstStyle/>
        <a:p>
          <a:r>
            <a:rPr lang="en-US" dirty="0">
              <a:latin typeface="Tahoma" panose="020B0604030504040204" pitchFamily="34" charset="0"/>
              <a:ea typeface="Tahoma" panose="020B0604030504040204" pitchFamily="34" charset="0"/>
              <a:cs typeface="Tahoma" panose="020B0604030504040204" pitchFamily="34" charset="0"/>
            </a:rPr>
            <a:t>More descriptive value names for “experience level”, “remote ratio”, and “company size”</a:t>
          </a:r>
        </a:p>
      </dgm:t>
    </dgm:pt>
    <dgm:pt modelId="{061F3D3F-E31C-4256-973F-CD27640D0FDE}" type="parTrans" cxnId="{1BF9F6D3-4CE8-440B-9FDA-98977C8D45FA}">
      <dgm:prSet/>
      <dgm:spPr/>
      <dgm:t>
        <a:bodyPr/>
        <a:lstStyle/>
        <a:p>
          <a:endParaRPr lang="en-US"/>
        </a:p>
      </dgm:t>
    </dgm:pt>
    <dgm:pt modelId="{3C3F982F-5E7A-4CE1-BEA4-9FC230EA5E36}" type="sibTrans" cxnId="{1BF9F6D3-4CE8-440B-9FDA-98977C8D45FA}">
      <dgm:prSet/>
      <dgm:spPr/>
      <dgm:t>
        <a:bodyPr/>
        <a:lstStyle/>
        <a:p>
          <a:endParaRPr lang="en-US"/>
        </a:p>
      </dgm:t>
    </dgm:pt>
    <dgm:pt modelId="{93CE0727-BD2B-4309-A199-7D8D8EC0D3E5}" type="pres">
      <dgm:prSet presAssocID="{F5BE5EF0-93AC-43C0-A2EC-B644CA926A66}" presName="diagram" presStyleCnt="0">
        <dgm:presLayoutVars>
          <dgm:dir/>
          <dgm:resizeHandles val="exact"/>
        </dgm:presLayoutVars>
      </dgm:prSet>
      <dgm:spPr/>
    </dgm:pt>
    <dgm:pt modelId="{3BCA43B8-63DA-4695-9E1E-D33585C1B5F6}" type="pres">
      <dgm:prSet presAssocID="{C6F6EFD1-D0AD-496A-8483-7EDA2C523E9D}" presName="node" presStyleLbl="node1" presStyleIdx="0" presStyleCnt="5" custLinFactNeighborX="1233">
        <dgm:presLayoutVars>
          <dgm:bulletEnabled val="1"/>
        </dgm:presLayoutVars>
      </dgm:prSet>
      <dgm:spPr/>
    </dgm:pt>
    <dgm:pt modelId="{09944D42-7F0D-49B8-BA0D-FDB4E02670EF}" type="pres">
      <dgm:prSet presAssocID="{1D22CFA1-51C2-44E8-BC5B-2158E9461648}" presName="sibTrans" presStyleCnt="0"/>
      <dgm:spPr/>
    </dgm:pt>
    <dgm:pt modelId="{D4957EC5-3F20-4DD4-AA07-012DCC5D79A8}" type="pres">
      <dgm:prSet presAssocID="{24B08F14-67D2-4196-B98E-1A0AAF3496BC}" presName="node" presStyleLbl="node1" presStyleIdx="1" presStyleCnt="5" custLinFactNeighborX="822">
        <dgm:presLayoutVars>
          <dgm:bulletEnabled val="1"/>
        </dgm:presLayoutVars>
      </dgm:prSet>
      <dgm:spPr/>
    </dgm:pt>
    <dgm:pt modelId="{FACCE3E1-0CCC-44B5-8828-6F5C0D2C64C4}" type="pres">
      <dgm:prSet presAssocID="{2F6AC6D7-344C-4FA2-B25C-DAFA65184735}" presName="sibTrans" presStyleCnt="0"/>
      <dgm:spPr/>
    </dgm:pt>
    <dgm:pt modelId="{F9CDCDC5-A011-43EC-AF7F-001FC44D7A6A}" type="pres">
      <dgm:prSet presAssocID="{1B99B2A9-9BDA-495D-9313-3582052B5ED9}" presName="node" presStyleLbl="node1" presStyleIdx="2" presStyleCnt="5" custLinFactNeighborX="411">
        <dgm:presLayoutVars>
          <dgm:bulletEnabled val="1"/>
        </dgm:presLayoutVars>
      </dgm:prSet>
      <dgm:spPr/>
    </dgm:pt>
    <dgm:pt modelId="{180EF4FD-7E89-4A65-AABE-157C137C2F0E}" type="pres">
      <dgm:prSet presAssocID="{6A2AFE3A-7650-46A7-9A5B-85E6700ADC34}" presName="sibTrans" presStyleCnt="0"/>
      <dgm:spPr/>
    </dgm:pt>
    <dgm:pt modelId="{67094F0D-C988-4ED4-801B-D0B88E11BE96}" type="pres">
      <dgm:prSet presAssocID="{C8A9A4F6-9ECB-4263-9495-1A532BA2E68A}" presName="node" presStyleLbl="node1" presStyleIdx="3" presStyleCnt="5" custLinFactNeighborX="411">
        <dgm:presLayoutVars>
          <dgm:bulletEnabled val="1"/>
        </dgm:presLayoutVars>
      </dgm:prSet>
      <dgm:spPr/>
    </dgm:pt>
    <dgm:pt modelId="{709FFAF5-C803-4A18-93CA-CE63ADCB3D68}" type="pres">
      <dgm:prSet presAssocID="{8BD60C19-A82F-43C4-8963-8F5EEEC4BD45}" presName="sibTrans" presStyleCnt="0"/>
      <dgm:spPr/>
    </dgm:pt>
    <dgm:pt modelId="{28A33BB0-6817-408A-8AAC-72FC3A63DC71}" type="pres">
      <dgm:prSet presAssocID="{1DC45252-2C4C-4B06-B21E-2144BEDB4F2E}" presName="node" presStyleLbl="node1" presStyleIdx="4" presStyleCnt="5">
        <dgm:presLayoutVars>
          <dgm:bulletEnabled val="1"/>
        </dgm:presLayoutVars>
      </dgm:prSet>
      <dgm:spPr/>
    </dgm:pt>
  </dgm:ptLst>
  <dgm:cxnLst>
    <dgm:cxn modelId="{754EA94F-C214-4965-BBAB-2828A91348CE}" type="presOf" srcId="{24B08F14-67D2-4196-B98E-1A0AAF3496BC}" destId="{D4957EC5-3F20-4DD4-AA07-012DCC5D79A8}" srcOrd="0" destOrd="0" presId="urn:microsoft.com/office/officeart/2005/8/layout/default"/>
    <dgm:cxn modelId="{D384FC81-9028-4FFB-8188-6AFC36E8F4B4}" srcId="{F5BE5EF0-93AC-43C0-A2EC-B644CA926A66}" destId="{C6F6EFD1-D0AD-496A-8483-7EDA2C523E9D}" srcOrd="0" destOrd="0" parTransId="{60A1A4CB-30E4-41A4-8C4B-2AF2E5D28763}" sibTransId="{1D22CFA1-51C2-44E8-BC5B-2158E9461648}"/>
    <dgm:cxn modelId="{E8A0519B-A53D-4F0B-A08B-BC4A13BD0930}" type="presOf" srcId="{1DC45252-2C4C-4B06-B21E-2144BEDB4F2E}" destId="{28A33BB0-6817-408A-8AAC-72FC3A63DC71}" srcOrd="0" destOrd="0" presId="urn:microsoft.com/office/officeart/2005/8/layout/default"/>
    <dgm:cxn modelId="{95EEF7A9-8C6D-467C-B028-52C33892A680}" type="presOf" srcId="{F5BE5EF0-93AC-43C0-A2EC-B644CA926A66}" destId="{93CE0727-BD2B-4309-A199-7D8D8EC0D3E5}" srcOrd="0" destOrd="0" presId="urn:microsoft.com/office/officeart/2005/8/layout/default"/>
    <dgm:cxn modelId="{37ECF6B8-7497-4C47-971C-A466F90F0478}" srcId="{F5BE5EF0-93AC-43C0-A2EC-B644CA926A66}" destId="{24B08F14-67D2-4196-B98E-1A0AAF3496BC}" srcOrd="1" destOrd="0" parTransId="{E441456D-5F90-40DA-963F-AE2FDE721B32}" sibTransId="{2F6AC6D7-344C-4FA2-B25C-DAFA65184735}"/>
    <dgm:cxn modelId="{28D5FAC0-153D-40F5-9B1C-2EAC297BCC4B}" type="presOf" srcId="{C8A9A4F6-9ECB-4263-9495-1A532BA2E68A}" destId="{67094F0D-C988-4ED4-801B-D0B88E11BE96}" srcOrd="0" destOrd="0" presId="urn:microsoft.com/office/officeart/2005/8/layout/default"/>
    <dgm:cxn modelId="{E62BA2C1-1C3C-4C23-ADD9-CFC856710984}" srcId="{F5BE5EF0-93AC-43C0-A2EC-B644CA926A66}" destId="{C8A9A4F6-9ECB-4263-9495-1A532BA2E68A}" srcOrd="3" destOrd="0" parTransId="{26C80343-13B7-4E61-88EC-770871DB5D5C}" sibTransId="{8BD60C19-A82F-43C4-8963-8F5EEEC4BD45}"/>
    <dgm:cxn modelId="{893725C4-7893-4549-89B9-6912B0BC5538}" type="presOf" srcId="{1B99B2A9-9BDA-495D-9313-3582052B5ED9}" destId="{F9CDCDC5-A011-43EC-AF7F-001FC44D7A6A}" srcOrd="0" destOrd="0" presId="urn:microsoft.com/office/officeart/2005/8/layout/default"/>
    <dgm:cxn modelId="{20694ED2-BE87-402D-BD67-5B582CECB15F}" type="presOf" srcId="{C6F6EFD1-D0AD-496A-8483-7EDA2C523E9D}" destId="{3BCA43B8-63DA-4695-9E1E-D33585C1B5F6}" srcOrd="0" destOrd="0" presId="urn:microsoft.com/office/officeart/2005/8/layout/default"/>
    <dgm:cxn modelId="{1BF9F6D3-4CE8-440B-9FDA-98977C8D45FA}" srcId="{F5BE5EF0-93AC-43C0-A2EC-B644CA926A66}" destId="{1DC45252-2C4C-4B06-B21E-2144BEDB4F2E}" srcOrd="4" destOrd="0" parTransId="{061F3D3F-E31C-4256-973F-CD27640D0FDE}" sibTransId="{3C3F982F-5E7A-4CE1-BEA4-9FC230EA5E36}"/>
    <dgm:cxn modelId="{D77010E4-7004-4DF8-A107-B73D9BB7C40F}" srcId="{F5BE5EF0-93AC-43C0-A2EC-B644CA926A66}" destId="{1B99B2A9-9BDA-495D-9313-3582052B5ED9}" srcOrd="2" destOrd="0" parTransId="{F7F36EAE-06E0-4AE9-B202-FF355515D760}" sibTransId="{6A2AFE3A-7650-46A7-9A5B-85E6700ADC34}"/>
    <dgm:cxn modelId="{0F0DC2CC-7078-440E-B4F9-BFE82746C8DB}" type="presParOf" srcId="{93CE0727-BD2B-4309-A199-7D8D8EC0D3E5}" destId="{3BCA43B8-63DA-4695-9E1E-D33585C1B5F6}" srcOrd="0" destOrd="0" presId="urn:microsoft.com/office/officeart/2005/8/layout/default"/>
    <dgm:cxn modelId="{63424365-4B8B-4F49-B331-B6B2488F9782}" type="presParOf" srcId="{93CE0727-BD2B-4309-A199-7D8D8EC0D3E5}" destId="{09944D42-7F0D-49B8-BA0D-FDB4E02670EF}" srcOrd="1" destOrd="0" presId="urn:microsoft.com/office/officeart/2005/8/layout/default"/>
    <dgm:cxn modelId="{1900CAC0-CE8B-483B-9653-A2BBFB83BB99}" type="presParOf" srcId="{93CE0727-BD2B-4309-A199-7D8D8EC0D3E5}" destId="{D4957EC5-3F20-4DD4-AA07-012DCC5D79A8}" srcOrd="2" destOrd="0" presId="urn:microsoft.com/office/officeart/2005/8/layout/default"/>
    <dgm:cxn modelId="{AA077DD1-7C51-43FA-B351-81CF9E5D8232}" type="presParOf" srcId="{93CE0727-BD2B-4309-A199-7D8D8EC0D3E5}" destId="{FACCE3E1-0CCC-44B5-8828-6F5C0D2C64C4}" srcOrd="3" destOrd="0" presId="urn:microsoft.com/office/officeart/2005/8/layout/default"/>
    <dgm:cxn modelId="{ACB46649-6817-486C-8B9B-975843E1AEC5}" type="presParOf" srcId="{93CE0727-BD2B-4309-A199-7D8D8EC0D3E5}" destId="{F9CDCDC5-A011-43EC-AF7F-001FC44D7A6A}" srcOrd="4" destOrd="0" presId="urn:microsoft.com/office/officeart/2005/8/layout/default"/>
    <dgm:cxn modelId="{794D2D6C-B2C6-48DD-A65E-8BD8D0A7F123}" type="presParOf" srcId="{93CE0727-BD2B-4309-A199-7D8D8EC0D3E5}" destId="{180EF4FD-7E89-4A65-AABE-157C137C2F0E}" srcOrd="5" destOrd="0" presId="urn:microsoft.com/office/officeart/2005/8/layout/default"/>
    <dgm:cxn modelId="{08591C23-FF21-40BB-A14A-E7F09E52DF1C}" type="presParOf" srcId="{93CE0727-BD2B-4309-A199-7D8D8EC0D3E5}" destId="{67094F0D-C988-4ED4-801B-D0B88E11BE96}" srcOrd="6" destOrd="0" presId="urn:microsoft.com/office/officeart/2005/8/layout/default"/>
    <dgm:cxn modelId="{6D2FD75D-1DC1-4D81-AB4D-A6AED1E2D1E6}" type="presParOf" srcId="{93CE0727-BD2B-4309-A199-7D8D8EC0D3E5}" destId="{709FFAF5-C803-4A18-93CA-CE63ADCB3D68}" srcOrd="7" destOrd="0" presId="urn:microsoft.com/office/officeart/2005/8/layout/default"/>
    <dgm:cxn modelId="{E2B0FED9-2685-464A-9E50-AAAA4D16A128}" type="presParOf" srcId="{93CE0727-BD2B-4309-A199-7D8D8EC0D3E5}" destId="{28A33BB0-6817-408A-8AAC-72FC3A63DC71}"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BE5EF0-93AC-43C0-A2EC-B644CA926A66}" type="doc">
      <dgm:prSet loTypeId="urn:microsoft.com/office/officeart/2005/8/layout/default" loCatId="list" qsTypeId="urn:microsoft.com/office/officeart/2005/8/quickstyle/simple2" qsCatId="simple" csTypeId="urn:microsoft.com/office/officeart/2005/8/colors/colorful3" csCatId="colorful" phldr="1"/>
      <dgm:spPr/>
      <dgm:t>
        <a:bodyPr/>
        <a:lstStyle/>
        <a:p>
          <a:endParaRPr lang="en-US"/>
        </a:p>
      </dgm:t>
    </dgm:pt>
    <dgm:pt modelId="{C6F6EFD1-D0AD-496A-8483-7EDA2C523E9D}">
      <dgm:prSet/>
      <dgm:spPr/>
      <dgm:t>
        <a:bodyPr/>
        <a:lstStyle/>
        <a:p>
          <a:r>
            <a:rPr lang="en-US" dirty="0">
              <a:latin typeface="Tahoma" panose="020B0604030504040204" pitchFamily="34" charset="0"/>
              <a:ea typeface="Tahoma" panose="020B0604030504040204" pitchFamily="34" charset="0"/>
              <a:cs typeface="Tahoma" panose="020B0604030504040204" pitchFamily="34" charset="0"/>
            </a:rPr>
            <a:t>Convert experience levels, remote status, &amp; company size to </a:t>
          </a:r>
          <a:r>
            <a:rPr lang="en-US" u="sng" dirty="0">
              <a:latin typeface="Tahoma" panose="020B0604030504040204" pitchFamily="34" charset="0"/>
              <a:ea typeface="Tahoma" panose="020B0604030504040204" pitchFamily="34" charset="0"/>
              <a:cs typeface="Tahoma" panose="020B0604030504040204" pitchFamily="34" charset="0"/>
            </a:rPr>
            <a:t>ordinal</a:t>
          </a:r>
          <a:r>
            <a:rPr lang="en-US" u="none" dirty="0">
              <a:latin typeface="Tahoma" panose="020B0604030504040204" pitchFamily="34" charset="0"/>
              <a:ea typeface="Tahoma" panose="020B0604030504040204" pitchFamily="34" charset="0"/>
              <a:cs typeface="Tahoma" panose="020B0604030504040204" pitchFamily="34" charset="0"/>
            </a:rPr>
            <a:t> values </a:t>
          </a:r>
          <a:r>
            <a:rPr lang="en-US" i="1" u="none"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(factors)</a:t>
          </a:r>
          <a:endParaRPr lang="en-US"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dgm:t>
    </dgm:pt>
    <dgm:pt modelId="{60A1A4CB-30E4-41A4-8C4B-2AF2E5D28763}" type="parTrans" cxnId="{D384FC81-9028-4FFB-8188-6AFC36E8F4B4}">
      <dgm:prSet/>
      <dgm:spPr/>
      <dgm:t>
        <a:bodyPr/>
        <a:lstStyle/>
        <a:p>
          <a:endParaRPr lang="en-US"/>
        </a:p>
      </dgm:t>
    </dgm:pt>
    <dgm:pt modelId="{1D22CFA1-51C2-44E8-BC5B-2158E9461648}" type="sibTrans" cxnId="{D384FC81-9028-4FFB-8188-6AFC36E8F4B4}">
      <dgm:prSet/>
      <dgm:spPr/>
      <dgm:t>
        <a:bodyPr/>
        <a:lstStyle/>
        <a:p>
          <a:endParaRPr lang="en-US"/>
        </a:p>
      </dgm:t>
    </dgm:pt>
    <dgm:pt modelId="{24B08F14-67D2-4196-B98E-1A0AAF3496BC}">
      <dgm:prSet custT="1"/>
      <dgm:spPr/>
      <dgm:t>
        <a:bodyPr/>
        <a:lstStyle/>
        <a:p>
          <a:r>
            <a:rPr lang="en-US" sz="1800" dirty="0">
              <a:latin typeface="Tahoma" panose="020B0604030504040204" pitchFamily="34" charset="0"/>
              <a:ea typeface="Tahoma" panose="020B0604030504040204" pitchFamily="34" charset="0"/>
              <a:cs typeface="Tahoma" panose="020B0604030504040204" pitchFamily="34" charset="0"/>
            </a:rPr>
            <a:t>Remove all</a:t>
          </a:r>
          <a:br>
            <a:rPr lang="en-US" sz="1800" dirty="0">
              <a:latin typeface="Tahoma" panose="020B0604030504040204" pitchFamily="34" charset="0"/>
              <a:ea typeface="Tahoma" panose="020B0604030504040204" pitchFamily="34" charset="0"/>
              <a:cs typeface="Tahoma" panose="020B0604030504040204" pitchFamily="34" charset="0"/>
            </a:rPr>
          </a:br>
          <a:r>
            <a:rPr lang="en-US" sz="1800" dirty="0">
              <a:latin typeface="Tahoma" panose="020B0604030504040204" pitchFamily="34" charset="0"/>
              <a:ea typeface="Tahoma" panose="020B0604030504040204" pitchFamily="34" charset="0"/>
              <a:cs typeface="Tahoma" panose="020B0604030504040204" pitchFamily="34" charset="0"/>
            </a:rPr>
            <a:t>“Data Consultants”</a:t>
          </a:r>
          <a:br>
            <a:rPr lang="en-US" sz="1600" dirty="0">
              <a:latin typeface="Tahoma" panose="020B0604030504040204" pitchFamily="34" charset="0"/>
              <a:ea typeface="Tahoma" panose="020B0604030504040204" pitchFamily="34" charset="0"/>
              <a:cs typeface="Tahoma" panose="020B0604030504040204" pitchFamily="34" charset="0"/>
            </a:rPr>
          </a:br>
          <a:r>
            <a:rPr lang="en-US" sz="14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(not an ideal candidate,</a:t>
          </a:r>
          <a:br>
            <a:rPr lang="en-US" sz="14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br>
          <a:r>
            <a:rPr lang="en-US" sz="14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and extreme outliers)</a:t>
          </a:r>
          <a:endParaRPr lang="en-US" sz="1600" i="1" dirty="0">
            <a:latin typeface="Tahoma" panose="020B0604030504040204" pitchFamily="34" charset="0"/>
            <a:ea typeface="Tahoma" panose="020B0604030504040204" pitchFamily="34" charset="0"/>
            <a:cs typeface="Tahoma" panose="020B0604030504040204" pitchFamily="34" charset="0"/>
          </a:endParaRPr>
        </a:p>
      </dgm:t>
    </dgm:pt>
    <dgm:pt modelId="{E441456D-5F90-40DA-963F-AE2FDE721B32}" type="parTrans" cxnId="{37ECF6B8-7497-4C47-971C-A466F90F0478}">
      <dgm:prSet/>
      <dgm:spPr/>
      <dgm:t>
        <a:bodyPr/>
        <a:lstStyle/>
        <a:p>
          <a:endParaRPr lang="en-US"/>
        </a:p>
      </dgm:t>
    </dgm:pt>
    <dgm:pt modelId="{2F6AC6D7-344C-4FA2-B25C-DAFA65184735}" type="sibTrans" cxnId="{37ECF6B8-7497-4C47-971C-A466F90F0478}">
      <dgm:prSet/>
      <dgm:spPr/>
      <dgm:t>
        <a:bodyPr/>
        <a:lstStyle/>
        <a:p>
          <a:endParaRPr lang="en-US"/>
        </a:p>
      </dgm:t>
    </dgm:pt>
    <dgm:pt modelId="{1B99B2A9-9BDA-495D-9313-3582052B5ED9}">
      <dgm:prSet custT="1"/>
      <dgm:spPr/>
      <dgm:t>
        <a:bodyPr/>
        <a:lstStyle/>
        <a:p>
          <a:r>
            <a:rPr lang="en-US" sz="1600" dirty="0">
              <a:latin typeface="Tahoma" panose="020B0604030504040204" pitchFamily="34" charset="0"/>
              <a:ea typeface="Tahoma" panose="020B0604030504040204" pitchFamily="34" charset="0"/>
              <a:cs typeface="Tahoma" panose="020B0604030504040204" pitchFamily="34" charset="0"/>
            </a:rPr>
            <a:t>Import ISO 3166-1 Country Code Data</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i="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Fix NA values</a:t>
          </a:r>
          <a:endParaRPr lang="en-US" sz="1200" i="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r>
            <a:rPr lang="en-US" sz="1200" i="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Use 3-letter country codes, country name, &amp; region</a:t>
          </a:r>
        </a:p>
      </dgm:t>
    </dgm:pt>
    <dgm:pt modelId="{F7F36EAE-06E0-4AE9-B202-FF355515D760}" type="parTrans" cxnId="{D77010E4-7004-4DF8-A107-B73D9BB7C40F}">
      <dgm:prSet/>
      <dgm:spPr/>
      <dgm:t>
        <a:bodyPr/>
        <a:lstStyle/>
        <a:p>
          <a:endParaRPr lang="en-US"/>
        </a:p>
      </dgm:t>
    </dgm:pt>
    <dgm:pt modelId="{6A2AFE3A-7650-46A7-9A5B-85E6700ADC34}" type="sibTrans" cxnId="{D77010E4-7004-4DF8-A107-B73D9BB7C40F}">
      <dgm:prSet/>
      <dgm:spPr/>
      <dgm:t>
        <a:bodyPr/>
        <a:lstStyle/>
        <a:p>
          <a:endParaRPr lang="en-US"/>
        </a:p>
      </dgm:t>
    </dgm:pt>
    <dgm:pt modelId="{C8A9A4F6-9ECB-4263-9495-1A532BA2E68A}">
      <dgm:prSet custT="1"/>
      <dgm:spPr/>
      <dgm:t>
        <a:bodyPr/>
        <a:lstStyle/>
        <a:p>
          <a:r>
            <a:rPr lang="en-US" sz="1700" dirty="0">
              <a:latin typeface="Tahoma" panose="020B0604030504040204" pitchFamily="34" charset="0"/>
              <a:ea typeface="Tahoma" panose="020B0604030504040204" pitchFamily="34" charset="0"/>
              <a:cs typeface="Tahoma" panose="020B0604030504040204" pitchFamily="34" charset="0"/>
            </a:rPr>
            <a:t>Add column for total counts of each job title</a:t>
          </a:r>
          <a:endParaRPr lang="en-US" sz="17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dgm:t>
    </dgm:pt>
    <dgm:pt modelId="{26C80343-13B7-4E61-88EC-770871DB5D5C}" type="parTrans" cxnId="{E62BA2C1-1C3C-4C23-ADD9-CFC856710984}">
      <dgm:prSet/>
      <dgm:spPr/>
      <dgm:t>
        <a:bodyPr/>
        <a:lstStyle/>
        <a:p>
          <a:endParaRPr lang="en-US"/>
        </a:p>
      </dgm:t>
    </dgm:pt>
    <dgm:pt modelId="{8BD60C19-A82F-43C4-8963-8F5EEEC4BD45}" type="sibTrans" cxnId="{E62BA2C1-1C3C-4C23-ADD9-CFC856710984}">
      <dgm:prSet/>
      <dgm:spPr/>
      <dgm:t>
        <a:bodyPr/>
        <a:lstStyle/>
        <a:p>
          <a:endParaRPr lang="en-US"/>
        </a:p>
      </dgm:t>
    </dgm:pt>
    <dgm:pt modelId="{1DC45252-2C4C-4B06-B21E-2144BEDB4F2E}">
      <dgm:prSet/>
      <dgm:spPr/>
      <dgm:t>
        <a:bodyPr/>
        <a:lstStyle/>
        <a:p>
          <a:r>
            <a:rPr lang="en-US" dirty="0">
              <a:latin typeface="Tahoma" panose="020B0604030504040204" pitchFamily="34" charset="0"/>
              <a:ea typeface="Tahoma" panose="020B0604030504040204" pitchFamily="34" charset="0"/>
              <a:cs typeface="Tahoma" panose="020B0604030504040204" pitchFamily="34" charset="0"/>
            </a:rPr>
            <a:t>Add column for filtering between “</a:t>
          </a:r>
          <a:r>
            <a:rPr lang="en-US" b="1" dirty="0">
              <a:latin typeface="Tahoma" panose="020B0604030504040204" pitchFamily="34" charset="0"/>
              <a:ea typeface="Tahoma" panose="020B0604030504040204" pitchFamily="34" charset="0"/>
              <a:cs typeface="Tahoma" panose="020B0604030504040204" pitchFamily="34" charset="0"/>
            </a:rPr>
            <a:t>US</a:t>
          </a:r>
          <a:r>
            <a:rPr lang="en-US" dirty="0">
              <a:latin typeface="Tahoma" panose="020B0604030504040204" pitchFamily="34" charset="0"/>
              <a:ea typeface="Tahoma" panose="020B0604030504040204" pitchFamily="34" charset="0"/>
              <a:cs typeface="Tahoma" panose="020B0604030504040204" pitchFamily="34" charset="0"/>
            </a:rPr>
            <a:t>” and “</a:t>
          </a:r>
          <a:r>
            <a:rPr lang="en-US" b="1" dirty="0">
              <a:latin typeface="Tahoma" panose="020B0604030504040204" pitchFamily="34" charset="0"/>
              <a:ea typeface="Tahoma" panose="020B0604030504040204" pitchFamily="34" charset="0"/>
              <a:cs typeface="Tahoma" panose="020B0604030504040204" pitchFamily="34" charset="0"/>
            </a:rPr>
            <a:t>Offshore</a:t>
          </a:r>
          <a:r>
            <a:rPr lang="en-US" dirty="0">
              <a:latin typeface="Tahoma" panose="020B0604030504040204" pitchFamily="34" charset="0"/>
              <a:ea typeface="Tahoma" panose="020B0604030504040204" pitchFamily="34" charset="0"/>
              <a:cs typeface="Tahoma" panose="020B0604030504040204" pitchFamily="34" charset="0"/>
            </a:rPr>
            <a:t>” employees</a:t>
          </a:r>
        </a:p>
      </dgm:t>
    </dgm:pt>
    <dgm:pt modelId="{061F3D3F-E31C-4256-973F-CD27640D0FDE}" type="parTrans" cxnId="{1BF9F6D3-4CE8-440B-9FDA-98977C8D45FA}">
      <dgm:prSet/>
      <dgm:spPr/>
      <dgm:t>
        <a:bodyPr/>
        <a:lstStyle/>
        <a:p>
          <a:endParaRPr lang="en-US"/>
        </a:p>
      </dgm:t>
    </dgm:pt>
    <dgm:pt modelId="{3C3F982F-5E7A-4CE1-BEA4-9FC230EA5E36}" type="sibTrans" cxnId="{1BF9F6D3-4CE8-440B-9FDA-98977C8D45FA}">
      <dgm:prSet/>
      <dgm:spPr/>
      <dgm:t>
        <a:bodyPr/>
        <a:lstStyle/>
        <a:p>
          <a:endParaRPr lang="en-US"/>
        </a:p>
      </dgm:t>
    </dgm:pt>
    <dgm:pt modelId="{93CE0727-BD2B-4309-A199-7D8D8EC0D3E5}" type="pres">
      <dgm:prSet presAssocID="{F5BE5EF0-93AC-43C0-A2EC-B644CA926A66}" presName="diagram" presStyleCnt="0">
        <dgm:presLayoutVars>
          <dgm:dir/>
          <dgm:resizeHandles val="exact"/>
        </dgm:presLayoutVars>
      </dgm:prSet>
      <dgm:spPr/>
    </dgm:pt>
    <dgm:pt modelId="{3BCA43B8-63DA-4695-9E1E-D33585C1B5F6}" type="pres">
      <dgm:prSet presAssocID="{C6F6EFD1-D0AD-496A-8483-7EDA2C523E9D}" presName="node" presStyleLbl="node1" presStyleIdx="0" presStyleCnt="5" custLinFactNeighborX="1233">
        <dgm:presLayoutVars>
          <dgm:bulletEnabled val="1"/>
        </dgm:presLayoutVars>
      </dgm:prSet>
      <dgm:spPr/>
    </dgm:pt>
    <dgm:pt modelId="{09944D42-7F0D-49B8-BA0D-FDB4E02670EF}" type="pres">
      <dgm:prSet presAssocID="{1D22CFA1-51C2-44E8-BC5B-2158E9461648}" presName="sibTrans" presStyleCnt="0"/>
      <dgm:spPr/>
    </dgm:pt>
    <dgm:pt modelId="{D4957EC5-3F20-4DD4-AA07-012DCC5D79A8}" type="pres">
      <dgm:prSet presAssocID="{24B08F14-67D2-4196-B98E-1A0AAF3496BC}" presName="node" presStyleLbl="node1" presStyleIdx="1" presStyleCnt="5" custLinFactNeighborX="822">
        <dgm:presLayoutVars>
          <dgm:bulletEnabled val="1"/>
        </dgm:presLayoutVars>
      </dgm:prSet>
      <dgm:spPr/>
    </dgm:pt>
    <dgm:pt modelId="{FACCE3E1-0CCC-44B5-8828-6F5C0D2C64C4}" type="pres">
      <dgm:prSet presAssocID="{2F6AC6D7-344C-4FA2-B25C-DAFA65184735}" presName="sibTrans" presStyleCnt="0"/>
      <dgm:spPr/>
    </dgm:pt>
    <dgm:pt modelId="{F9CDCDC5-A011-43EC-AF7F-001FC44D7A6A}" type="pres">
      <dgm:prSet presAssocID="{1B99B2A9-9BDA-495D-9313-3582052B5ED9}" presName="node" presStyleLbl="node1" presStyleIdx="2" presStyleCnt="5" custLinFactNeighborX="411">
        <dgm:presLayoutVars>
          <dgm:bulletEnabled val="1"/>
        </dgm:presLayoutVars>
      </dgm:prSet>
      <dgm:spPr/>
    </dgm:pt>
    <dgm:pt modelId="{180EF4FD-7E89-4A65-AABE-157C137C2F0E}" type="pres">
      <dgm:prSet presAssocID="{6A2AFE3A-7650-46A7-9A5B-85E6700ADC34}" presName="sibTrans" presStyleCnt="0"/>
      <dgm:spPr/>
    </dgm:pt>
    <dgm:pt modelId="{67094F0D-C988-4ED4-801B-D0B88E11BE96}" type="pres">
      <dgm:prSet presAssocID="{C8A9A4F6-9ECB-4263-9495-1A532BA2E68A}" presName="node" presStyleLbl="node1" presStyleIdx="3" presStyleCnt="5" custLinFactNeighborX="411">
        <dgm:presLayoutVars>
          <dgm:bulletEnabled val="1"/>
        </dgm:presLayoutVars>
      </dgm:prSet>
      <dgm:spPr/>
    </dgm:pt>
    <dgm:pt modelId="{709FFAF5-C803-4A18-93CA-CE63ADCB3D68}" type="pres">
      <dgm:prSet presAssocID="{8BD60C19-A82F-43C4-8963-8F5EEEC4BD45}" presName="sibTrans" presStyleCnt="0"/>
      <dgm:spPr/>
    </dgm:pt>
    <dgm:pt modelId="{28A33BB0-6817-408A-8AAC-72FC3A63DC71}" type="pres">
      <dgm:prSet presAssocID="{1DC45252-2C4C-4B06-B21E-2144BEDB4F2E}" presName="node" presStyleLbl="node1" presStyleIdx="4" presStyleCnt="5">
        <dgm:presLayoutVars>
          <dgm:bulletEnabled val="1"/>
        </dgm:presLayoutVars>
      </dgm:prSet>
      <dgm:spPr/>
    </dgm:pt>
  </dgm:ptLst>
  <dgm:cxnLst>
    <dgm:cxn modelId="{754EA94F-C214-4965-BBAB-2828A91348CE}" type="presOf" srcId="{24B08F14-67D2-4196-B98E-1A0AAF3496BC}" destId="{D4957EC5-3F20-4DD4-AA07-012DCC5D79A8}" srcOrd="0" destOrd="0" presId="urn:microsoft.com/office/officeart/2005/8/layout/default"/>
    <dgm:cxn modelId="{D384FC81-9028-4FFB-8188-6AFC36E8F4B4}" srcId="{F5BE5EF0-93AC-43C0-A2EC-B644CA926A66}" destId="{C6F6EFD1-D0AD-496A-8483-7EDA2C523E9D}" srcOrd="0" destOrd="0" parTransId="{60A1A4CB-30E4-41A4-8C4B-2AF2E5D28763}" sibTransId="{1D22CFA1-51C2-44E8-BC5B-2158E9461648}"/>
    <dgm:cxn modelId="{E8A0519B-A53D-4F0B-A08B-BC4A13BD0930}" type="presOf" srcId="{1DC45252-2C4C-4B06-B21E-2144BEDB4F2E}" destId="{28A33BB0-6817-408A-8AAC-72FC3A63DC71}" srcOrd="0" destOrd="0" presId="urn:microsoft.com/office/officeart/2005/8/layout/default"/>
    <dgm:cxn modelId="{95EEF7A9-8C6D-467C-B028-52C33892A680}" type="presOf" srcId="{F5BE5EF0-93AC-43C0-A2EC-B644CA926A66}" destId="{93CE0727-BD2B-4309-A199-7D8D8EC0D3E5}" srcOrd="0" destOrd="0" presId="urn:microsoft.com/office/officeart/2005/8/layout/default"/>
    <dgm:cxn modelId="{37ECF6B8-7497-4C47-971C-A466F90F0478}" srcId="{F5BE5EF0-93AC-43C0-A2EC-B644CA926A66}" destId="{24B08F14-67D2-4196-B98E-1A0AAF3496BC}" srcOrd="1" destOrd="0" parTransId="{E441456D-5F90-40DA-963F-AE2FDE721B32}" sibTransId="{2F6AC6D7-344C-4FA2-B25C-DAFA65184735}"/>
    <dgm:cxn modelId="{28D5FAC0-153D-40F5-9B1C-2EAC297BCC4B}" type="presOf" srcId="{C8A9A4F6-9ECB-4263-9495-1A532BA2E68A}" destId="{67094F0D-C988-4ED4-801B-D0B88E11BE96}" srcOrd="0" destOrd="0" presId="urn:microsoft.com/office/officeart/2005/8/layout/default"/>
    <dgm:cxn modelId="{E62BA2C1-1C3C-4C23-ADD9-CFC856710984}" srcId="{F5BE5EF0-93AC-43C0-A2EC-B644CA926A66}" destId="{C8A9A4F6-9ECB-4263-9495-1A532BA2E68A}" srcOrd="3" destOrd="0" parTransId="{26C80343-13B7-4E61-88EC-770871DB5D5C}" sibTransId="{8BD60C19-A82F-43C4-8963-8F5EEEC4BD45}"/>
    <dgm:cxn modelId="{893725C4-7893-4549-89B9-6912B0BC5538}" type="presOf" srcId="{1B99B2A9-9BDA-495D-9313-3582052B5ED9}" destId="{F9CDCDC5-A011-43EC-AF7F-001FC44D7A6A}" srcOrd="0" destOrd="0" presId="urn:microsoft.com/office/officeart/2005/8/layout/default"/>
    <dgm:cxn modelId="{20694ED2-BE87-402D-BD67-5B582CECB15F}" type="presOf" srcId="{C6F6EFD1-D0AD-496A-8483-7EDA2C523E9D}" destId="{3BCA43B8-63DA-4695-9E1E-D33585C1B5F6}" srcOrd="0" destOrd="0" presId="urn:microsoft.com/office/officeart/2005/8/layout/default"/>
    <dgm:cxn modelId="{1BF9F6D3-4CE8-440B-9FDA-98977C8D45FA}" srcId="{F5BE5EF0-93AC-43C0-A2EC-B644CA926A66}" destId="{1DC45252-2C4C-4B06-B21E-2144BEDB4F2E}" srcOrd="4" destOrd="0" parTransId="{061F3D3F-E31C-4256-973F-CD27640D0FDE}" sibTransId="{3C3F982F-5E7A-4CE1-BEA4-9FC230EA5E36}"/>
    <dgm:cxn modelId="{D77010E4-7004-4DF8-A107-B73D9BB7C40F}" srcId="{F5BE5EF0-93AC-43C0-A2EC-B644CA926A66}" destId="{1B99B2A9-9BDA-495D-9313-3582052B5ED9}" srcOrd="2" destOrd="0" parTransId="{F7F36EAE-06E0-4AE9-B202-FF355515D760}" sibTransId="{6A2AFE3A-7650-46A7-9A5B-85E6700ADC34}"/>
    <dgm:cxn modelId="{0F0DC2CC-7078-440E-B4F9-BFE82746C8DB}" type="presParOf" srcId="{93CE0727-BD2B-4309-A199-7D8D8EC0D3E5}" destId="{3BCA43B8-63DA-4695-9E1E-D33585C1B5F6}" srcOrd="0" destOrd="0" presId="urn:microsoft.com/office/officeart/2005/8/layout/default"/>
    <dgm:cxn modelId="{63424365-4B8B-4F49-B331-B6B2488F9782}" type="presParOf" srcId="{93CE0727-BD2B-4309-A199-7D8D8EC0D3E5}" destId="{09944D42-7F0D-49B8-BA0D-FDB4E02670EF}" srcOrd="1" destOrd="0" presId="urn:microsoft.com/office/officeart/2005/8/layout/default"/>
    <dgm:cxn modelId="{1900CAC0-CE8B-483B-9653-A2BBFB83BB99}" type="presParOf" srcId="{93CE0727-BD2B-4309-A199-7D8D8EC0D3E5}" destId="{D4957EC5-3F20-4DD4-AA07-012DCC5D79A8}" srcOrd="2" destOrd="0" presId="urn:microsoft.com/office/officeart/2005/8/layout/default"/>
    <dgm:cxn modelId="{AA077DD1-7C51-43FA-B351-81CF9E5D8232}" type="presParOf" srcId="{93CE0727-BD2B-4309-A199-7D8D8EC0D3E5}" destId="{FACCE3E1-0CCC-44B5-8828-6F5C0D2C64C4}" srcOrd="3" destOrd="0" presId="urn:microsoft.com/office/officeart/2005/8/layout/default"/>
    <dgm:cxn modelId="{ACB46649-6817-486C-8B9B-975843E1AEC5}" type="presParOf" srcId="{93CE0727-BD2B-4309-A199-7D8D8EC0D3E5}" destId="{F9CDCDC5-A011-43EC-AF7F-001FC44D7A6A}" srcOrd="4" destOrd="0" presId="urn:microsoft.com/office/officeart/2005/8/layout/default"/>
    <dgm:cxn modelId="{794D2D6C-B2C6-48DD-A65E-8BD8D0A7F123}" type="presParOf" srcId="{93CE0727-BD2B-4309-A199-7D8D8EC0D3E5}" destId="{180EF4FD-7E89-4A65-AABE-157C137C2F0E}" srcOrd="5" destOrd="0" presId="urn:microsoft.com/office/officeart/2005/8/layout/default"/>
    <dgm:cxn modelId="{08591C23-FF21-40BB-A14A-E7F09E52DF1C}" type="presParOf" srcId="{93CE0727-BD2B-4309-A199-7D8D8EC0D3E5}" destId="{67094F0D-C988-4ED4-801B-D0B88E11BE96}" srcOrd="6" destOrd="0" presId="urn:microsoft.com/office/officeart/2005/8/layout/default"/>
    <dgm:cxn modelId="{6D2FD75D-1DC1-4D81-AB4D-A6AED1E2D1E6}" type="presParOf" srcId="{93CE0727-BD2B-4309-A199-7D8D8EC0D3E5}" destId="{709FFAF5-C803-4A18-93CA-CE63ADCB3D68}" srcOrd="7" destOrd="0" presId="urn:microsoft.com/office/officeart/2005/8/layout/default"/>
    <dgm:cxn modelId="{E2B0FED9-2685-464A-9E50-AAAA4D16A128}" type="presParOf" srcId="{93CE0727-BD2B-4309-A199-7D8D8EC0D3E5}" destId="{28A33BB0-6817-408A-8AAC-72FC3A63DC71}"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E7134-4A7B-49B3-87B1-ECCF11B1241C}">
      <dsp:nvSpPr>
        <dsp:cNvPr id="0" name=""/>
        <dsp:cNvSpPr/>
      </dsp:nvSpPr>
      <dsp:spPr>
        <a:xfrm>
          <a:off x="2444" y="676755"/>
          <a:ext cx="1191220" cy="756424"/>
        </a:xfrm>
        <a:prstGeom prst="roundRect">
          <a:avLst>
            <a:gd name="adj" fmla="val 10000"/>
          </a:avLst>
        </a:prstGeom>
        <a:solidFill>
          <a:schemeClr val="accent4">
            <a:alpha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C07624-A04E-4D4B-9679-3BF0EA385297}">
      <dsp:nvSpPr>
        <dsp:cNvPr id="0" name=""/>
        <dsp:cNvSpPr/>
      </dsp:nvSpPr>
      <dsp:spPr>
        <a:xfrm>
          <a:off x="134802" y="802495"/>
          <a:ext cx="1191220" cy="756424"/>
        </a:xfrm>
        <a:prstGeom prst="roundRect">
          <a:avLst>
            <a:gd name="adj" fmla="val 10000"/>
          </a:avLst>
        </a:prstGeom>
        <a:solidFill>
          <a:schemeClr val="lt1">
            <a:alpha val="90000"/>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kern="1200" dirty="0"/>
            <a:t>Full-time Data Scientist</a:t>
          </a:r>
        </a:p>
      </dsp:txBody>
      <dsp:txXfrm>
        <a:off x="156957" y="824650"/>
        <a:ext cx="1146910" cy="712114"/>
      </dsp:txXfrm>
    </dsp:sp>
    <dsp:sp modelId="{5C577BA1-6563-4B7C-A6C2-575B6B5A54A1}">
      <dsp:nvSpPr>
        <dsp:cNvPr id="0" name=""/>
        <dsp:cNvSpPr/>
      </dsp:nvSpPr>
      <dsp:spPr>
        <a:xfrm>
          <a:off x="1458380" y="676755"/>
          <a:ext cx="1191220" cy="756424"/>
        </a:xfrm>
        <a:prstGeom prst="roundRect">
          <a:avLst>
            <a:gd name="adj" fmla="val 10000"/>
          </a:avLst>
        </a:prstGeom>
        <a:solidFill>
          <a:schemeClr val="accent4">
            <a:alpha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EC1888-7EA1-4057-9696-42D061B2E074}">
      <dsp:nvSpPr>
        <dsp:cNvPr id="0" name=""/>
        <dsp:cNvSpPr/>
      </dsp:nvSpPr>
      <dsp:spPr>
        <a:xfrm>
          <a:off x="1590738" y="802495"/>
          <a:ext cx="1191220" cy="756424"/>
        </a:xfrm>
        <a:prstGeom prst="roundRect">
          <a:avLst>
            <a:gd name="adj" fmla="val 10000"/>
          </a:avLst>
        </a:prstGeom>
        <a:solidFill>
          <a:schemeClr val="lt1">
            <a:alpha val="90000"/>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kern="1200" dirty="0"/>
            <a:t>U.S. employees vs. Offshore employees</a:t>
          </a:r>
        </a:p>
      </dsp:txBody>
      <dsp:txXfrm>
        <a:off x="1612893" y="824650"/>
        <a:ext cx="1146910" cy="712114"/>
      </dsp:txXfrm>
    </dsp:sp>
    <dsp:sp modelId="{18A7D99F-5342-411E-A60D-67BD3E2305F6}">
      <dsp:nvSpPr>
        <dsp:cNvPr id="0" name=""/>
        <dsp:cNvSpPr/>
      </dsp:nvSpPr>
      <dsp:spPr>
        <a:xfrm>
          <a:off x="2914316" y="676755"/>
          <a:ext cx="1191220" cy="756424"/>
        </a:xfrm>
        <a:prstGeom prst="roundRect">
          <a:avLst>
            <a:gd name="adj" fmla="val 10000"/>
          </a:avLst>
        </a:prstGeom>
        <a:solidFill>
          <a:schemeClr val="accent4">
            <a:alpha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B838FA-AD52-494C-84CD-C4247424EF44}">
      <dsp:nvSpPr>
        <dsp:cNvPr id="0" name=""/>
        <dsp:cNvSpPr/>
      </dsp:nvSpPr>
      <dsp:spPr>
        <a:xfrm>
          <a:off x="3046673" y="802495"/>
          <a:ext cx="1191220" cy="756424"/>
        </a:xfrm>
        <a:prstGeom prst="roundRect">
          <a:avLst>
            <a:gd name="adj" fmla="val 10000"/>
          </a:avLst>
        </a:prstGeom>
        <a:solidFill>
          <a:schemeClr val="lt1">
            <a:alpha val="90000"/>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kern="1200" dirty="0"/>
            <a:t>Examine company size</a:t>
          </a:r>
        </a:p>
      </dsp:txBody>
      <dsp:txXfrm>
        <a:off x="3068828" y="824650"/>
        <a:ext cx="1146910" cy="712114"/>
      </dsp:txXfrm>
    </dsp:sp>
    <dsp:sp modelId="{89E60506-DF84-4647-9A24-B3C29404BB87}">
      <dsp:nvSpPr>
        <dsp:cNvPr id="0" name=""/>
        <dsp:cNvSpPr/>
      </dsp:nvSpPr>
      <dsp:spPr>
        <a:xfrm>
          <a:off x="4370251" y="676755"/>
          <a:ext cx="1191220" cy="756424"/>
        </a:xfrm>
        <a:prstGeom prst="roundRect">
          <a:avLst>
            <a:gd name="adj" fmla="val 10000"/>
          </a:avLst>
        </a:prstGeom>
        <a:solidFill>
          <a:schemeClr val="accent4">
            <a:alpha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030739-EF49-46C0-B339-3C34B57DEA10}">
      <dsp:nvSpPr>
        <dsp:cNvPr id="0" name=""/>
        <dsp:cNvSpPr/>
      </dsp:nvSpPr>
      <dsp:spPr>
        <a:xfrm>
          <a:off x="4502609" y="802495"/>
          <a:ext cx="1191220" cy="756424"/>
        </a:xfrm>
        <a:prstGeom prst="roundRect">
          <a:avLst>
            <a:gd name="adj" fmla="val 10000"/>
          </a:avLst>
        </a:prstGeom>
        <a:solidFill>
          <a:schemeClr val="lt1">
            <a:alpha val="90000"/>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kern="1200" dirty="0"/>
            <a:t>Investigate salary trends over time</a:t>
          </a:r>
        </a:p>
      </dsp:txBody>
      <dsp:txXfrm>
        <a:off x="4524764" y="824650"/>
        <a:ext cx="1146910" cy="712114"/>
      </dsp:txXfrm>
    </dsp:sp>
    <dsp:sp modelId="{787DE7C2-9D0B-4B4C-928A-9200CD4FC468}">
      <dsp:nvSpPr>
        <dsp:cNvPr id="0" name=""/>
        <dsp:cNvSpPr/>
      </dsp:nvSpPr>
      <dsp:spPr>
        <a:xfrm>
          <a:off x="5826187" y="676755"/>
          <a:ext cx="1191220" cy="756424"/>
        </a:xfrm>
        <a:prstGeom prst="roundRect">
          <a:avLst>
            <a:gd name="adj" fmla="val 10000"/>
          </a:avLst>
        </a:prstGeom>
        <a:solidFill>
          <a:schemeClr val="accent4">
            <a:alpha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A39AFF-E631-4AD4-85F6-E50DA0EDB811}">
      <dsp:nvSpPr>
        <dsp:cNvPr id="0" name=""/>
        <dsp:cNvSpPr/>
      </dsp:nvSpPr>
      <dsp:spPr>
        <a:xfrm>
          <a:off x="5958545" y="802495"/>
          <a:ext cx="1191220" cy="756424"/>
        </a:xfrm>
        <a:prstGeom prst="roundRect">
          <a:avLst>
            <a:gd name="adj" fmla="val 10000"/>
          </a:avLst>
        </a:prstGeom>
        <a:solidFill>
          <a:schemeClr val="lt1">
            <a:alpha val="90000"/>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100000"/>
            </a:lnSpc>
            <a:spcBef>
              <a:spcPct val="0"/>
            </a:spcBef>
            <a:spcAft>
              <a:spcPct val="35000"/>
            </a:spcAft>
            <a:buNone/>
          </a:pPr>
          <a:r>
            <a:rPr lang="en-US" sz="1300" kern="1200"/>
            <a:t>Data Science team</a:t>
          </a:r>
        </a:p>
      </dsp:txBody>
      <dsp:txXfrm>
        <a:off x="5980700" y="824650"/>
        <a:ext cx="1146910" cy="712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89A49-6660-4CDF-A0EC-56A3E6788470}">
      <dsp:nvSpPr>
        <dsp:cNvPr id="0" name=""/>
        <dsp:cNvSpPr/>
      </dsp:nvSpPr>
      <dsp:spPr>
        <a:xfrm>
          <a:off x="0" y="363311"/>
          <a:ext cx="6940296" cy="1159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8644" tIns="333248" rIns="53864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Someone to </a:t>
          </a:r>
          <a:r>
            <a:rPr lang="en-US" sz="1600" kern="1200" dirty="0">
              <a:solidFill>
                <a:srgbClr val="7030A0"/>
              </a:solidFill>
            </a:rPr>
            <a:t>drive data science </a:t>
          </a:r>
          <a:r>
            <a:rPr lang="en-US" sz="1600" kern="1200" dirty="0"/>
            <a:t>within the organization</a:t>
          </a:r>
        </a:p>
        <a:p>
          <a:pPr marL="171450" lvl="1" indent="-171450" algn="l" defTabSz="711200">
            <a:lnSpc>
              <a:spcPct val="90000"/>
            </a:lnSpc>
            <a:spcBef>
              <a:spcPct val="0"/>
            </a:spcBef>
            <a:spcAft>
              <a:spcPct val="15000"/>
            </a:spcAft>
            <a:buChar char="•"/>
          </a:pPr>
          <a:r>
            <a:rPr lang="en-US" sz="1600" kern="1200" dirty="0"/>
            <a:t>Potentially </a:t>
          </a:r>
          <a:r>
            <a:rPr lang="en-US" sz="1600" kern="1200" dirty="0">
              <a:solidFill>
                <a:srgbClr val="7030A0"/>
              </a:solidFill>
            </a:rPr>
            <a:t>lead</a:t>
          </a:r>
          <a:r>
            <a:rPr lang="en-US" sz="1600" kern="1200" dirty="0"/>
            <a:t> a team in the future</a:t>
          </a:r>
        </a:p>
        <a:p>
          <a:pPr marL="171450" lvl="1" indent="-171450" algn="l" defTabSz="711200">
            <a:lnSpc>
              <a:spcPct val="90000"/>
            </a:lnSpc>
            <a:spcBef>
              <a:spcPct val="0"/>
            </a:spcBef>
            <a:spcAft>
              <a:spcPct val="15000"/>
            </a:spcAft>
            <a:buChar char="•"/>
          </a:pPr>
          <a:r>
            <a:rPr lang="en-US" sz="1600" kern="1200" dirty="0"/>
            <a:t>“</a:t>
          </a:r>
          <a:r>
            <a:rPr lang="en-US" sz="1600" kern="1200" dirty="0">
              <a:solidFill>
                <a:srgbClr val="7030A0"/>
              </a:solidFill>
            </a:rPr>
            <a:t>Top talent</a:t>
          </a:r>
          <a:r>
            <a:rPr lang="en-US" sz="1600" kern="1200" dirty="0"/>
            <a:t>” </a:t>
          </a:r>
          <a:r>
            <a:rPr lang="en-US" sz="1600" kern="1200" dirty="0">
              <a:sym typeface="Wingdings" panose="05000000000000000000" pitchFamily="2" charset="2"/>
            </a:rPr>
            <a:t></a:t>
          </a:r>
          <a:r>
            <a:rPr lang="en-US" sz="1600" kern="1200" dirty="0"/>
            <a:t> extensive experience</a:t>
          </a:r>
        </a:p>
      </dsp:txBody>
      <dsp:txXfrm>
        <a:off x="0" y="363311"/>
        <a:ext cx="6940296" cy="1159200"/>
      </dsp:txXfrm>
    </dsp:sp>
    <dsp:sp modelId="{A2DDC9E2-6E5F-485E-A6EC-C77E98130496}">
      <dsp:nvSpPr>
        <dsp:cNvPr id="0" name=""/>
        <dsp:cNvSpPr/>
      </dsp:nvSpPr>
      <dsp:spPr>
        <a:xfrm>
          <a:off x="347014" y="127151"/>
          <a:ext cx="4858207"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629" tIns="0" rIns="183629" bIns="0" numCol="1" spcCol="1270" anchor="ctr" anchorCtr="0">
          <a:noAutofit/>
        </a:bodyPr>
        <a:lstStyle/>
        <a:p>
          <a:pPr marL="0" lvl="0" indent="0" algn="l" defTabSz="711200">
            <a:lnSpc>
              <a:spcPct val="90000"/>
            </a:lnSpc>
            <a:spcBef>
              <a:spcPct val="0"/>
            </a:spcBef>
            <a:spcAft>
              <a:spcPct val="35000"/>
            </a:spcAft>
            <a:buNone/>
          </a:pPr>
          <a:r>
            <a:rPr lang="en-US" sz="1600" kern="1200" dirty="0"/>
            <a:t>Full-time Data Scientist</a:t>
          </a:r>
        </a:p>
      </dsp:txBody>
      <dsp:txXfrm>
        <a:off x="370071" y="150208"/>
        <a:ext cx="4812093" cy="426206"/>
      </dsp:txXfrm>
    </dsp:sp>
    <dsp:sp modelId="{A06D5D04-F665-4E6E-BC65-6C488053CE60}">
      <dsp:nvSpPr>
        <dsp:cNvPr id="0" name=""/>
        <dsp:cNvSpPr/>
      </dsp:nvSpPr>
      <dsp:spPr>
        <a:xfrm>
          <a:off x="0" y="1808125"/>
          <a:ext cx="6940296" cy="667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8644" tIns="333248" rIns="53864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Highlight the </a:t>
          </a:r>
          <a:r>
            <a:rPr lang="en-US" sz="1600" i="0" u="sng" kern="1200" dirty="0"/>
            <a:t>differences</a:t>
          </a:r>
          <a:r>
            <a:rPr lang="en-US" sz="1600" kern="1200" dirty="0"/>
            <a:t> in </a:t>
          </a:r>
          <a:r>
            <a:rPr lang="en-US" sz="1600" u="sng" kern="1200" dirty="0"/>
            <a:t>salary</a:t>
          </a:r>
          <a:r>
            <a:rPr lang="en-US" sz="1600" kern="1200" dirty="0"/>
            <a:t> data</a:t>
          </a:r>
        </a:p>
      </dsp:txBody>
      <dsp:txXfrm>
        <a:off x="0" y="1808125"/>
        <a:ext cx="6940296" cy="667800"/>
      </dsp:txXfrm>
    </dsp:sp>
    <dsp:sp modelId="{1B1A09DA-B36B-4222-B782-AF4BB9F311DD}">
      <dsp:nvSpPr>
        <dsp:cNvPr id="0" name=""/>
        <dsp:cNvSpPr/>
      </dsp:nvSpPr>
      <dsp:spPr>
        <a:xfrm>
          <a:off x="347014" y="1608911"/>
          <a:ext cx="4858207"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629" tIns="0" rIns="183629" bIns="0" numCol="1" spcCol="1270" anchor="ctr" anchorCtr="0">
          <a:noAutofit/>
        </a:bodyPr>
        <a:lstStyle/>
        <a:p>
          <a:pPr marL="0" lvl="0" indent="0" algn="l" defTabSz="711200">
            <a:lnSpc>
              <a:spcPct val="90000"/>
            </a:lnSpc>
            <a:spcBef>
              <a:spcPct val="0"/>
            </a:spcBef>
            <a:spcAft>
              <a:spcPct val="35000"/>
            </a:spcAft>
            <a:buNone/>
          </a:pPr>
          <a:r>
            <a:rPr lang="en-US" sz="1600" kern="1200" dirty="0"/>
            <a:t>U.S. employees vs. Offshore employees</a:t>
          </a:r>
        </a:p>
      </dsp:txBody>
      <dsp:txXfrm>
        <a:off x="370071" y="1631968"/>
        <a:ext cx="4812093" cy="426206"/>
      </dsp:txXfrm>
    </dsp:sp>
    <dsp:sp modelId="{3F577179-D992-4538-B61F-CA58D6051274}">
      <dsp:nvSpPr>
        <dsp:cNvPr id="0" name=""/>
        <dsp:cNvSpPr/>
      </dsp:nvSpPr>
      <dsp:spPr>
        <a:xfrm>
          <a:off x="0" y="2835431"/>
          <a:ext cx="6940296" cy="907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8644" tIns="333248" rIns="53864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Currently </a:t>
          </a:r>
          <a:r>
            <a:rPr lang="en-US" sz="1600" u="sng" kern="1200" dirty="0"/>
            <a:t>small</a:t>
          </a:r>
          <a:r>
            <a:rPr lang="en-US" sz="1600" kern="1200" dirty="0"/>
            <a:t>, rapidly </a:t>
          </a:r>
          <a:r>
            <a:rPr lang="en-US" sz="1600" u="sng" kern="1200" dirty="0"/>
            <a:t>expanding</a:t>
          </a:r>
          <a:r>
            <a:rPr lang="en-US" sz="1600" kern="1200" dirty="0"/>
            <a:t> to medium size</a:t>
          </a:r>
        </a:p>
        <a:p>
          <a:pPr marL="171450" lvl="1" indent="-171450" algn="l" defTabSz="711200">
            <a:lnSpc>
              <a:spcPct val="90000"/>
            </a:lnSpc>
            <a:spcBef>
              <a:spcPct val="0"/>
            </a:spcBef>
            <a:spcAft>
              <a:spcPct val="15000"/>
            </a:spcAft>
            <a:buChar char="•"/>
          </a:pPr>
          <a:r>
            <a:rPr lang="en-US" sz="1600" kern="1200" dirty="0"/>
            <a:t>Observe salaries across various company sizes</a:t>
          </a:r>
        </a:p>
      </dsp:txBody>
      <dsp:txXfrm>
        <a:off x="0" y="2835431"/>
        <a:ext cx="6940296" cy="907200"/>
      </dsp:txXfrm>
    </dsp:sp>
    <dsp:sp modelId="{B1BCD90C-464D-430F-809B-DF583F7B0597}">
      <dsp:nvSpPr>
        <dsp:cNvPr id="0" name=""/>
        <dsp:cNvSpPr/>
      </dsp:nvSpPr>
      <dsp:spPr>
        <a:xfrm>
          <a:off x="347014" y="2599271"/>
          <a:ext cx="4858207"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629" tIns="0" rIns="183629" bIns="0" numCol="1" spcCol="1270" anchor="ctr" anchorCtr="0">
          <a:noAutofit/>
        </a:bodyPr>
        <a:lstStyle/>
        <a:p>
          <a:pPr marL="0" lvl="0" indent="0" algn="l" defTabSz="711200">
            <a:lnSpc>
              <a:spcPct val="90000"/>
            </a:lnSpc>
            <a:spcBef>
              <a:spcPct val="0"/>
            </a:spcBef>
            <a:spcAft>
              <a:spcPct val="35000"/>
            </a:spcAft>
            <a:buNone/>
          </a:pPr>
          <a:r>
            <a:rPr lang="en-US" sz="1600" kern="1200"/>
            <a:t>Examine company size</a:t>
          </a:r>
        </a:p>
      </dsp:txBody>
      <dsp:txXfrm>
        <a:off x="370071" y="2622328"/>
        <a:ext cx="4812093" cy="426206"/>
      </dsp:txXfrm>
    </dsp:sp>
    <dsp:sp modelId="{2E2331FA-CBCA-48B8-9336-5F3C61BB415E}">
      <dsp:nvSpPr>
        <dsp:cNvPr id="0" name=""/>
        <dsp:cNvSpPr/>
      </dsp:nvSpPr>
      <dsp:spPr>
        <a:xfrm>
          <a:off x="0" y="4065192"/>
          <a:ext cx="6940296" cy="907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8644" tIns="333248" rIns="53864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“Salaries are </a:t>
          </a:r>
          <a:r>
            <a:rPr lang="en-US" sz="1600" u="sng" kern="1200" dirty="0"/>
            <a:t>going</a:t>
          </a:r>
          <a:r>
            <a:rPr lang="en-US" sz="1600" kern="1200" dirty="0"/>
            <a:t> </a:t>
          </a:r>
          <a:r>
            <a:rPr lang="en-US" sz="1600" u="sng" kern="1200" dirty="0"/>
            <a:t>up</a:t>
          </a:r>
          <a:r>
            <a:rPr lang="en-US" sz="1600" kern="1200" dirty="0"/>
            <a:t> due to the great recession”</a:t>
          </a:r>
        </a:p>
        <a:p>
          <a:pPr marL="171450" lvl="1" indent="-171450" algn="l" defTabSz="711200">
            <a:lnSpc>
              <a:spcPct val="90000"/>
            </a:lnSpc>
            <a:spcBef>
              <a:spcPct val="0"/>
            </a:spcBef>
            <a:spcAft>
              <a:spcPct val="15000"/>
            </a:spcAft>
            <a:buChar char="•"/>
          </a:pPr>
          <a:r>
            <a:rPr lang="en-US" sz="1600" kern="1200" dirty="0"/>
            <a:t>Does the data support this statement?</a:t>
          </a:r>
        </a:p>
      </dsp:txBody>
      <dsp:txXfrm>
        <a:off x="0" y="4065192"/>
        <a:ext cx="6940296" cy="907200"/>
      </dsp:txXfrm>
    </dsp:sp>
    <dsp:sp modelId="{AB74450C-F922-4C8C-962F-1A6A488E6D37}">
      <dsp:nvSpPr>
        <dsp:cNvPr id="0" name=""/>
        <dsp:cNvSpPr/>
      </dsp:nvSpPr>
      <dsp:spPr>
        <a:xfrm>
          <a:off x="347014" y="3829032"/>
          <a:ext cx="4858207"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629" tIns="0" rIns="183629" bIns="0" numCol="1" spcCol="1270" anchor="ctr" anchorCtr="0">
          <a:noAutofit/>
        </a:bodyPr>
        <a:lstStyle/>
        <a:p>
          <a:pPr marL="0" lvl="0" indent="0" algn="l" defTabSz="711200">
            <a:lnSpc>
              <a:spcPct val="90000"/>
            </a:lnSpc>
            <a:spcBef>
              <a:spcPct val="0"/>
            </a:spcBef>
            <a:spcAft>
              <a:spcPct val="35000"/>
            </a:spcAft>
            <a:buNone/>
          </a:pPr>
          <a:r>
            <a:rPr lang="en-US" sz="1600" kern="1200"/>
            <a:t>Investigate salary trends over time</a:t>
          </a:r>
        </a:p>
      </dsp:txBody>
      <dsp:txXfrm>
        <a:off x="370071" y="3852089"/>
        <a:ext cx="4812093" cy="426206"/>
      </dsp:txXfrm>
    </dsp:sp>
    <dsp:sp modelId="{C3D2D804-B4F6-4C5F-93BB-EE4FF0F61310}">
      <dsp:nvSpPr>
        <dsp:cNvPr id="0" name=""/>
        <dsp:cNvSpPr/>
      </dsp:nvSpPr>
      <dsp:spPr>
        <a:xfrm>
          <a:off x="0" y="5294952"/>
          <a:ext cx="6940296" cy="667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8644" tIns="333248" rIns="53864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Explore data points for future hiring needs</a:t>
          </a:r>
        </a:p>
      </dsp:txBody>
      <dsp:txXfrm>
        <a:off x="0" y="5294952"/>
        <a:ext cx="6940296" cy="667800"/>
      </dsp:txXfrm>
    </dsp:sp>
    <dsp:sp modelId="{F1BD5F6A-CC75-4B9A-8AC9-4F330A3887EB}">
      <dsp:nvSpPr>
        <dsp:cNvPr id="0" name=""/>
        <dsp:cNvSpPr/>
      </dsp:nvSpPr>
      <dsp:spPr>
        <a:xfrm>
          <a:off x="347014" y="5058792"/>
          <a:ext cx="4858207"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629" tIns="0" rIns="183629" bIns="0" numCol="1" spcCol="1270" anchor="ctr" anchorCtr="0">
          <a:noAutofit/>
        </a:bodyPr>
        <a:lstStyle/>
        <a:p>
          <a:pPr marL="0" lvl="0" indent="0" algn="l" defTabSz="711200">
            <a:lnSpc>
              <a:spcPct val="90000"/>
            </a:lnSpc>
            <a:spcBef>
              <a:spcPct val="0"/>
            </a:spcBef>
            <a:spcAft>
              <a:spcPct val="35000"/>
            </a:spcAft>
            <a:buNone/>
          </a:pPr>
          <a:r>
            <a:rPr lang="en-US" sz="1600" kern="1200"/>
            <a:t>Data Science team</a:t>
          </a:r>
        </a:p>
      </dsp:txBody>
      <dsp:txXfrm>
        <a:off x="370071" y="5081849"/>
        <a:ext cx="4812093"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62550-A34C-4D58-957E-1B0727622DD0}">
      <dsp:nvSpPr>
        <dsp:cNvPr id="0" name=""/>
        <dsp:cNvSpPr/>
      </dsp:nvSpPr>
      <dsp:spPr>
        <a:xfrm>
          <a:off x="0" y="2576"/>
          <a:ext cx="6151562" cy="0"/>
        </a:xfrm>
        <a:prstGeom prst="line">
          <a:avLst/>
        </a:prstGeom>
        <a:gradFill rotWithShape="0">
          <a:gsLst>
            <a:gs pos="0">
              <a:schemeClr val="accent3">
                <a:hueOff val="0"/>
                <a:satOff val="0"/>
                <a:lumOff val="0"/>
                <a:alphaOff val="0"/>
                <a:tint val="80000"/>
                <a:satMod val="107000"/>
                <a:lumMod val="103000"/>
              </a:schemeClr>
            </a:gs>
            <a:gs pos="100000">
              <a:schemeClr val="accent3">
                <a:hueOff val="0"/>
                <a:satOff val="0"/>
                <a:lumOff val="0"/>
                <a:alphaOff val="0"/>
                <a:tint val="82000"/>
                <a:satMod val="109000"/>
                <a:lumMod val="103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8B7118F-D552-4C0A-8712-E828F8B406E3}">
      <dsp:nvSpPr>
        <dsp:cNvPr id="0" name=""/>
        <dsp:cNvSpPr/>
      </dsp:nvSpPr>
      <dsp:spPr>
        <a:xfrm>
          <a:off x="0" y="2576"/>
          <a:ext cx="6151562" cy="47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Can the job titles be categorized to provide more useful analysis?</a:t>
          </a:r>
        </a:p>
      </dsp:txBody>
      <dsp:txXfrm>
        <a:off x="0" y="2576"/>
        <a:ext cx="6151562" cy="479245"/>
      </dsp:txXfrm>
    </dsp:sp>
    <dsp:sp modelId="{686D6649-55B9-4C67-A034-CFA1E4C0FA6C}">
      <dsp:nvSpPr>
        <dsp:cNvPr id="0" name=""/>
        <dsp:cNvSpPr/>
      </dsp:nvSpPr>
      <dsp:spPr>
        <a:xfrm>
          <a:off x="0" y="481821"/>
          <a:ext cx="6151562" cy="0"/>
        </a:xfrm>
        <a:prstGeom prst="line">
          <a:avLst/>
        </a:prstGeom>
        <a:gradFill rotWithShape="0">
          <a:gsLst>
            <a:gs pos="0">
              <a:schemeClr val="accent3">
                <a:hueOff val="310856"/>
                <a:satOff val="-4599"/>
                <a:lumOff val="863"/>
                <a:alphaOff val="0"/>
                <a:tint val="80000"/>
                <a:satMod val="107000"/>
                <a:lumMod val="103000"/>
              </a:schemeClr>
            </a:gs>
            <a:gs pos="100000">
              <a:schemeClr val="accent3">
                <a:hueOff val="310856"/>
                <a:satOff val="-4599"/>
                <a:lumOff val="863"/>
                <a:alphaOff val="0"/>
                <a:tint val="82000"/>
                <a:satMod val="109000"/>
                <a:lumMod val="103000"/>
              </a:schemeClr>
            </a:gs>
          </a:gsLst>
          <a:lin ang="5400000" scaled="0"/>
        </a:gradFill>
        <a:ln w="6350" cap="flat" cmpd="sng" algn="ctr">
          <a:solidFill>
            <a:schemeClr val="accent3">
              <a:hueOff val="310856"/>
              <a:satOff val="-4599"/>
              <a:lumOff val="863"/>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CACCC474-CDA2-43DE-BD53-3DC3977D4475}">
      <dsp:nvSpPr>
        <dsp:cNvPr id="0" name=""/>
        <dsp:cNvSpPr/>
      </dsp:nvSpPr>
      <dsp:spPr>
        <a:xfrm>
          <a:off x="0" y="481821"/>
          <a:ext cx="6151562" cy="47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Which employment types are most relevant?</a:t>
          </a:r>
        </a:p>
      </dsp:txBody>
      <dsp:txXfrm>
        <a:off x="0" y="481821"/>
        <a:ext cx="6151562" cy="479245"/>
      </dsp:txXfrm>
    </dsp:sp>
    <dsp:sp modelId="{99D60984-9B32-4DF2-AA1B-19EF2FA6638E}">
      <dsp:nvSpPr>
        <dsp:cNvPr id="0" name=""/>
        <dsp:cNvSpPr/>
      </dsp:nvSpPr>
      <dsp:spPr>
        <a:xfrm>
          <a:off x="0" y="961066"/>
          <a:ext cx="6151562" cy="0"/>
        </a:xfrm>
        <a:prstGeom prst="line">
          <a:avLst/>
        </a:prstGeom>
        <a:gradFill rotWithShape="0">
          <a:gsLst>
            <a:gs pos="0">
              <a:schemeClr val="accent3">
                <a:hueOff val="621711"/>
                <a:satOff val="-9198"/>
                <a:lumOff val="1726"/>
                <a:alphaOff val="0"/>
                <a:tint val="80000"/>
                <a:satMod val="107000"/>
                <a:lumMod val="103000"/>
              </a:schemeClr>
            </a:gs>
            <a:gs pos="100000">
              <a:schemeClr val="accent3">
                <a:hueOff val="621711"/>
                <a:satOff val="-9198"/>
                <a:lumOff val="1726"/>
                <a:alphaOff val="0"/>
                <a:tint val="82000"/>
                <a:satMod val="109000"/>
                <a:lumMod val="103000"/>
              </a:schemeClr>
            </a:gs>
          </a:gsLst>
          <a:lin ang="5400000" scaled="0"/>
        </a:gradFill>
        <a:ln w="6350" cap="flat" cmpd="sng" algn="ctr">
          <a:solidFill>
            <a:schemeClr val="accent3">
              <a:hueOff val="621711"/>
              <a:satOff val="-9198"/>
              <a:lumOff val="1726"/>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D3150F83-078B-440D-866A-07376A20E8CC}">
      <dsp:nvSpPr>
        <dsp:cNvPr id="0" name=""/>
        <dsp:cNvSpPr/>
      </dsp:nvSpPr>
      <dsp:spPr>
        <a:xfrm>
          <a:off x="0" y="961066"/>
          <a:ext cx="6151562" cy="47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Are all job titles in the data a good fit based on the requirements?</a:t>
          </a:r>
        </a:p>
      </dsp:txBody>
      <dsp:txXfrm>
        <a:off x="0" y="961066"/>
        <a:ext cx="6151562" cy="479245"/>
      </dsp:txXfrm>
    </dsp:sp>
    <dsp:sp modelId="{B11AB8C1-10ED-4617-A057-1A32E501A578}">
      <dsp:nvSpPr>
        <dsp:cNvPr id="0" name=""/>
        <dsp:cNvSpPr/>
      </dsp:nvSpPr>
      <dsp:spPr>
        <a:xfrm>
          <a:off x="0" y="1440312"/>
          <a:ext cx="6151562" cy="0"/>
        </a:xfrm>
        <a:prstGeom prst="line">
          <a:avLst/>
        </a:prstGeom>
        <a:gradFill rotWithShape="0">
          <a:gsLst>
            <a:gs pos="0">
              <a:schemeClr val="accent3">
                <a:hueOff val="932567"/>
                <a:satOff val="-13796"/>
                <a:lumOff val="2588"/>
                <a:alphaOff val="0"/>
                <a:tint val="80000"/>
                <a:satMod val="107000"/>
                <a:lumMod val="103000"/>
              </a:schemeClr>
            </a:gs>
            <a:gs pos="100000">
              <a:schemeClr val="accent3">
                <a:hueOff val="932567"/>
                <a:satOff val="-13796"/>
                <a:lumOff val="2588"/>
                <a:alphaOff val="0"/>
                <a:tint val="82000"/>
                <a:satMod val="109000"/>
                <a:lumMod val="103000"/>
              </a:schemeClr>
            </a:gs>
          </a:gsLst>
          <a:lin ang="5400000" scaled="0"/>
        </a:gradFill>
        <a:ln w="6350" cap="flat" cmpd="sng" algn="ctr">
          <a:solidFill>
            <a:schemeClr val="accent3">
              <a:hueOff val="932567"/>
              <a:satOff val="-13796"/>
              <a:lumOff val="2588"/>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DBE2D206-0003-4938-A728-75036ED2B345}">
      <dsp:nvSpPr>
        <dsp:cNvPr id="0" name=""/>
        <dsp:cNvSpPr/>
      </dsp:nvSpPr>
      <dsp:spPr>
        <a:xfrm>
          <a:off x="0" y="1440312"/>
          <a:ext cx="6151562" cy="47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Is there any external data from reliable sources that can be incorporated?</a:t>
          </a:r>
        </a:p>
      </dsp:txBody>
      <dsp:txXfrm>
        <a:off x="0" y="1440312"/>
        <a:ext cx="6151562" cy="479245"/>
      </dsp:txXfrm>
    </dsp:sp>
    <dsp:sp modelId="{8AE8A4B0-BF3F-406C-8123-84852E6D14C0}">
      <dsp:nvSpPr>
        <dsp:cNvPr id="0" name=""/>
        <dsp:cNvSpPr/>
      </dsp:nvSpPr>
      <dsp:spPr>
        <a:xfrm>
          <a:off x="0" y="1919557"/>
          <a:ext cx="6151562" cy="0"/>
        </a:xfrm>
        <a:prstGeom prst="line">
          <a:avLst/>
        </a:prstGeom>
        <a:gradFill rotWithShape="0">
          <a:gsLst>
            <a:gs pos="0">
              <a:schemeClr val="accent3">
                <a:hueOff val="1243423"/>
                <a:satOff val="-18395"/>
                <a:lumOff val="3451"/>
                <a:alphaOff val="0"/>
                <a:tint val="80000"/>
                <a:satMod val="107000"/>
                <a:lumMod val="103000"/>
              </a:schemeClr>
            </a:gs>
            <a:gs pos="100000">
              <a:schemeClr val="accent3">
                <a:hueOff val="1243423"/>
                <a:satOff val="-18395"/>
                <a:lumOff val="3451"/>
                <a:alphaOff val="0"/>
                <a:tint val="82000"/>
                <a:satMod val="109000"/>
                <a:lumMod val="103000"/>
              </a:schemeClr>
            </a:gs>
          </a:gsLst>
          <a:lin ang="5400000" scaled="0"/>
        </a:gradFill>
        <a:ln w="6350" cap="flat" cmpd="sng" algn="ctr">
          <a:solidFill>
            <a:schemeClr val="accent3">
              <a:hueOff val="1243423"/>
              <a:satOff val="-18395"/>
              <a:lumOff val="3451"/>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308AC503-FA59-4C72-9F7E-A73F620EC84C}">
      <dsp:nvSpPr>
        <dsp:cNvPr id="0" name=""/>
        <dsp:cNvSpPr/>
      </dsp:nvSpPr>
      <dsp:spPr>
        <a:xfrm>
          <a:off x="0" y="1919557"/>
          <a:ext cx="6151562" cy="47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How do salaries across experience levels match up? </a:t>
          </a:r>
        </a:p>
      </dsp:txBody>
      <dsp:txXfrm>
        <a:off x="0" y="1919557"/>
        <a:ext cx="6151562" cy="479245"/>
      </dsp:txXfrm>
    </dsp:sp>
    <dsp:sp modelId="{DFDB43C0-7248-41DA-856C-2E597106DF79}">
      <dsp:nvSpPr>
        <dsp:cNvPr id="0" name=""/>
        <dsp:cNvSpPr/>
      </dsp:nvSpPr>
      <dsp:spPr>
        <a:xfrm>
          <a:off x="0" y="2398802"/>
          <a:ext cx="6151562" cy="0"/>
        </a:xfrm>
        <a:prstGeom prst="line">
          <a:avLst/>
        </a:prstGeom>
        <a:gradFill rotWithShape="0">
          <a:gsLst>
            <a:gs pos="0">
              <a:schemeClr val="accent3">
                <a:hueOff val="1554279"/>
                <a:satOff val="-22994"/>
                <a:lumOff val="4314"/>
                <a:alphaOff val="0"/>
                <a:tint val="80000"/>
                <a:satMod val="107000"/>
                <a:lumMod val="103000"/>
              </a:schemeClr>
            </a:gs>
            <a:gs pos="100000">
              <a:schemeClr val="accent3">
                <a:hueOff val="1554279"/>
                <a:satOff val="-22994"/>
                <a:lumOff val="4314"/>
                <a:alphaOff val="0"/>
                <a:tint val="82000"/>
                <a:satMod val="109000"/>
                <a:lumMod val="103000"/>
              </a:schemeClr>
            </a:gs>
          </a:gsLst>
          <a:lin ang="5400000" scaled="0"/>
        </a:gradFill>
        <a:ln w="6350" cap="flat" cmpd="sng" algn="ctr">
          <a:solidFill>
            <a:schemeClr val="accent3">
              <a:hueOff val="1554279"/>
              <a:satOff val="-22994"/>
              <a:lumOff val="4314"/>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5089A33C-6213-4FFD-9103-A2CB11772175}">
      <dsp:nvSpPr>
        <dsp:cNvPr id="0" name=""/>
        <dsp:cNvSpPr/>
      </dsp:nvSpPr>
      <dsp:spPr>
        <a:xfrm>
          <a:off x="0" y="2398802"/>
          <a:ext cx="6151562" cy="47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How does company size impact the analysis?</a:t>
          </a:r>
        </a:p>
      </dsp:txBody>
      <dsp:txXfrm>
        <a:off x="0" y="2398802"/>
        <a:ext cx="6151562" cy="479245"/>
      </dsp:txXfrm>
    </dsp:sp>
    <dsp:sp modelId="{0F3B0C03-9619-4772-AEE2-60EB6A121A14}">
      <dsp:nvSpPr>
        <dsp:cNvPr id="0" name=""/>
        <dsp:cNvSpPr/>
      </dsp:nvSpPr>
      <dsp:spPr>
        <a:xfrm>
          <a:off x="0" y="2878047"/>
          <a:ext cx="6151562" cy="0"/>
        </a:xfrm>
        <a:prstGeom prst="line">
          <a:avLst/>
        </a:prstGeom>
        <a:gradFill rotWithShape="0">
          <a:gsLst>
            <a:gs pos="0">
              <a:schemeClr val="accent3">
                <a:hueOff val="1865134"/>
                <a:satOff val="-27593"/>
                <a:lumOff val="5177"/>
                <a:alphaOff val="0"/>
                <a:tint val="80000"/>
                <a:satMod val="107000"/>
                <a:lumMod val="103000"/>
              </a:schemeClr>
            </a:gs>
            <a:gs pos="100000">
              <a:schemeClr val="accent3">
                <a:hueOff val="1865134"/>
                <a:satOff val="-27593"/>
                <a:lumOff val="5177"/>
                <a:alphaOff val="0"/>
                <a:tint val="82000"/>
                <a:satMod val="109000"/>
                <a:lumMod val="103000"/>
              </a:schemeClr>
            </a:gs>
          </a:gsLst>
          <a:lin ang="5400000" scaled="0"/>
        </a:gradFill>
        <a:ln w="6350" cap="flat" cmpd="sng" algn="ctr">
          <a:solidFill>
            <a:schemeClr val="accent3">
              <a:hueOff val="1865134"/>
              <a:satOff val="-27593"/>
              <a:lumOff val="5177"/>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444D6381-6B8B-4EFF-8756-D1F8EF50D91F}">
      <dsp:nvSpPr>
        <dsp:cNvPr id="0" name=""/>
        <dsp:cNvSpPr/>
      </dsp:nvSpPr>
      <dsp:spPr>
        <a:xfrm>
          <a:off x="0" y="2878047"/>
          <a:ext cx="6151562" cy="47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Is the distribution of salary data relatively normal, skewed, or other shape? </a:t>
          </a:r>
        </a:p>
      </dsp:txBody>
      <dsp:txXfrm>
        <a:off x="0" y="2878047"/>
        <a:ext cx="6151562" cy="479245"/>
      </dsp:txXfrm>
    </dsp:sp>
    <dsp:sp modelId="{841141E9-5C57-44A6-9071-44E4DF93C804}">
      <dsp:nvSpPr>
        <dsp:cNvPr id="0" name=""/>
        <dsp:cNvSpPr/>
      </dsp:nvSpPr>
      <dsp:spPr>
        <a:xfrm>
          <a:off x="0" y="3357292"/>
          <a:ext cx="6151562" cy="0"/>
        </a:xfrm>
        <a:prstGeom prst="line">
          <a:avLst/>
        </a:prstGeom>
        <a:gradFill rotWithShape="0">
          <a:gsLst>
            <a:gs pos="0">
              <a:schemeClr val="accent3">
                <a:hueOff val="2175990"/>
                <a:satOff val="-32192"/>
                <a:lumOff val="6040"/>
                <a:alphaOff val="0"/>
                <a:tint val="80000"/>
                <a:satMod val="107000"/>
                <a:lumMod val="103000"/>
              </a:schemeClr>
            </a:gs>
            <a:gs pos="100000">
              <a:schemeClr val="accent3">
                <a:hueOff val="2175990"/>
                <a:satOff val="-32192"/>
                <a:lumOff val="6040"/>
                <a:alphaOff val="0"/>
                <a:tint val="82000"/>
                <a:satMod val="109000"/>
                <a:lumMod val="103000"/>
              </a:schemeClr>
            </a:gs>
          </a:gsLst>
          <a:lin ang="5400000" scaled="0"/>
        </a:gradFill>
        <a:ln w="6350" cap="flat" cmpd="sng" algn="ctr">
          <a:solidFill>
            <a:schemeClr val="accent3">
              <a:hueOff val="2175990"/>
              <a:satOff val="-32192"/>
              <a:lumOff val="604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CD150F0E-06A8-492F-9C96-90FA84602652}">
      <dsp:nvSpPr>
        <dsp:cNvPr id="0" name=""/>
        <dsp:cNvSpPr/>
      </dsp:nvSpPr>
      <dsp:spPr>
        <a:xfrm>
          <a:off x="0" y="3357292"/>
          <a:ext cx="6151562" cy="47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Does the data support the theory that salaries have increased over recent years? </a:t>
          </a:r>
        </a:p>
      </dsp:txBody>
      <dsp:txXfrm>
        <a:off x="0" y="3357292"/>
        <a:ext cx="6151562" cy="479245"/>
      </dsp:txXfrm>
    </dsp:sp>
    <dsp:sp modelId="{D1FF45FD-FF52-47F2-852D-0C2CE1F41211}">
      <dsp:nvSpPr>
        <dsp:cNvPr id="0" name=""/>
        <dsp:cNvSpPr/>
      </dsp:nvSpPr>
      <dsp:spPr>
        <a:xfrm>
          <a:off x="0" y="3836537"/>
          <a:ext cx="6151562" cy="0"/>
        </a:xfrm>
        <a:prstGeom prst="line">
          <a:avLst/>
        </a:prstGeom>
        <a:gradFill rotWithShape="0">
          <a:gsLst>
            <a:gs pos="0">
              <a:schemeClr val="accent3">
                <a:hueOff val="2486846"/>
                <a:satOff val="-36790"/>
                <a:lumOff val="6902"/>
                <a:alphaOff val="0"/>
                <a:tint val="80000"/>
                <a:satMod val="107000"/>
                <a:lumMod val="103000"/>
              </a:schemeClr>
            </a:gs>
            <a:gs pos="100000">
              <a:schemeClr val="accent3">
                <a:hueOff val="2486846"/>
                <a:satOff val="-36790"/>
                <a:lumOff val="6902"/>
                <a:alphaOff val="0"/>
                <a:tint val="82000"/>
                <a:satMod val="109000"/>
                <a:lumMod val="103000"/>
              </a:schemeClr>
            </a:gs>
          </a:gsLst>
          <a:lin ang="5400000" scaled="0"/>
        </a:gradFill>
        <a:ln w="6350" cap="flat" cmpd="sng" algn="ctr">
          <a:solidFill>
            <a:schemeClr val="accent3">
              <a:hueOff val="2486846"/>
              <a:satOff val="-36790"/>
              <a:lumOff val="6902"/>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71F7E552-DD04-45FC-8256-50DD5AEB8E0A}">
      <dsp:nvSpPr>
        <dsp:cNvPr id="0" name=""/>
        <dsp:cNvSpPr/>
      </dsp:nvSpPr>
      <dsp:spPr>
        <a:xfrm>
          <a:off x="0" y="3836537"/>
          <a:ext cx="6151562" cy="47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What are the salary trends by job title? By experience level? By country?</a:t>
          </a:r>
        </a:p>
      </dsp:txBody>
      <dsp:txXfrm>
        <a:off x="0" y="3836537"/>
        <a:ext cx="6151562" cy="479245"/>
      </dsp:txXfrm>
    </dsp:sp>
    <dsp:sp modelId="{9941FC2C-C587-4536-9E17-D08EA1516555}">
      <dsp:nvSpPr>
        <dsp:cNvPr id="0" name=""/>
        <dsp:cNvSpPr/>
      </dsp:nvSpPr>
      <dsp:spPr>
        <a:xfrm>
          <a:off x="0" y="4315783"/>
          <a:ext cx="6151562" cy="0"/>
        </a:xfrm>
        <a:prstGeom prst="line">
          <a:avLst/>
        </a:prstGeom>
        <a:gradFill rotWithShape="0">
          <a:gsLst>
            <a:gs pos="0">
              <a:schemeClr val="accent3">
                <a:hueOff val="2797701"/>
                <a:satOff val="-41389"/>
                <a:lumOff val="7765"/>
                <a:alphaOff val="0"/>
                <a:tint val="80000"/>
                <a:satMod val="107000"/>
                <a:lumMod val="103000"/>
              </a:schemeClr>
            </a:gs>
            <a:gs pos="100000">
              <a:schemeClr val="accent3">
                <a:hueOff val="2797701"/>
                <a:satOff val="-41389"/>
                <a:lumOff val="7765"/>
                <a:alphaOff val="0"/>
                <a:tint val="82000"/>
                <a:satMod val="109000"/>
                <a:lumMod val="103000"/>
              </a:schemeClr>
            </a:gs>
          </a:gsLst>
          <a:lin ang="5400000" scaled="0"/>
        </a:gradFill>
        <a:ln w="6350" cap="flat" cmpd="sng" algn="ctr">
          <a:solidFill>
            <a:schemeClr val="accent3">
              <a:hueOff val="2797701"/>
              <a:satOff val="-41389"/>
              <a:lumOff val="7765"/>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ACC6CD00-39BB-4F5F-91E0-FB5654368C41}">
      <dsp:nvSpPr>
        <dsp:cNvPr id="0" name=""/>
        <dsp:cNvSpPr/>
      </dsp:nvSpPr>
      <dsp:spPr>
        <a:xfrm>
          <a:off x="0" y="4315783"/>
          <a:ext cx="6151562" cy="47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Which statistics best illustrate salary differences for U.S. vs. offshore employees?</a:t>
          </a:r>
        </a:p>
      </dsp:txBody>
      <dsp:txXfrm>
        <a:off x="0" y="4315783"/>
        <a:ext cx="6151562" cy="479245"/>
      </dsp:txXfrm>
    </dsp:sp>
    <dsp:sp modelId="{86AB8610-D85F-4B0B-B6BC-70EFF713B4C7}">
      <dsp:nvSpPr>
        <dsp:cNvPr id="0" name=""/>
        <dsp:cNvSpPr/>
      </dsp:nvSpPr>
      <dsp:spPr>
        <a:xfrm>
          <a:off x="0" y="4795028"/>
          <a:ext cx="6151562" cy="0"/>
        </a:xfrm>
        <a:prstGeom prst="line">
          <a:avLst/>
        </a:prstGeom>
        <a:gradFill rotWithShape="0">
          <a:gsLst>
            <a:gs pos="0">
              <a:schemeClr val="accent3">
                <a:hueOff val="3108557"/>
                <a:satOff val="-45988"/>
                <a:lumOff val="8628"/>
                <a:alphaOff val="0"/>
                <a:tint val="80000"/>
                <a:satMod val="107000"/>
                <a:lumMod val="103000"/>
              </a:schemeClr>
            </a:gs>
            <a:gs pos="100000">
              <a:schemeClr val="accent3">
                <a:hueOff val="3108557"/>
                <a:satOff val="-45988"/>
                <a:lumOff val="8628"/>
                <a:alphaOff val="0"/>
                <a:tint val="82000"/>
                <a:satMod val="109000"/>
                <a:lumMod val="103000"/>
              </a:schemeClr>
            </a:gs>
          </a:gsLst>
          <a:lin ang="5400000" scaled="0"/>
        </a:gradFill>
        <a:ln w="6350" cap="flat" cmpd="sng" algn="ctr">
          <a:solidFill>
            <a:schemeClr val="accent3">
              <a:hueOff val="3108557"/>
              <a:satOff val="-45988"/>
              <a:lumOff val="8628"/>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3014790-B9C2-430F-9470-84B72FFDEBB9}">
      <dsp:nvSpPr>
        <dsp:cNvPr id="0" name=""/>
        <dsp:cNvSpPr/>
      </dsp:nvSpPr>
      <dsp:spPr>
        <a:xfrm>
          <a:off x="0" y="4795028"/>
          <a:ext cx="6151562" cy="47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  Are there extractable insights to help develop a future data science team?</a:t>
          </a:r>
        </a:p>
      </dsp:txBody>
      <dsp:txXfrm>
        <a:off x="0" y="4795028"/>
        <a:ext cx="6151562" cy="479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EE9AF-5F85-4DF8-ABE8-1EA65970ED9C}">
      <dsp:nvSpPr>
        <dsp:cNvPr id="0" name=""/>
        <dsp:cNvSpPr/>
      </dsp:nvSpPr>
      <dsp:spPr>
        <a:xfrm>
          <a:off x="0" y="0"/>
          <a:ext cx="8604504" cy="10733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BCFA03-229C-4025-AF35-81A12BF94775}">
      <dsp:nvSpPr>
        <dsp:cNvPr id="0" name=""/>
        <dsp:cNvSpPr/>
      </dsp:nvSpPr>
      <dsp:spPr>
        <a:xfrm>
          <a:off x="324696" y="246549"/>
          <a:ext cx="590357" cy="5903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09DF85-BC79-45F8-B937-33F71EFF5239}">
      <dsp:nvSpPr>
        <dsp:cNvPr id="0" name=""/>
        <dsp:cNvSpPr/>
      </dsp:nvSpPr>
      <dsp:spPr>
        <a:xfrm>
          <a:off x="1239750" y="5039"/>
          <a:ext cx="3872026" cy="1073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99" tIns="113599" rIns="113599" bIns="113599" numCol="1" spcCol="1270" anchor="ctr" anchorCtr="0">
          <a:noAutofit/>
        </a:bodyPr>
        <a:lstStyle/>
        <a:p>
          <a:pPr marL="0" lvl="0" indent="0" algn="l" defTabSz="844550">
            <a:lnSpc>
              <a:spcPct val="100000"/>
            </a:lnSpc>
            <a:spcBef>
              <a:spcPct val="0"/>
            </a:spcBef>
            <a:spcAft>
              <a:spcPct val="35000"/>
            </a:spcAft>
            <a:buNone/>
          </a:pPr>
          <a:r>
            <a:rPr lang="en-US" sz="1900" kern="1200"/>
            <a:t>Data Science</a:t>
          </a:r>
        </a:p>
      </dsp:txBody>
      <dsp:txXfrm>
        <a:off x="1239750" y="5039"/>
        <a:ext cx="3872026" cy="1073377"/>
      </dsp:txXfrm>
    </dsp:sp>
    <dsp:sp modelId="{32F3590E-6F5D-4650-89BA-69E0A03FD5E9}">
      <dsp:nvSpPr>
        <dsp:cNvPr id="0" name=""/>
        <dsp:cNvSpPr/>
      </dsp:nvSpPr>
      <dsp:spPr>
        <a:xfrm>
          <a:off x="5111777" y="5039"/>
          <a:ext cx="3492726" cy="1073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99" tIns="113599" rIns="113599" bIns="113599" numCol="1" spcCol="1270" anchor="ctr" anchorCtr="0">
          <a:noAutofit/>
        </a:bodyPr>
        <a:lstStyle/>
        <a:p>
          <a:pPr marL="0" lvl="0" indent="0" algn="l" defTabSz="577850">
            <a:lnSpc>
              <a:spcPct val="100000"/>
            </a:lnSpc>
            <a:spcBef>
              <a:spcPct val="0"/>
            </a:spcBef>
            <a:spcAft>
              <a:spcPct val="35000"/>
            </a:spcAft>
            <a:buNone/>
          </a:pPr>
          <a:r>
            <a:rPr lang="en-US" sz="1300" kern="1200"/>
            <a:t>Asks questions and studies data to extract insights for solutions.</a:t>
          </a:r>
        </a:p>
        <a:p>
          <a:pPr marL="0" lvl="0" indent="0" algn="l" defTabSz="577850">
            <a:lnSpc>
              <a:spcPct val="100000"/>
            </a:lnSpc>
            <a:spcBef>
              <a:spcPct val="0"/>
            </a:spcBef>
            <a:spcAft>
              <a:spcPct val="35000"/>
            </a:spcAft>
            <a:buNone/>
          </a:pPr>
          <a:r>
            <a:rPr lang="en-US" sz="1300" kern="1200"/>
            <a:t>Combines scientific thinking with mathematics, computer science, and data analytics. </a:t>
          </a:r>
        </a:p>
      </dsp:txBody>
      <dsp:txXfrm>
        <a:off x="5111777" y="5039"/>
        <a:ext cx="3492726" cy="1073377"/>
      </dsp:txXfrm>
    </dsp:sp>
    <dsp:sp modelId="{47798966-C3ED-405B-9D8D-F19459195815}">
      <dsp:nvSpPr>
        <dsp:cNvPr id="0" name=""/>
        <dsp:cNvSpPr/>
      </dsp:nvSpPr>
      <dsp:spPr>
        <a:xfrm>
          <a:off x="0" y="1346760"/>
          <a:ext cx="8604504" cy="10733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83AAA-743E-4B12-B2EE-E43FFA1F01E7}">
      <dsp:nvSpPr>
        <dsp:cNvPr id="0" name=""/>
        <dsp:cNvSpPr/>
      </dsp:nvSpPr>
      <dsp:spPr>
        <a:xfrm>
          <a:off x="324696" y="1588270"/>
          <a:ext cx="590357" cy="5903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24901-BEE4-4479-B029-D8D5583ADCA3}">
      <dsp:nvSpPr>
        <dsp:cNvPr id="0" name=""/>
        <dsp:cNvSpPr/>
      </dsp:nvSpPr>
      <dsp:spPr>
        <a:xfrm>
          <a:off x="1239750" y="1346760"/>
          <a:ext cx="3872026" cy="1073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99" tIns="113599" rIns="113599" bIns="113599" numCol="1" spcCol="1270" anchor="ctr" anchorCtr="0">
          <a:noAutofit/>
        </a:bodyPr>
        <a:lstStyle/>
        <a:p>
          <a:pPr marL="0" lvl="0" indent="0" algn="l" defTabSz="844550">
            <a:lnSpc>
              <a:spcPct val="100000"/>
            </a:lnSpc>
            <a:spcBef>
              <a:spcPct val="0"/>
            </a:spcBef>
            <a:spcAft>
              <a:spcPct val="35000"/>
            </a:spcAft>
            <a:buNone/>
          </a:pPr>
          <a:r>
            <a:rPr lang="en-US" sz="1900" kern="1200"/>
            <a:t>Artificial Intelligence / </a:t>
          </a:r>
          <a:br>
            <a:rPr lang="en-US" sz="1900" kern="1200"/>
          </a:br>
          <a:r>
            <a:rPr lang="en-US" sz="1900" kern="1200"/>
            <a:t>Machine Learninging</a:t>
          </a:r>
          <a:br>
            <a:rPr lang="en-US" sz="1900" kern="1200"/>
          </a:br>
          <a:r>
            <a:rPr lang="en-US" sz="1900" kern="1200"/>
            <a:t>(A.I. / M.L.)</a:t>
          </a:r>
          <a:endParaRPr lang="en-US" sz="1900" kern="1200" dirty="0"/>
        </a:p>
      </dsp:txBody>
      <dsp:txXfrm>
        <a:off x="1239750" y="1346760"/>
        <a:ext cx="3872026" cy="1073377"/>
      </dsp:txXfrm>
    </dsp:sp>
    <dsp:sp modelId="{654AC02E-2CE7-4DC0-A634-91AD2FE36C56}">
      <dsp:nvSpPr>
        <dsp:cNvPr id="0" name=""/>
        <dsp:cNvSpPr/>
      </dsp:nvSpPr>
      <dsp:spPr>
        <a:xfrm>
          <a:off x="5111777" y="1346760"/>
          <a:ext cx="3492726" cy="1073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99" tIns="113599" rIns="113599" bIns="113599" numCol="1" spcCol="1270" anchor="ctr" anchorCtr="0">
          <a:noAutofit/>
        </a:bodyPr>
        <a:lstStyle/>
        <a:p>
          <a:pPr marL="0" lvl="0" indent="0" algn="l" defTabSz="577850">
            <a:lnSpc>
              <a:spcPct val="100000"/>
            </a:lnSpc>
            <a:spcBef>
              <a:spcPct val="0"/>
            </a:spcBef>
            <a:spcAft>
              <a:spcPct val="35000"/>
            </a:spcAft>
            <a:buNone/>
          </a:pPr>
          <a:r>
            <a:rPr lang="en-US" sz="1300" kern="1200"/>
            <a:t>A.I. refers to technology that simulates human intelligence.</a:t>
          </a:r>
        </a:p>
        <a:p>
          <a:pPr marL="0" lvl="0" indent="0" algn="l" defTabSz="577850">
            <a:lnSpc>
              <a:spcPct val="100000"/>
            </a:lnSpc>
            <a:spcBef>
              <a:spcPct val="0"/>
            </a:spcBef>
            <a:spcAft>
              <a:spcPct val="35000"/>
            </a:spcAft>
            <a:buNone/>
          </a:pPr>
          <a:r>
            <a:rPr lang="en-US" sz="1300" kern="1200"/>
            <a:t>M.L. is a branch of A.I. using data models &amp; algorithms to help computers learn.</a:t>
          </a:r>
          <a:endParaRPr lang="en-US" sz="1300" kern="1200" dirty="0"/>
        </a:p>
      </dsp:txBody>
      <dsp:txXfrm>
        <a:off x="5111777" y="1346760"/>
        <a:ext cx="3492726" cy="1073377"/>
      </dsp:txXfrm>
    </dsp:sp>
    <dsp:sp modelId="{40D9AFDF-3D56-4DE9-ACBE-7B991F42C8DD}">
      <dsp:nvSpPr>
        <dsp:cNvPr id="0" name=""/>
        <dsp:cNvSpPr/>
      </dsp:nvSpPr>
      <dsp:spPr>
        <a:xfrm>
          <a:off x="0" y="2688482"/>
          <a:ext cx="8604504" cy="10733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2F49C-3435-4736-8C98-1E8804F05B37}">
      <dsp:nvSpPr>
        <dsp:cNvPr id="0" name=""/>
        <dsp:cNvSpPr/>
      </dsp:nvSpPr>
      <dsp:spPr>
        <a:xfrm>
          <a:off x="324696" y="2929992"/>
          <a:ext cx="590357" cy="5903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27C846-4A91-4CBC-8578-08E7B17D70E1}">
      <dsp:nvSpPr>
        <dsp:cNvPr id="0" name=""/>
        <dsp:cNvSpPr/>
      </dsp:nvSpPr>
      <dsp:spPr>
        <a:xfrm>
          <a:off x="1239750" y="2688482"/>
          <a:ext cx="3872026" cy="1073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99" tIns="113599" rIns="113599" bIns="113599" numCol="1" spcCol="1270" anchor="ctr" anchorCtr="0">
          <a:noAutofit/>
        </a:bodyPr>
        <a:lstStyle/>
        <a:p>
          <a:pPr marL="0" lvl="0" indent="0" algn="l" defTabSz="844550">
            <a:lnSpc>
              <a:spcPct val="100000"/>
            </a:lnSpc>
            <a:spcBef>
              <a:spcPct val="0"/>
            </a:spcBef>
            <a:spcAft>
              <a:spcPct val="35000"/>
            </a:spcAft>
            <a:buNone/>
          </a:pPr>
          <a:r>
            <a:rPr lang="en-US" sz="1900" kern="1200"/>
            <a:t>Data Engineering / Architecture</a:t>
          </a:r>
        </a:p>
      </dsp:txBody>
      <dsp:txXfrm>
        <a:off x="1239750" y="2688482"/>
        <a:ext cx="3872026" cy="1073377"/>
      </dsp:txXfrm>
    </dsp:sp>
    <dsp:sp modelId="{36E6C3B0-FA32-46E1-BF01-218295C71747}">
      <dsp:nvSpPr>
        <dsp:cNvPr id="0" name=""/>
        <dsp:cNvSpPr/>
      </dsp:nvSpPr>
      <dsp:spPr>
        <a:xfrm>
          <a:off x="5111777" y="2688482"/>
          <a:ext cx="3492726" cy="1073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99" tIns="113599" rIns="113599" bIns="113599" numCol="1" spcCol="1270" anchor="ctr" anchorCtr="0">
          <a:noAutofit/>
        </a:bodyPr>
        <a:lstStyle/>
        <a:p>
          <a:pPr marL="0" lvl="0" indent="0" algn="l" defTabSz="577850">
            <a:lnSpc>
              <a:spcPct val="100000"/>
            </a:lnSpc>
            <a:spcBef>
              <a:spcPct val="0"/>
            </a:spcBef>
            <a:spcAft>
              <a:spcPct val="35000"/>
            </a:spcAft>
            <a:buNone/>
          </a:pPr>
          <a:r>
            <a:rPr lang="en-US" sz="1300" kern="1200"/>
            <a:t>Data architecture is the design and implementation of data storage &amp; access.</a:t>
          </a:r>
          <a:endParaRPr lang="en-US" sz="1300" kern="1200" dirty="0"/>
        </a:p>
        <a:p>
          <a:pPr marL="0" lvl="0" indent="0" algn="l" defTabSz="577850">
            <a:lnSpc>
              <a:spcPct val="100000"/>
            </a:lnSpc>
            <a:spcBef>
              <a:spcPct val="0"/>
            </a:spcBef>
            <a:spcAft>
              <a:spcPct val="35000"/>
            </a:spcAft>
            <a:buNone/>
          </a:pPr>
          <a:r>
            <a:rPr lang="en-US" sz="1300" kern="1200"/>
            <a:t>Data engineering builds/maintains the pipelines that allow data to be available for analysis.</a:t>
          </a:r>
        </a:p>
      </dsp:txBody>
      <dsp:txXfrm>
        <a:off x="5111777" y="2688482"/>
        <a:ext cx="3492726" cy="1073377"/>
      </dsp:txXfrm>
    </dsp:sp>
    <dsp:sp modelId="{3D2EC2C5-D75F-43F4-85DB-A37663D352B8}">
      <dsp:nvSpPr>
        <dsp:cNvPr id="0" name=""/>
        <dsp:cNvSpPr/>
      </dsp:nvSpPr>
      <dsp:spPr>
        <a:xfrm>
          <a:off x="0" y="4030203"/>
          <a:ext cx="8604504" cy="10733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3A392-9D81-46C3-AB20-23BEC919FE97}">
      <dsp:nvSpPr>
        <dsp:cNvPr id="0" name=""/>
        <dsp:cNvSpPr/>
      </dsp:nvSpPr>
      <dsp:spPr>
        <a:xfrm>
          <a:off x="324696" y="4271713"/>
          <a:ext cx="590357" cy="5903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99774-19C5-4102-A599-6733EAE8B4BB}">
      <dsp:nvSpPr>
        <dsp:cNvPr id="0" name=""/>
        <dsp:cNvSpPr/>
      </dsp:nvSpPr>
      <dsp:spPr>
        <a:xfrm>
          <a:off x="1239750" y="4030203"/>
          <a:ext cx="3872026" cy="1073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99" tIns="113599" rIns="113599" bIns="113599" numCol="1" spcCol="1270" anchor="ctr" anchorCtr="0">
          <a:noAutofit/>
        </a:bodyPr>
        <a:lstStyle/>
        <a:p>
          <a:pPr marL="0" lvl="0" indent="0" algn="l" defTabSz="844550">
            <a:lnSpc>
              <a:spcPct val="100000"/>
            </a:lnSpc>
            <a:spcBef>
              <a:spcPct val="0"/>
            </a:spcBef>
            <a:spcAft>
              <a:spcPct val="35000"/>
            </a:spcAft>
            <a:buNone/>
          </a:pPr>
          <a:r>
            <a:rPr lang="en-US" sz="1900" kern="1200"/>
            <a:t>Data Analysis</a:t>
          </a:r>
        </a:p>
      </dsp:txBody>
      <dsp:txXfrm>
        <a:off x="1239750" y="4030203"/>
        <a:ext cx="3872026" cy="1073377"/>
      </dsp:txXfrm>
    </dsp:sp>
    <dsp:sp modelId="{7DA97A82-91D8-4500-B911-F6645426F799}">
      <dsp:nvSpPr>
        <dsp:cNvPr id="0" name=""/>
        <dsp:cNvSpPr/>
      </dsp:nvSpPr>
      <dsp:spPr>
        <a:xfrm>
          <a:off x="5111777" y="4030203"/>
          <a:ext cx="3492726" cy="1073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99" tIns="113599" rIns="113599" bIns="113599" numCol="1" spcCol="1270" anchor="ctr" anchorCtr="0">
          <a:noAutofit/>
        </a:bodyPr>
        <a:lstStyle/>
        <a:p>
          <a:pPr marL="0" lvl="0" indent="0" algn="l" defTabSz="577850">
            <a:lnSpc>
              <a:spcPct val="100000"/>
            </a:lnSpc>
            <a:spcBef>
              <a:spcPct val="0"/>
            </a:spcBef>
            <a:spcAft>
              <a:spcPct val="35000"/>
            </a:spcAft>
            <a:buNone/>
          </a:pPr>
          <a:r>
            <a:rPr lang="en-US" sz="1300" kern="1200"/>
            <a:t>Analyze data to identify patterns/relationships and build predictive models.</a:t>
          </a:r>
        </a:p>
        <a:p>
          <a:pPr marL="0" lvl="0" indent="0" algn="l" defTabSz="577850">
            <a:lnSpc>
              <a:spcPct val="100000"/>
            </a:lnSpc>
            <a:spcBef>
              <a:spcPct val="0"/>
            </a:spcBef>
            <a:spcAft>
              <a:spcPct val="35000"/>
            </a:spcAft>
            <a:buNone/>
          </a:pPr>
          <a:r>
            <a:rPr lang="en-US" sz="1300" kern="1200"/>
            <a:t>Create analytics reports with data visualizations to communicate findings.</a:t>
          </a:r>
        </a:p>
      </dsp:txBody>
      <dsp:txXfrm>
        <a:off x="5111777" y="4030203"/>
        <a:ext cx="3492726" cy="1073377"/>
      </dsp:txXfrm>
    </dsp:sp>
    <dsp:sp modelId="{635A9E61-B3B3-4568-BC6C-9DE3B8B930FA}">
      <dsp:nvSpPr>
        <dsp:cNvPr id="0" name=""/>
        <dsp:cNvSpPr/>
      </dsp:nvSpPr>
      <dsp:spPr>
        <a:xfrm>
          <a:off x="0" y="5371925"/>
          <a:ext cx="8604504" cy="10733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6E2A2-81C3-4F81-8028-794D17B3CC6B}">
      <dsp:nvSpPr>
        <dsp:cNvPr id="0" name=""/>
        <dsp:cNvSpPr/>
      </dsp:nvSpPr>
      <dsp:spPr>
        <a:xfrm>
          <a:off x="324696" y="5613435"/>
          <a:ext cx="590357" cy="5903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035FB8-CF20-44D3-9E1D-C0B9A9AD9B99}">
      <dsp:nvSpPr>
        <dsp:cNvPr id="0" name=""/>
        <dsp:cNvSpPr/>
      </dsp:nvSpPr>
      <dsp:spPr>
        <a:xfrm>
          <a:off x="1239750" y="5371925"/>
          <a:ext cx="3872026" cy="1073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99" tIns="113599" rIns="113599" bIns="113599" numCol="1" spcCol="1270" anchor="ctr" anchorCtr="0">
          <a:noAutofit/>
        </a:bodyPr>
        <a:lstStyle/>
        <a:p>
          <a:pPr marL="0" lvl="0" indent="0" algn="l" defTabSz="844550">
            <a:lnSpc>
              <a:spcPct val="100000"/>
            </a:lnSpc>
            <a:spcBef>
              <a:spcPct val="0"/>
            </a:spcBef>
            <a:spcAft>
              <a:spcPct val="35000"/>
            </a:spcAft>
            <a:buNone/>
          </a:pPr>
          <a:r>
            <a:rPr lang="en-US" sz="1900" kern="1200"/>
            <a:t>Data Consulting</a:t>
          </a:r>
        </a:p>
      </dsp:txBody>
      <dsp:txXfrm>
        <a:off x="1239750" y="5371925"/>
        <a:ext cx="3872026" cy="1073377"/>
      </dsp:txXfrm>
    </dsp:sp>
    <dsp:sp modelId="{03832960-F5F8-41A5-B593-0596E758DB3E}">
      <dsp:nvSpPr>
        <dsp:cNvPr id="0" name=""/>
        <dsp:cNvSpPr/>
      </dsp:nvSpPr>
      <dsp:spPr>
        <a:xfrm>
          <a:off x="5111777" y="5371925"/>
          <a:ext cx="3492726" cy="1073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99" tIns="113599" rIns="113599" bIns="113599" numCol="1" spcCol="1270" anchor="ctr" anchorCtr="0">
          <a:noAutofit/>
        </a:bodyPr>
        <a:lstStyle/>
        <a:p>
          <a:pPr marL="0" lvl="0" indent="0" algn="l" defTabSz="577850">
            <a:lnSpc>
              <a:spcPct val="100000"/>
            </a:lnSpc>
            <a:spcBef>
              <a:spcPct val="0"/>
            </a:spcBef>
            <a:spcAft>
              <a:spcPct val="35000"/>
            </a:spcAft>
            <a:buNone/>
          </a:pPr>
          <a:r>
            <a:rPr lang="en-US" sz="1300" kern="1200"/>
            <a:t>Assist organizations in the development of data-driven solutions.</a:t>
          </a:r>
        </a:p>
      </dsp:txBody>
      <dsp:txXfrm>
        <a:off x="5111777" y="5371925"/>
        <a:ext cx="3492726" cy="10733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A43B8-63DA-4695-9E1E-D33585C1B5F6}">
      <dsp:nvSpPr>
        <dsp:cNvPr id="0" name=""/>
        <dsp:cNvSpPr/>
      </dsp:nvSpPr>
      <dsp:spPr>
        <a:xfrm>
          <a:off x="31865" y="248362"/>
          <a:ext cx="2247673" cy="1348604"/>
        </a:xfrm>
        <a:prstGeom prst="rect">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ahoma" panose="020B0604030504040204" pitchFamily="34" charset="0"/>
              <a:ea typeface="Tahoma" panose="020B0604030504040204" pitchFamily="34" charset="0"/>
              <a:cs typeface="Tahoma" panose="020B0604030504040204" pitchFamily="34" charset="0"/>
            </a:rPr>
            <a:t>Add column for </a:t>
          </a:r>
          <a:br>
            <a:rPr lang="en-US" sz="1700" kern="1200" dirty="0">
              <a:latin typeface="Tahoma" panose="020B0604030504040204" pitchFamily="34" charset="0"/>
              <a:ea typeface="Tahoma" panose="020B0604030504040204" pitchFamily="34" charset="0"/>
              <a:cs typeface="Tahoma" panose="020B0604030504040204" pitchFamily="34" charset="0"/>
            </a:rPr>
          </a:br>
          <a:r>
            <a:rPr lang="en-US" sz="1700" kern="1200" dirty="0">
              <a:latin typeface="Tahoma" panose="020B0604030504040204" pitchFamily="34" charset="0"/>
              <a:ea typeface="Tahoma" panose="020B0604030504040204" pitchFamily="34" charset="0"/>
              <a:cs typeface="Tahoma" panose="020B0604030504040204" pitchFamily="34" charset="0"/>
            </a:rPr>
            <a:t>“Job Field” of each entry based on previous slide</a:t>
          </a:r>
        </a:p>
      </dsp:txBody>
      <dsp:txXfrm>
        <a:off x="31865" y="248362"/>
        <a:ext cx="2247673" cy="1348604"/>
      </dsp:txXfrm>
    </dsp:sp>
    <dsp:sp modelId="{D4957EC5-3F20-4DD4-AA07-012DCC5D79A8}">
      <dsp:nvSpPr>
        <dsp:cNvPr id="0" name=""/>
        <dsp:cNvSpPr/>
      </dsp:nvSpPr>
      <dsp:spPr>
        <a:xfrm>
          <a:off x="2495068" y="248362"/>
          <a:ext cx="2247673" cy="1348604"/>
        </a:xfrm>
        <a:prstGeom prst="rect">
          <a:avLst/>
        </a:prstGeom>
        <a:solidFill>
          <a:schemeClr val="accent3">
            <a:hueOff val="777139"/>
            <a:satOff val="-11497"/>
            <a:lumOff val="2157"/>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ahoma" panose="020B0604030504040204" pitchFamily="34" charset="0"/>
              <a:ea typeface="Tahoma" panose="020B0604030504040204" pitchFamily="34" charset="0"/>
              <a:cs typeface="Tahoma" panose="020B0604030504040204" pitchFamily="34" charset="0"/>
            </a:rPr>
            <a:t>Fix ID column name and reset index to start at 1</a:t>
          </a:r>
        </a:p>
      </dsp:txBody>
      <dsp:txXfrm>
        <a:off x="2495068" y="248362"/>
        <a:ext cx="2247673" cy="1348604"/>
      </dsp:txXfrm>
    </dsp:sp>
    <dsp:sp modelId="{F9CDCDC5-A011-43EC-AF7F-001FC44D7A6A}">
      <dsp:nvSpPr>
        <dsp:cNvPr id="0" name=""/>
        <dsp:cNvSpPr/>
      </dsp:nvSpPr>
      <dsp:spPr>
        <a:xfrm>
          <a:off x="4958271" y="248362"/>
          <a:ext cx="2247673" cy="1348604"/>
        </a:xfrm>
        <a:prstGeom prst="rect">
          <a:avLst/>
        </a:prstGeom>
        <a:solidFill>
          <a:schemeClr val="accent3">
            <a:hueOff val="1554279"/>
            <a:satOff val="-22994"/>
            <a:lumOff val="4314"/>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ahoma" panose="020B0604030504040204" pitchFamily="34" charset="0"/>
              <a:ea typeface="Tahoma" panose="020B0604030504040204" pitchFamily="34" charset="0"/>
              <a:cs typeface="Tahoma" panose="020B0604030504040204" pitchFamily="34" charset="0"/>
            </a:rPr>
            <a:t>Select only “Full-Time” job types, based on requirements review </a:t>
          </a:r>
          <a:br>
            <a:rPr lang="en-US" sz="1400" kern="1200" dirty="0">
              <a:latin typeface="Tahoma" panose="020B0604030504040204" pitchFamily="34" charset="0"/>
              <a:ea typeface="Tahoma" panose="020B0604030504040204" pitchFamily="34" charset="0"/>
              <a:cs typeface="Tahoma" panose="020B0604030504040204" pitchFamily="34" charset="0"/>
            </a:rPr>
          </a:br>
          <a:r>
            <a:rPr lang="en-US" sz="1200" i="1" kern="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(remove “job types” column after filtering to only FT)</a:t>
          </a:r>
          <a:endParaRPr lang="en-US" sz="1400" i="1" kern="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dsp:txBody>
      <dsp:txXfrm>
        <a:off x="4958271" y="248362"/>
        <a:ext cx="2247673" cy="1348604"/>
      </dsp:txXfrm>
    </dsp:sp>
    <dsp:sp modelId="{67094F0D-C988-4ED4-801B-D0B88E11BE96}">
      <dsp:nvSpPr>
        <dsp:cNvPr id="0" name=""/>
        <dsp:cNvSpPr/>
      </dsp:nvSpPr>
      <dsp:spPr>
        <a:xfrm>
          <a:off x="7430712" y="248362"/>
          <a:ext cx="2247673" cy="1348604"/>
        </a:xfrm>
        <a:prstGeom prst="rect">
          <a:avLst/>
        </a:prstGeom>
        <a:solidFill>
          <a:schemeClr val="accent3">
            <a:hueOff val="2331418"/>
            <a:satOff val="-34491"/>
            <a:lumOff val="6471"/>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ahoma" panose="020B0604030504040204" pitchFamily="34" charset="0"/>
              <a:ea typeface="Tahoma" panose="020B0604030504040204" pitchFamily="34" charset="0"/>
              <a:cs typeface="Tahoma" panose="020B0604030504040204" pitchFamily="34" charset="0"/>
            </a:rPr>
            <a:t>Drop “salary” and “salary currency” </a:t>
          </a:r>
          <a:br>
            <a:rPr lang="en-US" sz="1700" kern="1200" dirty="0">
              <a:latin typeface="Tahoma" panose="020B0604030504040204" pitchFamily="34" charset="0"/>
              <a:ea typeface="Tahoma" panose="020B0604030504040204" pitchFamily="34" charset="0"/>
              <a:cs typeface="Tahoma" panose="020B0604030504040204" pitchFamily="34" charset="0"/>
            </a:rPr>
          </a:br>
          <a:r>
            <a:rPr lang="en-US" sz="1400" i="1" kern="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(only need USD salary)</a:t>
          </a:r>
          <a:endParaRPr lang="en-US" sz="1700" i="1" kern="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dsp:txBody>
      <dsp:txXfrm>
        <a:off x="7430712" y="248362"/>
        <a:ext cx="2247673" cy="1348604"/>
      </dsp:txXfrm>
    </dsp:sp>
    <dsp:sp modelId="{28A33BB0-6817-408A-8AAC-72FC3A63DC71}">
      <dsp:nvSpPr>
        <dsp:cNvPr id="0" name=""/>
        <dsp:cNvSpPr/>
      </dsp:nvSpPr>
      <dsp:spPr>
        <a:xfrm>
          <a:off x="9893915" y="248362"/>
          <a:ext cx="2247673" cy="1348604"/>
        </a:xfrm>
        <a:prstGeom prst="rect">
          <a:avLst/>
        </a:prstGeom>
        <a:solidFill>
          <a:schemeClr val="accent3">
            <a:hueOff val="3108557"/>
            <a:satOff val="-45988"/>
            <a:lumOff val="8628"/>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ahoma" panose="020B0604030504040204" pitchFamily="34" charset="0"/>
              <a:ea typeface="Tahoma" panose="020B0604030504040204" pitchFamily="34" charset="0"/>
              <a:cs typeface="Tahoma" panose="020B0604030504040204" pitchFamily="34" charset="0"/>
            </a:rPr>
            <a:t>More descriptive value names for “experience level”, “remote ratio”, and “company size”</a:t>
          </a:r>
        </a:p>
      </dsp:txBody>
      <dsp:txXfrm>
        <a:off x="9893915" y="248362"/>
        <a:ext cx="2247673" cy="13486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A43B8-63DA-4695-9E1E-D33585C1B5F6}">
      <dsp:nvSpPr>
        <dsp:cNvPr id="0" name=""/>
        <dsp:cNvSpPr/>
      </dsp:nvSpPr>
      <dsp:spPr>
        <a:xfrm>
          <a:off x="31865" y="248362"/>
          <a:ext cx="2247673" cy="1348604"/>
        </a:xfrm>
        <a:prstGeom prst="rect">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ahoma" panose="020B0604030504040204" pitchFamily="34" charset="0"/>
              <a:ea typeface="Tahoma" panose="020B0604030504040204" pitchFamily="34" charset="0"/>
              <a:cs typeface="Tahoma" panose="020B0604030504040204" pitchFamily="34" charset="0"/>
            </a:rPr>
            <a:t>Convert experience levels, remote status, &amp; company size to </a:t>
          </a:r>
          <a:r>
            <a:rPr lang="en-US" sz="1700" u="sng" kern="1200" dirty="0">
              <a:latin typeface="Tahoma" panose="020B0604030504040204" pitchFamily="34" charset="0"/>
              <a:ea typeface="Tahoma" panose="020B0604030504040204" pitchFamily="34" charset="0"/>
              <a:cs typeface="Tahoma" panose="020B0604030504040204" pitchFamily="34" charset="0"/>
            </a:rPr>
            <a:t>ordinal</a:t>
          </a:r>
          <a:r>
            <a:rPr lang="en-US" sz="1700" u="none" kern="1200" dirty="0">
              <a:latin typeface="Tahoma" panose="020B0604030504040204" pitchFamily="34" charset="0"/>
              <a:ea typeface="Tahoma" panose="020B0604030504040204" pitchFamily="34" charset="0"/>
              <a:cs typeface="Tahoma" panose="020B0604030504040204" pitchFamily="34" charset="0"/>
            </a:rPr>
            <a:t> values </a:t>
          </a:r>
          <a:r>
            <a:rPr lang="en-US" sz="1700" i="1" u="none" kern="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(factors)</a:t>
          </a:r>
          <a:endParaRPr lang="en-US" sz="1700" i="1" kern="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dsp:txBody>
      <dsp:txXfrm>
        <a:off x="31865" y="248362"/>
        <a:ext cx="2247673" cy="1348604"/>
      </dsp:txXfrm>
    </dsp:sp>
    <dsp:sp modelId="{D4957EC5-3F20-4DD4-AA07-012DCC5D79A8}">
      <dsp:nvSpPr>
        <dsp:cNvPr id="0" name=""/>
        <dsp:cNvSpPr/>
      </dsp:nvSpPr>
      <dsp:spPr>
        <a:xfrm>
          <a:off x="2495068" y="248362"/>
          <a:ext cx="2247673" cy="1348604"/>
        </a:xfrm>
        <a:prstGeom prst="rect">
          <a:avLst/>
        </a:prstGeom>
        <a:solidFill>
          <a:schemeClr val="accent3">
            <a:hueOff val="777139"/>
            <a:satOff val="-11497"/>
            <a:lumOff val="2157"/>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ahoma" panose="020B0604030504040204" pitchFamily="34" charset="0"/>
              <a:ea typeface="Tahoma" panose="020B0604030504040204" pitchFamily="34" charset="0"/>
              <a:cs typeface="Tahoma" panose="020B0604030504040204" pitchFamily="34" charset="0"/>
            </a:rPr>
            <a:t>Remove all</a:t>
          </a:r>
          <a:br>
            <a:rPr lang="en-US" sz="1800" kern="1200" dirty="0">
              <a:latin typeface="Tahoma" panose="020B0604030504040204" pitchFamily="34" charset="0"/>
              <a:ea typeface="Tahoma" panose="020B0604030504040204" pitchFamily="34" charset="0"/>
              <a:cs typeface="Tahoma" panose="020B0604030504040204" pitchFamily="34" charset="0"/>
            </a:rPr>
          </a:br>
          <a:r>
            <a:rPr lang="en-US" sz="1800" kern="1200" dirty="0">
              <a:latin typeface="Tahoma" panose="020B0604030504040204" pitchFamily="34" charset="0"/>
              <a:ea typeface="Tahoma" panose="020B0604030504040204" pitchFamily="34" charset="0"/>
              <a:cs typeface="Tahoma" panose="020B0604030504040204" pitchFamily="34" charset="0"/>
            </a:rPr>
            <a:t>“Data Consultants”</a:t>
          </a:r>
          <a:br>
            <a:rPr lang="en-US" sz="1600" kern="1200" dirty="0">
              <a:latin typeface="Tahoma" panose="020B0604030504040204" pitchFamily="34" charset="0"/>
              <a:ea typeface="Tahoma" panose="020B0604030504040204" pitchFamily="34" charset="0"/>
              <a:cs typeface="Tahoma" panose="020B0604030504040204" pitchFamily="34" charset="0"/>
            </a:rPr>
          </a:br>
          <a:r>
            <a:rPr lang="en-US" sz="1400" i="1" kern="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(not an ideal candidate,</a:t>
          </a:r>
          <a:br>
            <a:rPr lang="en-US" sz="1400" i="1" kern="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br>
          <a:r>
            <a:rPr lang="en-US" sz="1400" i="1" kern="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and extreme outliers)</a:t>
          </a:r>
          <a:endParaRPr lang="en-US" sz="1600" i="1" kern="1200" dirty="0">
            <a:latin typeface="Tahoma" panose="020B0604030504040204" pitchFamily="34" charset="0"/>
            <a:ea typeface="Tahoma" panose="020B0604030504040204" pitchFamily="34" charset="0"/>
            <a:cs typeface="Tahoma" panose="020B0604030504040204" pitchFamily="34" charset="0"/>
          </a:endParaRPr>
        </a:p>
      </dsp:txBody>
      <dsp:txXfrm>
        <a:off x="2495068" y="248362"/>
        <a:ext cx="2247673" cy="1348604"/>
      </dsp:txXfrm>
    </dsp:sp>
    <dsp:sp modelId="{F9CDCDC5-A011-43EC-AF7F-001FC44D7A6A}">
      <dsp:nvSpPr>
        <dsp:cNvPr id="0" name=""/>
        <dsp:cNvSpPr/>
      </dsp:nvSpPr>
      <dsp:spPr>
        <a:xfrm>
          <a:off x="4958271" y="248362"/>
          <a:ext cx="2247673" cy="1348604"/>
        </a:xfrm>
        <a:prstGeom prst="rect">
          <a:avLst/>
        </a:prstGeom>
        <a:solidFill>
          <a:schemeClr val="accent3">
            <a:hueOff val="1554279"/>
            <a:satOff val="-22994"/>
            <a:lumOff val="4314"/>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ahoma" panose="020B0604030504040204" pitchFamily="34" charset="0"/>
              <a:ea typeface="Tahoma" panose="020B0604030504040204" pitchFamily="34" charset="0"/>
              <a:cs typeface="Tahoma" panose="020B0604030504040204" pitchFamily="34" charset="0"/>
            </a:rPr>
            <a:t>Import ISO 3166-1 Country Code Data</a:t>
          </a:r>
          <a:br>
            <a:rPr lang="en-US" sz="1400" kern="1200" dirty="0">
              <a:latin typeface="Tahoma" panose="020B0604030504040204" pitchFamily="34" charset="0"/>
              <a:ea typeface="Tahoma" panose="020B0604030504040204" pitchFamily="34" charset="0"/>
              <a:cs typeface="Tahoma" panose="020B0604030504040204" pitchFamily="34" charset="0"/>
            </a:rPr>
          </a:br>
          <a:r>
            <a:rPr lang="en-US" sz="1400" i="0" kern="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Fix NA values</a:t>
          </a:r>
          <a:endParaRPr lang="en-US" sz="1200" i="0" kern="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pPr marL="0" lvl="0" indent="0" algn="ctr" defTabSz="711200">
            <a:lnSpc>
              <a:spcPct val="90000"/>
            </a:lnSpc>
            <a:spcBef>
              <a:spcPct val="0"/>
            </a:spcBef>
            <a:spcAft>
              <a:spcPct val="35000"/>
            </a:spcAft>
            <a:buNone/>
          </a:pPr>
          <a:r>
            <a:rPr lang="en-US" sz="1200" i="0" kern="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Use 3-letter country codes, country name, &amp; region</a:t>
          </a:r>
        </a:p>
      </dsp:txBody>
      <dsp:txXfrm>
        <a:off x="4958271" y="248362"/>
        <a:ext cx="2247673" cy="1348604"/>
      </dsp:txXfrm>
    </dsp:sp>
    <dsp:sp modelId="{67094F0D-C988-4ED4-801B-D0B88E11BE96}">
      <dsp:nvSpPr>
        <dsp:cNvPr id="0" name=""/>
        <dsp:cNvSpPr/>
      </dsp:nvSpPr>
      <dsp:spPr>
        <a:xfrm>
          <a:off x="7430712" y="248362"/>
          <a:ext cx="2247673" cy="1348604"/>
        </a:xfrm>
        <a:prstGeom prst="rect">
          <a:avLst/>
        </a:prstGeom>
        <a:solidFill>
          <a:schemeClr val="accent3">
            <a:hueOff val="2331418"/>
            <a:satOff val="-34491"/>
            <a:lumOff val="6471"/>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ahoma" panose="020B0604030504040204" pitchFamily="34" charset="0"/>
              <a:ea typeface="Tahoma" panose="020B0604030504040204" pitchFamily="34" charset="0"/>
              <a:cs typeface="Tahoma" panose="020B0604030504040204" pitchFamily="34" charset="0"/>
            </a:rPr>
            <a:t>Add column for total counts of each job title</a:t>
          </a:r>
          <a:endParaRPr lang="en-US" sz="1700" i="1" kern="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dsp:txBody>
      <dsp:txXfrm>
        <a:off x="7430712" y="248362"/>
        <a:ext cx="2247673" cy="1348604"/>
      </dsp:txXfrm>
    </dsp:sp>
    <dsp:sp modelId="{28A33BB0-6817-408A-8AAC-72FC3A63DC71}">
      <dsp:nvSpPr>
        <dsp:cNvPr id="0" name=""/>
        <dsp:cNvSpPr/>
      </dsp:nvSpPr>
      <dsp:spPr>
        <a:xfrm>
          <a:off x="9893915" y="248362"/>
          <a:ext cx="2247673" cy="1348604"/>
        </a:xfrm>
        <a:prstGeom prst="rect">
          <a:avLst/>
        </a:prstGeom>
        <a:solidFill>
          <a:schemeClr val="accent3">
            <a:hueOff val="3108557"/>
            <a:satOff val="-45988"/>
            <a:lumOff val="8628"/>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ahoma" panose="020B0604030504040204" pitchFamily="34" charset="0"/>
              <a:ea typeface="Tahoma" panose="020B0604030504040204" pitchFamily="34" charset="0"/>
              <a:cs typeface="Tahoma" panose="020B0604030504040204" pitchFamily="34" charset="0"/>
            </a:rPr>
            <a:t>Add column for filtering between “</a:t>
          </a:r>
          <a:r>
            <a:rPr lang="en-US" sz="1700" b="1" kern="1200" dirty="0">
              <a:latin typeface="Tahoma" panose="020B0604030504040204" pitchFamily="34" charset="0"/>
              <a:ea typeface="Tahoma" panose="020B0604030504040204" pitchFamily="34" charset="0"/>
              <a:cs typeface="Tahoma" panose="020B0604030504040204" pitchFamily="34" charset="0"/>
            </a:rPr>
            <a:t>US</a:t>
          </a:r>
          <a:r>
            <a:rPr lang="en-US" sz="1700" kern="1200" dirty="0">
              <a:latin typeface="Tahoma" panose="020B0604030504040204" pitchFamily="34" charset="0"/>
              <a:ea typeface="Tahoma" panose="020B0604030504040204" pitchFamily="34" charset="0"/>
              <a:cs typeface="Tahoma" panose="020B0604030504040204" pitchFamily="34" charset="0"/>
            </a:rPr>
            <a:t>” and “</a:t>
          </a:r>
          <a:r>
            <a:rPr lang="en-US" sz="1700" b="1" kern="1200" dirty="0">
              <a:latin typeface="Tahoma" panose="020B0604030504040204" pitchFamily="34" charset="0"/>
              <a:ea typeface="Tahoma" panose="020B0604030504040204" pitchFamily="34" charset="0"/>
              <a:cs typeface="Tahoma" panose="020B0604030504040204" pitchFamily="34" charset="0"/>
            </a:rPr>
            <a:t>Offshore</a:t>
          </a:r>
          <a:r>
            <a:rPr lang="en-US" sz="1700" kern="1200" dirty="0">
              <a:latin typeface="Tahoma" panose="020B0604030504040204" pitchFamily="34" charset="0"/>
              <a:ea typeface="Tahoma" panose="020B0604030504040204" pitchFamily="34" charset="0"/>
              <a:cs typeface="Tahoma" panose="020B0604030504040204" pitchFamily="34" charset="0"/>
            </a:rPr>
            <a:t>” employees</a:t>
          </a:r>
        </a:p>
      </dsp:txBody>
      <dsp:txXfrm>
        <a:off x="9893915" y="248362"/>
        <a:ext cx="2247673" cy="13486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B9B7F-FAD7-4EDD-95C9-ADE7043DF547}"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4D9C0-7A1D-4DF0-BAC8-E8E6C2B87940}" type="slidenum">
              <a:rPr lang="en-US" smtClean="0"/>
              <a:t>‹#›</a:t>
            </a:fld>
            <a:endParaRPr lang="en-US"/>
          </a:p>
        </p:txBody>
      </p:sp>
    </p:spTree>
    <p:extLst>
      <p:ext uri="{BB962C8B-B14F-4D97-AF65-F5344CB8AC3E}">
        <p14:creationId xmlns:p14="http://schemas.microsoft.com/office/powerpoint/2010/main" val="360333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C1C5AEB-A2A2-4EEE-8914-BF1BF68816A6}" type="datetime1">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9C5619-ADE9-43E1-B66C-BA2CFE30C0E9}" type="slidenum">
              <a:rPr lang="en-US" smtClean="0"/>
              <a:t>‹#›</a:t>
            </a:fld>
            <a:endParaRPr lang="en-US"/>
          </a:p>
        </p:txBody>
      </p:sp>
    </p:spTree>
    <p:extLst>
      <p:ext uri="{BB962C8B-B14F-4D97-AF65-F5344CB8AC3E}">
        <p14:creationId xmlns:p14="http://schemas.microsoft.com/office/powerpoint/2010/main" val="9539931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5B46E-CBA3-4147-BC38-63310F1CB26C}" type="datetime1">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C5619-ADE9-43E1-B66C-BA2CFE30C0E9}" type="slidenum">
              <a:rPr lang="en-US" smtClean="0"/>
              <a:t>‹#›</a:t>
            </a:fld>
            <a:endParaRPr lang="en-US"/>
          </a:p>
        </p:txBody>
      </p:sp>
    </p:spTree>
    <p:extLst>
      <p:ext uri="{BB962C8B-B14F-4D97-AF65-F5344CB8AC3E}">
        <p14:creationId xmlns:p14="http://schemas.microsoft.com/office/powerpoint/2010/main" val="1884707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C2D6A-C221-4EB7-94A6-4B4EA5A6D251}" type="datetime1">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C5619-ADE9-43E1-B66C-BA2CFE30C0E9}" type="slidenum">
              <a:rPr lang="en-US" smtClean="0"/>
              <a:t>‹#›</a:t>
            </a:fld>
            <a:endParaRPr lang="en-US"/>
          </a:p>
        </p:txBody>
      </p:sp>
    </p:spTree>
    <p:extLst>
      <p:ext uri="{BB962C8B-B14F-4D97-AF65-F5344CB8AC3E}">
        <p14:creationId xmlns:p14="http://schemas.microsoft.com/office/powerpoint/2010/main" val="128236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A7380E-01C5-455A-8F82-72A910420271}" type="datetime1">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9C5619-ADE9-43E1-B66C-BA2CFE30C0E9}" type="slidenum">
              <a:rPr lang="en-US" smtClean="0"/>
              <a:t>‹#›</a:t>
            </a:fld>
            <a:endParaRPr lang="en-US"/>
          </a:p>
        </p:txBody>
      </p:sp>
    </p:spTree>
    <p:extLst>
      <p:ext uri="{BB962C8B-B14F-4D97-AF65-F5344CB8AC3E}">
        <p14:creationId xmlns:p14="http://schemas.microsoft.com/office/powerpoint/2010/main" val="209753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6FBE114-2D52-4EA3-B3E0-8837502B54FC}" type="datetime1">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9C5619-ADE9-43E1-B66C-BA2CFE30C0E9}" type="slidenum">
              <a:rPr lang="en-US" smtClean="0"/>
              <a:t>‹#›</a:t>
            </a:fld>
            <a:endParaRPr lang="en-US"/>
          </a:p>
        </p:txBody>
      </p:sp>
    </p:spTree>
    <p:extLst>
      <p:ext uri="{BB962C8B-B14F-4D97-AF65-F5344CB8AC3E}">
        <p14:creationId xmlns:p14="http://schemas.microsoft.com/office/powerpoint/2010/main" val="2097995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C6320D8-2DB8-49DB-A242-0CDA6941F256}" type="datetime1">
              <a:rPr lang="en-US" smtClean="0"/>
              <a:t>4/18/2024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E9C5619-ADE9-43E1-B66C-BA2CFE30C0E9}" type="slidenum">
              <a:rPr lang="en-US" smtClean="0"/>
              <a:t>‹#›</a:t>
            </a:fld>
            <a:endParaRPr lang="en-US"/>
          </a:p>
        </p:txBody>
      </p:sp>
    </p:spTree>
    <p:extLst>
      <p:ext uri="{BB962C8B-B14F-4D97-AF65-F5344CB8AC3E}">
        <p14:creationId xmlns:p14="http://schemas.microsoft.com/office/powerpoint/2010/main" val="124435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23C8E7C-7657-435F-9BF5-01C230E47EDB}" type="datetime1">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9C5619-ADE9-43E1-B66C-BA2CFE30C0E9}"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4210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B55DFB-1048-4A28-94CD-E1EC189EB242}" type="datetime1">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9C5619-ADE9-43E1-B66C-BA2CFE30C0E9}" type="slidenum">
              <a:rPr lang="en-US" smtClean="0"/>
              <a:t>‹#›</a:t>
            </a:fld>
            <a:endParaRPr lang="en-US"/>
          </a:p>
        </p:txBody>
      </p:sp>
    </p:spTree>
    <p:extLst>
      <p:ext uri="{BB962C8B-B14F-4D97-AF65-F5344CB8AC3E}">
        <p14:creationId xmlns:p14="http://schemas.microsoft.com/office/powerpoint/2010/main" val="295992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89489-9CE7-4DB8-AE12-E4D8116F9C6D}" type="datetime1">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9C5619-ADE9-43E1-B66C-BA2CFE30C0E9}" type="slidenum">
              <a:rPr lang="en-US" smtClean="0"/>
              <a:t>‹#›</a:t>
            </a:fld>
            <a:endParaRPr lang="en-US"/>
          </a:p>
        </p:txBody>
      </p:sp>
    </p:spTree>
    <p:extLst>
      <p:ext uri="{BB962C8B-B14F-4D97-AF65-F5344CB8AC3E}">
        <p14:creationId xmlns:p14="http://schemas.microsoft.com/office/powerpoint/2010/main" val="192131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F2D93CD-7C27-4818-8353-2FCA5B9BA540}" type="datetime1">
              <a:rPr lang="en-US" smtClean="0"/>
              <a:t>4/18/2024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E9C5619-ADE9-43E1-B66C-BA2CFE30C0E9}" type="slidenum">
              <a:rPr lang="en-US" smtClean="0"/>
              <a:t>‹#›</a:t>
            </a:fld>
            <a:endParaRPr lang="en-US"/>
          </a:p>
        </p:txBody>
      </p:sp>
    </p:spTree>
    <p:extLst>
      <p:ext uri="{BB962C8B-B14F-4D97-AF65-F5344CB8AC3E}">
        <p14:creationId xmlns:p14="http://schemas.microsoft.com/office/powerpoint/2010/main" val="13139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299826E-08BA-4131-BF02-5A18DDF2366A}" type="datetime1">
              <a:rPr lang="en-US" smtClean="0"/>
              <a:t>4/18/2024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E9C5619-ADE9-43E1-B66C-BA2CFE30C0E9}" type="slidenum">
              <a:rPr lang="en-US" smtClean="0"/>
              <a:t>‹#›</a:t>
            </a:fld>
            <a:endParaRPr lang="en-US"/>
          </a:p>
        </p:txBody>
      </p:sp>
    </p:spTree>
    <p:extLst>
      <p:ext uri="{BB962C8B-B14F-4D97-AF65-F5344CB8AC3E}">
        <p14:creationId xmlns:p14="http://schemas.microsoft.com/office/powerpoint/2010/main" val="1033261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C8A8578-7350-4A38-914E-C3A32876C308}" type="datetime1">
              <a:rPr lang="en-US" smtClean="0"/>
              <a:t>4/18/2024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E9C5619-ADE9-43E1-B66C-BA2CFE30C0E9}" type="slidenum">
              <a:rPr lang="en-US" smtClean="0"/>
              <a:t>‹#›</a:t>
            </a:fld>
            <a:endParaRPr lang="en-US"/>
          </a:p>
        </p:txBody>
      </p:sp>
    </p:spTree>
    <p:extLst>
      <p:ext uri="{BB962C8B-B14F-4D97-AF65-F5344CB8AC3E}">
        <p14:creationId xmlns:p14="http://schemas.microsoft.com/office/powerpoint/2010/main" val="3506058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2.png"/><Relationship Id="rId7" Type="http://schemas.openxmlformats.org/officeDocument/2006/relationships/diagramColors" Target="../diagrams/colors5.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2.png"/><Relationship Id="rId7" Type="http://schemas.openxmlformats.org/officeDocument/2006/relationships/diagramColors" Target="../diagrams/colors6.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51A6-C243-FE04-B190-458420ED1292}"/>
              </a:ext>
            </a:extLst>
          </p:cNvPr>
          <p:cNvSpPr>
            <a:spLocks noGrp="1"/>
          </p:cNvSpPr>
          <p:nvPr>
            <p:ph type="ctrTitle"/>
          </p:nvPr>
        </p:nvSpPr>
        <p:spPr/>
        <p:txBody>
          <a:bodyPr/>
          <a:lstStyle/>
          <a:p>
            <a:r>
              <a:rPr lang="en-US" dirty="0"/>
              <a:t>Data Science</a:t>
            </a:r>
            <a:br>
              <a:rPr lang="en-US" dirty="0"/>
            </a:br>
            <a:r>
              <a:rPr lang="en-US" dirty="0"/>
              <a:t>Salary Analysis</a:t>
            </a:r>
          </a:p>
        </p:txBody>
      </p:sp>
      <p:sp>
        <p:nvSpPr>
          <p:cNvPr id="3" name="Subtitle 2">
            <a:extLst>
              <a:ext uri="{FF2B5EF4-FFF2-40B4-BE49-F238E27FC236}">
                <a16:creationId xmlns:a16="http://schemas.microsoft.com/office/drawing/2014/main" id="{AC48BDDB-7B44-4F41-13C5-94302D0A80CB}"/>
              </a:ext>
            </a:extLst>
          </p:cNvPr>
          <p:cNvSpPr>
            <a:spLocks noGrp="1"/>
          </p:cNvSpPr>
          <p:nvPr>
            <p:ph type="subTitle" idx="1"/>
          </p:nvPr>
        </p:nvSpPr>
        <p:spPr/>
        <p:txBody>
          <a:bodyPr/>
          <a:lstStyle/>
          <a:p>
            <a:r>
              <a:rPr lang="en-US"/>
              <a:t>Prepared by Brendan OConnell</a:t>
            </a:r>
          </a:p>
          <a:p>
            <a:r>
              <a:rPr lang="en-US"/>
              <a:t>April 14, 2024</a:t>
            </a:r>
            <a:endParaRPr lang="en-US" dirty="0"/>
          </a:p>
        </p:txBody>
      </p:sp>
    </p:spTree>
    <p:extLst>
      <p:ext uri="{BB962C8B-B14F-4D97-AF65-F5344CB8AC3E}">
        <p14:creationId xmlns:p14="http://schemas.microsoft.com/office/powerpoint/2010/main" val="1132530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766D">
            <a:alpha val="75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9434-D99A-F194-780A-EE64C097F759}"/>
              </a:ext>
            </a:extLst>
          </p:cNvPr>
          <p:cNvSpPr txBox="1"/>
          <p:nvPr/>
        </p:nvSpPr>
        <p:spPr>
          <a:xfrm>
            <a:off x="8801256" y="191345"/>
            <a:ext cx="2724911" cy="1015663"/>
          </a:xfrm>
          <a:prstGeom prst="rect">
            <a:avLst/>
          </a:prstGeom>
        </p:spPr>
        <p:txBody>
          <a:bodyPr vert="horz" lIns="182880" tIns="182880" rIns="182880" bIns="182880" rtlCol="0" anchor="ctr">
            <a:normAutofit fontScale="85000" lnSpcReduction="10000"/>
          </a:bodyPr>
          <a:lstStyle/>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Part 1 </a:t>
            </a:r>
          </a:p>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U.S. Data Analysis</a:t>
            </a:r>
          </a:p>
        </p:txBody>
      </p:sp>
      <p:sp>
        <p:nvSpPr>
          <p:cNvPr id="31" name="Rectangle 30">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4F2F7-C806-08E8-8C0B-CE9834C95F54}"/>
              </a:ext>
            </a:extLst>
          </p:cNvPr>
          <p:cNvSpPr txBox="1"/>
          <p:nvPr/>
        </p:nvSpPr>
        <p:spPr>
          <a:xfrm>
            <a:off x="8321926" y="1250234"/>
            <a:ext cx="3683570" cy="1051570"/>
          </a:xfrm>
          <a:prstGeom prst="rect">
            <a:avLst/>
          </a:prstGeom>
          <a:noFill/>
        </p:spPr>
        <p:txBody>
          <a:bodyPr wrap="square">
            <a:spAutoFit/>
          </a:bodyPr>
          <a:lstStyle/>
          <a:p>
            <a:pPr algn="ctr" defTabSz="914400">
              <a:spcBef>
                <a:spcPts val="1000"/>
              </a:spcBef>
              <a:buClr>
                <a:schemeClr val="accent2"/>
              </a:buClr>
            </a:pPr>
            <a:r>
              <a:rPr lang="en-US" dirty="0">
                <a:solidFill>
                  <a:schemeClr val="bg1"/>
                </a:solidFill>
              </a:rPr>
              <a:t> </a:t>
            </a:r>
            <a:r>
              <a:rPr lang="en-US" dirty="0">
                <a:solidFill>
                  <a:schemeClr val="accent5">
                    <a:lumMod val="75000"/>
                  </a:schemeClr>
                </a:solidFill>
              </a:rPr>
              <a:t>“Salaries are </a:t>
            </a:r>
            <a:r>
              <a:rPr lang="en-US" u="sng" dirty="0">
                <a:solidFill>
                  <a:schemeClr val="accent5">
                    <a:lumMod val="75000"/>
                  </a:schemeClr>
                </a:solidFill>
              </a:rPr>
              <a:t>going</a:t>
            </a:r>
            <a:r>
              <a:rPr lang="en-US" dirty="0">
                <a:solidFill>
                  <a:schemeClr val="accent5">
                    <a:lumMod val="75000"/>
                  </a:schemeClr>
                </a:solidFill>
              </a:rPr>
              <a:t> </a:t>
            </a:r>
            <a:r>
              <a:rPr lang="en-US" u="sng" dirty="0">
                <a:solidFill>
                  <a:schemeClr val="accent5">
                    <a:lumMod val="75000"/>
                  </a:schemeClr>
                </a:solidFill>
              </a:rPr>
              <a:t>up</a:t>
            </a:r>
            <a:r>
              <a:rPr lang="en-US" dirty="0">
                <a:solidFill>
                  <a:schemeClr val="accent5">
                    <a:lumMod val="75000"/>
                  </a:schemeClr>
                </a:solidFill>
              </a:rPr>
              <a:t> </a:t>
            </a:r>
            <a:br>
              <a:rPr lang="en-US" dirty="0">
                <a:solidFill>
                  <a:schemeClr val="accent5">
                    <a:lumMod val="75000"/>
                  </a:schemeClr>
                </a:solidFill>
              </a:rPr>
            </a:br>
            <a:r>
              <a:rPr lang="en-US" dirty="0">
                <a:solidFill>
                  <a:schemeClr val="accent5">
                    <a:lumMod val="75000"/>
                  </a:schemeClr>
                </a:solidFill>
              </a:rPr>
              <a:t>due to the great recession”</a:t>
            </a:r>
            <a:endParaRPr lang="en-US" dirty="0"/>
          </a:p>
          <a:p>
            <a:pPr algn="ctr" defTabSz="914400">
              <a:spcBef>
                <a:spcPts val="1000"/>
              </a:spcBef>
              <a:buClr>
                <a:schemeClr val="accent2"/>
              </a:buClr>
            </a:pPr>
            <a:endParaRPr lang="en-US" dirty="0">
              <a:solidFill>
                <a:schemeClr val="accent5">
                  <a:lumMod val="75000"/>
                </a:schemeClr>
              </a:solidFill>
            </a:endParaRPr>
          </a:p>
        </p:txBody>
      </p:sp>
      <p:sp>
        <p:nvSpPr>
          <p:cNvPr id="14" name="TextBox 13">
            <a:extLst>
              <a:ext uri="{FF2B5EF4-FFF2-40B4-BE49-F238E27FC236}">
                <a16:creationId xmlns:a16="http://schemas.microsoft.com/office/drawing/2014/main" id="{0D42CC89-76C3-317D-6C12-D8054C31F311}"/>
              </a:ext>
            </a:extLst>
          </p:cNvPr>
          <p:cNvSpPr txBox="1"/>
          <p:nvPr/>
        </p:nvSpPr>
        <p:spPr>
          <a:xfrm>
            <a:off x="8321926" y="2299238"/>
            <a:ext cx="3683570" cy="4278094"/>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Does the data support the theory of salary increases over recent years?</a:t>
            </a:r>
          </a:p>
          <a:p>
            <a:r>
              <a:rPr lang="en-US" sz="1600" dirty="0">
                <a:latin typeface="Tahoma" panose="020B0604030504040204" pitchFamily="34" charset="0"/>
                <a:ea typeface="Tahoma" panose="020B0604030504040204" pitchFamily="34" charset="0"/>
                <a:cs typeface="Tahoma" panose="020B0604030504040204" pitchFamily="34" charset="0"/>
              </a:rPr>
              <a:t>Several data aggregations are compiled and plotted for U.S. salaries: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u="sng" dirty="0">
                <a:latin typeface="Tahoma" panose="020B0604030504040204" pitchFamily="34" charset="0"/>
                <a:ea typeface="Tahoma" panose="020B0604030504040204" pitchFamily="34" charset="0"/>
                <a:cs typeface="Tahoma" panose="020B0604030504040204" pitchFamily="34" charset="0"/>
              </a:rPr>
              <a:t>Top-left</a:t>
            </a:r>
            <a:r>
              <a:rPr lang="en-US" sz="1600" dirty="0">
                <a:latin typeface="Tahoma" panose="020B0604030504040204" pitchFamily="34" charset="0"/>
                <a:ea typeface="Tahoma" panose="020B0604030504040204" pitchFamily="34" charset="0"/>
                <a:cs typeface="Tahoma" panose="020B0604030504040204" pitchFamily="34" charset="0"/>
              </a:rPr>
              <a:t> plots Job Field trends.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u="sng" dirty="0">
                <a:latin typeface="Tahoma" panose="020B0604030504040204" pitchFamily="34" charset="0"/>
                <a:ea typeface="Tahoma" panose="020B0604030504040204" pitchFamily="34" charset="0"/>
                <a:cs typeface="Tahoma" panose="020B0604030504040204" pitchFamily="34" charset="0"/>
              </a:rPr>
              <a:t>Middle</a:t>
            </a:r>
            <a:r>
              <a:rPr lang="en-US" sz="1600" dirty="0">
                <a:latin typeface="Tahoma" panose="020B0604030504040204" pitchFamily="34" charset="0"/>
                <a:ea typeface="Tahoma" panose="020B0604030504040204" pitchFamily="34" charset="0"/>
                <a:cs typeface="Tahoma" panose="020B0604030504040204" pitchFamily="34" charset="0"/>
              </a:rPr>
              <a:t> plots Experience trends.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u="sng" dirty="0">
                <a:latin typeface="Tahoma" panose="020B0604030504040204" pitchFamily="34" charset="0"/>
                <a:ea typeface="Tahoma" panose="020B0604030504040204" pitchFamily="34" charset="0"/>
                <a:cs typeface="Tahoma" panose="020B0604030504040204" pitchFamily="34" charset="0"/>
              </a:rPr>
              <a:t>Bottom-left</a:t>
            </a:r>
            <a:r>
              <a:rPr lang="en-US" sz="1600" dirty="0">
                <a:latin typeface="Tahoma" panose="020B0604030504040204" pitchFamily="34" charset="0"/>
                <a:ea typeface="Tahoma" panose="020B0604030504040204" pitchFamily="34" charset="0"/>
                <a:cs typeface="Tahoma" panose="020B0604030504040204" pitchFamily="34" charset="0"/>
              </a:rPr>
              <a:t> plots lines for each experience level within a Job Field.</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See details in the corresponding text for each line plot. Ultimately, there does not seem to be a trend for increasing salaries in Data Science, but our offers should still be competitive.</a:t>
            </a:r>
          </a:p>
        </p:txBody>
      </p:sp>
      <p:pic>
        <p:nvPicPr>
          <p:cNvPr id="11" name="Picture 10" descr="A graph of a salary&#10;&#10;Description automatically generated with medium confidence">
            <a:extLst>
              <a:ext uri="{FF2B5EF4-FFF2-40B4-BE49-F238E27FC236}">
                <a16:creationId xmlns:a16="http://schemas.microsoft.com/office/drawing/2014/main" id="{BA29AD08-C179-EA89-3DD8-0A4E4AE90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15" y="132963"/>
            <a:ext cx="4701095" cy="2619270"/>
          </a:xfrm>
          <a:prstGeom prst="rect">
            <a:avLst/>
          </a:prstGeom>
          <a:ln>
            <a:noFill/>
          </a:ln>
        </p:spPr>
      </p:pic>
      <p:pic>
        <p:nvPicPr>
          <p:cNvPr id="18" name="Picture 17" descr="A graph of a graph showing a number of salary&#10;&#10;Description automatically generated with medium confidence">
            <a:extLst>
              <a:ext uri="{FF2B5EF4-FFF2-40B4-BE49-F238E27FC236}">
                <a16:creationId xmlns:a16="http://schemas.microsoft.com/office/drawing/2014/main" id="{D7A6F139-02EE-113A-1381-8616898D3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15" y="4000500"/>
            <a:ext cx="4824784" cy="2688185"/>
          </a:xfrm>
          <a:prstGeom prst="rect">
            <a:avLst/>
          </a:prstGeom>
          <a:ln>
            <a:noFill/>
          </a:ln>
        </p:spPr>
      </p:pic>
      <p:pic>
        <p:nvPicPr>
          <p:cNvPr id="16" name="Picture 15" descr="A graph of a salary&#10;&#10;Description automatically generated with medium confidence">
            <a:extLst>
              <a:ext uri="{FF2B5EF4-FFF2-40B4-BE49-F238E27FC236}">
                <a16:creationId xmlns:a16="http://schemas.microsoft.com/office/drawing/2014/main" id="{EB795C64-88D5-0556-1BF2-1BE638DFF5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4182" y="1776019"/>
            <a:ext cx="4417744" cy="2461398"/>
          </a:xfrm>
          <a:prstGeom prst="rect">
            <a:avLst/>
          </a:prstGeom>
          <a:ln>
            <a:solidFill>
              <a:schemeClr val="tx1"/>
            </a:solidFill>
          </a:ln>
        </p:spPr>
      </p:pic>
      <p:sp>
        <p:nvSpPr>
          <p:cNvPr id="19" name="TextBox 18">
            <a:extLst>
              <a:ext uri="{FF2B5EF4-FFF2-40B4-BE49-F238E27FC236}">
                <a16:creationId xmlns:a16="http://schemas.microsoft.com/office/drawing/2014/main" id="{E73BD51B-EE21-A219-EEF5-6D19A756F894}"/>
              </a:ext>
            </a:extLst>
          </p:cNvPr>
          <p:cNvSpPr txBox="1"/>
          <p:nvPr/>
        </p:nvSpPr>
        <p:spPr>
          <a:xfrm>
            <a:off x="4778720" y="119159"/>
            <a:ext cx="2564415" cy="338554"/>
          </a:xfrm>
          <a:prstGeom prst="rect">
            <a:avLst/>
          </a:prstGeom>
          <a:noFill/>
        </p:spPr>
        <p:txBody>
          <a:bodyPr wrap="square" rtlCol="0">
            <a:spAutoFit/>
          </a:bodyPr>
          <a:lstStyle/>
          <a:p>
            <a:endParaRPr lang="en-US" sz="1600" dirty="0">
              <a:solidFill>
                <a:schemeClr val="tx1">
                  <a:lumMod val="50000"/>
                  <a:lumOff val="50000"/>
                </a:schemeClr>
              </a:solidFill>
              <a:latin typeface="Bell MT" panose="02020503060305020303" pitchFamily="18" charset="0"/>
            </a:endParaRPr>
          </a:p>
        </p:txBody>
      </p:sp>
      <p:sp>
        <p:nvSpPr>
          <p:cNvPr id="20" name="TextBox 19">
            <a:extLst>
              <a:ext uri="{FF2B5EF4-FFF2-40B4-BE49-F238E27FC236}">
                <a16:creationId xmlns:a16="http://schemas.microsoft.com/office/drawing/2014/main" id="{1F476C80-5129-BE5D-8787-48CC13184BB6}"/>
              </a:ext>
            </a:extLst>
          </p:cNvPr>
          <p:cNvSpPr txBox="1"/>
          <p:nvPr/>
        </p:nvSpPr>
        <p:spPr>
          <a:xfrm>
            <a:off x="4147710" y="191345"/>
            <a:ext cx="3859536" cy="954107"/>
          </a:xfrm>
          <a:prstGeom prst="rect">
            <a:avLst/>
          </a:prstGeom>
          <a:noFill/>
        </p:spPr>
        <p:txBody>
          <a:bodyPr wrap="square" rtlCol="0">
            <a:spAutoFit/>
          </a:bodyPr>
          <a:lstStyle/>
          <a:p>
            <a:r>
              <a:rPr lang="en-US" sz="1400" b="1" u="sng" dirty="0">
                <a:solidFill>
                  <a:schemeClr val="tx1">
                    <a:lumMod val="50000"/>
                    <a:lumOff val="50000"/>
                  </a:schemeClr>
                </a:solidFill>
                <a:latin typeface="Bell MT" panose="02020503060305020303" pitchFamily="18" charset="0"/>
              </a:rPr>
              <a:t>Top-Left</a:t>
            </a:r>
            <a:br>
              <a:rPr lang="en-US" sz="1400" b="1" dirty="0">
                <a:solidFill>
                  <a:schemeClr val="tx1">
                    <a:lumMod val="50000"/>
                    <a:lumOff val="50000"/>
                  </a:schemeClr>
                </a:solidFill>
                <a:latin typeface="Bell MT" panose="02020503060305020303" pitchFamily="18" charset="0"/>
              </a:rPr>
            </a:br>
            <a:r>
              <a:rPr lang="en-US" sz="1400" dirty="0">
                <a:solidFill>
                  <a:schemeClr val="tx1">
                    <a:lumMod val="50000"/>
                    <a:lumOff val="50000"/>
                  </a:schemeClr>
                </a:solidFill>
                <a:latin typeface="Bell MT" panose="02020503060305020303" pitchFamily="18" charset="0"/>
              </a:rPr>
              <a:t>Analysis and Engineering fields show salary increases over time, whereas A.I./M.L. and </a:t>
            </a:r>
            <a:br>
              <a:rPr lang="en-US" sz="1400" dirty="0">
                <a:solidFill>
                  <a:schemeClr val="tx1">
                    <a:lumMod val="50000"/>
                    <a:lumOff val="50000"/>
                  </a:schemeClr>
                </a:solidFill>
                <a:latin typeface="Bell MT" panose="02020503060305020303" pitchFamily="18" charset="0"/>
              </a:rPr>
            </a:br>
            <a:r>
              <a:rPr lang="en-US" sz="1400" dirty="0">
                <a:solidFill>
                  <a:schemeClr val="tx1">
                    <a:lumMod val="50000"/>
                    <a:lumOff val="50000"/>
                  </a:schemeClr>
                </a:solidFill>
                <a:latin typeface="Bell MT" panose="02020503060305020303" pitchFamily="18" charset="0"/>
              </a:rPr>
              <a:t>        Data Science do not show consistent trends. </a:t>
            </a:r>
            <a:endParaRPr lang="en-US" sz="1400" b="1" dirty="0">
              <a:solidFill>
                <a:schemeClr val="tx1">
                  <a:lumMod val="50000"/>
                  <a:lumOff val="50000"/>
                </a:schemeClr>
              </a:solidFill>
              <a:latin typeface="Bell MT" panose="02020503060305020303" pitchFamily="18" charset="0"/>
            </a:endParaRPr>
          </a:p>
        </p:txBody>
      </p:sp>
      <p:sp>
        <p:nvSpPr>
          <p:cNvPr id="21" name="TextBox 20">
            <a:extLst>
              <a:ext uri="{FF2B5EF4-FFF2-40B4-BE49-F238E27FC236}">
                <a16:creationId xmlns:a16="http://schemas.microsoft.com/office/drawing/2014/main" id="{6F0F6B6D-385D-DC16-BC16-410A1A6C277C}"/>
              </a:ext>
            </a:extLst>
          </p:cNvPr>
          <p:cNvSpPr txBox="1"/>
          <p:nvPr/>
        </p:nvSpPr>
        <p:spPr>
          <a:xfrm>
            <a:off x="1143537" y="2798492"/>
            <a:ext cx="2924175" cy="1169551"/>
          </a:xfrm>
          <a:prstGeom prst="rect">
            <a:avLst/>
          </a:prstGeom>
          <a:noFill/>
        </p:spPr>
        <p:txBody>
          <a:bodyPr wrap="square" rtlCol="0">
            <a:spAutoFit/>
          </a:bodyPr>
          <a:lstStyle/>
          <a:p>
            <a:r>
              <a:rPr lang="en-US" sz="1400" b="1" u="sng" dirty="0">
                <a:solidFill>
                  <a:schemeClr val="tx1">
                    <a:lumMod val="50000"/>
                    <a:lumOff val="50000"/>
                  </a:schemeClr>
                </a:solidFill>
                <a:latin typeface="Bell MT" panose="02020503060305020303" pitchFamily="18" charset="0"/>
              </a:rPr>
              <a:t>Middle</a:t>
            </a:r>
            <a:br>
              <a:rPr lang="en-US" sz="1400" b="1" dirty="0">
                <a:solidFill>
                  <a:schemeClr val="tx1">
                    <a:lumMod val="50000"/>
                    <a:lumOff val="50000"/>
                  </a:schemeClr>
                </a:solidFill>
                <a:latin typeface="Bell MT" panose="02020503060305020303" pitchFamily="18" charset="0"/>
              </a:rPr>
            </a:br>
            <a:r>
              <a:rPr lang="en-US" sz="1400" dirty="0">
                <a:solidFill>
                  <a:schemeClr val="tx1">
                    <a:lumMod val="50000"/>
                    <a:lumOff val="50000"/>
                  </a:schemeClr>
                </a:solidFill>
                <a:latin typeface="Bell MT" panose="02020503060305020303" pitchFamily="18" charset="0"/>
              </a:rPr>
              <a:t>Executive and Senior levels have decreasing salary trends, whereas Mid and Junior levels show increasing salary trends overall.</a:t>
            </a:r>
            <a:endParaRPr lang="en-US" sz="1400" b="1" dirty="0">
              <a:solidFill>
                <a:schemeClr val="tx1">
                  <a:lumMod val="50000"/>
                  <a:lumOff val="50000"/>
                </a:schemeClr>
              </a:solidFill>
              <a:latin typeface="Bell MT" panose="02020503060305020303" pitchFamily="18" charset="0"/>
            </a:endParaRPr>
          </a:p>
        </p:txBody>
      </p:sp>
      <p:sp>
        <p:nvSpPr>
          <p:cNvPr id="22" name="TextBox 21">
            <a:extLst>
              <a:ext uri="{FF2B5EF4-FFF2-40B4-BE49-F238E27FC236}">
                <a16:creationId xmlns:a16="http://schemas.microsoft.com/office/drawing/2014/main" id="{CBA06066-0826-154F-43CF-4FAC865004F4}"/>
              </a:ext>
            </a:extLst>
          </p:cNvPr>
          <p:cNvSpPr txBox="1"/>
          <p:nvPr/>
        </p:nvSpPr>
        <p:spPr>
          <a:xfrm>
            <a:off x="4778720" y="5080254"/>
            <a:ext cx="3228526" cy="1600438"/>
          </a:xfrm>
          <a:prstGeom prst="rect">
            <a:avLst/>
          </a:prstGeom>
          <a:noFill/>
        </p:spPr>
        <p:txBody>
          <a:bodyPr wrap="square" rtlCol="0">
            <a:spAutoFit/>
          </a:bodyPr>
          <a:lstStyle/>
          <a:p>
            <a:r>
              <a:rPr lang="en-US" sz="1400" b="1" u="sng" dirty="0">
                <a:solidFill>
                  <a:schemeClr val="tx1">
                    <a:lumMod val="50000"/>
                    <a:lumOff val="50000"/>
                  </a:schemeClr>
                </a:solidFill>
                <a:latin typeface="Bell MT" panose="02020503060305020303" pitchFamily="18" charset="0"/>
              </a:rPr>
              <a:t>Bottom-left</a:t>
            </a:r>
            <a:br>
              <a:rPr lang="en-US" sz="1400" b="1" dirty="0">
                <a:solidFill>
                  <a:schemeClr val="tx1">
                    <a:lumMod val="50000"/>
                    <a:lumOff val="50000"/>
                  </a:schemeClr>
                </a:solidFill>
                <a:latin typeface="Bell MT" panose="02020503060305020303" pitchFamily="18" charset="0"/>
              </a:rPr>
            </a:br>
            <a:r>
              <a:rPr lang="en-US" sz="1400" dirty="0">
                <a:solidFill>
                  <a:schemeClr val="tx1">
                    <a:lumMod val="50000"/>
                    <a:lumOff val="50000"/>
                  </a:schemeClr>
                </a:solidFill>
                <a:latin typeface="Bell MT" panose="02020503060305020303" pitchFamily="18" charset="0"/>
              </a:rPr>
              <a:t>The most relevant data here is the </a:t>
            </a:r>
            <a:br>
              <a:rPr lang="en-US" sz="1400" dirty="0">
                <a:solidFill>
                  <a:schemeClr val="tx1">
                    <a:lumMod val="50000"/>
                    <a:lumOff val="50000"/>
                  </a:schemeClr>
                </a:solidFill>
                <a:latin typeface="Bell MT" panose="02020503060305020303" pitchFamily="18" charset="0"/>
              </a:rPr>
            </a:br>
            <a:r>
              <a:rPr lang="en-US" sz="1400" dirty="0">
                <a:solidFill>
                  <a:schemeClr val="tx1">
                    <a:lumMod val="50000"/>
                    <a:lumOff val="50000"/>
                  </a:schemeClr>
                </a:solidFill>
                <a:latin typeface="Bell MT" panose="02020503060305020303" pitchFamily="18" charset="0"/>
              </a:rPr>
              <a:t>Data Science field, which shows a decreasing salary trend for Exec and Senior levels (our area of focus for talent) whereas the Mid and Junior levels have very slight increasing salary trends.</a:t>
            </a:r>
            <a:endParaRPr lang="en-US" sz="1400" b="1" dirty="0">
              <a:solidFill>
                <a:schemeClr val="tx1">
                  <a:lumMod val="50000"/>
                  <a:lumOff val="50000"/>
                </a:schemeClr>
              </a:solidFill>
              <a:latin typeface="Bell MT" panose="02020503060305020303" pitchFamily="18" charset="0"/>
            </a:endParaRPr>
          </a:p>
        </p:txBody>
      </p:sp>
      <p:cxnSp>
        <p:nvCxnSpPr>
          <p:cNvPr id="24" name="Straight Connector 23">
            <a:extLst>
              <a:ext uri="{FF2B5EF4-FFF2-40B4-BE49-F238E27FC236}">
                <a16:creationId xmlns:a16="http://schemas.microsoft.com/office/drawing/2014/main" id="{660E86E8-808F-87D3-1FB9-CACA2B6E8EA7}"/>
              </a:ext>
            </a:extLst>
          </p:cNvPr>
          <p:cNvCxnSpPr>
            <a:cxnSpLocks/>
          </p:cNvCxnSpPr>
          <p:nvPr/>
        </p:nvCxnSpPr>
        <p:spPr>
          <a:xfrm flipH="1">
            <a:off x="3904182" y="1776019"/>
            <a:ext cx="441774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B010EEC-CA26-6E7D-1175-3DABC87DE24B}"/>
              </a:ext>
            </a:extLst>
          </p:cNvPr>
          <p:cNvCxnSpPr>
            <a:cxnSpLocks/>
          </p:cNvCxnSpPr>
          <p:nvPr/>
        </p:nvCxnSpPr>
        <p:spPr>
          <a:xfrm flipH="1">
            <a:off x="3904182" y="4237417"/>
            <a:ext cx="441774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B750189-844A-6399-8366-433FF25A355C}"/>
              </a:ext>
            </a:extLst>
          </p:cNvPr>
          <p:cNvCxnSpPr/>
          <p:nvPr/>
        </p:nvCxnSpPr>
        <p:spPr>
          <a:xfrm>
            <a:off x="3904182" y="2766037"/>
            <a:ext cx="0" cy="123446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2C8662A-BB41-A8F6-6CD2-838B3DFCD967}"/>
              </a:ext>
            </a:extLst>
          </p:cNvPr>
          <p:cNvCxnSpPr>
            <a:cxnSpLocks/>
          </p:cNvCxnSpPr>
          <p:nvPr/>
        </p:nvCxnSpPr>
        <p:spPr>
          <a:xfrm>
            <a:off x="0" y="2766037"/>
            <a:ext cx="39041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C510D1-5BE5-3130-83FB-535708588E1A}"/>
              </a:ext>
            </a:extLst>
          </p:cNvPr>
          <p:cNvCxnSpPr/>
          <p:nvPr/>
        </p:nvCxnSpPr>
        <p:spPr>
          <a:xfrm>
            <a:off x="3904182" y="1776019"/>
            <a:ext cx="0" cy="9900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44A508-CCDD-9FD5-F96B-2E3D250F9EBB}"/>
              </a:ext>
            </a:extLst>
          </p:cNvPr>
          <p:cNvCxnSpPr/>
          <p:nvPr/>
        </p:nvCxnSpPr>
        <p:spPr>
          <a:xfrm>
            <a:off x="3904182" y="4000500"/>
            <a:ext cx="0" cy="2369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B27818-3D00-BA1B-9B74-22E507E2574E}"/>
              </a:ext>
            </a:extLst>
          </p:cNvPr>
          <p:cNvCxnSpPr/>
          <p:nvPr/>
        </p:nvCxnSpPr>
        <p:spPr>
          <a:xfrm flipH="1">
            <a:off x="0" y="4000500"/>
            <a:ext cx="39041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18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766D">
            <a:alpha val="75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9434-D99A-F194-780A-EE64C097F759}"/>
              </a:ext>
            </a:extLst>
          </p:cNvPr>
          <p:cNvSpPr txBox="1"/>
          <p:nvPr/>
        </p:nvSpPr>
        <p:spPr>
          <a:xfrm>
            <a:off x="8801256" y="191345"/>
            <a:ext cx="2724911" cy="1015663"/>
          </a:xfrm>
          <a:prstGeom prst="rect">
            <a:avLst/>
          </a:prstGeom>
        </p:spPr>
        <p:txBody>
          <a:bodyPr vert="horz" lIns="182880" tIns="182880" rIns="182880" bIns="182880" rtlCol="0" anchor="ctr">
            <a:normAutofit fontScale="85000" lnSpcReduction="10000"/>
          </a:bodyPr>
          <a:lstStyle/>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Part 1 </a:t>
            </a:r>
          </a:p>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U.S. Data Analysis</a:t>
            </a:r>
          </a:p>
        </p:txBody>
      </p:sp>
      <p:sp>
        <p:nvSpPr>
          <p:cNvPr id="31" name="Rectangle 30">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4F2F7-C806-08E8-8C0B-CE9834C95F54}"/>
              </a:ext>
            </a:extLst>
          </p:cNvPr>
          <p:cNvSpPr txBox="1"/>
          <p:nvPr/>
        </p:nvSpPr>
        <p:spPr>
          <a:xfrm>
            <a:off x="8321926" y="1207008"/>
            <a:ext cx="3683570" cy="646331"/>
          </a:xfrm>
          <a:prstGeom prst="rect">
            <a:avLst/>
          </a:prstGeom>
          <a:noFill/>
        </p:spPr>
        <p:txBody>
          <a:bodyPr wrap="square">
            <a:spAutoFit/>
          </a:bodyPr>
          <a:lstStyle/>
          <a:p>
            <a:pPr algn="ctr" defTabSz="914400">
              <a:spcBef>
                <a:spcPts val="1000"/>
              </a:spcBef>
              <a:buClr>
                <a:schemeClr val="accent2"/>
              </a:buClr>
            </a:pPr>
            <a:r>
              <a:rPr lang="en-US" dirty="0">
                <a:solidFill>
                  <a:schemeClr val="bg1"/>
                </a:solidFill>
              </a:rPr>
              <a:t> </a:t>
            </a:r>
            <a:r>
              <a:rPr lang="en-US" dirty="0">
                <a:solidFill>
                  <a:schemeClr val="accent5">
                    <a:lumMod val="75000"/>
                  </a:schemeClr>
                </a:solidFill>
              </a:rPr>
              <a:t>How do salaries across experience levels match up? </a:t>
            </a:r>
          </a:p>
        </p:txBody>
      </p:sp>
      <p:sp>
        <p:nvSpPr>
          <p:cNvPr id="14" name="TextBox 13">
            <a:extLst>
              <a:ext uri="{FF2B5EF4-FFF2-40B4-BE49-F238E27FC236}">
                <a16:creationId xmlns:a16="http://schemas.microsoft.com/office/drawing/2014/main" id="{0D42CC89-76C3-317D-6C12-D8054C31F311}"/>
              </a:ext>
            </a:extLst>
          </p:cNvPr>
          <p:cNvSpPr txBox="1"/>
          <p:nvPr/>
        </p:nvSpPr>
        <p:spPr>
          <a:xfrm>
            <a:off x="8321926" y="2298871"/>
            <a:ext cx="3683570" cy="4278094"/>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Boxplots show high-level visuals that are useful for preliminary analysis of data distributions.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For each “experience level” boxplot, the U.S. salaries from 2020 to 2022 appear to be as expected when compared from Junior up to Executive, showing the Junior pay ranges as lowest and increasing accordingly up through the Executive level.</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Based on the desire for “top talent” and a potential team lead, the Junior &amp; Mid experience levels will now be excluded, and the data will focus on the Senior and Executive level salaries.</a:t>
            </a:r>
          </a:p>
        </p:txBody>
      </p:sp>
      <p:pic>
        <p:nvPicPr>
          <p:cNvPr id="27" name="Picture 26" descr="A graph of a graph showing a number of different colored squares&#10;&#10;Description automatically generated with medium confidence">
            <a:extLst>
              <a:ext uri="{FF2B5EF4-FFF2-40B4-BE49-F238E27FC236}">
                <a16:creationId xmlns:a16="http://schemas.microsoft.com/office/drawing/2014/main" id="{5DA6E8DF-F61A-AE85-139B-A6C8D8DE4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43" y="1409418"/>
            <a:ext cx="7249537" cy="403916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829604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766D">
            <a:alpha val="75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9434-D99A-F194-780A-EE64C097F759}"/>
              </a:ext>
            </a:extLst>
          </p:cNvPr>
          <p:cNvSpPr txBox="1"/>
          <p:nvPr/>
        </p:nvSpPr>
        <p:spPr>
          <a:xfrm>
            <a:off x="8801256" y="191345"/>
            <a:ext cx="2724911" cy="1015663"/>
          </a:xfrm>
          <a:prstGeom prst="rect">
            <a:avLst/>
          </a:prstGeom>
        </p:spPr>
        <p:txBody>
          <a:bodyPr vert="horz" lIns="182880" tIns="182880" rIns="182880" bIns="182880" rtlCol="0" anchor="ctr">
            <a:normAutofit fontScale="85000" lnSpcReduction="10000"/>
          </a:bodyPr>
          <a:lstStyle/>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Part 1 </a:t>
            </a:r>
          </a:p>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U.S. Data Analysis</a:t>
            </a:r>
          </a:p>
        </p:txBody>
      </p:sp>
      <p:sp>
        <p:nvSpPr>
          <p:cNvPr id="31" name="Rectangle 30">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4F2F7-C806-08E8-8C0B-CE9834C95F54}"/>
              </a:ext>
            </a:extLst>
          </p:cNvPr>
          <p:cNvSpPr txBox="1"/>
          <p:nvPr/>
        </p:nvSpPr>
        <p:spPr>
          <a:xfrm>
            <a:off x="8321926" y="1250234"/>
            <a:ext cx="3683570" cy="774571"/>
          </a:xfrm>
          <a:prstGeom prst="rect">
            <a:avLst/>
          </a:prstGeom>
          <a:noFill/>
        </p:spPr>
        <p:txBody>
          <a:bodyPr wrap="square">
            <a:spAutoFit/>
          </a:bodyPr>
          <a:lstStyle/>
          <a:p>
            <a:pPr algn="ctr" defTabSz="914400">
              <a:spcBef>
                <a:spcPts val="1000"/>
              </a:spcBef>
              <a:buClr>
                <a:schemeClr val="accent2"/>
              </a:buClr>
            </a:pPr>
            <a:r>
              <a:rPr lang="en-US" dirty="0">
                <a:solidFill>
                  <a:schemeClr val="bg1"/>
                </a:solidFill>
              </a:rPr>
              <a:t> </a:t>
            </a:r>
            <a:r>
              <a:rPr lang="en-US" i="1" dirty="0">
                <a:solidFill>
                  <a:schemeClr val="accent5">
                    <a:lumMod val="75000"/>
                  </a:schemeClr>
                </a:solidFill>
              </a:rPr>
              <a:t>Senior &amp; Executive experience</a:t>
            </a:r>
          </a:p>
          <a:p>
            <a:pPr algn="ctr" defTabSz="914400">
              <a:spcBef>
                <a:spcPts val="1000"/>
              </a:spcBef>
              <a:buClr>
                <a:schemeClr val="accent2"/>
              </a:buClr>
            </a:pPr>
            <a:r>
              <a:rPr lang="en-US" dirty="0">
                <a:solidFill>
                  <a:schemeClr val="accent5">
                    <a:lumMod val="75000"/>
                  </a:schemeClr>
                </a:solidFill>
              </a:rPr>
              <a:t>Salaries by Year</a:t>
            </a:r>
          </a:p>
        </p:txBody>
      </p:sp>
      <p:sp>
        <p:nvSpPr>
          <p:cNvPr id="14" name="TextBox 13">
            <a:extLst>
              <a:ext uri="{FF2B5EF4-FFF2-40B4-BE49-F238E27FC236}">
                <a16:creationId xmlns:a16="http://schemas.microsoft.com/office/drawing/2014/main" id="{0D42CC89-76C3-317D-6C12-D8054C31F311}"/>
              </a:ext>
            </a:extLst>
          </p:cNvPr>
          <p:cNvSpPr txBox="1"/>
          <p:nvPr/>
        </p:nvSpPr>
        <p:spPr>
          <a:xfrm>
            <a:off x="8321926" y="2293665"/>
            <a:ext cx="3683570" cy="4524315"/>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Examining the Senior and Executive salaries in 2022, there appears to be a high count of salaries $100k or less, whereas 2020 and 2021 are all above that number. That does </a:t>
            </a:r>
            <a:r>
              <a:rPr lang="en-US" sz="1600" u="sng" dirty="0">
                <a:latin typeface="Tahoma" panose="020B0604030504040204" pitchFamily="34" charset="0"/>
                <a:ea typeface="Tahoma" panose="020B0604030504040204" pitchFamily="34" charset="0"/>
                <a:cs typeface="Tahoma" panose="020B0604030504040204" pitchFamily="34" charset="0"/>
              </a:rPr>
              <a:t>not</a:t>
            </a:r>
            <a:r>
              <a:rPr lang="en-US" sz="1600" dirty="0">
                <a:latin typeface="Tahoma" panose="020B0604030504040204" pitchFamily="34" charset="0"/>
                <a:ea typeface="Tahoma" panose="020B0604030504040204" pitchFamily="34" charset="0"/>
                <a:cs typeface="Tahoma" panose="020B0604030504040204" pitchFamily="34" charset="0"/>
              </a:rPr>
              <a:t> seem like competitive U.S. salary for top-talent.</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To investigate, data is aggregated for counts of each Job Title with senior or executive experience level that has a salary of $100k or less.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The aggregated data (bottom table) illustrates how Data Analysts and Data Engineers account for 24 of the 27 low-paying salaries (89%). This can be addressed by filtering the Job Fields. </a:t>
            </a: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A graph with a number of squares and a number of numbers&#10;&#10;Description automatically generated">
            <a:extLst>
              <a:ext uri="{FF2B5EF4-FFF2-40B4-BE49-F238E27FC236}">
                <a16:creationId xmlns:a16="http://schemas.microsoft.com/office/drawing/2014/main" id="{FB5221B2-F27B-1591-C152-B8AE8ACE5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154" y="512366"/>
            <a:ext cx="6735115" cy="385816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2" name="TextBox 21">
            <a:extLst>
              <a:ext uri="{FF2B5EF4-FFF2-40B4-BE49-F238E27FC236}">
                <a16:creationId xmlns:a16="http://schemas.microsoft.com/office/drawing/2014/main" id="{BA3F82B5-8179-B8F0-7BC1-1617B445188E}"/>
              </a:ext>
            </a:extLst>
          </p:cNvPr>
          <p:cNvSpPr txBox="1"/>
          <p:nvPr/>
        </p:nvSpPr>
        <p:spPr>
          <a:xfrm>
            <a:off x="1019711" y="5536591"/>
            <a:ext cx="3048000" cy="646331"/>
          </a:xfrm>
          <a:prstGeom prst="rect">
            <a:avLst/>
          </a:prstGeom>
          <a:solidFill>
            <a:schemeClr val="bg1">
              <a:lumMod val="95000"/>
            </a:schemeClr>
          </a:solidFill>
        </p:spPr>
        <p:txBody>
          <a:bodyPr wrap="square" rtlCol="0">
            <a:spAutoFit/>
          </a:bodyPr>
          <a:lstStyle/>
          <a:p>
            <a:pPr algn="ctr"/>
            <a:r>
              <a:rPr lang="en-US" dirty="0"/>
              <a:t>Job Title counts:</a:t>
            </a:r>
          </a:p>
          <a:p>
            <a:pPr algn="ctr"/>
            <a:r>
              <a:rPr lang="en-US" dirty="0"/>
              <a:t>Sr/Exec salaries $100k or less</a:t>
            </a:r>
          </a:p>
        </p:txBody>
      </p:sp>
      <p:pic>
        <p:nvPicPr>
          <p:cNvPr id="20" name="Picture 19" descr="A screenshot of a group&#10;&#10;Description automatically generated">
            <a:extLst>
              <a:ext uri="{FF2B5EF4-FFF2-40B4-BE49-F238E27FC236}">
                <a16:creationId xmlns:a16="http://schemas.microsoft.com/office/drawing/2014/main" id="{D75F41A3-FBE5-B139-B8EA-F640D9D4A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711" y="5258294"/>
            <a:ext cx="1640348" cy="1202923"/>
          </a:xfrm>
          <a:prstGeom prst="rect">
            <a:avLst/>
          </a:prstGeom>
          <a:ln>
            <a:solidFill>
              <a:schemeClr val="tx1"/>
            </a:solidFill>
          </a:ln>
        </p:spPr>
      </p:pic>
    </p:spTree>
    <p:extLst>
      <p:ext uri="{BB962C8B-B14F-4D97-AF65-F5344CB8AC3E}">
        <p14:creationId xmlns:p14="http://schemas.microsoft.com/office/powerpoint/2010/main" val="177637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766D">
            <a:alpha val="75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9434-D99A-F194-780A-EE64C097F759}"/>
              </a:ext>
            </a:extLst>
          </p:cNvPr>
          <p:cNvSpPr txBox="1"/>
          <p:nvPr/>
        </p:nvSpPr>
        <p:spPr>
          <a:xfrm>
            <a:off x="8801256" y="191345"/>
            <a:ext cx="2724911" cy="1015663"/>
          </a:xfrm>
          <a:prstGeom prst="rect">
            <a:avLst/>
          </a:prstGeom>
        </p:spPr>
        <p:txBody>
          <a:bodyPr vert="horz" lIns="182880" tIns="182880" rIns="182880" bIns="182880" rtlCol="0" anchor="ctr">
            <a:normAutofit fontScale="85000" lnSpcReduction="10000"/>
          </a:bodyPr>
          <a:lstStyle/>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Part 1 </a:t>
            </a:r>
          </a:p>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U.S. Data Analysis</a:t>
            </a:r>
          </a:p>
        </p:txBody>
      </p:sp>
      <p:sp>
        <p:nvSpPr>
          <p:cNvPr id="31" name="Rectangle 30">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4F2F7-C806-08E8-8C0B-CE9834C95F54}"/>
              </a:ext>
            </a:extLst>
          </p:cNvPr>
          <p:cNvSpPr txBox="1"/>
          <p:nvPr/>
        </p:nvSpPr>
        <p:spPr>
          <a:xfrm>
            <a:off x="8321926" y="1250234"/>
            <a:ext cx="3683570" cy="774571"/>
          </a:xfrm>
          <a:prstGeom prst="rect">
            <a:avLst/>
          </a:prstGeom>
          <a:noFill/>
        </p:spPr>
        <p:txBody>
          <a:bodyPr wrap="square">
            <a:spAutoFit/>
          </a:bodyPr>
          <a:lstStyle/>
          <a:p>
            <a:pPr algn="ctr" defTabSz="914400">
              <a:spcBef>
                <a:spcPts val="1000"/>
              </a:spcBef>
              <a:buClr>
                <a:schemeClr val="accent2"/>
              </a:buClr>
            </a:pPr>
            <a:r>
              <a:rPr lang="en-US" dirty="0">
                <a:solidFill>
                  <a:schemeClr val="bg1"/>
                </a:solidFill>
              </a:rPr>
              <a:t> </a:t>
            </a:r>
            <a:r>
              <a:rPr lang="en-US" i="1" dirty="0">
                <a:solidFill>
                  <a:schemeClr val="accent5">
                    <a:lumMod val="75000"/>
                  </a:schemeClr>
                </a:solidFill>
              </a:rPr>
              <a:t>Senior &amp; Executive experience</a:t>
            </a:r>
          </a:p>
          <a:p>
            <a:pPr algn="ctr" defTabSz="914400">
              <a:spcBef>
                <a:spcPts val="1000"/>
              </a:spcBef>
              <a:buClr>
                <a:schemeClr val="accent2"/>
              </a:buClr>
            </a:pPr>
            <a:r>
              <a:rPr lang="en-US" dirty="0">
                <a:solidFill>
                  <a:schemeClr val="accent5">
                    <a:lumMod val="75000"/>
                  </a:schemeClr>
                </a:solidFill>
              </a:rPr>
              <a:t>Salaries for Data Science field only</a:t>
            </a:r>
          </a:p>
        </p:txBody>
      </p:sp>
      <p:sp>
        <p:nvSpPr>
          <p:cNvPr id="14" name="TextBox 13">
            <a:extLst>
              <a:ext uri="{FF2B5EF4-FFF2-40B4-BE49-F238E27FC236}">
                <a16:creationId xmlns:a16="http://schemas.microsoft.com/office/drawing/2014/main" id="{0D42CC89-76C3-317D-6C12-D8054C31F311}"/>
              </a:ext>
            </a:extLst>
          </p:cNvPr>
          <p:cNvSpPr txBox="1"/>
          <p:nvPr/>
        </p:nvSpPr>
        <p:spPr>
          <a:xfrm>
            <a:off x="8321926" y="2299238"/>
            <a:ext cx="3683570" cy="4308872"/>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“Data Science” is the most relevant Job Field based on the requirements. By focusing on that field, the data reflects the salaries of our targeted talent more accurately and is no longer skewed by other fields like Analyst or Data Engineering.</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A.I. / M.L. jobs will also be filtered out, but this is acceptable given that we are specifically looking to analyze salaries for a Data Science position.</a:t>
            </a:r>
          </a:p>
          <a:p>
            <a:r>
              <a:rPr lang="en-US" sz="1600" dirty="0">
                <a:latin typeface="Tahoma" panose="020B0604030504040204" pitchFamily="34" charset="0"/>
                <a:ea typeface="Tahoma" panose="020B0604030504040204" pitchFamily="34" charset="0"/>
                <a:cs typeface="Tahoma" panose="020B0604030504040204" pitchFamily="34" charset="0"/>
              </a:rPr>
              <a:t>Also worth noting, in the U.S. there is no AI/ML data at the Executive level.</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Now we will address the </a:t>
            </a:r>
            <a:r>
              <a:rPr lang="en-US" sz="1600" dirty="0">
                <a:solidFill>
                  <a:srgbClr val="C00000"/>
                </a:solidFill>
                <a:latin typeface="Tahoma" panose="020B0604030504040204" pitchFamily="34" charset="0"/>
                <a:ea typeface="Tahoma" panose="020B0604030504040204" pitchFamily="34" charset="0"/>
                <a:cs typeface="Tahoma" panose="020B0604030504040204" pitchFamily="34" charset="0"/>
              </a:rPr>
              <a:t>red</a:t>
            </a:r>
            <a:r>
              <a:rPr lang="en-US" sz="1600" dirty="0">
                <a:latin typeface="Tahoma" panose="020B0604030504040204" pitchFamily="34" charset="0"/>
                <a:ea typeface="Tahoma" panose="020B0604030504040204" pitchFamily="34" charset="0"/>
                <a:cs typeface="Tahoma" panose="020B0604030504040204" pitchFamily="34" charset="0"/>
              </a:rPr>
              <a:t> outliers. </a:t>
            </a:r>
            <a:endParaRPr lang="en-US" dirty="0"/>
          </a:p>
          <a:p>
            <a:endParaRPr lang="en-US" dirty="0"/>
          </a:p>
        </p:txBody>
      </p:sp>
      <p:pic>
        <p:nvPicPr>
          <p:cNvPr id="5" name="Picture 4" descr="A graph with a number of squares and numbers&#10;&#10;Description automatically generated with medium confidence">
            <a:extLst>
              <a:ext uri="{FF2B5EF4-FFF2-40B4-BE49-F238E27FC236}">
                <a16:creationId xmlns:a16="http://schemas.microsoft.com/office/drawing/2014/main" id="{CBD9F0E1-9F64-7EDA-649F-FDA817F20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44" y="93737"/>
            <a:ext cx="5115447" cy="3087564"/>
          </a:xfrm>
          <a:prstGeom prst="rect">
            <a:avLst/>
          </a:prstGeom>
          <a:ln w="28575" cap="sq">
            <a:solidFill>
              <a:schemeClr val="tx1">
                <a:lumMod val="50000"/>
                <a:lumOff val="50000"/>
              </a:schemeClr>
            </a:solidFill>
            <a:miter lim="800000"/>
          </a:ln>
          <a:effectLst>
            <a:outerShdw blurRad="57150" dist="50800" dir="2700000" algn="tl" rotWithShape="0">
              <a:srgbClr val="000000">
                <a:alpha val="40000"/>
              </a:srgbClr>
            </a:outerShdw>
          </a:effectLst>
        </p:spPr>
      </p:pic>
      <p:pic>
        <p:nvPicPr>
          <p:cNvPr id="7" name="Picture 6" descr="A graph with a line and a line in the middle&#10;&#10;Description automatically generated with medium confidence">
            <a:extLst>
              <a:ext uri="{FF2B5EF4-FFF2-40B4-BE49-F238E27FC236}">
                <a16:creationId xmlns:a16="http://schemas.microsoft.com/office/drawing/2014/main" id="{CDB1E20E-A287-90CB-F3F7-C945402E7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273" y="3266333"/>
            <a:ext cx="5698836" cy="3439685"/>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8" name="TextBox 7">
            <a:extLst>
              <a:ext uri="{FF2B5EF4-FFF2-40B4-BE49-F238E27FC236}">
                <a16:creationId xmlns:a16="http://schemas.microsoft.com/office/drawing/2014/main" id="{D6198A44-E598-7F09-1B46-806F2D790B0D}"/>
              </a:ext>
            </a:extLst>
          </p:cNvPr>
          <p:cNvSpPr txBox="1"/>
          <p:nvPr/>
        </p:nvSpPr>
        <p:spPr>
          <a:xfrm>
            <a:off x="5387850" y="701366"/>
            <a:ext cx="2564415" cy="1323439"/>
          </a:xfrm>
          <a:prstGeom prst="rect">
            <a:avLst/>
          </a:prstGeom>
          <a:noFill/>
        </p:spPr>
        <p:txBody>
          <a:bodyPr wrap="square" rtlCol="0">
            <a:spAutoFit/>
          </a:bodyPr>
          <a:lstStyle/>
          <a:p>
            <a:r>
              <a:rPr lang="en-US" sz="1600" dirty="0">
                <a:solidFill>
                  <a:schemeClr val="tx1">
                    <a:lumMod val="50000"/>
                    <a:lumOff val="50000"/>
                  </a:schemeClr>
                </a:solidFill>
                <a:latin typeface="Bell MT" panose="02020503060305020303" pitchFamily="18" charset="0"/>
              </a:rPr>
              <a:t>After filtering the data to the “Data Science” field, the median salary for 2022 increased from less than $150k to more than $150k.</a:t>
            </a:r>
          </a:p>
        </p:txBody>
      </p:sp>
      <p:sp>
        <p:nvSpPr>
          <p:cNvPr id="9" name="TextBox 8">
            <a:extLst>
              <a:ext uri="{FF2B5EF4-FFF2-40B4-BE49-F238E27FC236}">
                <a16:creationId xmlns:a16="http://schemas.microsoft.com/office/drawing/2014/main" id="{D80A6E4B-4032-BFB3-D69B-B327C7F6140F}"/>
              </a:ext>
            </a:extLst>
          </p:cNvPr>
          <p:cNvSpPr txBox="1"/>
          <p:nvPr/>
        </p:nvSpPr>
        <p:spPr>
          <a:xfrm>
            <a:off x="89244" y="4412203"/>
            <a:ext cx="2362735" cy="1815882"/>
          </a:xfrm>
          <a:prstGeom prst="rect">
            <a:avLst/>
          </a:prstGeom>
          <a:noFill/>
        </p:spPr>
        <p:txBody>
          <a:bodyPr wrap="square" rtlCol="0">
            <a:spAutoFit/>
          </a:bodyPr>
          <a:lstStyle/>
          <a:p>
            <a:r>
              <a:rPr lang="en-US" sz="1600" dirty="0">
                <a:solidFill>
                  <a:schemeClr val="tx1">
                    <a:lumMod val="50000"/>
                    <a:lumOff val="50000"/>
                  </a:schemeClr>
                </a:solidFill>
                <a:latin typeface="Bell MT" panose="02020503060305020303" pitchFamily="18" charset="0"/>
              </a:rPr>
              <a:t>Combining all 3 years, </a:t>
            </a:r>
            <a:br>
              <a:rPr lang="en-US" sz="1600" dirty="0">
                <a:solidFill>
                  <a:schemeClr val="tx1">
                    <a:lumMod val="50000"/>
                    <a:lumOff val="50000"/>
                  </a:schemeClr>
                </a:solidFill>
                <a:latin typeface="Bell MT" panose="02020503060305020303" pitchFamily="18" charset="0"/>
              </a:rPr>
            </a:br>
            <a:r>
              <a:rPr lang="en-US" sz="1600" dirty="0">
                <a:solidFill>
                  <a:schemeClr val="tx1">
                    <a:lumMod val="50000"/>
                    <a:lumOff val="50000"/>
                  </a:schemeClr>
                </a:solidFill>
                <a:latin typeface="Bell MT" panose="02020503060305020303" pitchFamily="18" charset="0"/>
              </a:rPr>
              <a:t>a few outliers (in </a:t>
            </a:r>
            <a:r>
              <a:rPr lang="en-US" sz="1600" dirty="0">
                <a:solidFill>
                  <a:srgbClr val="C00000"/>
                </a:solidFill>
                <a:latin typeface="Bell MT" panose="02020503060305020303" pitchFamily="18" charset="0"/>
              </a:rPr>
              <a:t>red</a:t>
            </a:r>
            <a:r>
              <a:rPr lang="en-US" sz="1600" dirty="0">
                <a:solidFill>
                  <a:schemeClr val="tx1">
                    <a:lumMod val="50000"/>
                    <a:lumOff val="50000"/>
                  </a:schemeClr>
                </a:solidFill>
                <a:latin typeface="Bell MT" panose="02020503060305020303" pitchFamily="18" charset="0"/>
              </a:rPr>
              <a:t>) appear to be salaries over $300k, which is most likely out of our pay range considering our company size.</a:t>
            </a:r>
          </a:p>
        </p:txBody>
      </p:sp>
    </p:spTree>
    <p:extLst>
      <p:ext uri="{BB962C8B-B14F-4D97-AF65-F5344CB8AC3E}">
        <p14:creationId xmlns:p14="http://schemas.microsoft.com/office/powerpoint/2010/main" val="1907996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766D">
            <a:alpha val="75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9434-D99A-F194-780A-EE64C097F759}"/>
              </a:ext>
            </a:extLst>
          </p:cNvPr>
          <p:cNvSpPr txBox="1"/>
          <p:nvPr/>
        </p:nvSpPr>
        <p:spPr>
          <a:xfrm>
            <a:off x="8801256" y="191345"/>
            <a:ext cx="2724911" cy="1015663"/>
          </a:xfrm>
          <a:prstGeom prst="rect">
            <a:avLst/>
          </a:prstGeom>
        </p:spPr>
        <p:txBody>
          <a:bodyPr vert="horz" lIns="182880" tIns="182880" rIns="182880" bIns="182880" rtlCol="0" anchor="ctr">
            <a:normAutofit fontScale="85000" lnSpcReduction="10000"/>
          </a:bodyPr>
          <a:lstStyle/>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Part 1 </a:t>
            </a:r>
          </a:p>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U.S. Data Analysis</a:t>
            </a:r>
          </a:p>
        </p:txBody>
      </p:sp>
      <p:sp>
        <p:nvSpPr>
          <p:cNvPr id="31" name="Rectangle 30">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4F2F7-C806-08E8-8C0B-CE9834C95F54}"/>
              </a:ext>
            </a:extLst>
          </p:cNvPr>
          <p:cNvSpPr txBox="1"/>
          <p:nvPr/>
        </p:nvSpPr>
        <p:spPr>
          <a:xfrm>
            <a:off x="8321926" y="1250234"/>
            <a:ext cx="3683570" cy="1051570"/>
          </a:xfrm>
          <a:prstGeom prst="rect">
            <a:avLst/>
          </a:prstGeom>
          <a:noFill/>
        </p:spPr>
        <p:txBody>
          <a:bodyPr wrap="square">
            <a:spAutoFit/>
          </a:bodyPr>
          <a:lstStyle/>
          <a:p>
            <a:pPr algn="ctr" defTabSz="914400">
              <a:spcBef>
                <a:spcPts val="1000"/>
              </a:spcBef>
              <a:buClr>
                <a:schemeClr val="accent2"/>
              </a:buClr>
            </a:pPr>
            <a:r>
              <a:rPr lang="en-US" dirty="0">
                <a:solidFill>
                  <a:schemeClr val="bg1"/>
                </a:solidFill>
              </a:rPr>
              <a:t> </a:t>
            </a:r>
            <a:r>
              <a:rPr lang="en-US" i="1" dirty="0">
                <a:solidFill>
                  <a:schemeClr val="accent5">
                    <a:lumMod val="75000"/>
                  </a:schemeClr>
                </a:solidFill>
              </a:rPr>
              <a:t>Senior &amp; Executive experience</a:t>
            </a:r>
          </a:p>
          <a:p>
            <a:pPr algn="ctr" defTabSz="914400">
              <a:spcBef>
                <a:spcPts val="1000"/>
              </a:spcBef>
              <a:buClr>
                <a:schemeClr val="accent2"/>
              </a:buClr>
            </a:pPr>
            <a:r>
              <a:rPr lang="en-US" dirty="0">
                <a:solidFill>
                  <a:schemeClr val="accent5">
                    <a:lumMod val="75000"/>
                  </a:schemeClr>
                </a:solidFill>
              </a:rPr>
              <a:t>Salaries for Data Science by Company Size</a:t>
            </a:r>
          </a:p>
        </p:txBody>
      </p:sp>
      <p:sp>
        <p:nvSpPr>
          <p:cNvPr id="14" name="TextBox 13">
            <a:extLst>
              <a:ext uri="{FF2B5EF4-FFF2-40B4-BE49-F238E27FC236}">
                <a16:creationId xmlns:a16="http://schemas.microsoft.com/office/drawing/2014/main" id="{0D42CC89-76C3-317D-6C12-D8054C31F311}"/>
              </a:ext>
            </a:extLst>
          </p:cNvPr>
          <p:cNvSpPr txBox="1"/>
          <p:nvPr/>
        </p:nvSpPr>
        <p:spPr>
          <a:xfrm>
            <a:off x="8321926" y="2299238"/>
            <a:ext cx="3683570" cy="3539430"/>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A look at salary distribution by company size offers some insight on the outlying values: </a:t>
            </a:r>
            <a:r>
              <a:rPr lang="en-US" sz="1600" b="1" dirty="0">
                <a:latin typeface="Tahoma" panose="020B0604030504040204" pitchFamily="34" charset="0"/>
                <a:ea typeface="Tahoma" panose="020B0604030504040204" pitchFamily="34" charset="0"/>
                <a:cs typeface="Tahoma" panose="020B0604030504040204" pitchFamily="34" charset="0"/>
              </a:rPr>
              <a:t>Large</a:t>
            </a:r>
            <a:r>
              <a:rPr lang="en-US" sz="1600" dirty="0">
                <a:latin typeface="Tahoma" panose="020B0604030504040204" pitchFamily="34" charset="0"/>
                <a:ea typeface="Tahoma" panose="020B0604030504040204" pitchFamily="34" charset="0"/>
                <a:cs typeface="Tahoma" panose="020B0604030504040204" pitchFamily="34" charset="0"/>
              </a:rPr>
              <a:t> companies.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It is understandable that larger companies can afford to overpay a few high-level employees. However, as a small-to-mid-sized company, we are not financially positioned to compete with these outliers.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It is best to filter out salaries that exceed $300k and focus on data that is close to financially viable.</a:t>
            </a:r>
          </a:p>
        </p:txBody>
      </p:sp>
      <p:pic>
        <p:nvPicPr>
          <p:cNvPr id="4" name="Picture 3" descr="A graph with a number of squares and a line&#10;&#10;Description automatically generated with medium confidence">
            <a:extLst>
              <a:ext uri="{FF2B5EF4-FFF2-40B4-BE49-F238E27FC236}">
                <a16:creationId xmlns:a16="http://schemas.microsoft.com/office/drawing/2014/main" id="{A827C390-53E9-99D2-6E42-DFB794C9E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28" y="1499918"/>
            <a:ext cx="6392167" cy="385816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78274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766D">
            <a:alpha val="75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9434-D99A-F194-780A-EE64C097F759}"/>
              </a:ext>
            </a:extLst>
          </p:cNvPr>
          <p:cNvSpPr txBox="1"/>
          <p:nvPr/>
        </p:nvSpPr>
        <p:spPr>
          <a:xfrm>
            <a:off x="8801256" y="191345"/>
            <a:ext cx="2724911" cy="1015663"/>
          </a:xfrm>
          <a:prstGeom prst="rect">
            <a:avLst/>
          </a:prstGeom>
        </p:spPr>
        <p:txBody>
          <a:bodyPr vert="horz" lIns="182880" tIns="182880" rIns="182880" bIns="182880" rtlCol="0" anchor="ctr">
            <a:normAutofit fontScale="85000" lnSpcReduction="10000"/>
          </a:bodyPr>
          <a:lstStyle/>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Part 1 </a:t>
            </a:r>
          </a:p>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U.S. Data Analysis</a:t>
            </a:r>
          </a:p>
        </p:txBody>
      </p:sp>
      <p:sp>
        <p:nvSpPr>
          <p:cNvPr id="31" name="Rectangle 30">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4F2F7-C806-08E8-8C0B-CE9834C95F54}"/>
              </a:ext>
            </a:extLst>
          </p:cNvPr>
          <p:cNvSpPr txBox="1"/>
          <p:nvPr/>
        </p:nvSpPr>
        <p:spPr>
          <a:xfrm>
            <a:off x="8321926" y="1250234"/>
            <a:ext cx="3683570" cy="774571"/>
          </a:xfrm>
          <a:prstGeom prst="rect">
            <a:avLst/>
          </a:prstGeom>
          <a:noFill/>
        </p:spPr>
        <p:txBody>
          <a:bodyPr wrap="square">
            <a:spAutoFit/>
          </a:bodyPr>
          <a:lstStyle/>
          <a:p>
            <a:pPr algn="ctr" defTabSz="914400">
              <a:spcBef>
                <a:spcPts val="1000"/>
              </a:spcBef>
              <a:buClr>
                <a:schemeClr val="accent2"/>
              </a:buClr>
            </a:pPr>
            <a:r>
              <a:rPr lang="en-US" dirty="0">
                <a:solidFill>
                  <a:schemeClr val="bg1"/>
                </a:solidFill>
              </a:rPr>
              <a:t> </a:t>
            </a:r>
            <a:r>
              <a:rPr lang="en-US" i="1" dirty="0">
                <a:solidFill>
                  <a:schemeClr val="accent5">
                    <a:lumMod val="75000"/>
                  </a:schemeClr>
                </a:solidFill>
              </a:rPr>
              <a:t>Senior &amp; Executive experience</a:t>
            </a:r>
          </a:p>
          <a:p>
            <a:pPr algn="ctr" defTabSz="914400">
              <a:spcBef>
                <a:spcPts val="1000"/>
              </a:spcBef>
              <a:buClr>
                <a:schemeClr val="accent2"/>
              </a:buClr>
            </a:pPr>
            <a:r>
              <a:rPr lang="en-US" dirty="0">
                <a:solidFill>
                  <a:schemeClr val="accent5">
                    <a:lumMod val="75000"/>
                  </a:schemeClr>
                </a:solidFill>
              </a:rPr>
              <a:t>Data Science Salary Distributions</a:t>
            </a:r>
          </a:p>
        </p:txBody>
      </p:sp>
      <p:sp>
        <p:nvSpPr>
          <p:cNvPr id="14" name="TextBox 13">
            <a:extLst>
              <a:ext uri="{FF2B5EF4-FFF2-40B4-BE49-F238E27FC236}">
                <a16:creationId xmlns:a16="http://schemas.microsoft.com/office/drawing/2014/main" id="{0D42CC89-76C3-317D-6C12-D8054C31F311}"/>
              </a:ext>
            </a:extLst>
          </p:cNvPr>
          <p:cNvSpPr txBox="1"/>
          <p:nvPr/>
        </p:nvSpPr>
        <p:spPr>
          <a:xfrm>
            <a:off x="8321926" y="2299238"/>
            <a:ext cx="3683570" cy="2800767"/>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These are the salary distribution plots for 67 U.S. Data Science jobs at the senior &amp; executive level, excluding outliers from the large companies.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Although not exact, the data does appear to be </a:t>
            </a:r>
            <a:r>
              <a:rPr lang="en-US" sz="1600" i="1" dirty="0">
                <a:latin typeface="Tahoma" panose="020B0604030504040204" pitchFamily="34" charset="0"/>
                <a:ea typeface="Tahoma" panose="020B0604030504040204" pitchFamily="34" charset="0"/>
                <a:cs typeface="Tahoma" panose="020B0604030504040204" pitchFamily="34" charset="0"/>
              </a:rPr>
              <a:t>relatively</a:t>
            </a:r>
            <a:r>
              <a:rPr lang="en-US" sz="1600" dirty="0">
                <a:latin typeface="Tahoma" panose="020B0604030504040204" pitchFamily="34" charset="0"/>
                <a:ea typeface="Tahoma" panose="020B0604030504040204" pitchFamily="34" charset="0"/>
                <a:cs typeface="Tahoma" panose="020B0604030504040204" pitchFamily="34" charset="0"/>
              </a:rPr>
              <a:t> normal.</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To confirm, a density histogram can be plotted with a smoothed estimation curve, then compared to a bell curve.</a:t>
            </a:r>
          </a:p>
        </p:txBody>
      </p:sp>
      <p:pic>
        <p:nvPicPr>
          <p:cNvPr id="5" name="Picture 4" descr="A graph with a white square with purple dots&#10;&#10;Description automatically generated">
            <a:extLst>
              <a:ext uri="{FF2B5EF4-FFF2-40B4-BE49-F238E27FC236}">
                <a16:creationId xmlns:a16="http://schemas.microsoft.com/office/drawing/2014/main" id="{9BA61644-E699-D122-59AB-C927F4054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2" y="53345"/>
            <a:ext cx="5331899" cy="3218210"/>
          </a:xfrm>
          <a:prstGeom prst="rect">
            <a:avLst/>
          </a:prstGeom>
          <a:ln w="28575" cap="sq">
            <a:solidFill>
              <a:schemeClr val="tx1">
                <a:lumMod val="50000"/>
                <a:lumOff val="50000"/>
              </a:schemeClr>
            </a:solidFill>
            <a:miter lim="800000"/>
          </a:ln>
          <a:effectLst>
            <a:outerShdw blurRad="57150" dist="50800" dir="2700000" algn="tl" rotWithShape="0">
              <a:srgbClr val="000000">
                <a:alpha val="40000"/>
              </a:srgbClr>
            </a:outerShdw>
          </a:effectLst>
        </p:spPr>
      </p:pic>
      <p:pic>
        <p:nvPicPr>
          <p:cNvPr id="9" name="Picture 8" descr="A graph of a salary distribution&#10;&#10;Description automatically generated">
            <a:extLst>
              <a:ext uri="{FF2B5EF4-FFF2-40B4-BE49-F238E27FC236}">
                <a16:creationId xmlns:a16="http://schemas.microsoft.com/office/drawing/2014/main" id="{227ED642-934C-46AA-C6C8-0F44C5FF7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928" y="3376950"/>
            <a:ext cx="5592751" cy="3375655"/>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258160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766D">
            <a:alpha val="75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9434-D99A-F194-780A-EE64C097F759}"/>
              </a:ext>
            </a:extLst>
          </p:cNvPr>
          <p:cNvSpPr txBox="1"/>
          <p:nvPr/>
        </p:nvSpPr>
        <p:spPr>
          <a:xfrm>
            <a:off x="8801256" y="191345"/>
            <a:ext cx="2724911" cy="1015663"/>
          </a:xfrm>
          <a:prstGeom prst="rect">
            <a:avLst/>
          </a:prstGeom>
        </p:spPr>
        <p:txBody>
          <a:bodyPr vert="horz" lIns="182880" tIns="182880" rIns="182880" bIns="182880" rtlCol="0" anchor="ctr">
            <a:normAutofit fontScale="85000" lnSpcReduction="10000"/>
          </a:bodyPr>
          <a:lstStyle/>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Part 1 </a:t>
            </a:r>
          </a:p>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U.S. Data Analysis</a:t>
            </a:r>
          </a:p>
        </p:txBody>
      </p:sp>
      <p:sp>
        <p:nvSpPr>
          <p:cNvPr id="31" name="Rectangle 30">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4F2F7-C806-08E8-8C0B-CE9834C95F54}"/>
              </a:ext>
            </a:extLst>
          </p:cNvPr>
          <p:cNvSpPr txBox="1"/>
          <p:nvPr/>
        </p:nvSpPr>
        <p:spPr>
          <a:xfrm>
            <a:off x="8321926" y="1250234"/>
            <a:ext cx="3683570" cy="1051570"/>
          </a:xfrm>
          <a:prstGeom prst="rect">
            <a:avLst/>
          </a:prstGeom>
          <a:noFill/>
        </p:spPr>
        <p:txBody>
          <a:bodyPr wrap="square">
            <a:spAutoFit/>
          </a:bodyPr>
          <a:lstStyle/>
          <a:p>
            <a:pPr algn="ctr" defTabSz="914400">
              <a:spcBef>
                <a:spcPts val="1000"/>
              </a:spcBef>
              <a:buClr>
                <a:schemeClr val="accent2"/>
              </a:buClr>
            </a:pPr>
            <a:r>
              <a:rPr lang="en-US" dirty="0">
                <a:solidFill>
                  <a:schemeClr val="bg1"/>
                </a:solidFill>
              </a:rPr>
              <a:t> </a:t>
            </a:r>
            <a:r>
              <a:rPr lang="en-US" i="1" dirty="0">
                <a:solidFill>
                  <a:schemeClr val="accent5">
                    <a:lumMod val="75000"/>
                  </a:schemeClr>
                </a:solidFill>
              </a:rPr>
              <a:t>Senior &amp; Executive experience</a:t>
            </a:r>
          </a:p>
          <a:p>
            <a:pPr algn="ctr" defTabSz="914400">
              <a:spcBef>
                <a:spcPts val="1000"/>
              </a:spcBef>
              <a:buClr>
                <a:schemeClr val="accent2"/>
              </a:buClr>
            </a:pPr>
            <a:r>
              <a:rPr lang="en-US" dirty="0">
                <a:solidFill>
                  <a:schemeClr val="accent5">
                    <a:lumMod val="75000"/>
                  </a:schemeClr>
                </a:solidFill>
              </a:rPr>
              <a:t>Data Science Salary Distributions</a:t>
            </a:r>
            <a:br>
              <a:rPr lang="en-US" dirty="0">
                <a:solidFill>
                  <a:schemeClr val="accent5">
                    <a:lumMod val="75000"/>
                  </a:schemeClr>
                </a:solidFill>
              </a:rPr>
            </a:br>
            <a:r>
              <a:rPr lang="en-US" dirty="0">
                <a:solidFill>
                  <a:schemeClr val="accent5">
                    <a:lumMod val="75000"/>
                  </a:schemeClr>
                </a:solidFill>
              </a:rPr>
              <a:t>and Statistics</a:t>
            </a:r>
          </a:p>
        </p:txBody>
      </p:sp>
      <p:sp>
        <p:nvSpPr>
          <p:cNvPr id="14" name="TextBox 13">
            <a:extLst>
              <a:ext uri="{FF2B5EF4-FFF2-40B4-BE49-F238E27FC236}">
                <a16:creationId xmlns:a16="http://schemas.microsoft.com/office/drawing/2014/main" id="{0D42CC89-76C3-317D-6C12-D8054C31F311}"/>
              </a:ext>
            </a:extLst>
          </p:cNvPr>
          <p:cNvSpPr txBox="1"/>
          <p:nvPr/>
        </p:nvSpPr>
        <p:spPr>
          <a:xfrm>
            <a:off x="8321926" y="2299238"/>
            <a:ext cx="3683570" cy="4278094"/>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The </a:t>
            </a:r>
            <a:r>
              <a:rPr lang="en-US" sz="1600" u="sng" dirty="0">
                <a:latin typeface="Tahoma" panose="020B0604030504040204" pitchFamily="34" charset="0"/>
                <a:ea typeface="Tahoma" panose="020B0604030504040204" pitchFamily="34" charset="0"/>
                <a:cs typeface="Tahoma" panose="020B0604030504040204" pitchFamily="34" charset="0"/>
              </a:rPr>
              <a:t>black</a:t>
            </a:r>
            <a:r>
              <a:rPr lang="en-US" sz="1600" dirty="0">
                <a:latin typeface="Tahoma" panose="020B0604030504040204" pitchFamily="34" charset="0"/>
                <a:ea typeface="Tahoma" panose="020B0604030504040204" pitchFamily="34" charset="0"/>
                <a:cs typeface="Tahoma" panose="020B0604030504040204" pitchFamily="34" charset="0"/>
              </a:rPr>
              <a:t> “bell” curve illustrates what a normal distribution would be.</a:t>
            </a:r>
          </a:p>
          <a:p>
            <a:r>
              <a:rPr lang="en-US" sz="1600" dirty="0">
                <a:latin typeface="Tahoma" panose="020B0604030504040204" pitchFamily="34" charset="0"/>
                <a:ea typeface="Tahoma" panose="020B0604030504040204" pitchFamily="34" charset="0"/>
                <a:cs typeface="Tahoma" panose="020B0604030504040204" pitchFamily="34" charset="0"/>
              </a:rPr>
              <a:t>The </a:t>
            </a:r>
            <a:r>
              <a:rPr lang="en-US" sz="1600" u="sng" dirty="0">
                <a:latin typeface="Tahoma" panose="020B0604030504040204" pitchFamily="34" charset="0"/>
                <a:ea typeface="Tahoma" panose="020B0604030504040204" pitchFamily="34" charset="0"/>
                <a:cs typeface="Tahoma" panose="020B0604030504040204" pitchFamily="34" charset="0"/>
              </a:rPr>
              <a:t>pink</a:t>
            </a:r>
            <a:r>
              <a:rPr lang="en-US" sz="1600" dirty="0">
                <a:latin typeface="Tahoma" panose="020B0604030504040204" pitchFamily="34" charset="0"/>
                <a:ea typeface="Tahoma" panose="020B0604030504040204" pitchFamily="34" charset="0"/>
                <a:cs typeface="Tahoma" panose="020B0604030504040204" pitchFamily="34" charset="0"/>
              </a:rPr>
              <a:t> density curve estimates the actual salary distribution. </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Although the peak of the curves are slightly different, the shapes appear to be quite similar, enough so that this can be treated as normal distribution.</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A table of important distribution statistics are displayed at the bottom, which will be used to compare against offshore analysis and for final recommendations. </a:t>
            </a: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descr="A screenshot of a computer&#10;&#10;Description automatically generated">
            <a:extLst>
              <a:ext uri="{FF2B5EF4-FFF2-40B4-BE49-F238E27FC236}">
                <a16:creationId xmlns:a16="http://schemas.microsoft.com/office/drawing/2014/main" id="{72B71974-CDE9-9994-7878-E6E6C4CC7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965" y="5100005"/>
            <a:ext cx="5601483" cy="554602"/>
          </a:xfrm>
          <a:prstGeom prst="rect">
            <a:avLst/>
          </a:prstGeom>
          <a:ln w="19050">
            <a:solidFill>
              <a:srgbClr val="C00000"/>
            </a:solidFill>
          </a:ln>
        </p:spPr>
      </p:pic>
      <p:pic>
        <p:nvPicPr>
          <p:cNvPr id="13" name="Picture 12" descr="A graph of salary and salary&#10;&#10;Description automatically generated">
            <a:extLst>
              <a:ext uri="{FF2B5EF4-FFF2-40B4-BE49-F238E27FC236}">
                <a16:creationId xmlns:a16="http://schemas.microsoft.com/office/drawing/2014/main" id="{17659BDE-05BE-058E-772F-A3B4BAE65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22" y="620921"/>
            <a:ext cx="6392167" cy="385816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3140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FC4">
            <a:alpha val="50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9434-D99A-F194-780A-EE64C097F759}"/>
              </a:ext>
            </a:extLst>
          </p:cNvPr>
          <p:cNvSpPr txBox="1"/>
          <p:nvPr/>
        </p:nvSpPr>
        <p:spPr>
          <a:xfrm>
            <a:off x="8321926" y="191345"/>
            <a:ext cx="3612899" cy="1015663"/>
          </a:xfrm>
          <a:prstGeom prst="rect">
            <a:avLst/>
          </a:prstGeom>
        </p:spPr>
        <p:txBody>
          <a:bodyPr vert="horz" lIns="182880" tIns="182880" rIns="182880" bIns="182880" rtlCol="0" anchor="ctr">
            <a:normAutofit fontScale="85000" lnSpcReduction="10000"/>
          </a:bodyPr>
          <a:lstStyle/>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Part II </a:t>
            </a:r>
          </a:p>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OFFSHORE Data Analysis</a:t>
            </a:r>
          </a:p>
        </p:txBody>
      </p:sp>
      <p:sp>
        <p:nvSpPr>
          <p:cNvPr id="31" name="Rectangle 30">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4F2F7-C806-08E8-8C0B-CE9834C95F54}"/>
              </a:ext>
            </a:extLst>
          </p:cNvPr>
          <p:cNvSpPr txBox="1"/>
          <p:nvPr/>
        </p:nvSpPr>
        <p:spPr>
          <a:xfrm>
            <a:off x="8321926" y="1250234"/>
            <a:ext cx="3683570" cy="646331"/>
          </a:xfrm>
          <a:prstGeom prst="rect">
            <a:avLst/>
          </a:prstGeom>
          <a:noFill/>
        </p:spPr>
        <p:txBody>
          <a:bodyPr wrap="square">
            <a:spAutoFit/>
          </a:bodyPr>
          <a:lstStyle/>
          <a:p>
            <a:pPr algn="ctr" defTabSz="914400">
              <a:spcBef>
                <a:spcPts val="1000"/>
              </a:spcBef>
              <a:buClr>
                <a:schemeClr val="accent2"/>
              </a:buClr>
            </a:pPr>
            <a:r>
              <a:rPr lang="en-US" dirty="0">
                <a:solidFill>
                  <a:srgbClr val="7030A0"/>
                </a:solidFill>
              </a:rPr>
              <a:t>  How do salaries across experience levels match up? </a:t>
            </a:r>
          </a:p>
        </p:txBody>
      </p:sp>
      <p:sp>
        <p:nvSpPr>
          <p:cNvPr id="14" name="TextBox 13">
            <a:extLst>
              <a:ext uri="{FF2B5EF4-FFF2-40B4-BE49-F238E27FC236}">
                <a16:creationId xmlns:a16="http://schemas.microsoft.com/office/drawing/2014/main" id="{0D42CC89-76C3-317D-6C12-D8054C31F311}"/>
              </a:ext>
            </a:extLst>
          </p:cNvPr>
          <p:cNvSpPr txBox="1"/>
          <p:nvPr/>
        </p:nvSpPr>
        <p:spPr>
          <a:xfrm>
            <a:off x="8321926" y="2299238"/>
            <a:ext cx="3683570" cy="3046988"/>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Similar to the U.S. analysis, for each Offshore “experience level” boxplot the salaries from 2020 to 2022 appear to be as expected when compared from Junior up to Executive.</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Based on the desire for “top talent” and a potential team lead, the data will now focus only on the Senior and Executive level salaries.</a:t>
            </a: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A graph of different colored squares&#10;&#10;Description automatically generated">
            <a:extLst>
              <a:ext uri="{FF2B5EF4-FFF2-40B4-BE49-F238E27FC236}">
                <a16:creationId xmlns:a16="http://schemas.microsoft.com/office/drawing/2014/main" id="{83652100-ED02-2282-F64D-391D7B177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43" y="1409418"/>
            <a:ext cx="7249537" cy="403916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78292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FC4">
            <a:alpha val="50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9434-D99A-F194-780A-EE64C097F759}"/>
              </a:ext>
            </a:extLst>
          </p:cNvPr>
          <p:cNvSpPr txBox="1"/>
          <p:nvPr/>
        </p:nvSpPr>
        <p:spPr>
          <a:xfrm>
            <a:off x="8321926" y="191345"/>
            <a:ext cx="3612899" cy="1015663"/>
          </a:xfrm>
          <a:prstGeom prst="rect">
            <a:avLst/>
          </a:prstGeom>
        </p:spPr>
        <p:txBody>
          <a:bodyPr vert="horz" lIns="182880" tIns="182880" rIns="182880" bIns="182880" rtlCol="0" anchor="ctr">
            <a:normAutofit fontScale="85000" lnSpcReduction="10000"/>
          </a:bodyPr>
          <a:lstStyle/>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Part II </a:t>
            </a:r>
          </a:p>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OFFSHORE Data Analysis</a:t>
            </a:r>
          </a:p>
        </p:txBody>
      </p:sp>
      <p:sp>
        <p:nvSpPr>
          <p:cNvPr id="31" name="Rectangle 30">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4F2F7-C806-08E8-8C0B-CE9834C95F54}"/>
              </a:ext>
            </a:extLst>
          </p:cNvPr>
          <p:cNvSpPr txBox="1"/>
          <p:nvPr/>
        </p:nvSpPr>
        <p:spPr>
          <a:xfrm>
            <a:off x="8321926" y="1250234"/>
            <a:ext cx="3683570" cy="774571"/>
          </a:xfrm>
          <a:prstGeom prst="rect">
            <a:avLst/>
          </a:prstGeom>
          <a:noFill/>
        </p:spPr>
        <p:txBody>
          <a:bodyPr wrap="square">
            <a:spAutoFit/>
          </a:bodyPr>
          <a:lstStyle/>
          <a:p>
            <a:pPr algn="ctr" defTabSz="914400">
              <a:spcBef>
                <a:spcPts val="1000"/>
              </a:spcBef>
              <a:buClr>
                <a:schemeClr val="accent2"/>
              </a:buClr>
            </a:pPr>
            <a:r>
              <a:rPr lang="en-US" dirty="0">
                <a:solidFill>
                  <a:srgbClr val="7030A0"/>
                </a:solidFill>
              </a:rPr>
              <a:t>  </a:t>
            </a:r>
            <a:r>
              <a:rPr lang="en-US" dirty="0">
                <a:solidFill>
                  <a:schemeClr val="bg1"/>
                </a:solidFill>
              </a:rPr>
              <a:t> </a:t>
            </a:r>
            <a:r>
              <a:rPr lang="en-US" i="1" dirty="0">
                <a:solidFill>
                  <a:srgbClr val="7030A0"/>
                </a:solidFill>
              </a:rPr>
              <a:t>Senior &amp; Executive experience</a:t>
            </a:r>
          </a:p>
          <a:p>
            <a:pPr algn="ctr" defTabSz="914400">
              <a:spcBef>
                <a:spcPts val="1000"/>
              </a:spcBef>
              <a:buClr>
                <a:schemeClr val="accent2"/>
              </a:buClr>
            </a:pPr>
            <a:r>
              <a:rPr lang="en-US" dirty="0">
                <a:solidFill>
                  <a:srgbClr val="7030A0"/>
                </a:solidFill>
              </a:rPr>
              <a:t>Salaries by Year</a:t>
            </a:r>
          </a:p>
        </p:txBody>
      </p:sp>
      <p:sp>
        <p:nvSpPr>
          <p:cNvPr id="14" name="TextBox 13">
            <a:extLst>
              <a:ext uri="{FF2B5EF4-FFF2-40B4-BE49-F238E27FC236}">
                <a16:creationId xmlns:a16="http://schemas.microsoft.com/office/drawing/2014/main" id="{0D42CC89-76C3-317D-6C12-D8054C31F311}"/>
              </a:ext>
            </a:extLst>
          </p:cNvPr>
          <p:cNvSpPr txBox="1"/>
          <p:nvPr/>
        </p:nvSpPr>
        <p:spPr>
          <a:xfrm>
            <a:off x="8321926" y="2299238"/>
            <a:ext cx="3683570" cy="3539430"/>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Although there appear to be some significantly low-paying salaries for “top-talent”, it is difficult to make assumptions about what qualifies as competitive pay throughout other foreign countries.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However, to ensure that the Offshore statistics can be appropriately compared to the U.S. statistics, the job field must now be filtered to only include the Data Science field.</a:t>
            </a: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A graph with a number of numbers and a line of numbers&#10;&#10;Description automatically generated with medium confidence">
            <a:extLst>
              <a:ext uri="{FF2B5EF4-FFF2-40B4-BE49-F238E27FC236}">
                <a16:creationId xmlns:a16="http://schemas.microsoft.com/office/drawing/2014/main" id="{50EF9722-906A-E199-7554-2D098C88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43" y="1409418"/>
            <a:ext cx="7249537" cy="403916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42565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FC4">
            <a:alpha val="50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9434-D99A-F194-780A-EE64C097F759}"/>
              </a:ext>
            </a:extLst>
          </p:cNvPr>
          <p:cNvSpPr txBox="1"/>
          <p:nvPr/>
        </p:nvSpPr>
        <p:spPr>
          <a:xfrm>
            <a:off x="8321926" y="191345"/>
            <a:ext cx="3612899" cy="1015663"/>
          </a:xfrm>
          <a:prstGeom prst="rect">
            <a:avLst/>
          </a:prstGeom>
        </p:spPr>
        <p:txBody>
          <a:bodyPr vert="horz" lIns="182880" tIns="182880" rIns="182880" bIns="182880" rtlCol="0" anchor="ctr">
            <a:normAutofit fontScale="85000" lnSpcReduction="10000"/>
          </a:bodyPr>
          <a:lstStyle/>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Part II </a:t>
            </a:r>
          </a:p>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OFFSHORE Data Analysis</a:t>
            </a:r>
          </a:p>
        </p:txBody>
      </p:sp>
      <p:sp>
        <p:nvSpPr>
          <p:cNvPr id="31" name="Rectangle 30">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4F2F7-C806-08E8-8C0B-CE9834C95F54}"/>
              </a:ext>
            </a:extLst>
          </p:cNvPr>
          <p:cNvSpPr txBox="1"/>
          <p:nvPr/>
        </p:nvSpPr>
        <p:spPr>
          <a:xfrm>
            <a:off x="8321926" y="1250234"/>
            <a:ext cx="3683570" cy="774571"/>
          </a:xfrm>
          <a:prstGeom prst="rect">
            <a:avLst/>
          </a:prstGeom>
          <a:noFill/>
        </p:spPr>
        <p:txBody>
          <a:bodyPr wrap="square">
            <a:spAutoFit/>
          </a:bodyPr>
          <a:lstStyle/>
          <a:p>
            <a:pPr algn="ctr" defTabSz="914400">
              <a:spcBef>
                <a:spcPts val="1000"/>
              </a:spcBef>
              <a:buClr>
                <a:schemeClr val="accent2"/>
              </a:buClr>
            </a:pPr>
            <a:r>
              <a:rPr lang="en-US" dirty="0">
                <a:solidFill>
                  <a:srgbClr val="7030A0"/>
                </a:solidFill>
              </a:rPr>
              <a:t>   </a:t>
            </a:r>
            <a:r>
              <a:rPr lang="en-US" i="1" dirty="0">
                <a:solidFill>
                  <a:srgbClr val="7030A0"/>
                </a:solidFill>
              </a:rPr>
              <a:t>Senior &amp; Executive experience</a:t>
            </a:r>
          </a:p>
          <a:p>
            <a:pPr algn="ctr" defTabSz="914400">
              <a:spcBef>
                <a:spcPts val="1000"/>
              </a:spcBef>
              <a:buClr>
                <a:schemeClr val="accent2"/>
              </a:buClr>
            </a:pPr>
            <a:r>
              <a:rPr lang="en-US" dirty="0">
                <a:solidFill>
                  <a:srgbClr val="7030A0"/>
                </a:solidFill>
              </a:rPr>
              <a:t>Data Science Salary Distributions</a:t>
            </a:r>
          </a:p>
        </p:txBody>
      </p:sp>
      <p:sp>
        <p:nvSpPr>
          <p:cNvPr id="14" name="TextBox 13">
            <a:extLst>
              <a:ext uri="{FF2B5EF4-FFF2-40B4-BE49-F238E27FC236}">
                <a16:creationId xmlns:a16="http://schemas.microsoft.com/office/drawing/2014/main" id="{0D42CC89-76C3-317D-6C12-D8054C31F311}"/>
              </a:ext>
            </a:extLst>
          </p:cNvPr>
          <p:cNvSpPr txBox="1"/>
          <p:nvPr/>
        </p:nvSpPr>
        <p:spPr>
          <a:xfrm>
            <a:off x="8321926" y="2299238"/>
            <a:ext cx="3683570" cy="3046988"/>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These are the salary distribution plots for 29 offshore Data Science jobs at the senior &amp; executive level.</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Although not exact, the data does appear to be </a:t>
            </a:r>
            <a:r>
              <a:rPr lang="en-US" sz="1600" i="1" dirty="0">
                <a:latin typeface="Tahoma" panose="020B0604030504040204" pitchFamily="34" charset="0"/>
                <a:ea typeface="Tahoma" panose="020B0604030504040204" pitchFamily="34" charset="0"/>
                <a:cs typeface="Tahoma" panose="020B0604030504040204" pitchFamily="34" charset="0"/>
              </a:rPr>
              <a:t>relatively</a:t>
            </a:r>
            <a:r>
              <a:rPr lang="en-US" sz="1600" dirty="0">
                <a:latin typeface="Tahoma" panose="020B0604030504040204" pitchFamily="34" charset="0"/>
                <a:ea typeface="Tahoma" panose="020B0604030504040204" pitchFamily="34" charset="0"/>
                <a:cs typeface="Tahoma" panose="020B0604030504040204" pitchFamily="34" charset="0"/>
              </a:rPr>
              <a:t> normal.</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To confirm, a density histogram can be plotted with a smoothed estimation curve, then compared to a bell curve.</a:t>
            </a: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A graph with a white square and green dots&#10;&#10;Description automatically generated">
            <a:extLst>
              <a:ext uri="{FF2B5EF4-FFF2-40B4-BE49-F238E27FC236}">
                <a16:creationId xmlns:a16="http://schemas.microsoft.com/office/drawing/2014/main" id="{141D49B8-C711-6F24-E722-E65A0C845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1" y="41381"/>
            <a:ext cx="5360034" cy="2986406"/>
          </a:xfrm>
          <a:prstGeom prst="rect">
            <a:avLst/>
          </a:prstGeom>
          <a:ln w="28575" cap="sq">
            <a:solidFill>
              <a:schemeClr val="tx1">
                <a:lumMod val="50000"/>
                <a:lumOff val="50000"/>
              </a:schemeClr>
            </a:solidFill>
            <a:miter lim="800000"/>
          </a:ln>
          <a:effectLst>
            <a:outerShdw blurRad="57150" dist="50800" dir="2700000" algn="tl" rotWithShape="0">
              <a:srgbClr val="000000">
                <a:alpha val="40000"/>
              </a:srgbClr>
            </a:outerShdw>
          </a:effectLst>
        </p:spPr>
      </p:pic>
      <p:pic>
        <p:nvPicPr>
          <p:cNvPr id="9" name="Picture 8" descr="A graph showing the salary distribution for offshore senior exec data science&#10;&#10;Description automatically generated">
            <a:extLst>
              <a:ext uri="{FF2B5EF4-FFF2-40B4-BE49-F238E27FC236}">
                <a16:creationId xmlns:a16="http://schemas.microsoft.com/office/drawing/2014/main" id="{8707921E-AD45-5280-B38E-ED25AF9F8F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001033"/>
            <a:ext cx="6848258" cy="381558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64067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40000">
              <a:schemeClr val="accent4">
                <a:lumMod val="5000"/>
                <a:lumOff val="95000"/>
              </a:schemeClr>
            </a:gs>
            <a:gs pos="88000">
              <a:schemeClr val="accent4">
                <a:lumMod val="45000"/>
                <a:lumOff val="55000"/>
              </a:schemeClr>
            </a:gs>
            <a:gs pos="7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ECCE8-0D4A-1B2A-8F46-5BA0CCD37D3E}"/>
              </a:ext>
            </a:extLst>
          </p:cNvPr>
          <p:cNvSpPr txBox="1">
            <a:spLocks/>
          </p:cNvSpPr>
          <p:nvPr/>
        </p:nvSpPr>
        <p:spPr>
          <a:xfrm>
            <a:off x="640080" y="2681105"/>
            <a:ext cx="3401568" cy="1495794"/>
          </a:xfrm>
          <a:prstGeom prst="rect">
            <a:avLst/>
          </a:prstGeom>
          <a:solidFill>
            <a:srgbClr val="FFFFFF"/>
          </a:solidFill>
          <a:ln>
            <a:solidFill>
              <a:srgbClr val="262626"/>
            </a:solidFill>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spcAft>
                <a:spcPts val="600"/>
              </a:spcAft>
            </a:pPr>
            <a:r>
              <a:rPr lang="en-US" dirty="0"/>
              <a:t>Requirements review</a:t>
            </a:r>
          </a:p>
        </p:txBody>
      </p:sp>
      <p:sp useBgFill="1">
        <p:nvSpPr>
          <p:cNvPr id="21" name="Rectangle 2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3">
            <a:extLst>
              <a:ext uri="{FF2B5EF4-FFF2-40B4-BE49-F238E27FC236}">
                <a16:creationId xmlns:a16="http://schemas.microsoft.com/office/drawing/2014/main" id="{270DE394-84A7-172D-F158-F545F92C71C4}"/>
              </a:ext>
            </a:extLst>
          </p:cNvPr>
          <p:cNvSpPr txBox="1">
            <a:spLocks/>
          </p:cNvSpPr>
          <p:nvPr/>
        </p:nvSpPr>
        <p:spPr>
          <a:xfrm>
            <a:off x="5746107" y="2046741"/>
            <a:ext cx="5453063" cy="1042415"/>
          </a:xfrm>
          <a:prstGeom prst="rect">
            <a:avLst/>
          </a:prstGeom>
          <a:solidFill>
            <a:schemeClr val="accent2">
              <a:alpha val="20000"/>
            </a:schemeClr>
          </a:solidFill>
          <a:ln>
            <a:solidFill>
              <a:schemeClr val="bg2">
                <a:lumMod val="10000"/>
              </a:schemeClr>
            </a:solid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defTabSz="539496">
              <a:spcBef>
                <a:spcPts val="590"/>
              </a:spcBef>
              <a:buNone/>
            </a:pPr>
            <a:r>
              <a:rPr lang="en-US" sz="2400" dirty="0">
                <a:solidFill>
                  <a:schemeClr val="accent3"/>
                </a:solidFill>
              </a:rPr>
              <a:t>Recommend</a:t>
            </a:r>
            <a:r>
              <a:rPr lang="en-US" sz="2400" kern="1200" dirty="0">
                <a:solidFill>
                  <a:schemeClr val="accent3"/>
                </a:solidFill>
                <a:latin typeface="+mn-lt"/>
                <a:ea typeface="+mn-ea"/>
                <a:cs typeface="+mn-cs"/>
              </a:rPr>
              <a:t> a competitive salary range </a:t>
            </a:r>
            <a:br>
              <a:rPr lang="en-US" sz="2400" kern="1200" dirty="0">
                <a:solidFill>
                  <a:schemeClr val="accent3"/>
                </a:solidFill>
                <a:latin typeface="+mn-lt"/>
                <a:ea typeface="+mn-ea"/>
                <a:cs typeface="+mn-cs"/>
              </a:rPr>
            </a:br>
            <a:r>
              <a:rPr lang="en-US" sz="2400" kern="1200" dirty="0">
                <a:solidFill>
                  <a:schemeClr val="accent3"/>
                </a:solidFill>
                <a:latin typeface="+mn-lt"/>
                <a:ea typeface="+mn-ea"/>
                <a:cs typeface="+mn-cs"/>
              </a:rPr>
              <a:t>to acquire a top-talent Data </a:t>
            </a:r>
            <a:r>
              <a:rPr lang="en-US" sz="2400" dirty="0">
                <a:solidFill>
                  <a:schemeClr val="accent3"/>
                </a:solidFill>
              </a:rPr>
              <a:t>S</a:t>
            </a:r>
            <a:r>
              <a:rPr lang="en-US" sz="2400" kern="1200" dirty="0">
                <a:solidFill>
                  <a:schemeClr val="accent3"/>
                </a:solidFill>
                <a:latin typeface="+mn-lt"/>
                <a:ea typeface="+mn-ea"/>
                <a:cs typeface="+mn-cs"/>
              </a:rPr>
              <a:t>cientist.</a:t>
            </a:r>
            <a:endParaRPr lang="en-US" sz="4400" dirty="0">
              <a:solidFill>
                <a:schemeClr val="accent3"/>
              </a:solidFill>
            </a:endParaRPr>
          </a:p>
        </p:txBody>
      </p:sp>
      <p:graphicFrame>
        <p:nvGraphicFramePr>
          <p:cNvPr id="14" name="Content Placeholder 2">
            <a:extLst>
              <a:ext uri="{FF2B5EF4-FFF2-40B4-BE49-F238E27FC236}">
                <a16:creationId xmlns:a16="http://schemas.microsoft.com/office/drawing/2014/main" id="{D4E022E6-F81D-DCA2-9D04-668AE6A25A8F}"/>
              </a:ext>
            </a:extLst>
          </p:cNvPr>
          <p:cNvGraphicFramePr/>
          <p:nvPr>
            <p:extLst>
              <p:ext uri="{D42A27DB-BD31-4B8C-83A1-F6EECF244321}">
                <p14:modId xmlns:p14="http://schemas.microsoft.com/office/powerpoint/2010/main" val="1053584947"/>
              </p:ext>
            </p:extLst>
          </p:nvPr>
        </p:nvGraphicFramePr>
        <p:xfrm>
          <a:off x="4881508" y="3714476"/>
          <a:ext cx="7152210" cy="2235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a:extLst>
              <a:ext uri="{FF2B5EF4-FFF2-40B4-BE49-F238E27FC236}">
                <a16:creationId xmlns:a16="http://schemas.microsoft.com/office/drawing/2014/main" id="{4F8728F6-E225-CCCE-DECB-B0E1C22F9EF1}"/>
              </a:ext>
            </a:extLst>
          </p:cNvPr>
          <p:cNvSpPr txBox="1">
            <a:spLocks/>
          </p:cNvSpPr>
          <p:nvPr/>
        </p:nvSpPr>
        <p:spPr>
          <a:xfrm>
            <a:off x="5731080" y="933665"/>
            <a:ext cx="5453063" cy="830548"/>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defTabSz="539496">
              <a:spcBef>
                <a:spcPts val="590"/>
              </a:spcBef>
              <a:buNone/>
            </a:pPr>
            <a:r>
              <a:rPr lang="en-US" sz="4000" u="sng" kern="1200" dirty="0">
                <a:solidFill>
                  <a:schemeClr val="tx1">
                    <a:lumMod val="85000"/>
                    <a:lumOff val="15000"/>
                  </a:schemeClr>
                </a:solidFill>
                <a:latin typeface="+mn-lt"/>
                <a:ea typeface="+mn-ea"/>
                <a:cs typeface="+mn-cs"/>
              </a:rPr>
              <a:t>Deliverable</a:t>
            </a:r>
            <a:endParaRPr lang="en-US" sz="3200" u="sng" kern="1200" dirty="0">
              <a:solidFill>
                <a:schemeClr val="tx1">
                  <a:lumMod val="85000"/>
                  <a:lumOff val="15000"/>
                </a:schemeClr>
              </a:solidFill>
              <a:latin typeface="+mn-lt"/>
              <a:ea typeface="+mn-ea"/>
              <a:cs typeface="+mn-cs"/>
            </a:endParaRPr>
          </a:p>
        </p:txBody>
      </p:sp>
      <p:sp>
        <p:nvSpPr>
          <p:cNvPr id="7" name="Text Placeholder 3">
            <a:extLst>
              <a:ext uri="{FF2B5EF4-FFF2-40B4-BE49-F238E27FC236}">
                <a16:creationId xmlns:a16="http://schemas.microsoft.com/office/drawing/2014/main" id="{9A014AF0-A3ED-82B8-9097-3322A0355076}"/>
              </a:ext>
            </a:extLst>
          </p:cNvPr>
          <p:cNvSpPr txBox="1">
            <a:spLocks/>
          </p:cNvSpPr>
          <p:nvPr/>
        </p:nvSpPr>
        <p:spPr>
          <a:xfrm>
            <a:off x="5731081" y="3428999"/>
            <a:ext cx="5453063" cy="1042415"/>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defTabSz="539496">
              <a:spcBef>
                <a:spcPts val="590"/>
              </a:spcBef>
              <a:buNone/>
            </a:pPr>
            <a:r>
              <a:rPr lang="en-US" sz="4000" u="sng" dirty="0"/>
              <a:t>Key Points of Interest</a:t>
            </a:r>
          </a:p>
        </p:txBody>
      </p:sp>
    </p:spTree>
    <p:extLst>
      <p:ext uri="{BB962C8B-B14F-4D97-AF65-F5344CB8AC3E}">
        <p14:creationId xmlns:p14="http://schemas.microsoft.com/office/powerpoint/2010/main" val="2754215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BFC4">
            <a:alpha val="50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9434-D99A-F194-780A-EE64C097F759}"/>
              </a:ext>
            </a:extLst>
          </p:cNvPr>
          <p:cNvSpPr txBox="1"/>
          <p:nvPr/>
        </p:nvSpPr>
        <p:spPr>
          <a:xfrm>
            <a:off x="8321926" y="191345"/>
            <a:ext cx="3612899" cy="1015663"/>
          </a:xfrm>
          <a:prstGeom prst="rect">
            <a:avLst/>
          </a:prstGeom>
        </p:spPr>
        <p:txBody>
          <a:bodyPr vert="horz" lIns="182880" tIns="182880" rIns="182880" bIns="182880" rtlCol="0" anchor="ctr">
            <a:normAutofit fontScale="85000" lnSpcReduction="10000"/>
          </a:bodyPr>
          <a:lstStyle/>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Part II </a:t>
            </a:r>
          </a:p>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OFFSHORE Data Analysis</a:t>
            </a:r>
          </a:p>
        </p:txBody>
      </p:sp>
      <p:sp>
        <p:nvSpPr>
          <p:cNvPr id="31" name="Rectangle 30">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4F2F7-C806-08E8-8C0B-CE9834C95F54}"/>
              </a:ext>
            </a:extLst>
          </p:cNvPr>
          <p:cNvSpPr txBox="1"/>
          <p:nvPr/>
        </p:nvSpPr>
        <p:spPr>
          <a:xfrm>
            <a:off x="8321926" y="1250234"/>
            <a:ext cx="3683570" cy="1051570"/>
          </a:xfrm>
          <a:prstGeom prst="rect">
            <a:avLst/>
          </a:prstGeom>
          <a:noFill/>
        </p:spPr>
        <p:txBody>
          <a:bodyPr wrap="square">
            <a:spAutoFit/>
          </a:bodyPr>
          <a:lstStyle/>
          <a:p>
            <a:pPr algn="ctr" defTabSz="914400">
              <a:spcBef>
                <a:spcPts val="1000"/>
              </a:spcBef>
              <a:buClr>
                <a:schemeClr val="accent2"/>
              </a:buClr>
            </a:pPr>
            <a:r>
              <a:rPr lang="en-US" dirty="0">
                <a:solidFill>
                  <a:srgbClr val="7030A0"/>
                </a:solidFill>
              </a:rPr>
              <a:t>   </a:t>
            </a:r>
            <a:r>
              <a:rPr lang="en-US" i="1" dirty="0">
                <a:solidFill>
                  <a:srgbClr val="7030A0"/>
                </a:solidFill>
              </a:rPr>
              <a:t>Senior &amp; Executive experience</a:t>
            </a:r>
          </a:p>
          <a:p>
            <a:pPr algn="ctr" defTabSz="914400">
              <a:spcBef>
                <a:spcPts val="1000"/>
              </a:spcBef>
              <a:buClr>
                <a:schemeClr val="accent2"/>
              </a:buClr>
            </a:pPr>
            <a:r>
              <a:rPr lang="en-US" dirty="0">
                <a:solidFill>
                  <a:srgbClr val="7030A0"/>
                </a:solidFill>
              </a:rPr>
              <a:t>Data Science Salary Distributions</a:t>
            </a:r>
            <a:br>
              <a:rPr lang="en-US" dirty="0">
                <a:solidFill>
                  <a:srgbClr val="7030A0"/>
                </a:solidFill>
              </a:rPr>
            </a:br>
            <a:r>
              <a:rPr lang="en-US" dirty="0">
                <a:solidFill>
                  <a:srgbClr val="7030A0"/>
                </a:solidFill>
              </a:rPr>
              <a:t>and Statistics</a:t>
            </a:r>
          </a:p>
        </p:txBody>
      </p:sp>
      <p:sp>
        <p:nvSpPr>
          <p:cNvPr id="14" name="TextBox 13">
            <a:extLst>
              <a:ext uri="{FF2B5EF4-FFF2-40B4-BE49-F238E27FC236}">
                <a16:creationId xmlns:a16="http://schemas.microsoft.com/office/drawing/2014/main" id="{0D42CC89-76C3-317D-6C12-D8054C31F311}"/>
              </a:ext>
            </a:extLst>
          </p:cNvPr>
          <p:cNvSpPr txBox="1"/>
          <p:nvPr/>
        </p:nvSpPr>
        <p:spPr>
          <a:xfrm>
            <a:off x="8321926" y="2299238"/>
            <a:ext cx="3683570" cy="3785652"/>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The </a:t>
            </a:r>
            <a:r>
              <a:rPr lang="en-US" sz="1600" u="sng" dirty="0">
                <a:latin typeface="Tahoma" panose="020B0604030504040204" pitchFamily="34" charset="0"/>
                <a:ea typeface="Tahoma" panose="020B0604030504040204" pitchFamily="34" charset="0"/>
                <a:cs typeface="Tahoma" panose="020B0604030504040204" pitchFamily="34" charset="0"/>
              </a:rPr>
              <a:t>black</a:t>
            </a:r>
            <a:r>
              <a:rPr lang="en-US" sz="1600" dirty="0">
                <a:latin typeface="Tahoma" panose="020B0604030504040204" pitchFamily="34" charset="0"/>
                <a:ea typeface="Tahoma" panose="020B0604030504040204" pitchFamily="34" charset="0"/>
                <a:cs typeface="Tahoma" panose="020B0604030504040204" pitchFamily="34" charset="0"/>
              </a:rPr>
              <a:t> “bell” curve illustrates what a normal distribution would be.</a:t>
            </a:r>
          </a:p>
          <a:p>
            <a:r>
              <a:rPr lang="en-US" sz="1600" dirty="0">
                <a:latin typeface="Tahoma" panose="020B0604030504040204" pitchFamily="34" charset="0"/>
                <a:ea typeface="Tahoma" panose="020B0604030504040204" pitchFamily="34" charset="0"/>
                <a:cs typeface="Tahoma" panose="020B0604030504040204" pitchFamily="34" charset="0"/>
              </a:rPr>
              <a:t>The </a:t>
            </a:r>
            <a:r>
              <a:rPr lang="en-US" sz="1600" u="sng" dirty="0">
                <a:latin typeface="Tahoma" panose="020B0604030504040204" pitchFamily="34" charset="0"/>
                <a:ea typeface="Tahoma" panose="020B0604030504040204" pitchFamily="34" charset="0"/>
                <a:cs typeface="Tahoma" panose="020B0604030504040204" pitchFamily="34" charset="0"/>
              </a:rPr>
              <a:t>pink</a:t>
            </a:r>
            <a:r>
              <a:rPr lang="en-US" sz="1600" dirty="0">
                <a:latin typeface="Tahoma" panose="020B0604030504040204" pitchFamily="34" charset="0"/>
                <a:ea typeface="Tahoma" panose="020B0604030504040204" pitchFamily="34" charset="0"/>
                <a:cs typeface="Tahoma" panose="020B0604030504040204" pitchFamily="34" charset="0"/>
              </a:rPr>
              <a:t> density curve estimates the actual salary distribution. </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The curves and shapes appear to be very similar. This can be treated as a normal distribution.</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A table of important distribution statistics are displayed at the bottom, which will be used to compare against U.S. statistics and recommendations. </a:t>
            </a:r>
          </a:p>
          <a:p>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E61D3F83-F1E7-0561-8A7C-580D7DE71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659" y="5475744"/>
            <a:ext cx="5080105" cy="477453"/>
          </a:xfrm>
          <a:prstGeom prst="rect">
            <a:avLst/>
          </a:prstGeom>
          <a:ln w="28575">
            <a:solidFill>
              <a:srgbClr val="C00000"/>
            </a:solidFill>
          </a:ln>
        </p:spPr>
      </p:pic>
      <p:pic>
        <p:nvPicPr>
          <p:cNvPr id="7" name="Picture 6" descr="A graph of a salary distribution&#10;&#10;Description automatically generated">
            <a:extLst>
              <a:ext uri="{FF2B5EF4-FFF2-40B4-BE49-F238E27FC236}">
                <a16:creationId xmlns:a16="http://schemas.microsoft.com/office/drawing/2014/main" id="{CE921765-B80C-3EA7-5656-C746BAC96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03" y="531778"/>
            <a:ext cx="7249537" cy="403916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10396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6C1B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9434-D99A-F194-780A-EE64C097F759}"/>
              </a:ext>
            </a:extLst>
          </p:cNvPr>
          <p:cNvSpPr txBox="1"/>
          <p:nvPr/>
        </p:nvSpPr>
        <p:spPr>
          <a:xfrm>
            <a:off x="8321926" y="191345"/>
            <a:ext cx="3612899" cy="1015663"/>
          </a:xfrm>
          <a:prstGeom prst="rect">
            <a:avLst/>
          </a:prstGeom>
        </p:spPr>
        <p:txBody>
          <a:bodyPr vert="horz" lIns="182880" tIns="182880" rIns="182880" bIns="182880" rtlCol="0" anchor="ctr">
            <a:normAutofit fontScale="85000" lnSpcReduction="10000"/>
          </a:bodyPr>
          <a:lstStyle/>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Part III</a:t>
            </a:r>
          </a:p>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COMPARE U.S. / OFFSHORE</a:t>
            </a:r>
          </a:p>
        </p:txBody>
      </p:sp>
      <p:sp>
        <p:nvSpPr>
          <p:cNvPr id="31" name="Rectangle 30">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4F2F7-C806-08E8-8C0B-CE9834C95F54}"/>
              </a:ext>
            </a:extLst>
          </p:cNvPr>
          <p:cNvSpPr txBox="1"/>
          <p:nvPr/>
        </p:nvSpPr>
        <p:spPr>
          <a:xfrm>
            <a:off x="8321926" y="1250234"/>
            <a:ext cx="3683570" cy="369332"/>
          </a:xfrm>
          <a:prstGeom prst="rect">
            <a:avLst/>
          </a:prstGeom>
          <a:noFill/>
        </p:spPr>
        <p:txBody>
          <a:bodyPr wrap="square">
            <a:spAutoFit/>
          </a:bodyPr>
          <a:lstStyle/>
          <a:p>
            <a:pPr algn="ctr" defTabSz="914400">
              <a:spcBef>
                <a:spcPts val="1000"/>
              </a:spcBef>
              <a:buClr>
                <a:schemeClr val="accent2"/>
              </a:buClr>
            </a:pPr>
            <a:r>
              <a:rPr lang="en-US" dirty="0">
                <a:solidFill>
                  <a:srgbClr val="7030A0"/>
                </a:solidFill>
              </a:rPr>
              <a:t>Histograms and Distribution Curves</a:t>
            </a:r>
          </a:p>
        </p:txBody>
      </p:sp>
      <p:sp>
        <p:nvSpPr>
          <p:cNvPr id="14" name="TextBox 13">
            <a:extLst>
              <a:ext uri="{FF2B5EF4-FFF2-40B4-BE49-F238E27FC236}">
                <a16:creationId xmlns:a16="http://schemas.microsoft.com/office/drawing/2014/main" id="{0D42CC89-76C3-317D-6C12-D8054C31F311}"/>
              </a:ext>
            </a:extLst>
          </p:cNvPr>
          <p:cNvSpPr txBox="1"/>
          <p:nvPr/>
        </p:nvSpPr>
        <p:spPr>
          <a:xfrm>
            <a:off x="8321926" y="1890425"/>
            <a:ext cx="3683570" cy="830997"/>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Both normal distributions, but U.S. shifted right by about $50k-$60k.</a:t>
            </a: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descr="A graph of a salary distribution&#10;&#10;Description automatically generated">
            <a:extLst>
              <a:ext uri="{FF2B5EF4-FFF2-40B4-BE49-F238E27FC236}">
                <a16:creationId xmlns:a16="http://schemas.microsoft.com/office/drawing/2014/main" id="{CE921765-B80C-3EA7-5656-C746BAC96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201" y="2746060"/>
            <a:ext cx="7332262" cy="4085255"/>
          </a:xfrm>
          <a:prstGeom prst="rect">
            <a:avLst/>
          </a:prstGeom>
          <a:ln w="6350" cap="sq">
            <a:solidFill>
              <a:srgbClr val="000000"/>
            </a:solidFill>
            <a:miter lim="800000"/>
          </a:ln>
          <a:effectLst>
            <a:outerShdw blurRad="57150" dist="50800" dir="2700000" algn="tl" rotWithShape="0">
              <a:srgbClr val="000000">
                <a:alpha val="40000"/>
              </a:srgbClr>
            </a:outerShdw>
          </a:effectLst>
        </p:spPr>
      </p:pic>
      <p:pic>
        <p:nvPicPr>
          <p:cNvPr id="3" name="Picture 2" descr="A graph of salary and salary&#10;&#10;Description automatically generated">
            <a:extLst>
              <a:ext uri="{FF2B5EF4-FFF2-40B4-BE49-F238E27FC236}">
                <a16:creationId xmlns:a16="http://schemas.microsoft.com/office/drawing/2014/main" id="{AE85FA01-FC7C-315A-D052-52353C3DC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09" y="26685"/>
            <a:ext cx="6392167" cy="3858163"/>
          </a:xfrm>
          <a:prstGeom prst="rect">
            <a:avLst/>
          </a:prstGeom>
          <a:ln w="635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20874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6C1B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69434-D99A-F194-780A-EE64C097F759}"/>
              </a:ext>
            </a:extLst>
          </p:cNvPr>
          <p:cNvSpPr txBox="1"/>
          <p:nvPr/>
        </p:nvSpPr>
        <p:spPr>
          <a:xfrm>
            <a:off x="8321926" y="191345"/>
            <a:ext cx="3612899" cy="1015663"/>
          </a:xfrm>
          <a:prstGeom prst="rect">
            <a:avLst/>
          </a:prstGeom>
        </p:spPr>
        <p:txBody>
          <a:bodyPr vert="horz" lIns="182880" tIns="182880" rIns="182880" bIns="182880" rtlCol="0" anchor="ctr">
            <a:normAutofit fontScale="85000" lnSpcReduction="10000"/>
          </a:bodyPr>
          <a:lstStyle/>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Part III</a:t>
            </a:r>
          </a:p>
          <a:p>
            <a:pPr algn="ctr" defTabSz="914400">
              <a:lnSpc>
                <a:spcPct val="90000"/>
              </a:lnSpc>
              <a:spcBef>
                <a:spcPct val="0"/>
              </a:spcBef>
              <a:spcAft>
                <a:spcPts val="600"/>
              </a:spcAft>
              <a:buClr>
                <a:schemeClr val="accent2"/>
              </a:buClr>
            </a:pPr>
            <a:r>
              <a:rPr lang="en-US" sz="2000" cap="all" spc="200" dirty="0">
                <a:solidFill>
                  <a:schemeClr val="bg1"/>
                </a:solidFill>
                <a:latin typeface="+mj-lt"/>
                <a:ea typeface="+mj-ea"/>
                <a:cs typeface="+mj-cs"/>
              </a:rPr>
              <a:t>COMPARE U.S. / OFFSHORE</a:t>
            </a:r>
          </a:p>
        </p:txBody>
      </p:sp>
      <p:sp>
        <p:nvSpPr>
          <p:cNvPr id="31" name="Rectangle 30">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4F2F7-C806-08E8-8C0B-CE9834C95F54}"/>
              </a:ext>
            </a:extLst>
          </p:cNvPr>
          <p:cNvSpPr txBox="1"/>
          <p:nvPr/>
        </p:nvSpPr>
        <p:spPr>
          <a:xfrm>
            <a:off x="8321926" y="1207008"/>
            <a:ext cx="3683570" cy="369332"/>
          </a:xfrm>
          <a:prstGeom prst="rect">
            <a:avLst/>
          </a:prstGeom>
          <a:noFill/>
        </p:spPr>
        <p:txBody>
          <a:bodyPr wrap="square">
            <a:spAutoFit/>
          </a:bodyPr>
          <a:lstStyle/>
          <a:p>
            <a:pPr algn="ctr" defTabSz="914400">
              <a:spcBef>
                <a:spcPts val="1000"/>
              </a:spcBef>
              <a:buClr>
                <a:schemeClr val="accent2"/>
              </a:buClr>
            </a:pPr>
            <a:r>
              <a:rPr lang="en-US" dirty="0">
                <a:solidFill>
                  <a:srgbClr val="7030A0"/>
                </a:solidFill>
              </a:rPr>
              <a:t>Boxplots and Statistics</a:t>
            </a:r>
          </a:p>
        </p:txBody>
      </p:sp>
      <p:sp>
        <p:nvSpPr>
          <p:cNvPr id="14" name="TextBox 13">
            <a:extLst>
              <a:ext uri="{FF2B5EF4-FFF2-40B4-BE49-F238E27FC236}">
                <a16:creationId xmlns:a16="http://schemas.microsoft.com/office/drawing/2014/main" id="{0D42CC89-76C3-317D-6C12-D8054C31F311}"/>
              </a:ext>
            </a:extLst>
          </p:cNvPr>
          <p:cNvSpPr txBox="1"/>
          <p:nvPr/>
        </p:nvSpPr>
        <p:spPr>
          <a:xfrm>
            <a:off x="8321926" y="1819111"/>
            <a:ext cx="3683570" cy="4278094"/>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Boxplots show significant visual differences in U.S. vs. offshore distribution of salaries, especially looking at Q1 (bottom of the box which is 25</a:t>
            </a:r>
            <a:r>
              <a:rPr lang="en-US" sz="1600" baseline="30000" dirty="0">
                <a:latin typeface="Tahoma" panose="020B0604030504040204" pitchFamily="34" charset="0"/>
                <a:ea typeface="Tahoma" panose="020B0604030504040204" pitchFamily="34" charset="0"/>
                <a:cs typeface="Tahoma" panose="020B0604030504040204" pitchFamily="34" charset="0"/>
              </a:rPr>
              <a:t>th</a:t>
            </a:r>
            <a:r>
              <a:rPr lang="en-US" sz="1600" dirty="0">
                <a:latin typeface="Tahoma" panose="020B0604030504040204" pitchFamily="34" charset="0"/>
                <a:ea typeface="Tahoma" panose="020B0604030504040204" pitchFamily="34" charset="0"/>
                <a:cs typeface="Tahoma" panose="020B0604030504040204" pitchFamily="34" charset="0"/>
              </a:rPr>
              <a:t> percentile), the Median (center line, 50</a:t>
            </a:r>
            <a:r>
              <a:rPr lang="en-US" sz="1600" baseline="30000" dirty="0">
                <a:latin typeface="Tahoma" panose="020B0604030504040204" pitchFamily="34" charset="0"/>
                <a:ea typeface="Tahoma" panose="020B0604030504040204" pitchFamily="34" charset="0"/>
                <a:cs typeface="Tahoma" panose="020B0604030504040204" pitchFamily="34" charset="0"/>
              </a:rPr>
              <a:t>th</a:t>
            </a:r>
            <a:r>
              <a:rPr lang="en-US" sz="1600" dirty="0">
                <a:latin typeface="Tahoma" panose="020B0604030504040204" pitchFamily="34" charset="0"/>
                <a:ea typeface="Tahoma" panose="020B0604030504040204" pitchFamily="34" charset="0"/>
                <a:cs typeface="Tahoma" panose="020B0604030504040204" pitchFamily="34" charset="0"/>
              </a:rPr>
              <a:t> percentile), and at Q3 (top of the box which is 75</a:t>
            </a:r>
            <a:r>
              <a:rPr lang="en-US" sz="1600" baseline="30000" dirty="0">
                <a:latin typeface="Tahoma" panose="020B0604030504040204" pitchFamily="34" charset="0"/>
                <a:ea typeface="Tahoma" panose="020B0604030504040204" pitchFamily="34" charset="0"/>
                <a:cs typeface="Tahoma" panose="020B0604030504040204" pitchFamily="34" charset="0"/>
              </a:rPr>
              <a:t>th</a:t>
            </a:r>
            <a:r>
              <a:rPr lang="en-US" sz="1600" dirty="0">
                <a:latin typeface="Tahoma" panose="020B0604030504040204" pitchFamily="34" charset="0"/>
                <a:ea typeface="Tahoma" panose="020B0604030504040204" pitchFamily="34" charset="0"/>
                <a:cs typeface="Tahoma" panose="020B0604030504040204" pitchFamily="34" charset="0"/>
              </a:rPr>
              <a:t> percentile). </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The statistics clearly support the plots.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The offshore median is $65k less than the U.S., and the offshore mean is about $58k less than the U.S.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Q3 (75</a:t>
            </a:r>
            <a:r>
              <a:rPr lang="en-US" sz="1600" baseline="30000" dirty="0">
                <a:latin typeface="Tahoma" panose="020B0604030504040204" pitchFamily="34" charset="0"/>
                <a:ea typeface="Tahoma" panose="020B0604030504040204" pitchFamily="34" charset="0"/>
                <a:cs typeface="Tahoma" panose="020B0604030504040204" pitchFamily="34" charset="0"/>
              </a:rPr>
              <a:t>th</a:t>
            </a:r>
            <a:r>
              <a:rPr lang="en-US" sz="1600" dirty="0">
                <a:latin typeface="Tahoma" panose="020B0604030504040204" pitchFamily="34" charset="0"/>
                <a:ea typeface="Tahoma" panose="020B0604030504040204" pitchFamily="34" charset="0"/>
                <a:cs typeface="Tahoma" panose="020B0604030504040204" pitchFamily="34" charset="0"/>
              </a:rPr>
              <a:t> percentile) offshore salaries are about $60k less than the U.S.</a:t>
            </a:r>
          </a:p>
        </p:txBody>
      </p:sp>
      <p:pic>
        <p:nvPicPr>
          <p:cNvPr id="5" name="Picture 4" descr="A graph with a white square with purple dots&#10;&#10;Description automatically generated">
            <a:extLst>
              <a:ext uri="{FF2B5EF4-FFF2-40B4-BE49-F238E27FC236}">
                <a16:creationId xmlns:a16="http://schemas.microsoft.com/office/drawing/2014/main" id="{18634B9A-85B9-3B1D-69C0-46221B186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5" y="27011"/>
            <a:ext cx="5107709" cy="3082894"/>
          </a:xfrm>
          <a:prstGeom prst="rect">
            <a:avLst/>
          </a:prstGeom>
          <a:ln>
            <a:solidFill>
              <a:schemeClr val="tx1"/>
            </a:solidFill>
          </a:ln>
        </p:spPr>
      </p:pic>
      <p:pic>
        <p:nvPicPr>
          <p:cNvPr id="10" name="Picture 9" descr="A graph with a white square and green dots&#10;&#10;Description automatically generated">
            <a:extLst>
              <a:ext uri="{FF2B5EF4-FFF2-40B4-BE49-F238E27FC236}">
                <a16:creationId xmlns:a16="http://schemas.microsoft.com/office/drawing/2014/main" id="{805AFE5D-FA63-2A51-BD89-5203A58C6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075" y="3985169"/>
            <a:ext cx="5107709" cy="2845820"/>
          </a:xfrm>
          <a:prstGeom prst="rect">
            <a:avLst/>
          </a:prstGeom>
          <a:ln>
            <a:solidFill>
              <a:schemeClr val="tx1"/>
            </a:solidFill>
          </a:ln>
        </p:spPr>
      </p:pic>
      <p:pic>
        <p:nvPicPr>
          <p:cNvPr id="15" name="Picture 14" descr="A screenshot of a graph&#10;&#10;Description automatically generated">
            <a:extLst>
              <a:ext uri="{FF2B5EF4-FFF2-40B4-BE49-F238E27FC236}">
                <a16:creationId xmlns:a16="http://schemas.microsoft.com/office/drawing/2014/main" id="{50176AC7-8237-778E-B3C0-A9801FAB5B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9419" y="3005525"/>
            <a:ext cx="5096586" cy="952633"/>
          </a:xfrm>
          <a:prstGeom prst="rect">
            <a:avLst/>
          </a:prstGeom>
          <a:ln w="38100">
            <a:solidFill>
              <a:srgbClr val="C00000"/>
            </a:solidFill>
          </a:ln>
        </p:spPr>
      </p:pic>
    </p:spTree>
    <p:extLst>
      <p:ext uri="{BB962C8B-B14F-4D97-AF65-F5344CB8AC3E}">
        <p14:creationId xmlns:p14="http://schemas.microsoft.com/office/powerpoint/2010/main" val="2478831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7069434-D99A-F194-780A-EE64C097F759}"/>
              </a:ext>
            </a:extLst>
          </p:cNvPr>
          <p:cNvSpPr txBox="1"/>
          <p:nvPr/>
        </p:nvSpPr>
        <p:spPr>
          <a:xfrm>
            <a:off x="274510" y="2397867"/>
            <a:ext cx="4105275" cy="2062266"/>
          </a:xfrm>
          <a:prstGeom prst="rect">
            <a:avLst/>
          </a:prstGeom>
          <a:noFill/>
          <a:ln>
            <a:solidFill>
              <a:schemeClr val="bg1"/>
            </a:solidFill>
          </a:ln>
        </p:spPr>
        <p:txBody>
          <a:bodyPr vert="horz" wrap="square" lIns="182880" tIns="182880" rIns="182880" bIns="182880" rtlCol="0" anchor="ctr">
            <a:normAutofit/>
          </a:bodyPr>
          <a:lstStyle/>
          <a:p>
            <a:pPr algn="ctr" defTabSz="914400">
              <a:lnSpc>
                <a:spcPct val="90000"/>
              </a:lnSpc>
              <a:spcBef>
                <a:spcPct val="0"/>
              </a:spcBef>
              <a:spcAft>
                <a:spcPts val="600"/>
              </a:spcAft>
            </a:pPr>
            <a:r>
              <a:rPr lang="en-US" sz="2600" cap="all" spc="200" dirty="0">
                <a:solidFill>
                  <a:schemeClr val="bg1"/>
                </a:solidFill>
                <a:latin typeface="+mj-lt"/>
                <a:ea typeface="+mj-ea"/>
                <a:cs typeface="+mj-cs"/>
              </a:rPr>
              <a:t>Recommendation</a:t>
            </a:r>
          </a:p>
          <a:p>
            <a:pPr algn="ctr" defTabSz="914400">
              <a:lnSpc>
                <a:spcPct val="90000"/>
              </a:lnSpc>
              <a:spcBef>
                <a:spcPct val="0"/>
              </a:spcBef>
              <a:spcAft>
                <a:spcPts val="600"/>
              </a:spcAft>
            </a:pPr>
            <a:r>
              <a:rPr lang="en-US" cap="all" spc="200" dirty="0">
                <a:solidFill>
                  <a:schemeClr val="bg1"/>
                </a:solidFill>
                <a:latin typeface="+mj-lt"/>
                <a:ea typeface="+mj-ea"/>
                <a:cs typeface="+mj-cs"/>
              </a:rPr>
              <a:t>for</a:t>
            </a:r>
            <a:endParaRPr lang="en-US" sz="2600" cap="all" spc="200" dirty="0">
              <a:solidFill>
                <a:schemeClr val="bg1"/>
              </a:solidFill>
              <a:latin typeface="+mj-lt"/>
              <a:ea typeface="+mj-ea"/>
              <a:cs typeface="+mj-cs"/>
            </a:endParaRPr>
          </a:p>
          <a:p>
            <a:pPr algn="ctr" defTabSz="914400">
              <a:lnSpc>
                <a:spcPct val="90000"/>
              </a:lnSpc>
              <a:spcBef>
                <a:spcPct val="0"/>
              </a:spcBef>
              <a:spcAft>
                <a:spcPts val="600"/>
              </a:spcAft>
            </a:pPr>
            <a:r>
              <a:rPr lang="en-US" cap="all" spc="200" dirty="0">
                <a:solidFill>
                  <a:schemeClr val="bg1"/>
                </a:solidFill>
                <a:latin typeface="+mj-lt"/>
                <a:ea typeface="+mj-ea"/>
                <a:cs typeface="+mj-cs"/>
              </a:rPr>
              <a:t>U.S. Salary Range</a:t>
            </a:r>
          </a:p>
        </p:txBody>
      </p:sp>
      <p:sp>
        <p:nvSpPr>
          <p:cNvPr id="3" name="TextBox 2">
            <a:extLst>
              <a:ext uri="{FF2B5EF4-FFF2-40B4-BE49-F238E27FC236}">
                <a16:creationId xmlns:a16="http://schemas.microsoft.com/office/drawing/2014/main" id="{39E53339-040F-7E24-9DF6-751722D27B77}"/>
              </a:ext>
            </a:extLst>
          </p:cNvPr>
          <p:cNvSpPr txBox="1"/>
          <p:nvPr/>
        </p:nvSpPr>
        <p:spPr>
          <a:xfrm>
            <a:off x="5012339" y="1195284"/>
            <a:ext cx="6821615" cy="4524315"/>
          </a:xfrm>
          <a:prstGeom prst="rect">
            <a:avLst/>
          </a:prstGeom>
          <a:noFill/>
        </p:spPr>
        <p:txBody>
          <a:bodyPr wrap="square" rtlCol="0">
            <a:spAutoFit/>
          </a:bodyPr>
          <a:lstStyle/>
          <a:p>
            <a:pPr defTabSz="274320">
              <a:spcAft>
                <a:spcPts val="600"/>
              </a:spcAft>
            </a:pPr>
            <a:r>
              <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The goal is to hire a top-talent data scientist to help drive data science within the organization, and potentially lead a team in the future. </a:t>
            </a:r>
          </a:p>
          <a:p>
            <a:pPr defTabSz="274320">
              <a:spcAft>
                <a:spcPts val="600"/>
              </a:spcAft>
            </a:pPr>
            <a:r>
              <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The analysis of U.S. Data Science salaries for senior &amp; executive level employees has produced the above statistics, which follow a near-normal distribution. </a:t>
            </a:r>
          </a:p>
          <a:p>
            <a:pPr defTabSz="274320">
              <a:spcAft>
                <a:spcPts val="600"/>
              </a:spcAft>
            </a:pPr>
            <a:r>
              <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The recommended salary range takes these statistics into consideration, as well as the “competitive” mindset for obtaining our goal.</a:t>
            </a:r>
          </a:p>
          <a:p>
            <a:pPr defTabSz="274320">
              <a:spcAft>
                <a:spcPts val="600"/>
              </a:spcAft>
            </a:pPr>
            <a:endPar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defTabSz="274320">
              <a:spcAft>
                <a:spcPts val="600"/>
              </a:spcAft>
            </a:pPr>
            <a:r>
              <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It is my </a:t>
            </a:r>
            <a:r>
              <a:rPr lang="en-US" sz="1400" u="sng" kern="1200" dirty="0">
                <a:solidFill>
                  <a:schemeClr val="tx1"/>
                </a:solidFill>
                <a:latin typeface="Tahoma" panose="020B0604030504040204" pitchFamily="34" charset="0"/>
                <a:ea typeface="Tahoma" panose="020B0604030504040204" pitchFamily="34" charset="0"/>
                <a:cs typeface="Tahoma" panose="020B0604030504040204" pitchFamily="34" charset="0"/>
              </a:rPr>
              <a:t>formal recommendation</a:t>
            </a:r>
            <a:r>
              <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 to use the Median value as the low-end of the salary range, and to use the Q3 value as the high-end of the salary range. This produces a competitive salary range of $42,650:</a:t>
            </a:r>
          </a:p>
          <a:p>
            <a:pPr defTabSz="274320">
              <a:spcAft>
                <a:spcPts val="600"/>
              </a:spcAft>
            </a:pPr>
            <a:endPar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defTabSz="274320">
              <a:spcAft>
                <a:spcPts val="600"/>
              </a:spcAft>
            </a:pPr>
            <a:r>
              <a:rPr lang="en-US" sz="2000" kern="1200" dirty="0">
                <a:solidFill>
                  <a:schemeClr val="tx1"/>
                </a:solidFill>
                <a:highlight>
                  <a:srgbClr val="FFFF00"/>
                </a:highlight>
                <a:latin typeface="Tahoma" panose="020B0604030504040204" pitchFamily="34" charset="0"/>
                <a:ea typeface="Tahoma" panose="020B0604030504040204" pitchFamily="34" charset="0"/>
                <a:cs typeface="Tahoma" panose="020B0604030504040204" pitchFamily="34" charset="0"/>
              </a:rPr>
              <a:t>$165,000 (low)  -  $207,650 (high)</a:t>
            </a:r>
          </a:p>
          <a:p>
            <a:pPr algn="ctr" defTabSz="274320">
              <a:spcAft>
                <a:spcPts val="600"/>
              </a:spcAft>
            </a:pPr>
            <a:endParaRPr lang="en-US" sz="1400" kern="1200" dirty="0">
              <a:solidFill>
                <a:schemeClr val="tx1"/>
              </a:solidFill>
              <a:highlight>
                <a:srgbClr val="FFFF00"/>
              </a:highlight>
              <a:latin typeface="Tahoma" panose="020B0604030504040204" pitchFamily="34" charset="0"/>
              <a:ea typeface="Tahoma" panose="020B0604030504040204" pitchFamily="34" charset="0"/>
              <a:cs typeface="Tahoma" panose="020B0604030504040204" pitchFamily="34" charset="0"/>
            </a:endParaRPr>
          </a:p>
          <a:p>
            <a:pPr defTabSz="274320">
              <a:spcAft>
                <a:spcPts val="600"/>
              </a:spcAft>
            </a:pPr>
            <a:r>
              <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With that in mind, if the candidate proves to be extremely desirable and the Q3 value is not enough, then the “Max” listed in the statistics ($260,000) can be considered as an </a:t>
            </a:r>
            <a:r>
              <a:rPr lang="en-US" sz="1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absolute max</a:t>
            </a:r>
            <a:r>
              <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 Anything over that number may put our company at financial risk.</a:t>
            </a:r>
            <a:endParaRPr 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9FF510CC-B1D4-82CA-5866-8E3060CB2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270" y="368688"/>
            <a:ext cx="5537754" cy="548292"/>
          </a:xfrm>
          <a:prstGeom prst="rect">
            <a:avLst/>
          </a:prstGeom>
          <a:ln w="19050">
            <a:solidFill>
              <a:schemeClr val="tx1"/>
            </a:solidFill>
          </a:ln>
        </p:spPr>
      </p:pic>
    </p:spTree>
    <p:extLst>
      <p:ext uri="{BB962C8B-B14F-4D97-AF65-F5344CB8AC3E}">
        <p14:creationId xmlns:p14="http://schemas.microsoft.com/office/powerpoint/2010/main" val="391395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7069434-D99A-F194-780A-EE64C097F759}"/>
              </a:ext>
            </a:extLst>
          </p:cNvPr>
          <p:cNvSpPr txBox="1"/>
          <p:nvPr/>
        </p:nvSpPr>
        <p:spPr>
          <a:xfrm>
            <a:off x="274510" y="2397867"/>
            <a:ext cx="4105275" cy="2062266"/>
          </a:xfrm>
          <a:prstGeom prst="rect">
            <a:avLst/>
          </a:prstGeom>
          <a:noFill/>
          <a:ln>
            <a:solidFill>
              <a:schemeClr val="bg1"/>
            </a:solidFill>
          </a:ln>
        </p:spPr>
        <p:txBody>
          <a:bodyPr vert="horz" wrap="square" lIns="182880" tIns="182880" rIns="182880" bIns="182880" rtlCol="0" anchor="ctr">
            <a:normAutofit/>
          </a:bodyPr>
          <a:lstStyle/>
          <a:p>
            <a:pPr algn="ctr" defTabSz="914400">
              <a:lnSpc>
                <a:spcPct val="90000"/>
              </a:lnSpc>
              <a:spcBef>
                <a:spcPct val="0"/>
              </a:spcBef>
              <a:spcAft>
                <a:spcPts val="600"/>
              </a:spcAft>
            </a:pPr>
            <a:r>
              <a:rPr lang="en-US" sz="2600" cap="all" spc="200" dirty="0">
                <a:solidFill>
                  <a:schemeClr val="bg1"/>
                </a:solidFill>
                <a:latin typeface="+mj-lt"/>
                <a:ea typeface="+mj-ea"/>
                <a:cs typeface="+mj-cs"/>
              </a:rPr>
              <a:t>Recommendation</a:t>
            </a:r>
          </a:p>
          <a:p>
            <a:pPr algn="ctr" defTabSz="914400">
              <a:lnSpc>
                <a:spcPct val="90000"/>
              </a:lnSpc>
              <a:spcBef>
                <a:spcPct val="0"/>
              </a:spcBef>
              <a:spcAft>
                <a:spcPts val="600"/>
              </a:spcAft>
            </a:pPr>
            <a:r>
              <a:rPr lang="en-US" cap="all" spc="200" dirty="0">
                <a:solidFill>
                  <a:schemeClr val="bg1"/>
                </a:solidFill>
                <a:latin typeface="+mj-lt"/>
                <a:ea typeface="+mj-ea"/>
                <a:cs typeface="+mj-cs"/>
              </a:rPr>
              <a:t>for</a:t>
            </a:r>
            <a:endParaRPr lang="en-US" sz="2600" cap="all" spc="200" dirty="0">
              <a:solidFill>
                <a:schemeClr val="bg1"/>
              </a:solidFill>
              <a:latin typeface="+mj-lt"/>
              <a:ea typeface="+mj-ea"/>
              <a:cs typeface="+mj-cs"/>
            </a:endParaRPr>
          </a:p>
          <a:p>
            <a:pPr algn="ctr" defTabSz="914400">
              <a:lnSpc>
                <a:spcPct val="90000"/>
              </a:lnSpc>
              <a:spcBef>
                <a:spcPct val="0"/>
              </a:spcBef>
              <a:spcAft>
                <a:spcPts val="600"/>
              </a:spcAft>
            </a:pPr>
            <a:r>
              <a:rPr lang="en-US" cap="all" spc="200" dirty="0">
                <a:solidFill>
                  <a:schemeClr val="bg1"/>
                </a:solidFill>
                <a:latin typeface="+mj-lt"/>
                <a:ea typeface="+mj-ea"/>
                <a:cs typeface="+mj-cs"/>
              </a:rPr>
              <a:t>offshore Salary Range</a:t>
            </a:r>
          </a:p>
        </p:txBody>
      </p:sp>
      <p:sp>
        <p:nvSpPr>
          <p:cNvPr id="3" name="TextBox 2">
            <a:extLst>
              <a:ext uri="{FF2B5EF4-FFF2-40B4-BE49-F238E27FC236}">
                <a16:creationId xmlns:a16="http://schemas.microsoft.com/office/drawing/2014/main" id="{39E53339-040F-7E24-9DF6-751722D27B77}"/>
              </a:ext>
            </a:extLst>
          </p:cNvPr>
          <p:cNvSpPr txBox="1"/>
          <p:nvPr/>
        </p:nvSpPr>
        <p:spPr>
          <a:xfrm>
            <a:off x="5012339" y="1195284"/>
            <a:ext cx="6821615" cy="4970591"/>
          </a:xfrm>
          <a:prstGeom prst="rect">
            <a:avLst/>
          </a:prstGeom>
          <a:noFill/>
        </p:spPr>
        <p:txBody>
          <a:bodyPr wrap="square" rtlCol="0">
            <a:spAutoFit/>
          </a:bodyPr>
          <a:lstStyle/>
          <a:p>
            <a:pPr defTabSz="274320">
              <a:spcAft>
                <a:spcPts val="600"/>
              </a:spcAft>
            </a:pPr>
            <a:r>
              <a:rPr lang="en-US" sz="1400" dirty="0">
                <a:latin typeface="Tahoma" panose="020B0604030504040204" pitchFamily="34" charset="0"/>
                <a:ea typeface="Tahoma" panose="020B0604030504040204" pitchFamily="34" charset="0"/>
                <a:cs typeface="Tahoma" panose="020B0604030504040204" pitchFamily="34" charset="0"/>
              </a:rPr>
              <a:t>The offshore statistics are complicated, and additional data analysis is likely needed.</a:t>
            </a:r>
            <a:endPar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defTabSz="274320">
              <a:spcAft>
                <a:spcPts val="600"/>
              </a:spcAft>
            </a:pPr>
            <a:r>
              <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For now, my </a:t>
            </a:r>
            <a:r>
              <a:rPr lang="en-US" sz="1400" u="sng" kern="1200" dirty="0">
                <a:solidFill>
                  <a:schemeClr val="tx1"/>
                </a:solidFill>
                <a:latin typeface="Tahoma" panose="020B0604030504040204" pitchFamily="34" charset="0"/>
                <a:ea typeface="Tahoma" panose="020B0604030504040204" pitchFamily="34" charset="0"/>
                <a:cs typeface="Tahoma" panose="020B0604030504040204" pitchFamily="34" charset="0"/>
              </a:rPr>
              <a:t>formal recommendation</a:t>
            </a:r>
            <a:r>
              <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 is to follow the same logic as the U.S. range. Use the Median value as the low-end of the salary range and use the Q3 value as the high-end of the salary range</a:t>
            </a:r>
            <a:r>
              <a:rPr lang="en-US" sz="1400" dirty="0">
                <a:latin typeface="Tahoma" panose="020B0604030504040204" pitchFamily="34" charset="0"/>
                <a:ea typeface="Tahoma" panose="020B0604030504040204" pitchFamily="34" charset="0"/>
                <a:cs typeface="Tahoma" panose="020B0604030504040204" pitchFamily="34" charset="0"/>
              </a:rPr>
              <a:t>, y</a:t>
            </a:r>
            <a:r>
              <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ielding a competitive salary range of $48,261:</a:t>
            </a:r>
          </a:p>
          <a:p>
            <a:pPr defTabSz="274320">
              <a:spcAft>
                <a:spcPts val="600"/>
              </a:spcAft>
            </a:pPr>
            <a:endPar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defTabSz="274320">
              <a:spcAft>
                <a:spcPts val="600"/>
              </a:spcAft>
            </a:pPr>
            <a:r>
              <a:rPr lang="en-US" sz="2000" kern="1200" dirty="0">
                <a:solidFill>
                  <a:schemeClr val="tx1"/>
                </a:solidFill>
                <a:highlight>
                  <a:srgbClr val="FFFF00"/>
                </a:highlight>
                <a:latin typeface="Tahoma" panose="020B0604030504040204" pitchFamily="34" charset="0"/>
                <a:ea typeface="Tahoma" panose="020B0604030504040204" pitchFamily="34" charset="0"/>
                <a:cs typeface="Tahoma" panose="020B0604030504040204" pitchFamily="34" charset="0"/>
              </a:rPr>
              <a:t>$100,000 (low)  -  $</a:t>
            </a:r>
            <a:r>
              <a:rPr lang="en-US" sz="2000" dirty="0">
                <a:highlight>
                  <a:srgbClr val="FFFF00"/>
                </a:highlight>
                <a:latin typeface="Tahoma" panose="020B0604030504040204" pitchFamily="34" charset="0"/>
                <a:ea typeface="Tahoma" panose="020B0604030504040204" pitchFamily="34" charset="0"/>
                <a:cs typeface="Tahoma" panose="020B0604030504040204" pitchFamily="34" charset="0"/>
              </a:rPr>
              <a:t>148</a:t>
            </a:r>
            <a:r>
              <a:rPr lang="en-US" sz="2000" kern="1200" dirty="0">
                <a:solidFill>
                  <a:schemeClr val="tx1"/>
                </a:solidFill>
                <a:highlight>
                  <a:srgbClr val="FFFF00"/>
                </a:highlight>
                <a:latin typeface="Tahoma" panose="020B0604030504040204" pitchFamily="34" charset="0"/>
                <a:ea typeface="Tahoma" panose="020B0604030504040204" pitchFamily="34" charset="0"/>
                <a:cs typeface="Tahoma" panose="020B0604030504040204" pitchFamily="34" charset="0"/>
              </a:rPr>
              <a:t>,261 (high)</a:t>
            </a:r>
          </a:p>
          <a:p>
            <a:pPr algn="ctr" defTabSz="274320">
              <a:spcAft>
                <a:spcPts val="600"/>
              </a:spcAft>
            </a:pPr>
            <a:endParaRPr lang="en-US" sz="1400" kern="1200" dirty="0">
              <a:solidFill>
                <a:schemeClr val="tx1"/>
              </a:solidFill>
              <a:highlight>
                <a:srgbClr val="FFFF00"/>
              </a:highlight>
              <a:latin typeface="Tahoma" panose="020B0604030504040204" pitchFamily="34" charset="0"/>
              <a:ea typeface="Tahoma" panose="020B0604030504040204" pitchFamily="34" charset="0"/>
              <a:cs typeface="Tahoma" panose="020B0604030504040204" pitchFamily="34" charset="0"/>
            </a:endParaRPr>
          </a:p>
          <a:p>
            <a:pPr defTabSz="274320">
              <a:spcAft>
                <a:spcPts val="600"/>
              </a:spcAft>
            </a:pPr>
            <a:r>
              <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Again, the “Max” listed in the statistics ($230,000) can be considered an </a:t>
            </a:r>
            <a:r>
              <a:rPr lang="en-US" sz="1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absolute max</a:t>
            </a:r>
            <a:r>
              <a:rPr lang="en-US"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 Anything over that number may put our company at financial risk.</a:t>
            </a:r>
          </a:p>
          <a:p>
            <a:pPr defTabSz="274320">
              <a:spcAft>
                <a:spcPts val="600"/>
              </a:spcAft>
            </a:pPr>
            <a:endParaRPr lang="en-US" sz="1400" dirty="0">
              <a:latin typeface="Tahoma" panose="020B0604030504040204" pitchFamily="34" charset="0"/>
              <a:ea typeface="Tahoma" panose="020B0604030504040204" pitchFamily="34" charset="0"/>
              <a:cs typeface="Tahoma" panose="020B0604030504040204" pitchFamily="34" charset="0"/>
            </a:endParaRPr>
          </a:p>
          <a:p>
            <a:pPr defTabSz="274320">
              <a:spcAft>
                <a:spcPts val="600"/>
              </a:spcAft>
            </a:pPr>
            <a:r>
              <a:rPr lang="en-US" sz="1400" dirty="0">
                <a:latin typeface="Tahoma" panose="020B0604030504040204" pitchFamily="34" charset="0"/>
                <a:ea typeface="Tahoma" panose="020B0604030504040204" pitchFamily="34" charset="0"/>
                <a:cs typeface="Tahoma" panose="020B0604030504040204" pitchFamily="34" charset="0"/>
              </a:rPr>
              <a:t>However, there are more complications to consider with an offshore hire, some of which are not available in the current data. For example, language differences can potentially cause communication issues, and time zone differences can introduce scheduling problems.</a:t>
            </a:r>
          </a:p>
          <a:p>
            <a:pPr defTabSz="274320">
              <a:spcAft>
                <a:spcPts val="600"/>
              </a:spcAft>
            </a:pPr>
            <a:r>
              <a:rPr lang="en-US" sz="1400" dirty="0">
                <a:latin typeface="Tahoma" panose="020B0604030504040204" pitchFamily="34" charset="0"/>
                <a:ea typeface="Tahoma" panose="020B0604030504040204" pitchFamily="34" charset="0"/>
                <a:cs typeface="Tahoma" panose="020B0604030504040204" pitchFamily="34" charset="0"/>
              </a:rPr>
              <a:t>Because of this, I </a:t>
            </a:r>
            <a:r>
              <a:rPr lang="en-US" sz="1400" b="1" dirty="0">
                <a:latin typeface="Tahoma" panose="020B0604030504040204" pitchFamily="34" charset="0"/>
                <a:ea typeface="Tahoma" panose="020B0604030504040204" pitchFamily="34" charset="0"/>
                <a:cs typeface="Tahoma" panose="020B0604030504040204" pitchFamily="34" charset="0"/>
              </a:rPr>
              <a:t>highly recommend </a:t>
            </a:r>
            <a:r>
              <a:rPr lang="en-US" sz="1400" dirty="0">
                <a:latin typeface="Tahoma" panose="020B0604030504040204" pitchFamily="34" charset="0"/>
                <a:ea typeface="Tahoma" panose="020B0604030504040204" pitchFamily="34" charset="0"/>
                <a:cs typeface="Tahoma" panose="020B0604030504040204" pitchFamily="34" charset="0"/>
              </a:rPr>
              <a:t>hiring a U.S. employee for the initial Data Science position. This will allow us more time to further analyze the data and consider some of the complexities.</a:t>
            </a:r>
          </a:p>
          <a:p>
            <a:pPr defTabSz="274320">
              <a:spcAft>
                <a:spcPts val="600"/>
              </a:spcAft>
            </a:pPr>
            <a:r>
              <a:rPr lang="en-US" sz="1400" dirty="0">
                <a:latin typeface="Tahoma" panose="020B0604030504040204" pitchFamily="34" charset="0"/>
                <a:ea typeface="Tahoma" panose="020B0604030504040204" pitchFamily="34" charset="0"/>
                <a:cs typeface="Tahoma" panose="020B0604030504040204" pitchFamily="34" charset="0"/>
              </a:rPr>
              <a:t>Additional analysis of salaries by specific countries or regions may provide better clarity on the drastic salary ranges observed in the current data set.</a:t>
            </a:r>
          </a:p>
        </p:txBody>
      </p:sp>
      <p:pic>
        <p:nvPicPr>
          <p:cNvPr id="6" name="Picture 5" descr="A screenshot of a computer&#10;&#10;Description automatically generated">
            <a:extLst>
              <a:ext uri="{FF2B5EF4-FFF2-40B4-BE49-F238E27FC236}">
                <a16:creationId xmlns:a16="http://schemas.microsoft.com/office/drawing/2014/main" id="{5DCF97EC-5E5E-9A3F-DCD8-87C1A78C0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732" y="338299"/>
            <a:ext cx="5518828" cy="518686"/>
          </a:xfrm>
          <a:prstGeom prst="rect">
            <a:avLst/>
          </a:prstGeom>
          <a:ln w="28575">
            <a:solidFill>
              <a:schemeClr val="tx1"/>
            </a:solidFill>
          </a:ln>
        </p:spPr>
      </p:pic>
    </p:spTree>
    <p:extLst>
      <p:ext uri="{BB962C8B-B14F-4D97-AF65-F5344CB8AC3E}">
        <p14:creationId xmlns:p14="http://schemas.microsoft.com/office/powerpoint/2010/main" val="2009099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7069434-D99A-F194-780A-EE64C097F759}"/>
              </a:ext>
            </a:extLst>
          </p:cNvPr>
          <p:cNvSpPr txBox="1"/>
          <p:nvPr/>
        </p:nvSpPr>
        <p:spPr>
          <a:xfrm>
            <a:off x="804671" y="806357"/>
            <a:ext cx="5291327" cy="1188720"/>
          </a:xfrm>
          <a:prstGeom prst="rect">
            <a:avLst/>
          </a:prstGeom>
          <a:solidFill>
            <a:srgbClr val="FFFFFF"/>
          </a:solidFill>
          <a:ln>
            <a:solidFill>
              <a:srgbClr val="404040"/>
            </a:solidFill>
          </a:ln>
        </p:spPr>
        <p:txBody>
          <a:bodyPr vert="horz" lIns="182880" tIns="182880" rIns="182880" bIns="182880" rtlCol="0" anchor="ctr">
            <a:normAutofit/>
          </a:bodyPr>
          <a:lstStyle/>
          <a:p>
            <a:pPr lvl="0" algn="ctr" defTabSz="914400">
              <a:lnSpc>
                <a:spcPct val="90000"/>
              </a:lnSpc>
              <a:spcBef>
                <a:spcPct val="0"/>
              </a:spcBef>
              <a:spcAft>
                <a:spcPts val="600"/>
              </a:spcAft>
            </a:pPr>
            <a:r>
              <a:rPr lang="en-US" sz="2000" cap="all" spc="200">
                <a:solidFill>
                  <a:srgbClr val="262626"/>
                </a:solidFill>
                <a:latin typeface="+mj-lt"/>
                <a:ea typeface="+mj-ea"/>
                <a:cs typeface="+mj-cs"/>
              </a:rPr>
              <a:t>Are there extractable insights to help develop a future data science team?</a:t>
            </a:r>
          </a:p>
        </p:txBody>
      </p:sp>
      <p:sp>
        <p:nvSpPr>
          <p:cNvPr id="3" name="TextBox 2">
            <a:extLst>
              <a:ext uri="{FF2B5EF4-FFF2-40B4-BE49-F238E27FC236}">
                <a16:creationId xmlns:a16="http://schemas.microsoft.com/office/drawing/2014/main" id="{59833CCF-8FC7-C361-27F0-3EDA73B4A3C5}"/>
              </a:ext>
            </a:extLst>
          </p:cNvPr>
          <p:cNvSpPr txBox="1"/>
          <p:nvPr/>
        </p:nvSpPr>
        <p:spPr>
          <a:xfrm>
            <a:off x="795573" y="2266950"/>
            <a:ext cx="5285791" cy="3784693"/>
          </a:xfrm>
          <a:prstGeom prst="rect">
            <a:avLst/>
          </a:prstGeom>
        </p:spPr>
        <p:txBody>
          <a:bodyPr vert="horz" lIns="91440" tIns="45720" rIns="91440" bIns="45720" rtlCol="0">
            <a:normAutofit fontScale="92500" lnSpcReduction="10000"/>
          </a:bodyPr>
          <a:lstStyle/>
          <a:p>
            <a:pPr indent="-228600" defTabSz="914400">
              <a:spcBef>
                <a:spcPts val="1000"/>
              </a:spcBef>
              <a:buClr>
                <a:schemeClr val="accent2"/>
              </a:buCl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This is the last question from the initial list of research questions. </a:t>
            </a:r>
          </a:p>
          <a:p>
            <a:pPr indent="-228600" defTabSz="914400">
              <a:spcBef>
                <a:spcPts val="1000"/>
              </a:spcBef>
              <a:buClr>
                <a:schemeClr val="accent2"/>
              </a:buCl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Full analysis on this topic is not within the scope of this recommendation, but a quick high-level look at some data across job fields in the U.S. may help keep things in perspective in terms of a current data science hire and a future data science team.</a:t>
            </a:r>
          </a:p>
          <a:p>
            <a:pPr indent="-228600" defTabSz="914400">
              <a:spcBef>
                <a:spcPts val="1000"/>
              </a:spcBef>
              <a:buClr>
                <a:schemeClr val="accent2"/>
              </a:buCl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A future data science team may require additional data scientists, as well as machine learning engineers, data engineers/architects, and data analysts.</a:t>
            </a:r>
          </a:p>
          <a:p>
            <a:pPr indent="-228600" defTabSz="914400">
              <a:spcBef>
                <a:spcPts val="1000"/>
              </a:spcBef>
              <a:buClr>
                <a:schemeClr val="accent2"/>
              </a:buCl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following slides demonstrate some basic insights available that may help with future considerations.</a:t>
            </a:r>
          </a:p>
        </p:txBody>
      </p:sp>
      <p:sp>
        <p:nvSpPr>
          <p:cNvPr id="22" name="Rectangle 21">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Question mark">
            <a:extLst>
              <a:ext uri="{FF2B5EF4-FFF2-40B4-BE49-F238E27FC236}">
                <a16:creationId xmlns:a16="http://schemas.microsoft.com/office/drawing/2014/main" id="{CF19C7CA-C65D-5E62-E34F-788607926D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5364" y="1592741"/>
            <a:ext cx="3355848" cy="3355848"/>
          </a:xfrm>
          <a:prstGeom prst="rect">
            <a:avLst/>
          </a:prstGeom>
        </p:spPr>
      </p:pic>
    </p:spTree>
    <p:extLst>
      <p:ext uri="{BB962C8B-B14F-4D97-AF65-F5344CB8AC3E}">
        <p14:creationId xmlns:p14="http://schemas.microsoft.com/office/powerpoint/2010/main" val="83913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0F26354-9AA3-92D2-6C0D-71F78BAEFB3E}"/>
              </a:ext>
            </a:extLst>
          </p:cNvPr>
          <p:cNvSpPr txBox="1"/>
          <p:nvPr/>
        </p:nvSpPr>
        <p:spPr>
          <a:xfrm>
            <a:off x="4289550" y="0"/>
            <a:ext cx="3612899" cy="1015663"/>
          </a:xfrm>
          <a:prstGeom prst="rect">
            <a:avLst/>
          </a:prstGeom>
        </p:spPr>
        <p:txBody>
          <a:bodyPr vert="horz" lIns="182880" tIns="182880" rIns="182880" bIns="182880" rtlCol="0" anchor="ctr">
            <a:normAutofit/>
          </a:bodyPr>
          <a:lstStyle/>
          <a:p>
            <a:pPr algn="ctr" defTabSz="914400">
              <a:lnSpc>
                <a:spcPct val="90000"/>
              </a:lnSpc>
              <a:spcBef>
                <a:spcPct val="0"/>
              </a:spcBef>
              <a:spcAft>
                <a:spcPts val="600"/>
              </a:spcAft>
              <a:buClr>
                <a:schemeClr val="accent2"/>
              </a:buClr>
            </a:pPr>
            <a:r>
              <a:rPr lang="en-US" sz="2000" cap="all" spc="200" dirty="0">
                <a:latin typeface="+mj-lt"/>
                <a:ea typeface="+mj-ea"/>
                <a:cs typeface="+mj-cs"/>
              </a:rPr>
              <a:t>FUTURE CONSIDERATIONS</a:t>
            </a:r>
          </a:p>
        </p:txBody>
      </p:sp>
      <p:pic>
        <p:nvPicPr>
          <p:cNvPr id="13" name="Picture 12" descr="A graph of a graph showing a number of people who are in a job field&#10;&#10;Description automatically generated with medium confidence">
            <a:extLst>
              <a:ext uri="{FF2B5EF4-FFF2-40B4-BE49-F238E27FC236}">
                <a16:creationId xmlns:a16="http://schemas.microsoft.com/office/drawing/2014/main" id="{CF28C965-9C37-7C6F-5911-5CD1B129A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660" y="1441761"/>
            <a:ext cx="7249537" cy="4039164"/>
          </a:xfrm>
          <a:prstGeom prst="rect">
            <a:avLst/>
          </a:prstGeom>
        </p:spPr>
      </p:pic>
      <p:sp>
        <p:nvSpPr>
          <p:cNvPr id="2" name="TextBox 1">
            <a:extLst>
              <a:ext uri="{FF2B5EF4-FFF2-40B4-BE49-F238E27FC236}">
                <a16:creationId xmlns:a16="http://schemas.microsoft.com/office/drawing/2014/main" id="{47069434-D99A-F194-780A-EE64C097F759}"/>
              </a:ext>
            </a:extLst>
          </p:cNvPr>
          <p:cNvSpPr txBox="1"/>
          <p:nvPr/>
        </p:nvSpPr>
        <p:spPr>
          <a:xfrm>
            <a:off x="714676" y="749791"/>
            <a:ext cx="1993392" cy="1907437"/>
          </a:xfrm>
          <a:prstGeom prst="ellipse">
            <a:avLst/>
          </a:prstGeom>
          <a:noFill/>
          <a:ln>
            <a:solidFill>
              <a:srgbClr val="FFFFFF"/>
            </a:solidFill>
          </a:ln>
        </p:spPr>
        <p:txBody>
          <a:bodyPr vert="horz" lIns="182880" tIns="182880" rIns="182880" bIns="182880" rtlCol="0" anchor="ctr">
            <a:normAutofit/>
          </a:bodyPr>
          <a:lstStyle/>
          <a:p>
            <a:pPr lvl="0" algn="ctr" defTabSz="914400">
              <a:lnSpc>
                <a:spcPct val="90000"/>
              </a:lnSpc>
              <a:spcBef>
                <a:spcPct val="0"/>
              </a:spcBef>
              <a:spcAft>
                <a:spcPts val="600"/>
              </a:spcAft>
            </a:pPr>
            <a:r>
              <a:rPr lang="en-US" sz="1700" cap="all" spc="200" dirty="0">
                <a:solidFill>
                  <a:srgbClr val="FFFFFF"/>
                </a:solidFill>
                <a:latin typeface="+mj-lt"/>
                <a:ea typeface="+mj-ea"/>
                <a:cs typeface="+mj-cs"/>
              </a:rPr>
              <a:t>Data Science Team</a:t>
            </a:r>
          </a:p>
        </p:txBody>
      </p:sp>
    </p:spTree>
    <p:extLst>
      <p:ext uri="{BB962C8B-B14F-4D97-AF65-F5344CB8AC3E}">
        <p14:creationId xmlns:p14="http://schemas.microsoft.com/office/powerpoint/2010/main" val="3941260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0F26354-9AA3-92D2-6C0D-71F78BAEFB3E}"/>
              </a:ext>
            </a:extLst>
          </p:cNvPr>
          <p:cNvSpPr txBox="1"/>
          <p:nvPr/>
        </p:nvSpPr>
        <p:spPr>
          <a:xfrm>
            <a:off x="4289550" y="0"/>
            <a:ext cx="3612899" cy="1015663"/>
          </a:xfrm>
          <a:prstGeom prst="rect">
            <a:avLst/>
          </a:prstGeom>
        </p:spPr>
        <p:txBody>
          <a:bodyPr vert="horz" lIns="182880" tIns="182880" rIns="182880" bIns="182880" rtlCol="0" anchor="ctr">
            <a:normAutofit/>
          </a:bodyPr>
          <a:lstStyle/>
          <a:p>
            <a:pPr algn="ctr" defTabSz="914400">
              <a:lnSpc>
                <a:spcPct val="90000"/>
              </a:lnSpc>
              <a:spcBef>
                <a:spcPct val="0"/>
              </a:spcBef>
              <a:spcAft>
                <a:spcPts val="600"/>
              </a:spcAft>
              <a:buClr>
                <a:schemeClr val="accent2"/>
              </a:buClr>
            </a:pPr>
            <a:r>
              <a:rPr lang="en-US" sz="2000" cap="all" spc="200" dirty="0">
                <a:latin typeface="+mj-lt"/>
                <a:ea typeface="+mj-ea"/>
                <a:cs typeface="+mj-cs"/>
              </a:rPr>
              <a:t>FUTURE CONSIDERATIONS</a:t>
            </a:r>
          </a:p>
        </p:txBody>
      </p:sp>
      <p:pic>
        <p:nvPicPr>
          <p:cNvPr id="4" name="Picture 3" descr="A graph of different colored squares&#10;&#10;Description automatically generated">
            <a:extLst>
              <a:ext uri="{FF2B5EF4-FFF2-40B4-BE49-F238E27FC236}">
                <a16:creationId xmlns:a16="http://schemas.microsoft.com/office/drawing/2014/main" id="{65172D30-E253-1AF6-F282-DD254E59F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898" y="1313133"/>
            <a:ext cx="7595162" cy="4231733"/>
          </a:xfrm>
          <a:prstGeom prst="rect">
            <a:avLst/>
          </a:prstGeom>
        </p:spPr>
      </p:pic>
      <p:sp>
        <p:nvSpPr>
          <p:cNvPr id="2" name="TextBox 1">
            <a:extLst>
              <a:ext uri="{FF2B5EF4-FFF2-40B4-BE49-F238E27FC236}">
                <a16:creationId xmlns:a16="http://schemas.microsoft.com/office/drawing/2014/main" id="{47069434-D99A-F194-780A-EE64C097F759}"/>
              </a:ext>
            </a:extLst>
          </p:cNvPr>
          <p:cNvSpPr txBox="1"/>
          <p:nvPr/>
        </p:nvSpPr>
        <p:spPr>
          <a:xfrm>
            <a:off x="714676" y="749791"/>
            <a:ext cx="1993392" cy="1907437"/>
          </a:xfrm>
          <a:prstGeom prst="ellipse">
            <a:avLst/>
          </a:prstGeom>
          <a:noFill/>
          <a:ln>
            <a:solidFill>
              <a:srgbClr val="FFFFFF"/>
            </a:solidFill>
          </a:ln>
        </p:spPr>
        <p:txBody>
          <a:bodyPr vert="horz" lIns="182880" tIns="182880" rIns="182880" bIns="182880" rtlCol="0" anchor="ctr">
            <a:normAutofit/>
          </a:bodyPr>
          <a:lstStyle/>
          <a:p>
            <a:pPr lvl="0" algn="ctr" defTabSz="914400">
              <a:lnSpc>
                <a:spcPct val="90000"/>
              </a:lnSpc>
              <a:spcBef>
                <a:spcPct val="0"/>
              </a:spcBef>
              <a:spcAft>
                <a:spcPts val="600"/>
              </a:spcAft>
            </a:pPr>
            <a:r>
              <a:rPr lang="en-US" sz="1700" cap="all" spc="200" dirty="0">
                <a:solidFill>
                  <a:srgbClr val="FFFFFF"/>
                </a:solidFill>
                <a:latin typeface="+mj-lt"/>
                <a:ea typeface="+mj-ea"/>
                <a:cs typeface="+mj-cs"/>
              </a:rPr>
              <a:t>Data Science Team</a:t>
            </a:r>
          </a:p>
        </p:txBody>
      </p:sp>
    </p:spTree>
    <p:extLst>
      <p:ext uri="{BB962C8B-B14F-4D97-AF65-F5344CB8AC3E}">
        <p14:creationId xmlns:p14="http://schemas.microsoft.com/office/powerpoint/2010/main" val="110918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EE352F9-5725-F8BE-CBF8-CF3264B8A2B4}"/>
              </a:ext>
            </a:extLst>
          </p:cNvPr>
          <p:cNvSpPr txBox="1">
            <a:spLocks/>
          </p:cNvSpPr>
          <p:nvPr/>
        </p:nvSpPr>
        <p:spPr>
          <a:xfrm>
            <a:off x="640080" y="2681105"/>
            <a:ext cx="3401568" cy="1495794"/>
          </a:xfrm>
          <a:prstGeom prst="rect">
            <a:avLst/>
          </a:prstGeom>
          <a:solidFill>
            <a:srgbClr val="FFFFFF"/>
          </a:solidFill>
          <a:ln>
            <a:solidFill>
              <a:srgbClr val="262626"/>
            </a:solidFill>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spcAft>
                <a:spcPts val="600"/>
              </a:spcAft>
            </a:pPr>
            <a:r>
              <a:rPr lang="en-US"/>
              <a:t>Requirements review</a:t>
            </a:r>
            <a:endParaRPr lang="en-US" dirty="0"/>
          </a:p>
        </p:txBody>
      </p:sp>
      <p:sp useBgFill="1">
        <p:nvSpPr>
          <p:cNvPr id="25" name="Rectangle 24">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82DC17C7-7563-46BD-837F-DFB340474C89}"/>
              </a:ext>
            </a:extLst>
          </p:cNvPr>
          <p:cNvGraphicFramePr/>
          <p:nvPr>
            <p:extLst>
              <p:ext uri="{D42A27DB-BD31-4B8C-83A1-F6EECF244321}">
                <p14:modId xmlns:p14="http://schemas.microsoft.com/office/powerpoint/2010/main" val="492814940"/>
              </p:ext>
            </p:extLst>
          </p:nvPr>
        </p:nvGraphicFramePr>
        <p:xfrm>
          <a:off x="5002491" y="384047"/>
          <a:ext cx="6940296" cy="6089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66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E08918B-34D6-A798-CD66-BB38097938AE}"/>
              </a:ext>
            </a:extLst>
          </p:cNvPr>
          <p:cNvSpPr txBox="1">
            <a:spLocks/>
          </p:cNvSpPr>
          <p:nvPr/>
        </p:nvSpPr>
        <p:spPr>
          <a:xfrm>
            <a:off x="147781" y="1422400"/>
            <a:ext cx="4487298" cy="4008581"/>
          </a:xfrm>
          <a:prstGeom prst="rect">
            <a:avLst/>
          </a:prstGeom>
          <a:solidFill>
            <a:schemeClr val="tx1">
              <a:alpha val="60000"/>
            </a:schemeClr>
          </a:solidFill>
          <a:ln>
            <a:solidFill>
              <a:schemeClr val="bg1"/>
            </a:solidFill>
          </a:ln>
        </p:spPr>
        <p:txBody>
          <a:bodyPr vert="horz" lIns="182880" tIns="182880" rIns="182880" bIns="18288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lnSpc>
                <a:spcPct val="90000"/>
              </a:lnSpc>
              <a:spcBef>
                <a:spcPct val="0"/>
              </a:spcBef>
              <a:spcAft>
                <a:spcPts val="600"/>
              </a:spcAft>
              <a:buNone/>
            </a:pPr>
            <a:r>
              <a:rPr lang="en-US" sz="3600" cap="all" spc="200" dirty="0">
                <a:solidFill>
                  <a:schemeClr val="bg1"/>
                </a:solidFill>
                <a:latin typeface="Bell MT" panose="02020503060305020303" pitchFamily="18" charset="0"/>
                <a:ea typeface="+mj-ea"/>
                <a:cs typeface="+mj-cs"/>
              </a:rPr>
              <a:t>Research Questions</a:t>
            </a:r>
          </a:p>
          <a:p>
            <a:pPr marL="0" indent="0" algn="ctr">
              <a:lnSpc>
                <a:spcPct val="90000"/>
              </a:lnSpc>
              <a:spcBef>
                <a:spcPct val="0"/>
              </a:spcBef>
              <a:spcAft>
                <a:spcPts val="600"/>
              </a:spcAft>
              <a:buNone/>
            </a:pPr>
            <a:br>
              <a:rPr lang="en-US" sz="1200" cap="all" spc="200" dirty="0">
                <a:solidFill>
                  <a:schemeClr val="bg1"/>
                </a:solidFill>
                <a:latin typeface="Bell MT" panose="02020503060305020303" pitchFamily="18" charset="0"/>
                <a:ea typeface="+mj-ea"/>
                <a:cs typeface="Arial" panose="020B0604020202020204" pitchFamily="34" charset="0"/>
              </a:rPr>
            </a:br>
            <a:endParaRPr lang="en-US" sz="1200" cap="all" spc="200" dirty="0">
              <a:solidFill>
                <a:schemeClr val="bg1"/>
              </a:solidFill>
              <a:latin typeface="Bell MT" panose="02020503060305020303" pitchFamily="18" charset="0"/>
              <a:ea typeface="+mj-ea"/>
              <a:cs typeface="Arial" panose="020B0604020202020204" pitchFamily="34" charset="0"/>
            </a:endParaRPr>
          </a:p>
          <a:p>
            <a:pPr marL="0" indent="0" algn="ctr">
              <a:lnSpc>
                <a:spcPct val="90000"/>
              </a:lnSpc>
              <a:spcBef>
                <a:spcPct val="0"/>
              </a:spcBef>
              <a:spcAft>
                <a:spcPts val="600"/>
              </a:spcAft>
              <a:buNone/>
            </a:pPr>
            <a:r>
              <a:rPr lang="en-US" sz="1200" cap="all" spc="200" dirty="0">
                <a:solidFill>
                  <a:schemeClr val="bg1"/>
                </a:solidFill>
                <a:latin typeface="Bell MT" panose="02020503060305020303" pitchFamily="18" charset="0"/>
                <a:ea typeface="+mj-ea"/>
                <a:cs typeface="Arial" panose="020B0604020202020204" pitchFamily="34" charset="0"/>
              </a:rPr>
              <a:t>Based on requirements review</a:t>
            </a:r>
          </a:p>
        </p:txBody>
      </p:sp>
      <p:graphicFrame>
        <p:nvGraphicFramePr>
          <p:cNvPr id="4" name="Content Placeholder 2">
            <a:extLst>
              <a:ext uri="{FF2B5EF4-FFF2-40B4-BE49-F238E27FC236}">
                <a16:creationId xmlns:a16="http://schemas.microsoft.com/office/drawing/2014/main" id="{A5DE9584-0A4A-5B0F-E44E-6716A9E186E4}"/>
              </a:ext>
            </a:extLst>
          </p:cNvPr>
          <p:cNvGraphicFramePr/>
          <p:nvPr>
            <p:extLst>
              <p:ext uri="{D42A27DB-BD31-4B8C-83A1-F6EECF244321}">
                <p14:modId xmlns:p14="http://schemas.microsoft.com/office/powerpoint/2010/main" val="4140638884"/>
              </p:ext>
            </p:extLst>
          </p:nvPr>
        </p:nvGraphicFramePr>
        <p:xfrm>
          <a:off x="4830152" y="790575"/>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93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8ADCB-3A17-FCAE-A4A5-F1DF97E925FC}"/>
              </a:ext>
            </a:extLst>
          </p:cNvPr>
          <p:cNvSpPr txBox="1"/>
          <p:nvPr/>
        </p:nvSpPr>
        <p:spPr>
          <a:xfrm>
            <a:off x="481563" y="2516061"/>
            <a:ext cx="4099376" cy="1825876"/>
          </a:xfrm>
          <a:prstGeom prst="rect">
            <a:avLst/>
          </a:prstGeom>
          <a:noFill/>
          <a:ln>
            <a:solidFill>
              <a:schemeClr val="tx1"/>
            </a:solidFill>
          </a:ln>
        </p:spPr>
        <p:txBody>
          <a:bodyPr vert="horz" lIns="182880" tIns="182880" rIns="182880" bIns="182880" rtlCol="0" anchor="ctr">
            <a:normAutofit/>
          </a:bodyPr>
          <a:lstStyle/>
          <a:p>
            <a:pPr lvl="0" algn="ctr" defTabSz="914400">
              <a:lnSpc>
                <a:spcPct val="90000"/>
              </a:lnSpc>
              <a:spcBef>
                <a:spcPct val="0"/>
              </a:spcBef>
              <a:spcAft>
                <a:spcPts val="600"/>
              </a:spcAft>
            </a:pPr>
            <a:r>
              <a:rPr lang="en-US" sz="1900" kern="1200" cap="all" spc="200" baseline="0" dirty="0">
                <a:latin typeface="+mj-lt"/>
                <a:ea typeface="+mj-ea"/>
                <a:cs typeface="+mj-cs"/>
              </a:rPr>
              <a:t>Can the job titles be categorized to provide more useful analysis?</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C1F7517-B6C4-E403-2593-31CBFBC24689}"/>
              </a:ext>
            </a:extLst>
          </p:cNvPr>
          <p:cNvSpPr txBox="1"/>
          <p:nvPr/>
        </p:nvSpPr>
        <p:spPr>
          <a:xfrm>
            <a:off x="6049182" y="802638"/>
            <a:ext cx="5408696" cy="5252722"/>
          </a:xfrm>
          <a:prstGeom prst="rect">
            <a:avLst/>
          </a:prstGeom>
        </p:spPr>
        <p:txBody>
          <a:bodyPr vert="horz" lIns="91440" tIns="45720" rIns="91440" bIns="45720" rtlCol="0" anchor="ctr">
            <a:normAutofit/>
          </a:bodyPr>
          <a:lstStyle/>
          <a:p>
            <a:pPr defTabSz="914400">
              <a:spcBef>
                <a:spcPts val="1000"/>
              </a:spcBef>
              <a:buClr>
                <a:schemeClr val="accent2"/>
              </a:buClr>
            </a:pPr>
            <a:r>
              <a:rPr lang="en-US" sz="2000" dirty="0">
                <a:solidFill>
                  <a:schemeClr val="bg1"/>
                </a:solidFill>
                <a:latin typeface="Bell MT" panose="02020503060305020303" pitchFamily="18" charset="0"/>
              </a:rPr>
              <a:t>The job titles in the data can be grouped together based on their related fields of interest. </a:t>
            </a:r>
          </a:p>
          <a:p>
            <a:pPr defTabSz="914400">
              <a:spcBef>
                <a:spcPts val="1000"/>
              </a:spcBef>
              <a:buClr>
                <a:schemeClr val="accent2"/>
              </a:buClr>
            </a:pPr>
            <a:endParaRPr lang="en-US" sz="2000" dirty="0">
              <a:solidFill>
                <a:schemeClr val="bg1"/>
              </a:solidFill>
              <a:latin typeface="Bell MT" panose="02020503060305020303" pitchFamily="18" charset="0"/>
            </a:endParaRPr>
          </a:p>
          <a:p>
            <a:pPr defTabSz="914400">
              <a:spcBef>
                <a:spcPts val="1000"/>
              </a:spcBef>
              <a:buClr>
                <a:schemeClr val="accent2"/>
              </a:buClr>
            </a:pPr>
            <a:r>
              <a:rPr lang="en-US" sz="2000" dirty="0">
                <a:solidFill>
                  <a:schemeClr val="bg1"/>
                </a:solidFill>
                <a:latin typeface="Bell MT" panose="02020503060305020303" pitchFamily="18" charset="0"/>
              </a:rPr>
              <a:t>These </a:t>
            </a:r>
            <a:r>
              <a:rPr lang="en-US" sz="2000" i="1" dirty="0">
                <a:solidFill>
                  <a:schemeClr val="bg1"/>
                </a:solidFill>
                <a:latin typeface="Bell MT" panose="02020503060305020303" pitchFamily="18" charset="0"/>
              </a:rPr>
              <a:t>job fields </a:t>
            </a:r>
            <a:r>
              <a:rPr lang="en-US" sz="2000" dirty="0">
                <a:solidFill>
                  <a:schemeClr val="bg1"/>
                </a:solidFill>
                <a:latin typeface="Bell MT" panose="02020503060305020303" pitchFamily="18" charset="0"/>
              </a:rPr>
              <a:t>help narrow the focus on jobs most relevant to the requirements, which in turn will yield more relevant insights. </a:t>
            </a:r>
          </a:p>
          <a:p>
            <a:pPr defTabSz="914400">
              <a:spcBef>
                <a:spcPts val="1000"/>
              </a:spcBef>
              <a:buClr>
                <a:schemeClr val="accent2"/>
              </a:buClr>
            </a:pPr>
            <a:endParaRPr lang="en-US" sz="2000" dirty="0">
              <a:solidFill>
                <a:schemeClr val="bg1"/>
              </a:solidFill>
              <a:latin typeface="Bell MT" panose="02020503060305020303" pitchFamily="18" charset="0"/>
            </a:endParaRPr>
          </a:p>
          <a:p>
            <a:pPr defTabSz="914400">
              <a:spcBef>
                <a:spcPts val="1000"/>
              </a:spcBef>
              <a:buClr>
                <a:schemeClr val="accent2"/>
              </a:buClr>
            </a:pPr>
            <a:r>
              <a:rPr lang="en-US" sz="2000" dirty="0">
                <a:solidFill>
                  <a:schemeClr val="bg1"/>
                </a:solidFill>
                <a:latin typeface="Bell MT" panose="02020503060305020303" pitchFamily="18" charset="0"/>
              </a:rPr>
              <a:t>The following slide breaks down some high-level descriptions of each job field that will be added to the dataset.</a:t>
            </a:r>
          </a:p>
        </p:txBody>
      </p:sp>
    </p:spTree>
    <p:extLst>
      <p:ext uri="{BB962C8B-B14F-4D97-AF65-F5344CB8AC3E}">
        <p14:creationId xmlns:p14="http://schemas.microsoft.com/office/powerpoint/2010/main" val="196201322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extBox 6">
            <a:extLst>
              <a:ext uri="{FF2B5EF4-FFF2-40B4-BE49-F238E27FC236}">
                <a16:creationId xmlns:a16="http://schemas.microsoft.com/office/drawing/2014/main" id="{EC465920-B849-CEFE-CE39-582D1ECF0183}"/>
              </a:ext>
            </a:extLst>
          </p:cNvPr>
          <p:cNvGraphicFramePr/>
          <p:nvPr>
            <p:extLst>
              <p:ext uri="{D42A27DB-BD31-4B8C-83A1-F6EECF244321}">
                <p14:modId xmlns:p14="http://schemas.microsoft.com/office/powerpoint/2010/main" val="1505174495"/>
              </p:ext>
            </p:extLst>
          </p:nvPr>
        </p:nvGraphicFramePr>
        <p:xfrm>
          <a:off x="3099816" y="203829"/>
          <a:ext cx="8604504" cy="6450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738E00B1-8761-AAC4-8FD3-9F9B86DE6DFE}"/>
              </a:ext>
            </a:extLst>
          </p:cNvPr>
          <p:cNvSpPr txBox="1"/>
          <p:nvPr/>
        </p:nvSpPr>
        <p:spPr>
          <a:xfrm>
            <a:off x="184728" y="2396238"/>
            <a:ext cx="2650836" cy="2065523"/>
          </a:xfrm>
          <a:prstGeom prst="rect">
            <a:avLst/>
          </a:prstGeom>
          <a:solidFill>
            <a:srgbClr val="4A5356"/>
          </a:solidFill>
          <a:ln w="41275">
            <a:solidFill>
              <a:schemeClr val="accent1">
                <a:lumMod val="60000"/>
                <a:lumOff val="40000"/>
              </a:schemeClr>
            </a:solidFill>
          </a:ln>
        </p:spPr>
        <p:txBody>
          <a:bodyPr vert="horz" wrap="square" lIns="182880" tIns="182880" rIns="182880" bIns="182880" rtlCol="0" anchor="ctr">
            <a:normAutofit/>
          </a:bodyPr>
          <a:lstStyle/>
          <a:p>
            <a:pPr algn="ctr" defTabSz="914400">
              <a:lnSpc>
                <a:spcPct val="90000"/>
              </a:lnSpc>
              <a:spcBef>
                <a:spcPct val="0"/>
              </a:spcBef>
              <a:spcAft>
                <a:spcPts val="600"/>
              </a:spcAft>
            </a:pPr>
            <a:r>
              <a:rPr lang="en-US" sz="2800" cap="all" spc="200" dirty="0">
                <a:solidFill>
                  <a:schemeClr val="bg1"/>
                </a:solidFill>
                <a:latin typeface="+mj-lt"/>
                <a:ea typeface="+mj-ea"/>
                <a:cs typeface="+mj-cs"/>
              </a:rPr>
              <a:t>Job Fields</a:t>
            </a:r>
          </a:p>
        </p:txBody>
      </p:sp>
    </p:spTree>
    <p:extLst>
      <p:ext uri="{BB962C8B-B14F-4D97-AF65-F5344CB8AC3E}">
        <p14:creationId xmlns:p14="http://schemas.microsoft.com/office/powerpoint/2010/main" val="159955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1E49AFE7-B2A3-E79A-6B9F-4FB91DAB3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9" y="5157598"/>
            <a:ext cx="12145742" cy="1700402"/>
          </a:xfrm>
          <a:prstGeom prst="rect">
            <a:avLst/>
          </a:prstGeom>
          <a:ln w="19050" cap="sq">
            <a:solidFill>
              <a:srgbClr val="00B0F0"/>
            </a:solidFill>
            <a:miter lim="800000"/>
          </a:ln>
        </p:spPr>
      </p:pic>
      <p:pic>
        <p:nvPicPr>
          <p:cNvPr id="5" name="Picture 4">
            <a:extLst>
              <a:ext uri="{FF2B5EF4-FFF2-40B4-BE49-F238E27FC236}">
                <a16:creationId xmlns:a16="http://schemas.microsoft.com/office/drawing/2014/main" id="{DE844F8F-6C19-D429-4DC3-842A26E1390F}"/>
              </a:ext>
            </a:extLst>
          </p:cNvPr>
          <p:cNvPicPr>
            <a:picLocks noChangeAspect="1"/>
          </p:cNvPicPr>
          <p:nvPr/>
        </p:nvPicPr>
        <p:blipFill>
          <a:blip r:embed="rId3"/>
          <a:stretch>
            <a:fillRect/>
          </a:stretch>
        </p:blipFill>
        <p:spPr>
          <a:xfrm>
            <a:off x="23129" y="1530696"/>
            <a:ext cx="12145742" cy="1366395"/>
          </a:xfrm>
          <a:prstGeom prst="rect">
            <a:avLst/>
          </a:prstGeom>
          <a:ln w="19050" cap="sq">
            <a:solidFill>
              <a:schemeClr val="tx1"/>
            </a:solidFill>
            <a:miter lim="800000"/>
          </a:ln>
        </p:spPr>
      </p:pic>
      <p:sp>
        <p:nvSpPr>
          <p:cNvPr id="9" name="TextBox 8">
            <a:extLst>
              <a:ext uri="{FF2B5EF4-FFF2-40B4-BE49-F238E27FC236}">
                <a16:creationId xmlns:a16="http://schemas.microsoft.com/office/drawing/2014/main" id="{1B3A6861-07C3-55AC-7B46-3EF2A93D33C7}"/>
              </a:ext>
            </a:extLst>
          </p:cNvPr>
          <p:cNvSpPr txBox="1"/>
          <p:nvPr/>
        </p:nvSpPr>
        <p:spPr>
          <a:xfrm>
            <a:off x="2512291" y="168196"/>
            <a:ext cx="7167418" cy="1011641"/>
          </a:xfrm>
          <a:prstGeom prst="rect">
            <a:avLst/>
          </a:prstGeom>
          <a:solidFill>
            <a:srgbClr val="4A5356"/>
          </a:solidFill>
          <a:ln w="44450">
            <a:solidFill>
              <a:schemeClr val="bg1"/>
            </a:solidFill>
          </a:ln>
        </p:spPr>
        <p:txBody>
          <a:bodyPr vert="horz" wrap="square" lIns="182880" tIns="182880" rIns="182880" bIns="182880" rtlCol="0" anchor="ctr">
            <a:normAutofit/>
          </a:bodyPr>
          <a:lstStyle/>
          <a:p>
            <a:pPr algn="ctr" defTabSz="914400">
              <a:lnSpc>
                <a:spcPct val="90000"/>
              </a:lnSpc>
              <a:spcBef>
                <a:spcPct val="0"/>
              </a:spcBef>
              <a:spcAft>
                <a:spcPts val="600"/>
              </a:spcAft>
            </a:pPr>
            <a:r>
              <a:rPr lang="en-US" sz="2800" cap="all" spc="200" dirty="0">
                <a:solidFill>
                  <a:schemeClr val="bg1"/>
                </a:solidFill>
                <a:latin typeface="+mj-lt"/>
                <a:ea typeface="+mj-ea"/>
                <a:cs typeface="+mj-cs"/>
              </a:rPr>
              <a:t>Data Preparation</a:t>
            </a:r>
          </a:p>
        </p:txBody>
      </p:sp>
      <p:sp>
        <p:nvSpPr>
          <p:cNvPr id="10" name="TextBox 9">
            <a:extLst>
              <a:ext uri="{FF2B5EF4-FFF2-40B4-BE49-F238E27FC236}">
                <a16:creationId xmlns:a16="http://schemas.microsoft.com/office/drawing/2014/main" id="{9B2F2FF4-86AE-B77D-67F2-87D9D40998F9}"/>
              </a:ext>
            </a:extLst>
          </p:cNvPr>
          <p:cNvSpPr txBox="1"/>
          <p:nvPr/>
        </p:nvSpPr>
        <p:spPr>
          <a:xfrm>
            <a:off x="0" y="1161364"/>
            <a:ext cx="2170545" cy="369332"/>
          </a:xfrm>
          <a:prstGeom prst="rect">
            <a:avLst/>
          </a:prstGeom>
          <a:noFill/>
        </p:spPr>
        <p:txBody>
          <a:bodyPr wrap="square" rtlCol="0">
            <a:spAutoFit/>
          </a:bodyPr>
          <a:lstStyle/>
          <a:p>
            <a:r>
              <a:rPr lang="en-US" dirty="0"/>
              <a:t>Original Data:</a:t>
            </a:r>
          </a:p>
        </p:txBody>
      </p:sp>
      <p:sp>
        <p:nvSpPr>
          <p:cNvPr id="11" name="TextBox 10">
            <a:extLst>
              <a:ext uri="{FF2B5EF4-FFF2-40B4-BE49-F238E27FC236}">
                <a16:creationId xmlns:a16="http://schemas.microsoft.com/office/drawing/2014/main" id="{6B86CB51-F828-ADAD-C669-6270E56EBD17}"/>
              </a:ext>
            </a:extLst>
          </p:cNvPr>
          <p:cNvSpPr txBox="1"/>
          <p:nvPr/>
        </p:nvSpPr>
        <p:spPr>
          <a:xfrm>
            <a:off x="23129" y="4788266"/>
            <a:ext cx="2170545" cy="369332"/>
          </a:xfrm>
          <a:prstGeom prst="rect">
            <a:avLst/>
          </a:prstGeom>
          <a:noFill/>
        </p:spPr>
        <p:txBody>
          <a:bodyPr wrap="square" rtlCol="0">
            <a:spAutoFit/>
          </a:bodyPr>
          <a:lstStyle/>
          <a:p>
            <a:r>
              <a:rPr lang="en-US" dirty="0"/>
              <a:t>Cleaned Data:</a:t>
            </a:r>
          </a:p>
        </p:txBody>
      </p:sp>
      <p:graphicFrame>
        <p:nvGraphicFramePr>
          <p:cNvPr id="18" name="TextBox 7">
            <a:extLst>
              <a:ext uri="{FF2B5EF4-FFF2-40B4-BE49-F238E27FC236}">
                <a16:creationId xmlns:a16="http://schemas.microsoft.com/office/drawing/2014/main" id="{DC38E25C-4207-E1C8-E92D-CAD96A49470B}"/>
              </a:ext>
            </a:extLst>
          </p:cNvPr>
          <p:cNvGraphicFramePr/>
          <p:nvPr>
            <p:extLst>
              <p:ext uri="{D42A27DB-BD31-4B8C-83A1-F6EECF244321}">
                <p14:modId xmlns:p14="http://schemas.microsoft.com/office/powerpoint/2010/main" val="1048742560"/>
              </p:ext>
            </p:extLst>
          </p:nvPr>
        </p:nvGraphicFramePr>
        <p:xfrm>
          <a:off x="-1" y="2942936"/>
          <a:ext cx="12145741" cy="18453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0250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1E49AFE7-B2A3-E79A-6B9F-4FB91DAB3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9" y="5157598"/>
            <a:ext cx="12145742" cy="1700402"/>
          </a:xfrm>
          <a:prstGeom prst="rect">
            <a:avLst/>
          </a:prstGeom>
          <a:ln w="19050" cap="sq">
            <a:solidFill>
              <a:srgbClr val="00B0F0"/>
            </a:solidFill>
            <a:miter lim="800000"/>
          </a:ln>
        </p:spPr>
      </p:pic>
      <p:pic>
        <p:nvPicPr>
          <p:cNvPr id="5" name="Picture 4">
            <a:extLst>
              <a:ext uri="{FF2B5EF4-FFF2-40B4-BE49-F238E27FC236}">
                <a16:creationId xmlns:a16="http://schemas.microsoft.com/office/drawing/2014/main" id="{DE844F8F-6C19-D429-4DC3-842A26E1390F}"/>
              </a:ext>
            </a:extLst>
          </p:cNvPr>
          <p:cNvPicPr>
            <a:picLocks noChangeAspect="1"/>
          </p:cNvPicPr>
          <p:nvPr/>
        </p:nvPicPr>
        <p:blipFill>
          <a:blip r:embed="rId3"/>
          <a:stretch>
            <a:fillRect/>
          </a:stretch>
        </p:blipFill>
        <p:spPr>
          <a:xfrm>
            <a:off x="23129" y="1530696"/>
            <a:ext cx="12145742" cy="1366395"/>
          </a:xfrm>
          <a:prstGeom prst="rect">
            <a:avLst/>
          </a:prstGeom>
          <a:ln w="19050" cap="sq">
            <a:solidFill>
              <a:schemeClr val="tx1"/>
            </a:solidFill>
            <a:miter lim="800000"/>
          </a:ln>
        </p:spPr>
      </p:pic>
      <p:sp>
        <p:nvSpPr>
          <p:cNvPr id="9" name="TextBox 8">
            <a:extLst>
              <a:ext uri="{FF2B5EF4-FFF2-40B4-BE49-F238E27FC236}">
                <a16:creationId xmlns:a16="http://schemas.microsoft.com/office/drawing/2014/main" id="{1B3A6861-07C3-55AC-7B46-3EF2A93D33C7}"/>
              </a:ext>
            </a:extLst>
          </p:cNvPr>
          <p:cNvSpPr txBox="1"/>
          <p:nvPr/>
        </p:nvSpPr>
        <p:spPr>
          <a:xfrm>
            <a:off x="2512291" y="168196"/>
            <a:ext cx="7167418" cy="1011641"/>
          </a:xfrm>
          <a:prstGeom prst="rect">
            <a:avLst/>
          </a:prstGeom>
          <a:solidFill>
            <a:srgbClr val="4A5356"/>
          </a:solidFill>
          <a:ln w="44450">
            <a:solidFill>
              <a:schemeClr val="bg1"/>
            </a:solidFill>
          </a:ln>
        </p:spPr>
        <p:txBody>
          <a:bodyPr vert="horz" wrap="square" lIns="182880" tIns="182880" rIns="182880" bIns="182880" rtlCol="0" anchor="ctr">
            <a:normAutofit/>
          </a:bodyPr>
          <a:lstStyle/>
          <a:p>
            <a:pPr algn="ctr" defTabSz="914400">
              <a:lnSpc>
                <a:spcPct val="90000"/>
              </a:lnSpc>
              <a:spcBef>
                <a:spcPct val="0"/>
              </a:spcBef>
              <a:spcAft>
                <a:spcPts val="600"/>
              </a:spcAft>
            </a:pPr>
            <a:r>
              <a:rPr lang="en-US" sz="2800" cap="all" spc="200" dirty="0">
                <a:solidFill>
                  <a:schemeClr val="bg1"/>
                </a:solidFill>
                <a:latin typeface="+mj-lt"/>
                <a:ea typeface="+mj-ea"/>
                <a:cs typeface="+mj-cs"/>
              </a:rPr>
              <a:t>Data Preparation</a:t>
            </a:r>
          </a:p>
        </p:txBody>
      </p:sp>
      <p:sp>
        <p:nvSpPr>
          <p:cNvPr id="10" name="TextBox 9">
            <a:extLst>
              <a:ext uri="{FF2B5EF4-FFF2-40B4-BE49-F238E27FC236}">
                <a16:creationId xmlns:a16="http://schemas.microsoft.com/office/drawing/2014/main" id="{9B2F2FF4-86AE-B77D-67F2-87D9D40998F9}"/>
              </a:ext>
            </a:extLst>
          </p:cNvPr>
          <p:cNvSpPr txBox="1"/>
          <p:nvPr/>
        </p:nvSpPr>
        <p:spPr>
          <a:xfrm>
            <a:off x="0" y="1161364"/>
            <a:ext cx="2170545" cy="369332"/>
          </a:xfrm>
          <a:prstGeom prst="rect">
            <a:avLst/>
          </a:prstGeom>
          <a:noFill/>
        </p:spPr>
        <p:txBody>
          <a:bodyPr wrap="square" rtlCol="0">
            <a:spAutoFit/>
          </a:bodyPr>
          <a:lstStyle/>
          <a:p>
            <a:r>
              <a:rPr lang="en-US" dirty="0"/>
              <a:t>Original Data:</a:t>
            </a:r>
          </a:p>
        </p:txBody>
      </p:sp>
      <p:sp>
        <p:nvSpPr>
          <p:cNvPr id="11" name="TextBox 10">
            <a:extLst>
              <a:ext uri="{FF2B5EF4-FFF2-40B4-BE49-F238E27FC236}">
                <a16:creationId xmlns:a16="http://schemas.microsoft.com/office/drawing/2014/main" id="{6B86CB51-F828-ADAD-C669-6270E56EBD17}"/>
              </a:ext>
            </a:extLst>
          </p:cNvPr>
          <p:cNvSpPr txBox="1"/>
          <p:nvPr/>
        </p:nvSpPr>
        <p:spPr>
          <a:xfrm>
            <a:off x="23129" y="4788266"/>
            <a:ext cx="2170545" cy="369332"/>
          </a:xfrm>
          <a:prstGeom prst="rect">
            <a:avLst/>
          </a:prstGeom>
          <a:noFill/>
        </p:spPr>
        <p:txBody>
          <a:bodyPr wrap="square" rtlCol="0">
            <a:spAutoFit/>
          </a:bodyPr>
          <a:lstStyle/>
          <a:p>
            <a:r>
              <a:rPr lang="en-US" dirty="0"/>
              <a:t>Cleaned Data:</a:t>
            </a:r>
          </a:p>
        </p:txBody>
      </p:sp>
      <p:graphicFrame>
        <p:nvGraphicFramePr>
          <p:cNvPr id="18" name="TextBox 7">
            <a:extLst>
              <a:ext uri="{FF2B5EF4-FFF2-40B4-BE49-F238E27FC236}">
                <a16:creationId xmlns:a16="http://schemas.microsoft.com/office/drawing/2014/main" id="{DC38E25C-4207-E1C8-E92D-CAD96A49470B}"/>
              </a:ext>
            </a:extLst>
          </p:cNvPr>
          <p:cNvGraphicFramePr/>
          <p:nvPr>
            <p:extLst>
              <p:ext uri="{D42A27DB-BD31-4B8C-83A1-F6EECF244321}">
                <p14:modId xmlns:p14="http://schemas.microsoft.com/office/powerpoint/2010/main" val="3746998410"/>
              </p:ext>
            </p:extLst>
          </p:nvPr>
        </p:nvGraphicFramePr>
        <p:xfrm>
          <a:off x="-1" y="2942936"/>
          <a:ext cx="12145741" cy="18453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895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32F1D-8C00-64B6-81B5-AE693E0AA192}"/>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dirty="0">
                <a:solidFill>
                  <a:schemeClr val="bg1"/>
                </a:solidFill>
              </a:rPr>
              <a:t>EMPLOYEE COUNTRY OF RESIDENCE</a:t>
            </a:r>
          </a:p>
        </p:txBody>
      </p:sp>
      <p:sp>
        <p:nvSpPr>
          <p:cNvPr id="4" name="Text Placeholder 3">
            <a:extLst>
              <a:ext uri="{FF2B5EF4-FFF2-40B4-BE49-F238E27FC236}">
                <a16:creationId xmlns:a16="http://schemas.microsoft.com/office/drawing/2014/main" id="{938DE11C-DC97-0EBE-C36C-C18D3C79982E}"/>
              </a:ext>
            </a:extLst>
          </p:cNvPr>
          <p:cNvSpPr>
            <a:spLocks noGrp="1"/>
          </p:cNvSpPr>
          <p:nvPr>
            <p:ph type="body" sz="half" idx="2"/>
          </p:nvPr>
        </p:nvSpPr>
        <p:spPr>
          <a:xfrm>
            <a:off x="373209" y="2628221"/>
            <a:ext cx="3904489" cy="3973068"/>
          </a:xfrm>
        </p:spPr>
        <p:txBody>
          <a:bodyPr vert="horz" lIns="91440" tIns="45720" rIns="91440" bIns="45720" rtlCol="0">
            <a:normAutofit/>
          </a:bodyPr>
          <a:lstStyle/>
          <a:p>
            <a:pPr algn="l"/>
            <a:r>
              <a:rPr lang="en-US" sz="1600"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The dataset can easily be categorized into 2 groups:</a:t>
            </a:r>
          </a:p>
          <a:p>
            <a:pPr marL="285750" indent="-285750" algn="l">
              <a:buFont typeface="Arial" panose="020B0604020202020204" pitchFamily="34" charset="0"/>
              <a:buChar char="•"/>
            </a:pP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US employee residence</a:t>
            </a:r>
          </a:p>
          <a:p>
            <a:pPr marL="285750" indent="-285750" algn="l">
              <a:buFont typeface="Arial" panose="020B0604020202020204" pitchFamily="34" charset="0"/>
              <a:buChar char="•"/>
            </a:pP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Offshore employee residence</a:t>
            </a:r>
          </a:p>
          <a:p>
            <a:pPr algn="l"/>
            <a:r>
              <a:rPr lang="en-US" sz="1600"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This approach allows the following steps for Exploratory Data Analysis (EDA):</a:t>
            </a:r>
          </a:p>
          <a:p>
            <a:pPr marL="285750" indent="-285750" algn="l">
              <a:buFont typeface="Wingdings" panose="05000000000000000000" pitchFamily="2" charset="2"/>
              <a:buChar char="Ø"/>
            </a:pP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Part 1: U.S. Data Analysis</a:t>
            </a:r>
          </a:p>
          <a:p>
            <a:pPr marL="285750" indent="-285750" algn="l">
              <a:buFont typeface="Wingdings" panose="05000000000000000000" pitchFamily="2" charset="2"/>
              <a:buChar char="Ø"/>
            </a:pP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Part 2: Offshore Data Analysis</a:t>
            </a:r>
          </a:p>
          <a:p>
            <a:pPr marL="285750" indent="-285750" algn="l">
              <a:buFont typeface="Wingdings" panose="05000000000000000000" pitchFamily="2" charset="2"/>
              <a:buChar char="Ø"/>
            </a:pP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Part 3: Compare U.S. vs Offshore </a:t>
            </a:r>
          </a:p>
        </p:txBody>
      </p:sp>
      <p:pic>
        <p:nvPicPr>
          <p:cNvPr id="6" name="Content Placeholder 5" descr="A graph of a number of people&#10;&#10;Description automatically generated with medium confidence">
            <a:extLst>
              <a:ext uri="{FF2B5EF4-FFF2-40B4-BE49-F238E27FC236}">
                <a16:creationId xmlns:a16="http://schemas.microsoft.com/office/drawing/2014/main" id="{BF9D6566-90AF-56BE-34BF-CB06EFF56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7763" y="1527267"/>
            <a:ext cx="6250769" cy="3642598"/>
          </a:xfrm>
          <a:prstGeom prst="rect">
            <a:avLst/>
          </a:prstGeom>
          <a:ln>
            <a:solidFill>
              <a:schemeClr val="tx1"/>
            </a:solidFill>
          </a:ln>
        </p:spPr>
      </p:pic>
    </p:spTree>
    <p:extLst>
      <p:ext uri="{BB962C8B-B14F-4D97-AF65-F5344CB8AC3E}">
        <p14:creationId xmlns:p14="http://schemas.microsoft.com/office/powerpoint/2010/main" val="160280092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1006</TotalTime>
  <Words>2702</Words>
  <Application>Microsoft Office PowerPoint</Application>
  <PresentationFormat>Widescreen</PresentationFormat>
  <Paragraphs>242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Arial</vt:lpstr>
      <vt:lpstr>Bell MT</vt:lpstr>
      <vt:lpstr>Gill Sans MT</vt:lpstr>
      <vt:lpstr>Tahoma</vt:lpstr>
      <vt:lpstr>Wingdings</vt:lpstr>
      <vt:lpstr>Parcel</vt:lpstr>
      <vt:lpstr>Data Science Salary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EMPLOYEE COUNTRY OF RESIDENCE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Salary Analysis</dc:title>
  <dc:creator>Brendan OConnell</dc:creator>
  <cp:lastModifiedBy>Brendan OConnell</cp:lastModifiedBy>
  <cp:revision>35</cp:revision>
  <dcterms:created xsi:type="dcterms:W3CDTF">2024-04-14T18:39:43Z</dcterms:created>
  <dcterms:modified xsi:type="dcterms:W3CDTF">2024-04-18T05:33:22Z</dcterms:modified>
</cp:coreProperties>
</file>