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7F5"/>
    <a:srgbClr val="DB2E2E"/>
    <a:srgbClr val="D8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B1394-1D5C-F082-E2EC-BD69E6E8D596}" v="537" dt="2025-04-23T14:51:34.719"/>
    <p1510:client id="{40F761ED-C472-837F-F17B-8990F6411702}" v="1090" dt="2025-04-24T00:53:10.178"/>
    <p1510:client id="{4DECBA5C-E75F-87EB-81F9-97EE724B093D}" v="56" dt="2025-04-24T14:25:08.529"/>
    <p1510:client id="{ECB22EBE-E390-4BF8-D26F-956C065A227B}" v="2" dt="2025-04-24T03:30:1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1210"/>
            <a:ext cx="9144000" cy="5872017"/>
          </a:xfrm>
        </p:spPr>
        <p:txBody>
          <a:bodyPr>
            <a:normAutofit fontScale="90000"/>
          </a:bodyPr>
          <a:lstStyle/>
          <a:p>
            <a:r>
              <a:rPr lang="en-US" sz="9600">
                <a:latin typeface="Baskerville Old Face"/>
              </a:rPr>
              <a:t>20 Questions</a:t>
            </a:r>
            <a:br>
              <a:rPr lang="en-US" sz="9600">
                <a:latin typeface="Baskerville Old Face"/>
              </a:rPr>
            </a:br>
            <a:br>
              <a:rPr lang="en-US" sz="9600">
                <a:latin typeface="Baskerville Old Face"/>
              </a:rPr>
            </a:br>
            <a:br>
              <a:rPr lang="en-US" sz="9600">
                <a:latin typeface="Baskerville Old Face"/>
              </a:rPr>
            </a:br>
            <a:br>
              <a:rPr lang="en-US" sz="9600">
                <a:latin typeface="Baskerville Old Face"/>
              </a:rPr>
            </a:br>
            <a:r>
              <a:rPr lang="en-US" sz="5400">
                <a:latin typeface="Baskerville Old Face"/>
              </a:rPr>
              <a:t>Simple Network Application</a:t>
            </a:r>
            <a:br>
              <a:rPr lang="en-US" sz="5400">
                <a:latin typeface="Baskerville Old Face"/>
              </a:rPr>
            </a:br>
            <a:r>
              <a:rPr lang="en-US" sz="2000">
                <a:latin typeface="Baskerville Old Face"/>
              </a:rPr>
              <a:t>Ben Kollmar &amp; Caleb Loring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5E1DE8-573F-5300-F9BC-134DEF6083C9}"/>
              </a:ext>
            </a:extLst>
          </p:cNvPr>
          <p:cNvSpPr/>
          <p:nvPr/>
        </p:nvSpPr>
        <p:spPr>
          <a:xfrm>
            <a:off x="10978896" y="5162203"/>
            <a:ext cx="803286" cy="1384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Java (programming language) - Wikipedia">
            <a:extLst>
              <a:ext uri="{FF2B5EF4-FFF2-40B4-BE49-F238E27FC236}">
                <a16:creationId xmlns:a16="http://schemas.microsoft.com/office/drawing/2014/main" id="{0422E87A-02D9-7EFE-5775-8F949F76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861" y="5216824"/>
            <a:ext cx="708460" cy="1273444"/>
          </a:xfrm>
          <a:prstGeom prst="roundRect">
            <a:avLst/>
          </a:prstGeom>
        </p:spPr>
      </p:pic>
      <p:pic>
        <p:nvPicPr>
          <p:cNvPr id="6" name="Picture 5" descr="Question Mark icons | Canva">
            <a:extLst>
              <a:ext uri="{FF2B5EF4-FFF2-40B4-BE49-F238E27FC236}">
                <a16:creationId xmlns:a16="http://schemas.microsoft.com/office/drawing/2014/main" id="{B1A3C732-87ED-0FA4-88CE-2881BCEA5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423991"/>
            <a:ext cx="2743199" cy="201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1CD-4EE0-0C49-260E-79E73EBE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askerville Old Face"/>
              </a:rPr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E8C2-4DDF-4261-5BE1-5A67DCD0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skerville Old Face"/>
              </a:rPr>
              <a:t>Two players can play against each other in our terminal-based client</a:t>
            </a:r>
          </a:p>
          <a:p>
            <a:r>
              <a:rPr lang="en-US">
                <a:latin typeface="Baskerville Old Face"/>
              </a:rPr>
              <a:t>2 Roles: Answerer and Questioner</a:t>
            </a:r>
          </a:p>
          <a:p>
            <a:r>
              <a:rPr lang="en-US">
                <a:latin typeface="Baskerville Old Face"/>
              </a:rPr>
              <a:t>Answerer thinks of a Person, Place, or Thing</a:t>
            </a:r>
          </a:p>
          <a:p>
            <a:r>
              <a:rPr lang="en-US">
                <a:latin typeface="Baskerville Old Face"/>
              </a:rPr>
              <a:t>Questioner can ask up to 20 yes/no questions to try and guess the object</a:t>
            </a:r>
          </a:p>
        </p:txBody>
      </p:sp>
    </p:spTree>
    <p:extLst>
      <p:ext uri="{BB962C8B-B14F-4D97-AF65-F5344CB8AC3E}">
        <p14:creationId xmlns:p14="http://schemas.microsoft.com/office/powerpoint/2010/main" val="137878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8E3BE0-76DF-A46E-42C9-0ADC6819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483D-21FA-6693-6C39-9E0B0B9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askerville Old Face"/>
              </a:rPr>
              <a:t>Protocol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2895-2B0A-CA40-ABA4-29C2692F6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55" y="1594203"/>
            <a:ext cx="3618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>
              <a:latin typeface="Baskerville Old Face"/>
            </a:endParaRPr>
          </a:p>
          <a:p>
            <a:pPr marL="0" indent="0" algn="ctr">
              <a:buNone/>
            </a:pPr>
            <a:r>
              <a:rPr lang="en-US">
                <a:latin typeface="Baskerville Old Face"/>
              </a:rPr>
              <a:t>Game Logic</a:t>
            </a:r>
          </a:p>
          <a:p>
            <a:pPr marL="457200" indent="-457200"/>
            <a:r>
              <a:rPr lang="en-US">
                <a:latin typeface="Baskerville Old Face"/>
              </a:rPr>
              <a:t>Hosts individual game lobbies for 2 clients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E39548-C61E-0C95-3953-2FB9F2AF3B99}"/>
              </a:ext>
            </a:extLst>
          </p:cNvPr>
          <p:cNvSpPr txBox="1">
            <a:spLocks/>
          </p:cNvSpPr>
          <p:nvPr/>
        </p:nvSpPr>
        <p:spPr>
          <a:xfrm>
            <a:off x="443088" y="1594203"/>
            <a:ext cx="36180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>
              <a:latin typeface="Baskerville Old Face"/>
            </a:endParaRPr>
          </a:p>
          <a:p>
            <a:pPr marL="0" indent="0" algn="ctr">
              <a:buNone/>
            </a:pPr>
            <a:r>
              <a:rPr lang="en-US">
                <a:latin typeface="Baskerville Old Face"/>
              </a:rPr>
              <a:t>Main Server</a:t>
            </a:r>
          </a:p>
          <a:p>
            <a:pPr marL="457200" indent="-457200"/>
            <a:r>
              <a:rPr lang="en-US" sz="2400">
                <a:latin typeface="Baskerville Old Face"/>
              </a:rPr>
              <a:t>Establishes Game Lobbies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466436-E8B1-3917-11CF-AD801C9F439F}"/>
              </a:ext>
            </a:extLst>
          </p:cNvPr>
          <p:cNvSpPr txBox="1">
            <a:spLocks/>
          </p:cNvSpPr>
          <p:nvPr/>
        </p:nvSpPr>
        <p:spPr>
          <a:xfrm>
            <a:off x="8119533" y="1594203"/>
            <a:ext cx="36180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>
              <a:latin typeface="Baskerville Old Face"/>
            </a:endParaRPr>
          </a:p>
          <a:p>
            <a:pPr marL="0" indent="0" algn="ctr">
              <a:buNone/>
            </a:pPr>
            <a:r>
              <a:rPr lang="en-US">
                <a:latin typeface="Baskerville Old Face"/>
              </a:rPr>
              <a:t>Client</a:t>
            </a:r>
          </a:p>
          <a:p>
            <a:pPr marL="457200" indent="-457200"/>
            <a:r>
              <a:rPr lang="en-US">
                <a:latin typeface="Baskerville Old Face"/>
              </a:rPr>
              <a:t>Used by players to connect to game lobbies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06A07-5C88-E15A-96D3-4F06084FBD2C}"/>
              </a:ext>
            </a:extLst>
          </p:cNvPr>
          <p:cNvCxnSpPr/>
          <p:nvPr/>
        </p:nvCxnSpPr>
        <p:spPr>
          <a:xfrm>
            <a:off x="6362772" y="1262665"/>
            <a:ext cx="3081866" cy="99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0F18E3-4391-3EB4-AF44-D1F4659FB836}"/>
              </a:ext>
            </a:extLst>
          </p:cNvPr>
          <p:cNvCxnSpPr>
            <a:cxnSpLocks/>
          </p:cNvCxnSpPr>
          <p:nvPr/>
        </p:nvCxnSpPr>
        <p:spPr>
          <a:xfrm>
            <a:off x="5990237" y="1234445"/>
            <a:ext cx="2" cy="7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DAD2C-4C8A-4800-4C7D-02C8F32AFA0E}"/>
              </a:ext>
            </a:extLst>
          </p:cNvPr>
          <p:cNvCxnSpPr>
            <a:cxnSpLocks/>
          </p:cNvCxnSpPr>
          <p:nvPr/>
        </p:nvCxnSpPr>
        <p:spPr>
          <a:xfrm flipH="1">
            <a:off x="2737908" y="1262665"/>
            <a:ext cx="2744330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7D919E-CA8C-E800-B869-903FCFC2A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600">
                <a:latin typeface="Baskerville Old Face"/>
              </a:rPr>
              <a:t>Always running/listening</a:t>
            </a:r>
          </a:p>
          <a:p>
            <a:pPr marL="342900" indent="-342900"/>
            <a:r>
              <a:rPr lang="en-US" sz="2600">
                <a:latin typeface="Baskerville Old Face"/>
              </a:rPr>
              <a:t>Clients connect on port </a:t>
            </a:r>
            <a:r>
              <a:rPr lang="en-US" sz="2600">
                <a:latin typeface="Baskerville Old Face"/>
                <a:cs typeface="Courier New"/>
              </a:rPr>
              <a:t>9999</a:t>
            </a:r>
          </a:p>
          <a:p>
            <a:pPr marL="342900" indent="-342900"/>
            <a:r>
              <a:rPr lang="en-US" sz="2600">
                <a:latin typeface="Baskerville Old Face"/>
                <a:cs typeface="Courier New"/>
              </a:rPr>
              <a:t>Prompts client to enter a port number (1000-9998)</a:t>
            </a:r>
          </a:p>
          <a:p>
            <a:pPr marL="342900" indent="-342900"/>
            <a:r>
              <a:rPr lang="en-US" sz="2600">
                <a:latin typeface="Baskerville Old Face"/>
                <a:cs typeface="Courier New"/>
              </a:rPr>
              <a:t>Checks port is available (i.e. not currently in use) then launches a game lobby on that port with the </a:t>
            </a:r>
            <a:r>
              <a:rPr lang="en-US" sz="2400" err="1">
                <a:latin typeface="Courier New"/>
                <a:cs typeface="Courier New"/>
              </a:rPr>
              <a:t>gameLogic</a:t>
            </a:r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600">
                <a:latin typeface="Baskerville Old Face"/>
                <a:cs typeface="Courier New"/>
              </a:rPr>
              <a:t>function </a:t>
            </a:r>
            <a:r>
              <a:rPr lang="en-US" sz="2400" err="1">
                <a:latin typeface="Courier New"/>
                <a:cs typeface="Courier New"/>
              </a:rPr>
              <a:t>startGameOnPort</a:t>
            </a:r>
            <a:r>
              <a:rPr lang="en-US" sz="2400">
                <a:latin typeface="Courier New"/>
                <a:cs typeface="Courier New"/>
              </a:rPr>
              <a:t>()</a:t>
            </a:r>
          </a:p>
          <a:p>
            <a:pPr marL="342900" indent="-342900"/>
            <a:r>
              <a:rPr lang="en-US" sz="2600">
                <a:latin typeface="Baskerville Old Face"/>
                <a:cs typeface="Courier New"/>
              </a:rPr>
              <a:t>Disconnects the client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DCAEE37C-AFBB-007F-9684-40E134DC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askerville Old Face"/>
                <a:ea typeface="+mj-lt"/>
                <a:cs typeface="+mj-lt"/>
              </a:rPr>
              <a:t>Main Server</a:t>
            </a:r>
            <a:endParaRPr lang="en-US" b="1">
              <a:latin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362154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ADF5-B9B9-AFE6-63C6-6E66FDBA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Baskerville Old Face"/>
              </a:rPr>
              <a:t>Game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69F4-4E09-1017-F1EF-9CB1CFE1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err="1">
                <a:latin typeface="Courier New"/>
                <a:cs typeface="Courier New"/>
              </a:rPr>
              <a:t>gameLogic</a:t>
            </a:r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>
                <a:latin typeface="Baskerville Old Face"/>
              </a:rPr>
              <a:t>class server sockets only created when prompted by the Main Server</a:t>
            </a:r>
            <a:endParaRPr lang="en-US"/>
          </a:p>
          <a:p>
            <a:r>
              <a:rPr lang="en-US">
                <a:latin typeface="Baskerville Old Face"/>
              </a:rPr>
              <a:t>2 Clients connect directly by entering the port number launched</a:t>
            </a:r>
          </a:p>
          <a:p>
            <a:r>
              <a:rPr lang="en-US">
                <a:latin typeface="Baskerville Old Face"/>
              </a:rPr>
              <a:t>Games automatically begin when clients join, the first to connect is assigned as the answerer, with the second as the questioner</a:t>
            </a:r>
          </a:p>
          <a:p>
            <a:r>
              <a:rPr lang="en-US">
                <a:latin typeface="Baskerville Old Face"/>
              </a:rPr>
              <a:t>Prompts answerer to enter their object and its category </a:t>
            </a:r>
            <a:r>
              <a:rPr lang="en-US" sz="2000">
                <a:latin typeface="Baskerville Old Face"/>
              </a:rPr>
              <a:t>(Person, Place, Thing)</a:t>
            </a:r>
          </a:p>
          <a:p>
            <a:r>
              <a:rPr lang="en-US">
                <a:latin typeface="Baskerville Old Face"/>
              </a:rPr>
              <a:t>Begins a loop for the main game logic, where the questioner asks questions and the answerer responds</a:t>
            </a:r>
          </a:p>
          <a:p>
            <a:r>
              <a:rPr lang="en-US">
                <a:latin typeface="Baskerville Old Face"/>
              </a:rPr>
              <a:t>If the object is guessed or 20 questions are asked, the game ends and both sockets are closed</a:t>
            </a:r>
          </a:p>
          <a:p>
            <a:r>
              <a:rPr lang="en-US">
                <a:latin typeface="Baskerville Old Face"/>
              </a:rPr>
              <a:t>There can be any amount of game servers running at once</a:t>
            </a:r>
          </a:p>
        </p:txBody>
      </p:sp>
    </p:spTree>
    <p:extLst>
      <p:ext uri="{BB962C8B-B14F-4D97-AF65-F5344CB8AC3E}">
        <p14:creationId xmlns:p14="http://schemas.microsoft.com/office/powerpoint/2010/main" val="66786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5D70-BEE8-0CF1-86BB-10A3CEBB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askerville Old Face"/>
              </a:rPr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5DBD-0EC4-CF05-B9BC-56FB1497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92"/>
            <a:ext cx="10515600" cy="4571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skerville Old Face"/>
              </a:rPr>
              <a:t>Terminal based client which creates a socket to connect to a server socket</a:t>
            </a:r>
          </a:p>
          <a:p>
            <a:r>
              <a:rPr lang="en-US">
                <a:latin typeface="Baskerville Old Face"/>
              </a:rPr>
              <a:t>Client must specify port number to connect, whether to main server or game server</a:t>
            </a:r>
          </a:p>
          <a:p>
            <a:r>
              <a:rPr lang="en-US">
                <a:latin typeface="Baskerville Old Face"/>
              </a:rPr>
              <a:t>Prints text messages from the server and allows input when prompted</a:t>
            </a:r>
          </a:p>
          <a:p>
            <a:r>
              <a:rPr lang="en-US">
                <a:latin typeface="Baskerville Old Face"/>
              </a:rPr>
              <a:t>Closes the socket when disconnected from the server</a:t>
            </a:r>
          </a:p>
          <a:p>
            <a:endParaRPr lang="en-US">
              <a:latin typeface="Baskerville Old Face"/>
            </a:endParaRPr>
          </a:p>
        </p:txBody>
      </p:sp>
    </p:spTree>
    <p:extLst>
      <p:ext uri="{BB962C8B-B14F-4D97-AF65-F5344CB8AC3E}">
        <p14:creationId xmlns:p14="http://schemas.microsoft.com/office/powerpoint/2010/main" val="346363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3246-A94D-518D-1E9E-2CA105B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askerville Old Face"/>
              </a:rPr>
              <a:t>Implementation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F530-933E-080F-981E-F7AD9016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skerville Old Face"/>
              </a:rPr>
              <a:t>Written in Java</a:t>
            </a:r>
          </a:p>
          <a:p>
            <a:r>
              <a:rPr lang="en-US">
                <a:latin typeface="Baskerville Old Face"/>
              </a:rPr>
              <a:t>Utilizes java.net sockets and </a:t>
            </a:r>
            <a:r>
              <a:rPr lang="en-US" err="1">
                <a:latin typeface="Baskerville Old Face"/>
              </a:rPr>
              <a:t>ServerSockets</a:t>
            </a:r>
            <a:r>
              <a:rPr lang="en-US">
                <a:latin typeface="Baskerville Old Face"/>
              </a:rPr>
              <a:t> to establish TCP connections between clients and hosts</a:t>
            </a:r>
          </a:p>
          <a:p>
            <a:r>
              <a:rPr lang="en-US">
                <a:latin typeface="Baskerville Old Face"/>
              </a:rPr>
              <a:t>New game lobbies are created on new threads to avoid communication errors</a:t>
            </a:r>
          </a:p>
          <a:p>
            <a:r>
              <a:rPr lang="en-US">
                <a:latin typeface="Baskerville Old Face"/>
              </a:rPr>
              <a:t>Main Server =&gt; Game Server format allows many games to occur at once </a:t>
            </a:r>
          </a:p>
          <a:p>
            <a:r>
              <a:rPr lang="en-US">
                <a:latin typeface="Baskerville Old Face"/>
              </a:rPr>
              <a:t>Java.io used to create input/output streams</a:t>
            </a:r>
          </a:p>
        </p:txBody>
      </p:sp>
    </p:spTree>
    <p:extLst>
      <p:ext uri="{BB962C8B-B14F-4D97-AF65-F5344CB8AC3E}">
        <p14:creationId xmlns:p14="http://schemas.microsoft.com/office/powerpoint/2010/main" val="43360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 - Free technology icons">
            <a:extLst>
              <a:ext uri="{FF2B5EF4-FFF2-40B4-BE49-F238E27FC236}">
                <a16:creationId xmlns:a16="http://schemas.microsoft.com/office/drawing/2014/main" id="{2323704F-8B89-888D-371C-74C12F57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960120"/>
            <a:ext cx="1267968" cy="1267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BEEFB-0430-B89C-098A-B816AC5C2690}"/>
              </a:ext>
            </a:extLst>
          </p:cNvPr>
          <p:cNvSpPr txBox="1"/>
          <p:nvPr/>
        </p:nvSpPr>
        <p:spPr>
          <a:xfrm>
            <a:off x="1127760" y="591312"/>
            <a:ext cx="1670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Main Server</a:t>
            </a:r>
          </a:p>
        </p:txBody>
      </p:sp>
      <p:pic>
        <p:nvPicPr>
          <p:cNvPr id="7" name="Picture 6" descr="Laptop Computer Repair Technician Desktop Computers - Symbol Transparent PNG">
            <a:extLst>
              <a:ext uri="{FF2B5EF4-FFF2-40B4-BE49-F238E27FC236}">
                <a16:creationId xmlns:a16="http://schemas.microsoft.com/office/drawing/2014/main" id="{A70EB443-1D95-BD56-6C93-E63ED63BE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222" t="17520" r="40048" b="14830"/>
          <a:stretch/>
        </p:blipFill>
        <p:spPr>
          <a:xfrm>
            <a:off x="3683857" y="1041454"/>
            <a:ext cx="1144741" cy="1191709"/>
          </a:xfrm>
          <a:prstGeom prst="rect">
            <a:avLst/>
          </a:prstGeom>
        </p:spPr>
      </p:pic>
      <p:pic>
        <p:nvPicPr>
          <p:cNvPr id="8" name="Picture 7" descr="Laptop Computer Repair Technician Desktop Computers - Symbol Transparent PNG">
            <a:extLst>
              <a:ext uri="{FF2B5EF4-FFF2-40B4-BE49-F238E27FC236}">
                <a16:creationId xmlns:a16="http://schemas.microsoft.com/office/drawing/2014/main" id="{9C5C5627-7C55-6CDB-2242-C0030CB2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222" t="17520" r="40048" b="14830"/>
          <a:stretch/>
        </p:blipFill>
        <p:spPr>
          <a:xfrm>
            <a:off x="5614086" y="1036538"/>
            <a:ext cx="1144741" cy="11917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9F575-23B2-3763-375C-7D4F3F9B4AF5}"/>
              </a:ext>
            </a:extLst>
          </p:cNvPr>
          <p:cNvSpPr txBox="1"/>
          <p:nvPr/>
        </p:nvSpPr>
        <p:spPr>
          <a:xfrm>
            <a:off x="3851294" y="778124"/>
            <a:ext cx="1144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Client 1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A15AC-8D46-681E-A3E8-BD1634204233}"/>
              </a:ext>
            </a:extLst>
          </p:cNvPr>
          <p:cNvSpPr txBox="1"/>
          <p:nvPr/>
        </p:nvSpPr>
        <p:spPr>
          <a:xfrm>
            <a:off x="5763668" y="778123"/>
            <a:ext cx="1218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Client 2</a:t>
            </a:r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92DA0D9-7FD6-758B-D538-349786AA7BEA}"/>
              </a:ext>
            </a:extLst>
          </p:cNvPr>
          <p:cNvSpPr/>
          <p:nvPr/>
        </p:nvSpPr>
        <p:spPr>
          <a:xfrm>
            <a:off x="2477728" y="1489586"/>
            <a:ext cx="1140541" cy="294967"/>
          </a:xfrm>
          <a:prstGeom prst="left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44BD5-7A9F-B098-84AC-B4CE297EC70A}"/>
              </a:ext>
            </a:extLst>
          </p:cNvPr>
          <p:cNvSpPr txBox="1"/>
          <p:nvPr/>
        </p:nvSpPr>
        <p:spPr>
          <a:xfrm>
            <a:off x="2538687" y="1225491"/>
            <a:ext cx="11442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skerville Old Face"/>
              </a:rPr>
              <a:t>Port 9999</a:t>
            </a:r>
          </a:p>
          <a:p>
            <a:endParaRPr lang="en-US">
              <a:latin typeface="Baskerville Old Face"/>
            </a:endParaRPr>
          </a:p>
          <a:p>
            <a:r>
              <a:rPr lang="en-US">
                <a:latin typeface="Baskerville Old Face"/>
              </a:rPr>
              <a:t>Specifying</a:t>
            </a:r>
          </a:p>
          <a:p>
            <a:r>
              <a:rPr lang="en-US">
                <a:latin typeface="Baskerville Old Face"/>
              </a:rPr>
              <a:t>"1234"</a:t>
            </a:r>
          </a:p>
        </p:txBody>
      </p:sp>
      <p:pic>
        <p:nvPicPr>
          <p:cNvPr id="13" name="Picture 12" descr="Server - Free technology icons">
            <a:extLst>
              <a:ext uri="{FF2B5EF4-FFF2-40B4-BE49-F238E27FC236}">
                <a16:creationId xmlns:a16="http://schemas.microsoft.com/office/drawing/2014/main" id="{21282E27-1FC4-71D6-24E4-8CA81092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75" y="4037616"/>
            <a:ext cx="953336" cy="9533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9C6749-225C-0AA6-BE7F-F4DF78A4717E}"/>
              </a:ext>
            </a:extLst>
          </p:cNvPr>
          <p:cNvSpPr txBox="1"/>
          <p:nvPr/>
        </p:nvSpPr>
        <p:spPr>
          <a:xfrm>
            <a:off x="1049101" y="4991247"/>
            <a:ext cx="1670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Game Server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C7C0B4E-4631-404A-7317-5A498F8CC19F}"/>
              </a:ext>
            </a:extLst>
          </p:cNvPr>
          <p:cNvSpPr/>
          <p:nvPr/>
        </p:nvSpPr>
        <p:spPr>
          <a:xfrm rot="16200000">
            <a:off x="860321" y="2989004"/>
            <a:ext cx="1730476" cy="334295"/>
          </a:xfrm>
          <a:prstGeom prst="left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CEC1F-9707-2069-EF05-900BAB7CD4B9}"/>
              </a:ext>
            </a:extLst>
          </p:cNvPr>
          <p:cNvSpPr txBox="1"/>
          <p:nvPr/>
        </p:nvSpPr>
        <p:spPr>
          <a:xfrm>
            <a:off x="414919" y="2425027"/>
            <a:ext cx="11442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skerville Old Face"/>
              </a:rPr>
              <a:t>Launching game with socket listening on 1234</a:t>
            </a:r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10BB297-8310-8D5D-3E35-813E22A1D574}"/>
              </a:ext>
            </a:extLst>
          </p:cNvPr>
          <p:cNvSpPr/>
          <p:nvPr/>
        </p:nvSpPr>
        <p:spPr>
          <a:xfrm rot="19140000">
            <a:off x="1910422" y="2968462"/>
            <a:ext cx="2743198" cy="329379"/>
          </a:xfrm>
          <a:prstGeom prst="left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BEE6560-EEBA-34A8-314E-520765CF178E}"/>
              </a:ext>
            </a:extLst>
          </p:cNvPr>
          <p:cNvSpPr/>
          <p:nvPr/>
        </p:nvSpPr>
        <p:spPr>
          <a:xfrm rot="19740000">
            <a:off x="2356038" y="3152034"/>
            <a:ext cx="4139379" cy="339211"/>
          </a:xfrm>
          <a:prstGeom prst="left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9CD5F-29AB-A2A0-0475-FBD62B8F7095}"/>
              </a:ext>
            </a:extLst>
          </p:cNvPr>
          <p:cNvSpPr txBox="1"/>
          <p:nvPr/>
        </p:nvSpPr>
        <p:spPr>
          <a:xfrm>
            <a:off x="4426480" y="3319762"/>
            <a:ext cx="11442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askerville Old Face"/>
              </a:rPr>
              <a:t>Run client specifying port 1234</a:t>
            </a:r>
          </a:p>
        </p:txBody>
      </p:sp>
      <p:pic>
        <p:nvPicPr>
          <p:cNvPr id="20" name="Picture 19" descr="Server - Free technology icons">
            <a:extLst>
              <a:ext uri="{FF2B5EF4-FFF2-40B4-BE49-F238E27FC236}">
                <a16:creationId xmlns:a16="http://schemas.microsoft.com/office/drawing/2014/main" id="{284E84B4-8ED7-8B7A-88D5-A0ACA329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427" y="5159279"/>
            <a:ext cx="977720" cy="1002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F0C7C9-98D5-AF04-C8C4-9A85E1800823}"/>
              </a:ext>
            </a:extLst>
          </p:cNvPr>
          <p:cNvSpPr txBox="1"/>
          <p:nvPr/>
        </p:nvSpPr>
        <p:spPr>
          <a:xfrm>
            <a:off x="9205548" y="6265310"/>
            <a:ext cx="1652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Game Server</a:t>
            </a:r>
          </a:p>
        </p:txBody>
      </p:sp>
      <p:pic>
        <p:nvPicPr>
          <p:cNvPr id="28" name="Picture 27" descr="Laptop Computer Repair Technician Desktop Computers - Symbol Transparent PNG">
            <a:extLst>
              <a:ext uri="{FF2B5EF4-FFF2-40B4-BE49-F238E27FC236}">
                <a16:creationId xmlns:a16="http://schemas.microsoft.com/office/drawing/2014/main" id="{BCE791A6-FE5A-8EF9-0557-1A72B3F5F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222" t="17520" r="40048" b="14830"/>
          <a:stretch/>
        </p:blipFill>
        <p:spPr>
          <a:xfrm>
            <a:off x="7975440" y="2437437"/>
            <a:ext cx="1601941" cy="1667197"/>
          </a:xfrm>
          <a:prstGeom prst="rect">
            <a:avLst/>
          </a:prstGeom>
        </p:spPr>
      </p:pic>
      <p:pic>
        <p:nvPicPr>
          <p:cNvPr id="29" name="Picture 28" descr="Laptop Computer Repair Technician Desktop Computers - Symbol Transparent PNG">
            <a:extLst>
              <a:ext uri="{FF2B5EF4-FFF2-40B4-BE49-F238E27FC236}">
                <a16:creationId xmlns:a16="http://schemas.microsoft.com/office/drawing/2014/main" id="{AF0A6367-99D8-68A9-3BEC-C626DD5C1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222" t="17520" r="40048" b="14830"/>
          <a:stretch/>
        </p:blipFill>
        <p:spPr>
          <a:xfrm>
            <a:off x="9905670" y="2432521"/>
            <a:ext cx="1601941" cy="16671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6072522-1270-BA3C-883F-04EAFD8724C2}"/>
              </a:ext>
            </a:extLst>
          </p:cNvPr>
          <p:cNvSpPr txBox="1"/>
          <p:nvPr/>
        </p:nvSpPr>
        <p:spPr>
          <a:xfrm>
            <a:off x="8307469" y="2228971"/>
            <a:ext cx="1132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Client 1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6094C4-01A1-4381-6DC1-10CD79B42520}"/>
              </a:ext>
            </a:extLst>
          </p:cNvPr>
          <p:cNvSpPr txBox="1"/>
          <p:nvPr/>
        </p:nvSpPr>
        <p:spPr>
          <a:xfrm>
            <a:off x="10225940" y="2228971"/>
            <a:ext cx="1205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askerville Old Face"/>
              </a:rPr>
              <a:t>Client 2</a:t>
            </a:r>
            <a:endParaRPr lang="en-US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E68D49B0-9A13-C916-A571-AD1A19A01AD7}"/>
              </a:ext>
            </a:extLst>
          </p:cNvPr>
          <p:cNvSpPr/>
          <p:nvPr/>
        </p:nvSpPr>
        <p:spPr>
          <a:xfrm rot="20160000">
            <a:off x="8919150" y="3923048"/>
            <a:ext cx="280416" cy="1219199"/>
          </a:xfrm>
          <a:prstGeom prst="upDown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C83068-E852-BB12-09A2-06BCE00A4EA2}"/>
              </a:ext>
            </a:extLst>
          </p:cNvPr>
          <p:cNvSpPr txBox="1"/>
          <p:nvPr/>
        </p:nvSpPr>
        <p:spPr>
          <a:xfrm>
            <a:off x="9204960" y="4157472"/>
            <a:ext cx="1389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Baskerville Old Face"/>
              </a:rPr>
              <a:t>Text messages</a:t>
            </a:r>
            <a:endParaRPr lang="en-US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FF979255-BC74-C402-7E7A-D3A891FB07BA}"/>
              </a:ext>
            </a:extLst>
          </p:cNvPr>
          <p:cNvSpPr/>
          <p:nvPr/>
        </p:nvSpPr>
        <p:spPr>
          <a:xfrm rot="1440000">
            <a:off x="10467534" y="3935240"/>
            <a:ext cx="280416" cy="1219199"/>
          </a:xfrm>
          <a:prstGeom prst="upDown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DF1F5C-57E0-41DE-D230-A48A6CE5A0A1}"/>
              </a:ext>
            </a:extLst>
          </p:cNvPr>
          <p:cNvSpPr txBox="1"/>
          <p:nvPr/>
        </p:nvSpPr>
        <p:spPr>
          <a:xfrm>
            <a:off x="755904" y="5803391"/>
            <a:ext cx="37490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Baskerville Old Face"/>
              </a:rPr>
              <a:t>Lobby Initialization</a:t>
            </a:r>
            <a:endParaRPr lang="en-US" sz="3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B8D16F-3A37-0605-4978-7D9C12F5C5DB}"/>
              </a:ext>
            </a:extLst>
          </p:cNvPr>
          <p:cNvSpPr txBox="1"/>
          <p:nvPr/>
        </p:nvSpPr>
        <p:spPr>
          <a:xfrm>
            <a:off x="8778239" y="1042415"/>
            <a:ext cx="21823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Baskerville Old Face"/>
              </a:rPr>
              <a:t>Gameplay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8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1C59-142D-9A2C-52D2-CB377D57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56" y="12964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>
                <a:latin typeface="Baskerville Old Face"/>
              </a:rPr>
              <a:t>DEMO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3326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20 Questions    Simple Network Application Ben Kollmar &amp; Caleb Loring</vt:lpstr>
      <vt:lpstr>Application Overview</vt:lpstr>
      <vt:lpstr>Protocol Overview</vt:lpstr>
      <vt:lpstr>Main Server</vt:lpstr>
      <vt:lpstr>Game Logic</vt:lpstr>
      <vt:lpstr>Client</vt:lpstr>
      <vt:lpstr>Implementation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2025-04-23T14:22:32Z</dcterms:created>
  <dcterms:modified xsi:type="dcterms:W3CDTF">2025-04-24T15:18:35Z</dcterms:modified>
</cp:coreProperties>
</file>