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остановка цели и проблемы" id="{7850442F-2B15-4C71-8785-3941AE996215}">
          <p14:sldIdLst>
            <p14:sldId id="256"/>
            <p14:sldId id="257"/>
            <p14:sldId id="259"/>
          </p14:sldIdLst>
        </p14:section>
        <p14:section name="Исследуем причины проблем" id="{5FE75F4C-D58D-4DB9-A907-B4D3E8FCE493}">
          <p14:sldIdLst>
            <p14:sldId id="265"/>
            <p14:sldId id="266"/>
          </p14:sldIdLst>
        </p14:section>
        <p14:section name="Поиск кадров" id="{4C9AEA71-A52B-46A5-AD13-713B33F357F2}">
          <p14:sldIdLst>
            <p14:sldId id="260"/>
          </p14:sldIdLst>
        </p14:section>
        <p14:section name="Удержание кадров" id="{CDFD457B-9779-41B5-A20F-387EE5CF09FF}">
          <p14:sldIdLst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16CBD-BDE0-4228-8D1E-B0CC4FDC7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Нужен дома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302A95-5D84-49F6-9A28-EE78D2BE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Концепция решения кейса привлечения и удержания ИТ специалистов для решения вопросов цифровизации экономики Саратовской области.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D3474-E7DF-4E2C-9B96-890FF4427B4A}"/>
              </a:ext>
            </a:extLst>
          </p:cNvPr>
          <p:cNvSpPr txBox="1"/>
          <p:nvPr/>
        </p:nvSpPr>
        <p:spPr>
          <a:xfrm>
            <a:off x="8371643" y="619661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 </a:t>
            </a:r>
            <a:r>
              <a:rPr lang="en-US" dirty="0" err="1"/>
              <a:t>ThinkTank</a:t>
            </a:r>
            <a:r>
              <a:rPr lang="en-US" dirty="0"/>
              <a:t> team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2BB40E-14AF-4374-9555-ACC04B8D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576" y="12708"/>
            <a:ext cx="1375611" cy="13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6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20643-3C6C-44CD-B650-767EE703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7FE8E4-67FD-493F-8805-28A0ED648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2004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Стоит глобальная цель цифровой трансформации, которая требует участия большого количества специалистов в области ИТ: разработчики, аналитики, руководители продукта, руководители ИТ проектов, аналитики.</a:t>
            </a:r>
          </a:p>
          <a:p>
            <a:pPr lvl="1"/>
            <a:r>
              <a:rPr lang="ru-RU" dirty="0"/>
              <a:t>В настоящий момент </a:t>
            </a:r>
            <a:r>
              <a:rPr lang="ru-RU" dirty="0" err="1"/>
              <a:t>гос.органы</a:t>
            </a:r>
            <a:r>
              <a:rPr lang="ru-RU" dirty="0"/>
              <a:t> и ВУЗы конкурируют за кадры:</a:t>
            </a:r>
          </a:p>
          <a:p>
            <a:pPr lvl="2"/>
            <a:r>
              <a:rPr lang="ru-RU" dirty="0"/>
              <a:t>с работодателями из коммерческого сектора Москвы и СПб</a:t>
            </a:r>
          </a:p>
          <a:p>
            <a:pPr lvl="2"/>
            <a:r>
              <a:rPr lang="ru-RU" dirty="0"/>
              <a:t>с иностранными работодателями (пандемия дала сильный толчок к развитию удаленных рабочих мест и культуры)</a:t>
            </a:r>
          </a:p>
          <a:p>
            <a:pPr lvl="2"/>
            <a:r>
              <a:rPr lang="ru-RU" dirty="0"/>
              <a:t>с региональными работодателями (85 </a:t>
            </a:r>
            <a:r>
              <a:rPr lang="en-US" dirty="0"/>
              <a:t>IT </a:t>
            </a:r>
            <a:r>
              <a:rPr lang="ru-RU" dirty="0"/>
              <a:t>компаний на 2021 год)</a:t>
            </a:r>
          </a:p>
          <a:p>
            <a:pPr lvl="1"/>
            <a:r>
              <a:rPr lang="ru-RU" dirty="0"/>
              <a:t>Имеется проблема удержания уже имеющихся кадров. Согласно исследованию </a:t>
            </a:r>
            <a:r>
              <a:rPr lang="en-US" dirty="0" err="1"/>
              <a:t>forbes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62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02C74-7521-40FA-93BF-F1CB1AA6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Рассматриваемые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53A897-94C4-47CB-A0B9-4A7EB8CC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Привлечение новых специалистов в отрасль развития госсектора ИТ</a:t>
            </a:r>
          </a:p>
          <a:p>
            <a:r>
              <a:rPr lang="ru-RU" dirty="0"/>
              <a:t>Удержание имеющихся ИТ специалистов в науке и вузах</a:t>
            </a:r>
          </a:p>
        </p:txBody>
      </p:sp>
    </p:spTree>
    <p:extLst>
      <p:ext uri="{BB962C8B-B14F-4D97-AF65-F5344CB8AC3E}">
        <p14:creationId xmlns:p14="http://schemas.microsoft.com/office/powerpoint/2010/main" val="85814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A17E7-D9D3-4951-BE0C-2A6E7AEA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люди не хотят работать в госорганах?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B571FC-A1B5-4E32-B473-4627129B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«У них все слишком долго». Бюрократический аппарат</a:t>
            </a:r>
          </a:p>
          <a:p>
            <a:r>
              <a:rPr lang="ru-RU" dirty="0"/>
              <a:t>«Это не круто». Работа в госорганах в среде ИТ не считается престижной. </a:t>
            </a:r>
          </a:p>
          <a:p>
            <a:r>
              <a:rPr lang="ru-RU" dirty="0"/>
              <a:t>«Там мало платят»</a:t>
            </a:r>
          </a:p>
          <a:p>
            <a:r>
              <a:rPr lang="ru-RU" dirty="0"/>
              <a:t>«Чем там заниматься, там разве есть что-то интересное?» Невысокая осведомленность о функциях ИТ на госслужбе.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38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CD340-9426-4FB4-AB68-9EFFA75F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люди ждут от работы в ИТ?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422E4-6787-498F-8B5F-41A86590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Новые интересные задачи и вызовы.</a:t>
            </a:r>
          </a:p>
          <a:p>
            <a:r>
              <a:rPr lang="ru-RU" dirty="0"/>
              <a:t>Непрерывный рост собственной квалификации и конкурентоспособности на рынке труда (отсутствие роста внутри своей компании вынуждает амбициозных специалистов искать другую работу).</a:t>
            </a:r>
          </a:p>
          <a:p>
            <a:r>
              <a:rPr lang="ru-RU" dirty="0"/>
              <a:t>Самореализация в собственных или сторонних проектах (доказать себе, что ты лучший).</a:t>
            </a:r>
          </a:p>
          <a:p>
            <a:r>
              <a:rPr lang="ru-RU" dirty="0"/>
              <a:t>Улучшение условий труда (ДМС, соцпакет, возможность работы вне офиса, плоская структура компании, меньше бюрократии).</a:t>
            </a:r>
          </a:p>
          <a:p>
            <a:r>
              <a:rPr lang="ru-RU" dirty="0"/>
              <a:t>Коллаборации с «коллегами по цеху».</a:t>
            </a:r>
          </a:p>
          <a:p>
            <a:r>
              <a:rPr lang="ru-RU" dirty="0"/>
              <a:t>Привносить реально что-то важное в этот мир своим трудом</a:t>
            </a:r>
          </a:p>
        </p:txBody>
      </p:sp>
    </p:spTree>
    <p:extLst>
      <p:ext uri="{BB962C8B-B14F-4D97-AF65-F5344CB8AC3E}">
        <p14:creationId xmlns:p14="http://schemas.microsoft.com/office/powerpoint/2010/main" val="202492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B34B2-06FB-49B5-BA98-60825D93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получить нового сотрудника?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B5AF5-8A21-45C1-984C-7DDF470F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1. Нанять/привлечь. </a:t>
            </a:r>
          </a:p>
          <a:p>
            <a:pPr lvl="1"/>
            <a:r>
              <a:rPr lang="ru-RU" dirty="0"/>
              <a:t>Найм в штат</a:t>
            </a:r>
          </a:p>
          <a:p>
            <a:pPr lvl="1"/>
            <a:r>
              <a:rPr lang="en-US" dirty="0" err="1"/>
              <a:t>Outstaff</a:t>
            </a:r>
            <a:endParaRPr lang="en-US" dirty="0"/>
          </a:p>
          <a:p>
            <a:pPr lvl="1"/>
            <a:r>
              <a:rPr lang="ru-RU" dirty="0"/>
              <a:t>Практика студентов</a:t>
            </a:r>
          </a:p>
          <a:p>
            <a:pPr lvl="1"/>
            <a:r>
              <a:rPr lang="ru-RU" dirty="0"/>
              <a:t>Волонтеры</a:t>
            </a:r>
          </a:p>
          <a:p>
            <a:pPr marL="57150" indent="0">
              <a:buNone/>
            </a:pPr>
            <a:r>
              <a:rPr lang="ru-RU" dirty="0"/>
              <a:t>2. Воспитать.</a:t>
            </a:r>
          </a:p>
          <a:p>
            <a:pPr lvl="1"/>
            <a:r>
              <a:rPr lang="ru-RU" dirty="0"/>
              <a:t>Разработка программы обучения для ИТ специалистов с учетом специфики госслужбы</a:t>
            </a:r>
          </a:p>
          <a:p>
            <a:pPr lvl="1"/>
            <a:r>
              <a:rPr lang="ru-RU" dirty="0"/>
              <a:t>Целевой набор специалистов в вузы для Госсектора</a:t>
            </a:r>
          </a:p>
          <a:p>
            <a:pPr marL="57150" indent="0">
              <a:buNone/>
            </a:pPr>
            <a:r>
              <a:rPr lang="ru-RU" dirty="0"/>
              <a:t>3. Переподготовка.</a:t>
            </a:r>
          </a:p>
          <a:p>
            <a:pPr lvl="1"/>
            <a:r>
              <a:rPr lang="ru-RU" dirty="0"/>
              <a:t>Курсы повышения квалификации для ИТ специалистов.</a:t>
            </a:r>
          </a:p>
          <a:p>
            <a:pPr lvl="1"/>
            <a:r>
              <a:rPr lang="ru-RU" dirty="0"/>
              <a:t>Курсы профессиональной переподготовки для не ИТ специалистов</a:t>
            </a:r>
          </a:p>
          <a:p>
            <a:pPr lvl="1"/>
            <a:r>
              <a:rPr lang="ru-RU" dirty="0"/>
              <a:t>Переход на другую ИТ специальность в период обучения в вузе</a:t>
            </a:r>
          </a:p>
        </p:txBody>
      </p:sp>
    </p:spTree>
    <p:extLst>
      <p:ext uri="{BB962C8B-B14F-4D97-AF65-F5344CB8AC3E}">
        <p14:creationId xmlns:p14="http://schemas.microsoft.com/office/powerpoint/2010/main" val="322927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65550-887F-4A30-B21A-11383DCB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удержать сотрудника?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9F0C1D-1C6D-4679-B9E0-FFAF5D146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4263"/>
            <a:ext cx="8915400" cy="4836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Факторы влияния:</a:t>
            </a:r>
          </a:p>
          <a:p>
            <a:r>
              <a:rPr lang="ru-RU" dirty="0"/>
              <a:t>Саморазвитие / самореализация</a:t>
            </a:r>
          </a:p>
          <a:p>
            <a:r>
              <a:rPr lang="ru-RU" dirty="0"/>
              <a:t>Управленческая культура</a:t>
            </a:r>
          </a:p>
          <a:p>
            <a:r>
              <a:rPr lang="ru-RU" dirty="0"/>
              <a:t>Варианты по выбору локации</a:t>
            </a:r>
          </a:p>
          <a:p>
            <a:r>
              <a:rPr lang="ru-RU" dirty="0"/>
              <a:t>Специализация вузов в отдельных направлениях ИТ (центры компетенций)</a:t>
            </a:r>
          </a:p>
          <a:p>
            <a:r>
              <a:rPr lang="ru-RU" dirty="0"/>
              <a:t>Информационная кампания по росту узнаваемости </a:t>
            </a:r>
            <a:r>
              <a:rPr lang="en-US" dirty="0"/>
              <a:t>HR </a:t>
            </a:r>
            <a:r>
              <a:rPr lang="ru-RU" dirty="0"/>
              <a:t>бренда и общему положительному отношению к госслужбе в ИТ</a:t>
            </a:r>
          </a:p>
          <a:p>
            <a:r>
              <a:rPr lang="ru-RU" dirty="0"/>
              <a:t>Финансовая составляющая</a:t>
            </a:r>
          </a:p>
          <a:p>
            <a:r>
              <a:rPr lang="ru-RU" dirty="0"/>
              <a:t>Соцпакет</a:t>
            </a:r>
          </a:p>
          <a:p>
            <a:endParaRPr lang="ru-RU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6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7511A-753C-45B4-8152-8F898751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024" y="624110"/>
            <a:ext cx="6434472" cy="753979"/>
          </a:xfrm>
        </p:spPr>
        <p:txBody>
          <a:bodyPr/>
          <a:lstStyle/>
          <a:p>
            <a:r>
              <a:rPr lang="ru-RU" dirty="0"/>
              <a:t>Спасибо за внимание! 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725FAF-3E2F-41D9-AFCB-9C1357D7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0023" y="3793958"/>
            <a:ext cx="6085556" cy="7539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/>
              <a:t>О деталях концепции мы расскажем в </a:t>
            </a:r>
            <a:r>
              <a:rPr lang="en-US" sz="3600" dirty="0"/>
              <a:t>Roadmap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2989579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152</TotalTime>
  <Words>393</Words>
  <Application>Microsoft Office PowerPoint</Application>
  <PresentationFormat>Широкоэкранный</PresentationFormat>
  <Paragraphs>50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Нужен дома</vt:lpstr>
      <vt:lpstr>Описание проблемы</vt:lpstr>
      <vt:lpstr>Рассматриваемые вопросы</vt:lpstr>
      <vt:lpstr>Почему люди не хотят работать в госорганах?</vt:lpstr>
      <vt:lpstr>Что люди ждут от работы в ИТ? </vt:lpstr>
      <vt:lpstr>Как получить нового сотрудника?</vt:lpstr>
      <vt:lpstr>Как удержать сотрудника?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Оставайся дома</dc:title>
  <dc:creator>Константин Белоусов</dc:creator>
  <cp:lastModifiedBy>Константин Белоусов</cp:lastModifiedBy>
  <cp:revision>15</cp:revision>
  <dcterms:created xsi:type="dcterms:W3CDTF">2021-04-17T12:51:47Z</dcterms:created>
  <dcterms:modified xsi:type="dcterms:W3CDTF">2021-04-17T15:24:41Z</dcterms:modified>
</cp:coreProperties>
</file>