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0.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1.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drawings/drawing1.xml" ContentType="application/vnd.openxmlformats-officedocument.drawingml.chartshape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7.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charts/chart8.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24"/>
  </p:notesMasterIdLst>
  <p:sldIdLst>
    <p:sldId id="982" r:id="rId2"/>
    <p:sldId id="855" r:id="rId3"/>
    <p:sldId id="989" r:id="rId4"/>
    <p:sldId id="970" r:id="rId5"/>
    <p:sldId id="971" r:id="rId6"/>
    <p:sldId id="981" r:id="rId7"/>
    <p:sldId id="972" r:id="rId8"/>
    <p:sldId id="960" r:id="rId9"/>
    <p:sldId id="400" r:id="rId10"/>
    <p:sldId id="851" r:id="rId11"/>
    <p:sldId id="402" r:id="rId12"/>
    <p:sldId id="987" r:id="rId13"/>
    <p:sldId id="979" r:id="rId14"/>
    <p:sldId id="978" r:id="rId15"/>
    <p:sldId id="966" r:id="rId16"/>
    <p:sldId id="853" r:id="rId17"/>
    <p:sldId id="984" r:id="rId18"/>
    <p:sldId id="988" r:id="rId19"/>
    <p:sldId id="977" r:id="rId20"/>
    <p:sldId id="969" r:id="rId21"/>
    <p:sldId id="967" r:id="rId22"/>
    <p:sldId id="521" r:id="rId23"/>
  </p:sldIdLst>
  <p:sldSz cx="12192000" cy="6858000"/>
  <p:notesSz cx="6950075"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rner, Alla V." initials="WAV" lastIdx="1" clrIdx="0">
    <p:extLst>
      <p:ext uri="{19B8F6BF-5375-455C-9EA6-DF929625EA0E}">
        <p15:presenceInfo xmlns:p15="http://schemas.microsoft.com/office/powerpoint/2012/main" userId="S::warnera@coned.com::595b59a3-3e86-4df2-b1ca-6fd391f50a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ED8EE"/>
    <a:srgbClr val="ECF0F8"/>
    <a:srgbClr val="0B58B5"/>
    <a:srgbClr val="43CEFF"/>
    <a:srgbClr val="34CCA8"/>
    <a:srgbClr val="FFF3D1"/>
    <a:srgbClr val="FFF5D9"/>
    <a:srgbClr val="FFF1C9"/>
    <a:srgbClr val="FFF8E5"/>
    <a:srgbClr val="B2E4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77979" autoAdjust="0"/>
  </p:normalViewPr>
  <p:slideViewPr>
    <p:cSldViewPr snapToGrid="0">
      <p:cViewPr varScale="1">
        <p:scale>
          <a:sx n="91" d="100"/>
          <a:sy n="91" d="100"/>
        </p:scale>
        <p:origin x="244" y="52"/>
      </p:cViewPr>
      <p:guideLst>
        <p:guide orient="horz" pos="2160"/>
        <p:guide pos="3840"/>
      </p:guideLst>
    </p:cSldViewPr>
  </p:slideViewPr>
  <p:notesTextViewPr>
    <p:cViewPr>
      <p:scale>
        <a:sx n="1" d="1"/>
        <a:sy n="1" d="1"/>
      </p:scale>
      <p:origin x="0" y="0"/>
    </p:cViewPr>
  </p:notesTextViewPr>
  <p:notesViewPr>
    <p:cSldViewPr snapToGrid="0">
      <p:cViewPr varScale="1">
        <p:scale>
          <a:sx n="79" d="100"/>
          <a:sy n="79" d="100"/>
        </p:scale>
        <p:origin x="145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7.xlsx"/></Relationships>
</file>

<file path=ppt/charts/_rels/chart7.xml.rels><?xml version="1.0" encoding="UTF-8" standalone="yes"?>
<Relationships xmlns="http://schemas.openxmlformats.org/package/2006/relationships"><Relationship Id="rId3" Type="http://schemas.openxmlformats.org/officeDocument/2006/relationships/oleObject" Target="file:///\\M02009fi\datadirs\Rate%20Engineering\RATE%20ENGINEERING%20PRESENTATIONS\Lenny%20Singh%20presentations%20-%202020\Rate%20Case%20Strategy\Electric\Electric%20Rate%20Case%20Strategy%20(Backup).xlsx" TargetMode="External"/><Relationship Id="rId2" Type="http://schemas.microsoft.com/office/2011/relationships/chartColorStyle" Target="colors1.xml"/><Relationship Id="rId1" Type="http://schemas.microsoft.com/office/2011/relationships/chartStyle" Target="style1.xml"/></Relationships>
</file>

<file path=ppt/charts/_rels/chart8.xml.rels><?xml version="1.0" encoding="UTF-8" standalone="yes"?>
<Relationships xmlns="http://schemas.openxmlformats.org/package/2006/relationships"><Relationship Id="rId1" Type="http://schemas.openxmlformats.org/officeDocument/2006/relationships/oleObject" Target="file:///\\M02009fi\datadirs\Rate%20Engineering\GASRATES\Ratecase%202019\Initial%20Filing\Interrogatories\PACE\RY1%20Rate%20Design%20-%202020%20graph.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773629215707186E-2"/>
          <c:y val="2.5804937271769364E-3"/>
          <c:w val="0.6671392204858021"/>
          <c:h val="0.82654125272765111"/>
        </c:manualLayout>
      </c:layout>
      <c:barChart>
        <c:barDir val="col"/>
        <c:grouping val="stacked"/>
        <c:varyColors val="0"/>
        <c:ser>
          <c:idx val="0"/>
          <c:order val="0"/>
          <c:tx>
            <c:strRef>
              <c:f>Sheet1!$B$1</c:f>
              <c:strCache>
                <c:ptCount val="1"/>
                <c:pt idx="0">
                  <c:v>Volumetric ($/kWh)</c:v>
                </c:pt>
              </c:strCache>
            </c:strRef>
          </c:tx>
          <c:spPr>
            <a:solidFill>
              <a:srgbClr val="FFCCCC"/>
            </a:solidFill>
            <a:ln w="19050">
              <a:solidFill>
                <a:schemeClr val="bg1"/>
              </a:solidFill>
            </a:ln>
          </c:spPr>
          <c:invertIfNegative val="0"/>
          <c:dPt>
            <c:idx val="0"/>
            <c:invertIfNegative val="0"/>
            <c:bubble3D val="0"/>
            <c:extLst>
              <c:ext xmlns:c16="http://schemas.microsoft.com/office/drawing/2014/chart" uri="{C3380CC4-5D6E-409C-BE32-E72D297353CC}">
                <c16:uniqueId val="{00000000-FC4C-4DC4-9F87-A0E257978A49}"/>
              </c:ext>
            </c:extLst>
          </c:dPt>
          <c:dPt>
            <c:idx val="1"/>
            <c:invertIfNegative val="0"/>
            <c:bubble3D val="0"/>
            <c:extLst>
              <c:ext xmlns:c16="http://schemas.microsoft.com/office/drawing/2014/chart" uri="{C3380CC4-5D6E-409C-BE32-E72D297353CC}">
                <c16:uniqueId val="{00000001-FC4C-4DC4-9F87-A0E257978A49}"/>
              </c:ext>
            </c:extLst>
          </c:dPt>
          <c:dLbls>
            <c:dLbl>
              <c:idx val="1"/>
              <c:layout>
                <c:manualLayout>
                  <c:x val="3.0194306304832681E-3"/>
                  <c:y val="-1.510724238820997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C4C-4DC4-9F87-A0E257978A49}"/>
                </c:ext>
              </c:extLst>
            </c:dLbl>
            <c:spPr>
              <a:noFill/>
              <a:ln>
                <a:noFill/>
              </a:ln>
              <a:effectLst/>
            </c:spPr>
            <c:txPr>
              <a:bodyPr/>
              <a:lstStyle/>
              <a:p>
                <a:pPr>
                  <a:defRPr sz="1200">
                    <a:solidFill>
                      <a:schemeClr val="tx1"/>
                    </a:solidFill>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Revenue</c:v>
                </c:pt>
                <c:pt idx="1">
                  <c:v>Cost</c:v>
                </c:pt>
              </c:strCache>
            </c:strRef>
          </c:cat>
          <c:val>
            <c:numRef>
              <c:f>Sheet1!$B$2:$B$3</c:f>
              <c:numCache>
                <c:formatCode>0%</c:formatCode>
                <c:ptCount val="2"/>
                <c:pt idx="0">
                  <c:v>0.42</c:v>
                </c:pt>
                <c:pt idx="1">
                  <c:v>0.01</c:v>
                </c:pt>
              </c:numCache>
            </c:numRef>
          </c:val>
          <c:extLst>
            <c:ext xmlns:c16="http://schemas.microsoft.com/office/drawing/2014/chart" uri="{C3380CC4-5D6E-409C-BE32-E72D297353CC}">
              <c16:uniqueId val="{00000002-FC4C-4DC4-9F87-A0E257978A49}"/>
            </c:ext>
          </c:extLst>
        </c:ser>
        <c:ser>
          <c:idx val="1"/>
          <c:order val="1"/>
          <c:tx>
            <c:strRef>
              <c:f>Sheet1!$C$1</c:f>
              <c:strCache>
                <c:ptCount val="1"/>
                <c:pt idx="0">
                  <c:v>Demand ($/kW)</c:v>
                </c:pt>
              </c:strCache>
            </c:strRef>
          </c:tx>
          <c:spPr>
            <a:solidFill>
              <a:srgbClr val="99CCFF"/>
            </a:solidFill>
            <a:ln w="19050">
              <a:solidFill>
                <a:schemeClr val="bg1"/>
              </a:solidFill>
            </a:ln>
          </c:spPr>
          <c:invertIfNegative val="0"/>
          <c:dLbls>
            <c:spPr>
              <a:noFill/>
              <a:ln>
                <a:noFill/>
              </a:ln>
              <a:effectLst/>
            </c:spPr>
            <c:txPr>
              <a:bodyPr/>
              <a:lstStyle/>
              <a:p>
                <a:pPr>
                  <a:defRPr sz="1200">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Revenue</c:v>
                </c:pt>
                <c:pt idx="1">
                  <c:v>Cost</c:v>
                </c:pt>
              </c:strCache>
            </c:strRef>
          </c:cat>
          <c:val>
            <c:numRef>
              <c:f>Sheet1!$C$2:$C$3</c:f>
              <c:numCache>
                <c:formatCode>0%</c:formatCode>
                <c:ptCount val="2"/>
                <c:pt idx="0">
                  <c:v>0.4</c:v>
                </c:pt>
                <c:pt idx="1">
                  <c:v>0.69</c:v>
                </c:pt>
              </c:numCache>
            </c:numRef>
          </c:val>
          <c:extLst>
            <c:ext xmlns:c16="http://schemas.microsoft.com/office/drawing/2014/chart" uri="{C3380CC4-5D6E-409C-BE32-E72D297353CC}">
              <c16:uniqueId val="{00000003-FC4C-4DC4-9F87-A0E257978A49}"/>
            </c:ext>
          </c:extLst>
        </c:ser>
        <c:ser>
          <c:idx val="2"/>
          <c:order val="2"/>
          <c:tx>
            <c:strRef>
              <c:f>Sheet1!$D$1</c:f>
              <c:strCache>
                <c:ptCount val="1"/>
                <c:pt idx="0">
                  <c:v>Customer (Fixed)</c:v>
                </c:pt>
              </c:strCache>
            </c:strRef>
          </c:tx>
          <c:spPr>
            <a:solidFill>
              <a:srgbClr val="003366"/>
            </a:solidFill>
            <a:ln w="19050">
              <a:solidFill>
                <a:schemeClr val="bg1"/>
              </a:solidFill>
            </a:ln>
          </c:spPr>
          <c:invertIfNegative val="0"/>
          <c:dLbls>
            <c:spPr>
              <a:noFill/>
              <a:ln>
                <a:noFill/>
              </a:ln>
              <a:effectLst/>
            </c:spPr>
            <c:txPr>
              <a:bodyPr/>
              <a:lstStyle/>
              <a:p>
                <a:pPr>
                  <a:defRPr sz="1200">
                    <a:solidFill>
                      <a:schemeClr val="bg1"/>
                    </a:solidFill>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Revenue</c:v>
                </c:pt>
                <c:pt idx="1">
                  <c:v>Cost</c:v>
                </c:pt>
              </c:strCache>
            </c:strRef>
          </c:cat>
          <c:val>
            <c:numRef>
              <c:f>Sheet1!$D$2:$D$3</c:f>
              <c:numCache>
                <c:formatCode>0%</c:formatCode>
                <c:ptCount val="2"/>
                <c:pt idx="0">
                  <c:v>0.18</c:v>
                </c:pt>
                <c:pt idx="1">
                  <c:v>0.3</c:v>
                </c:pt>
              </c:numCache>
            </c:numRef>
          </c:val>
          <c:extLst>
            <c:ext xmlns:c16="http://schemas.microsoft.com/office/drawing/2014/chart" uri="{C3380CC4-5D6E-409C-BE32-E72D297353CC}">
              <c16:uniqueId val="{00000004-FC4C-4DC4-9F87-A0E257978A49}"/>
            </c:ext>
          </c:extLst>
        </c:ser>
        <c:dLbls>
          <c:showLegendKey val="0"/>
          <c:showVal val="0"/>
          <c:showCatName val="0"/>
          <c:showSerName val="0"/>
          <c:showPercent val="0"/>
          <c:showBubbleSize val="0"/>
        </c:dLbls>
        <c:gapWidth val="18"/>
        <c:overlap val="100"/>
        <c:axId val="41449728"/>
        <c:axId val="41455616"/>
      </c:barChart>
      <c:catAx>
        <c:axId val="41449728"/>
        <c:scaling>
          <c:orientation val="minMax"/>
        </c:scaling>
        <c:delete val="0"/>
        <c:axPos val="b"/>
        <c:numFmt formatCode="General" sourceLinked="0"/>
        <c:majorTickMark val="out"/>
        <c:minorTickMark val="none"/>
        <c:tickLblPos val="nextTo"/>
        <c:txPr>
          <a:bodyPr/>
          <a:lstStyle/>
          <a:p>
            <a:pPr>
              <a:defRPr sz="1600" b="1">
                <a:latin typeface="Arial" panose="020B0604020202020204" pitchFamily="34" charset="0"/>
                <a:cs typeface="Arial" panose="020B0604020202020204" pitchFamily="34" charset="0"/>
              </a:defRPr>
            </a:pPr>
            <a:endParaRPr lang="en-US"/>
          </a:p>
        </c:txPr>
        <c:crossAx val="41455616"/>
        <c:crosses val="autoZero"/>
        <c:auto val="1"/>
        <c:lblAlgn val="ctr"/>
        <c:lblOffset val="100"/>
        <c:noMultiLvlLbl val="0"/>
      </c:catAx>
      <c:valAx>
        <c:axId val="41455616"/>
        <c:scaling>
          <c:orientation val="minMax"/>
        </c:scaling>
        <c:delete val="0"/>
        <c:axPos val="l"/>
        <c:numFmt formatCode="0%" sourceLinked="1"/>
        <c:majorTickMark val="out"/>
        <c:minorTickMark val="none"/>
        <c:tickLblPos val="nextTo"/>
        <c:txPr>
          <a:bodyPr/>
          <a:lstStyle/>
          <a:p>
            <a:pPr>
              <a:defRPr sz="100">
                <a:solidFill>
                  <a:schemeClr val="bg1"/>
                </a:solidFill>
              </a:defRPr>
            </a:pPr>
            <a:endParaRPr lang="en-US"/>
          </a:p>
        </c:txPr>
        <c:crossAx val="41449728"/>
        <c:crosses val="autoZero"/>
        <c:crossBetween val="between"/>
      </c:valAx>
    </c:plotArea>
    <c:legend>
      <c:legendPos val="r"/>
      <c:layout>
        <c:manualLayout>
          <c:xMode val="edge"/>
          <c:yMode val="edge"/>
          <c:x val="0.72733940574353784"/>
          <c:y val="0.10554106517590763"/>
          <c:w val="0.26554448854811274"/>
          <c:h val="0.55047010089093473"/>
        </c:manualLayout>
      </c:layout>
      <c:overlay val="0"/>
      <c:txPr>
        <a:bodyPr/>
        <a:lstStyle/>
        <a:p>
          <a:pPr>
            <a:defRPr sz="1600" b="1">
              <a:latin typeface="Arial" panose="020B0604020202020204" pitchFamily="34" charset="0"/>
              <a:cs typeface="Arial" panose="020B0604020202020204" pitchFamily="34" charset="0"/>
            </a:defRPr>
          </a:pPr>
          <a:endParaRPr lang="en-US"/>
        </a:p>
      </c:txPr>
    </c:legend>
    <c:plotVisOnly val="1"/>
    <c:dispBlanksAs val="gap"/>
    <c:showDLblsOverMax val="0"/>
  </c:chart>
  <c:spPr>
    <a:solidFill>
      <a:schemeClr val="bg1"/>
    </a:solidFill>
  </c:spPr>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2511086954955082E-2"/>
          <c:y val="7.1454808800207131E-2"/>
          <c:w val="0.6671392204858021"/>
          <c:h val="0.82654125272765111"/>
        </c:manualLayout>
      </c:layout>
      <c:barChart>
        <c:barDir val="col"/>
        <c:grouping val="stacked"/>
        <c:varyColors val="0"/>
        <c:ser>
          <c:idx val="0"/>
          <c:order val="0"/>
          <c:tx>
            <c:strRef>
              <c:f>Sheet1!$B$1</c:f>
              <c:strCache>
                <c:ptCount val="1"/>
                <c:pt idx="0">
                  <c:v>Volumetric ($/Therm)</c:v>
                </c:pt>
              </c:strCache>
            </c:strRef>
          </c:tx>
          <c:spPr>
            <a:solidFill>
              <a:srgbClr val="FFCCCC"/>
            </a:solidFill>
            <a:ln w="19050">
              <a:solidFill>
                <a:schemeClr val="bg1"/>
              </a:solidFill>
            </a:ln>
          </c:spPr>
          <c:invertIfNegative val="0"/>
          <c:dPt>
            <c:idx val="0"/>
            <c:invertIfNegative val="0"/>
            <c:bubble3D val="0"/>
            <c:extLst>
              <c:ext xmlns:c16="http://schemas.microsoft.com/office/drawing/2014/chart" uri="{C3380CC4-5D6E-409C-BE32-E72D297353CC}">
                <c16:uniqueId val="{00000000-60A1-4CE5-A82F-8E2F13237133}"/>
              </c:ext>
            </c:extLst>
          </c:dPt>
          <c:dPt>
            <c:idx val="1"/>
            <c:invertIfNegative val="0"/>
            <c:bubble3D val="0"/>
            <c:extLst>
              <c:ext xmlns:c16="http://schemas.microsoft.com/office/drawing/2014/chart" uri="{C3380CC4-5D6E-409C-BE32-E72D297353CC}">
                <c16:uniqueId val="{00000001-60A1-4CE5-A82F-8E2F13237133}"/>
              </c:ext>
            </c:extLst>
          </c:dPt>
          <c:dLbls>
            <c:dLbl>
              <c:idx val="0"/>
              <c:tx>
                <c:rich>
                  <a:bodyPr/>
                  <a:lstStyle/>
                  <a:p>
                    <a:r>
                      <a:rPr lang="en-US" dirty="0"/>
                      <a:t>79%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60A1-4CE5-A82F-8E2F13237133}"/>
                </c:ext>
              </c:extLst>
            </c:dLbl>
            <c:dLbl>
              <c:idx val="1"/>
              <c:layout>
                <c:manualLayout>
                  <c:x val="3.0194306304832681E-3"/>
                  <c:y val="-1.510724238820997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0A1-4CE5-A82F-8E2F13237133}"/>
                </c:ext>
              </c:extLst>
            </c:dLbl>
            <c:spPr>
              <a:noFill/>
              <a:ln>
                <a:noFill/>
              </a:ln>
              <a:effectLst/>
            </c:spPr>
            <c:txPr>
              <a:bodyPr/>
              <a:lstStyle/>
              <a:p>
                <a:pPr>
                  <a:defRPr sz="1200">
                    <a:solidFill>
                      <a:schemeClr val="tx1"/>
                    </a:solidFill>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Revenue</c:v>
                </c:pt>
                <c:pt idx="1">
                  <c:v>Cost</c:v>
                </c:pt>
              </c:strCache>
            </c:strRef>
          </c:cat>
          <c:val>
            <c:numRef>
              <c:f>Sheet1!$B$2:$B$3</c:f>
              <c:numCache>
                <c:formatCode>0%</c:formatCode>
                <c:ptCount val="2"/>
                <c:pt idx="0">
                  <c:v>0.78490000000000004</c:v>
                </c:pt>
                <c:pt idx="1">
                  <c:v>5.0522403192523819E-3</c:v>
                </c:pt>
              </c:numCache>
            </c:numRef>
          </c:val>
          <c:extLst>
            <c:ext xmlns:c16="http://schemas.microsoft.com/office/drawing/2014/chart" uri="{C3380CC4-5D6E-409C-BE32-E72D297353CC}">
              <c16:uniqueId val="{00000002-60A1-4CE5-A82F-8E2F13237133}"/>
            </c:ext>
          </c:extLst>
        </c:ser>
        <c:ser>
          <c:idx val="1"/>
          <c:order val="1"/>
          <c:tx>
            <c:strRef>
              <c:f>Sheet1!$C$1</c:f>
              <c:strCache>
                <c:ptCount val="1"/>
                <c:pt idx="0">
                  <c:v>Demand ($/Therm)</c:v>
                </c:pt>
              </c:strCache>
            </c:strRef>
          </c:tx>
          <c:spPr>
            <a:solidFill>
              <a:srgbClr val="99CCFF"/>
            </a:solidFill>
            <a:ln w="19050">
              <a:solidFill>
                <a:schemeClr val="bg1"/>
              </a:solidFill>
            </a:ln>
          </c:spPr>
          <c:invertIfNegative val="0"/>
          <c:dLbls>
            <c:dLbl>
              <c:idx val="0"/>
              <c:layout>
                <c:manualLayout>
                  <c:x val="6.0388612609665361E-3"/>
                  <c:y val="2.1150139343493909E-2"/>
                </c:manualLayout>
              </c:layout>
              <c:tx>
                <c:rich>
                  <a:bodyPr/>
                  <a:lstStyle/>
                  <a:p>
                    <a:r>
                      <a:rPr lang="en-US" dirty="0"/>
                      <a:t>0%</a:t>
                    </a:r>
                  </a:p>
                </c:rich>
              </c:tx>
              <c:showLegendKey val="0"/>
              <c:showVal val="1"/>
              <c:showCatName val="0"/>
              <c:showSerName val="0"/>
              <c:showPercent val="0"/>
              <c:showBubbleSize val="0"/>
              <c:extLst>
                <c:ext xmlns:c15="http://schemas.microsoft.com/office/drawing/2012/chart" uri="{CE6537A1-D6FC-4f65-9D91-7224C49458BB}">
                  <c15:layout>
                    <c:manualLayout>
                      <c:w val="0.1139383337165078"/>
                      <c:h val="7.5808142304037651E-2"/>
                    </c:manualLayout>
                  </c15:layout>
                  <c15:showDataLabelsRange val="0"/>
                </c:ext>
                <c:ext xmlns:c16="http://schemas.microsoft.com/office/drawing/2014/chart" uri="{C3380CC4-5D6E-409C-BE32-E72D297353CC}">
                  <c16:uniqueId val="{00000003-60A1-4CE5-A82F-8E2F13237133}"/>
                </c:ext>
              </c:extLst>
            </c:dLbl>
            <c:dLbl>
              <c:idx val="1"/>
              <c:tx>
                <c:rich>
                  <a:bodyPr/>
                  <a:lstStyle/>
                  <a:p>
                    <a:r>
                      <a:rPr lang="en-US" dirty="0"/>
                      <a:t>39%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60A1-4CE5-A82F-8E2F13237133}"/>
                </c:ext>
              </c:extLst>
            </c:dLbl>
            <c:spPr>
              <a:noFill/>
              <a:ln>
                <a:noFill/>
              </a:ln>
              <a:effectLst/>
            </c:spPr>
            <c:txPr>
              <a:bodyPr/>
              <a:lstStyle/>
              <a:p>
                <a:pPr>
                  <a:defRPr sz="1200">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Revenue</c:v>
                </c:pt>
                <c:pt idx="1">
                  <c:v>Cost</c:v>
                </c:pt>
              </c:strCache>
            </c:strRef>
          </c:cat>
          <c:val>
            <c:numRef>
              <c:f>Sheet1!$C$2:$C$3</c:f>
              <c:numCache>
                <c:formatCode>0%</c:formatCode>
                <c:ptCount val="2"/>
                <c:pt idx="0">
                  <c:v>2E-3</c:v>
                </c:pt>
                <c:pt idx="1">
                  <c:v>0.39234490474870043</c:v>
                </c:pt>
              </c:numCache>
            </c:numRef>
          </c:val>
          <c:extLst>
            <c:ext xmlns:c16="http://schemas.microsoft.com/office/drawing/2014/chart" uri="{C3380CC4-5D6E-409C-BE32-E72D297353CC}">
              <c16:uniqueId val="{00000005-60A1-4CE5-A82F-8E2F13237133}"/>
            </c:ext>
          </c:extLst>
        </c:ser>
        <c:ser>
          <c:idx val="2"/>
          <c:order val="2"/>
          <c:tx>
            <c:strRef>
              <c:f>Sheet1!$D$1</c:f>
              <c:strCache>
                <c:ptCount val="1"/>
                <c:pt idx="0">
                  <c:v>Customer (Fixed)</c:v>
                </c:pt>
              </c:strCache>
            </c:strRef>
          </c:tx>
          <c:spPr>
            <a:solidFill>
              <a:srgbClr val="003366"/>
            </a:solidFill>
            <a:ln w="19050">
              <a:solidFill>
                <a:schemeClr val="bg1"/>
              </a:solidFill>
            </a:ln>
          </c:spPr>
          <c:invertIfNegative val="0"/>
          <c:dLbls>
            <c:dLbl>
              <c:idx val="0"/>
              <c:tx>
                <c:rich>
                  <a:bodyPr/>
                  <a:lstStyle/>
                  <a:p>
                    <a:r>
                      <a:rPr lang="en-US" dirty="0"/>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60A1-4CE5-A82F-8E2F13237133}"/>
                </c:ext>
              </c:extLst>
            </c:dLbl>
            <c:dLbl>
              <c:idx val="1"/>
              <c:tx>
                <c:rich>
                  <a:bodyPr/>
                  <a:lstStyle/>
                  <a:p>
                    <a:r>
                      <a:rPr lang="en-US" dirty="0"/>
                      <a:t>60%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60A1-4CE5-A82F-8E2F13237133}"/>
                </c:ext>
              </c:extLst>
            </c:dLbl>
            <c:spPr>
              <a:noFill/>
              <a:ln>
                <a:noFill/>
              </a:ln>
              <a:effectLst/>
            </c:spPr>
            <c:txPr>
              <a:bodyPr/>
              <a:lstStyle/>
              <a:p>
                <a:pPr>
                  <a:defRPr sz="1200">
                    <a:solidFill>
                      <a:schemeClr val="bg1"/>
                    </a:solidFill>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Revenue</c:v>
                </c:pt>
                <c:pt idx="1">
                  <c:v>Cost</c:v>
                </c:pt>
              </c:strCache>
            </c:strRef>
          </c:cat>
          <c:val>
            <c:numRef>
              <c:f>Sheet1!$D$2:$D$3</c:f>
              <c:numCache>
                <c:formatCode>0%</c:formatCode>
                <c:ptCount val="2"/>
                <c:pt idx="0">
                  <c:v>0.21310000000000001</c:v>
                </c:pt>
                <c:pt idx="1">
                  <c:v>0.60260285493204724</c:v>
                </c:pt>
              </c:numCache>
            </c:numRef>
          </c:val>
          <c:extLst>
            <c:ext xmlns:c16="http://schemas.microsoft.com/office/drawing/2014/chart" uri="{C3380CC4-5D6E-409C-BE32-E72D297353CC}">
              <c16:uniqueId val="{00000008-60A1-4CE5-A82F-8E2F13237133}"/>
            </c:ext>
          </c:extLst>
        </c:ser>
        <c:dLbls>
          <c:showLegendKey val="0"/>
          <c:showVal val="0"/>
          <c:showCatName val="0"/>
          <c:showSerName val="0"/>
          <c:showPercent val="0"/>
          <c:showBubbleSize val="0"/>
        </c:dLbls>
        <c:gapWidth val="18"/>
        <c:overlap val="100"/>
        <c:axId val="41449728"/>
        <c:axId val="41455616"/>
      </c:barChart>
      <c:catAx>
        <c:axId val="41449728"/>
        <c:scaling>
          <c:orientation val="minMax"/>
        </c:scaling>
        <c:delete val="0"/>
        <c:axPos val="b"/>
        <c:numFmt formatCode="General" sourceLinked="0"/>
        <c:majorTickMark val="out"/>
        <c:minorTickMark val="none"/>
        <c:tickLblPos val="nextTo"/>
        <c:txPr>
          <a:bodyPr/>
          <a:lstStyle/>
          <a:p>
            <a:pPr>
              <a:defRPr sz="1600" b="1">
                <a:latin typeface="Arial" panose="020B0604020202020204" pitchFamily="34" charset="0"/>
                <a:cs typeface="Arial" panose="020B0604020202020204" pitchFamily="34" charset="0"/>
              </a:defRPr>
            </a:pPr>
            <a:endParaRPr lang="en-US"/>
          </a:p>
        </c:txPr>
        <c:crossAx val="41455616"/>
        <c:crosses val="autoZero"/>
        <c:auto val="1"/>
        <c:lblAlgn val="ctr"/>
        <c:lblOffset val="100"/>
        <c:noMultiLvlLbl val="0"/>
      </c:catAx>
      <c:valAx>
        <c:axId val="41455616"/>
        <c:scaling>
          <c:orientation val="minMax"/>
        </c:scaling>
        <c:delete val="0"/>
        <c:axPos val="l"/>
        <c:numFmt formatCode="0%" sourceLinked="1"/>
        <c:majorTickMark val="out"/>
        <c:minorTickMark val="none"/>
        <c:tickLblPos val="nextTo"/>
        <c:txPr>
          <a:bodyPr/>
          <a:lstStyle/>
          <a:p>
            <a:pPr>
              <a:defRPr sz="100">
                <a:solidFill>
                  <a:schemeClr val="bg1"/>
                </a:solidFill>
              </a:defRPr>
            </a:pPr>
            <a:endParaRPr lang="en-US"/>
          </a:p>
        </c:txPr>
        <c:crossAx val="41449728"/>
        <c:crosses val="autoZero"/>
        <c:crossBetween val="between"/>
      </c:valAx>
    </c:plotArea>
    <c:plotVisOnly val="1"/>
    <c:dispBlanksAs val="gap"/>
    <c:showDLblsOverMax val="0"/>
  </c:chart>
  <c:spPr>
    <a:solidFill>
      <a:schemeClr val="bg1"/>
    </a:solidFill>
  </c:spPr>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tx>
            <c:strRef>
              <c:f>Sheet1!$B$1</c:f>
              <c:strCache>
                <c:ptCount val="1"/>
                <c:pt idx="0">
                  <c:v>Volumetric</c:v>
                </c:pt>
              </c:strCache>
            </c:strRef>
          </c:tx>
          <c:spPr>
            <a:solidFill>
              <a:srgbClr val="FFCCCC"/>
            </a:solidFill>
            <a:ln>
              <a:solidFill>
                <a:schemeClr val="bg1"/>
              </a:solidFill>
            </a:ln>
          </c:spPr>
          <c:invertIfNegative val="0"/>
          <c:dLbls>
            <c:dLbl>
              <c:idx val="4"/>
              <c:layout>
                <c:manualLayout>
                  <c:x val="1.0502791162257875E-2"/>
                  <c:y val="2.9298663248489289E-7"/>
                </c:manualLayout>
              </c:layout>
              <c:spPr>
                <a:solidFill>
                  <a:srgbClr val="FFCCCC"/>
                </a:solidFill>
                <a:ln>
                  <a:solidFill>
                    <a:schemeClr val="bg1"/>
                  </a:solidFill>
                </a:ln>
              </c:spPr>
              <c:txPr>
                <a:bodyPr/>
                <a:lstStyle/>
                <a:p>
                  <a:pPr>
                    <a:defRPr sz="1200" baseline="0">
                      <a:solidFill>
                        <a:schemeClr val="tx1"/>
                      </a:solidFill>
                      <a:latin typeface="Arial" panose="020B0604020202020204" pitchFamily="34" charset="0"/>
                      <a:cs typeface="Arial" panose="020B0604020202020204" pitchFamily="34" charset="0"/>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997-434B-A483-867D095C2BFF}"/>
                </c:ext>
              </c:extLst>
            </c:dLbl>
            <c:spPr>
              <a:noFill/>
              <a:ln>
                <a:noFill/>
              </a:ln>
              <a:effectLst/>
            </c:spPr>
            <c:txPr>
              <a:bodyPr/>
              <a:lstStyle/>
              <a:p>
                <a:pPr>
                  <a:defRPr sz="1200" baseline="0">
                    <a:solidFill>
                      <a:schemeClr val="tx1"/>
                    </a:solidFill>
                    <a:latin typeface="Arial" panose="020B0604020202020204" pitchFamily="34" charset="0"/>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Sheet1!$A$2:$A$8</c:f>
              <c:strCache>
                <c:ptCount val="7"/>
                <c:pt idx="0">
                  <c:v>Residential &amp; Religious</c:v>
                </c:pt>
                <c:pt idx="1">
                  <c:v>Small non-Res</c:v>
                </c:pt>
                <c:pt idx="2">
                  <c:v>Large non-Res, non TOD</c:v>
                </c:pt>
                <c:pt idx="3">
                  <c:v>Large non-Res, TOD</c:v>
                </c:pt>
                <c:pt idx="4">
                  <c:v>NYPA</c:v>
                </c:pt>
                <c:pt idx="5">
                  <c:v>Other</c:v>
                </c:pt>
                <c:pt idx="6">
                  <c:v>Total</c:v>
                </c:pt>
              </c:strCache>
            </c:strRef>
          </c:cat>
          <c:val>
            <c:numRef>
              <c:f>Sheet1!$B$2:$B$8</c:f>
              <c:numCache>
                <c:formatCode>0%</c:formatCode>
                <c:ptCount val="7"/>
                <c:pt idx="0">
                  <c:v>0.73</c:v>
                </c:pt>
                <c:pt idx="1">
                  <c:v>0.68</c:v>
                </c:pt>
                <c:pt idx="2">
                  <c:v>0.21</c:v>
                </c:pt>
                <c:pt idx="3">
                  <c:v>0.12</c:v>
                </c:pt>
                <c:pt idx="4">
                  <c:v>0.02</c:v>
                </c:pt>
                <c:pt idx="5">
                  <c:v>0.17</c:v>
                </c:pt>
                <c:pt idx="6">
                  <c:v>0.42</c:v>
                </c:pt>
              </c:numCache>
            </c:numRef>
          </c:val>
          <c:extLst>
            <c:ext xmlns:c16="http://schemas.microsoft.com/office/drawing/2014/chart" uri="{C3380CC4-5D6E-409C-BE32-E72D297353CC}">
              <c16:uniqueId val="{00000001-1997-434B-A483-867D095C2BFF}"/>
            </c:ext>
          </c:extLst>
        </c:ser>
        <c:ser>
          <c:idx val="1"/>
          <c:order val="1"/>
          <c:tx>
            <c:strRef>
              <c:f>Sheet1!$C$1</c:f>
              <c:strCache>
                <c:ptCount val="1"/>
                <c:pt idx="0">
                  <c:v>Demand</c:v>
                </c:pt>
              </c:strCache>
            </c:strRef>
          </c:tx>
          <c:spPr>
            <a:solidFill>
              <a:srgbClr val="99CCFF"/>
            </a:solidFill>
            <a:ln>
              <a:solidFill>
                <a:schemeClr val="bg1"/>
              </a:solidFill>
            </a:ln>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2-1997-434B-A483-867D095C2BFF}"/>
                </c:ext>
              </c:extLst>
            </c:dLbl>
            <c:dLbl>
              <c:idx val="1"/>
              <c:delete val="1"/>
              <c:extLst>
                <c:ext xmlns:c15="http://schemas.microsoft.com/office/drawing/2012/chart" uri="{CE6537A1-D6FC-4f65-9D91-7224C49458BB}"/>
                <c:ext xmlns:c16="http://schemas.microsoft.com/office/drawing/2014/chart" uri="{C3380CC4-5D6E-409C-BE32-E72D297353CC}">
                  <c16:uniqueId val="{00000003-1997-434B-A483-867D095C2BFF}"/>
                </c:ext>
              </c:extLst>
            </c:dLbl>
            <c:spPr>
              <a:noFill/>
              <a:ln>
                <a:noFill/>
              </a:ln>
              <a:effectLst/>
            </c:spPr>
            <c:txPr>
              <a:bodyPr/>
              <a:lstStyle/>
              <a:p>
                <a:pPr>
                  <a:defRPr sz="1200" baseline="0">
                    <a:solidFill>
                      <a:schemeClr val="tx1"/>
                    </a:solidFill>
                    <a:latin typeface="Arial" panose="020B0604020202020204" pitchFamily="34" charset="0"/>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Sheet1!$A$2:$A$8</c:f>
              <c:strCache>
                <c:ptCount val="7"/>
                <c:pt idx="0">
                  <c:v>Residential &amp; Religious</c:v>
                </c:pt>
                <c:pt idx="1">
                  <c:v>Small non-Res</c:v>
                </c:pt>
                <c:pt idx="2">
                  <c:v>Large non-Res, non TOD</c:v>
                </c:pt>
                <c:pt idx="3">
                  <c:v>Large non-Res, TOD</c:v>
                </c:pt>
                <c:pt idx="4">
                  <c:v>NYPA</c:v>
                </c:pt>
                <c:pt idx="5">
                  <c:v>Other</c:v>
                </c:pt>
                <c:pt idx="6">
                  <c:v>Total</c:v>
                </c:pt>
              </c:strCache>
            </c:strRef>
          </c:cat>
          <c:val>
            <c:numRef>
              <c:f>Sheet1!$C$2:$C$8</c:f>
              <c:numCache>
                <c:formatCode>0%</c:formatCode>
                <c:ptCount val="7"/>
                <c:pt idx="0">
                  <c:v>0</c:v>
                </c:pt>
                <c:pt idx="1">
                  <c:v>0</c:v>
                </c:pt>
                <c:pt idx="2">
                  <c:v>0.63</c:v>
                </c:pt>
                <c:pt idx="3">
                  <c:v>0.88</c:v>
                </c:pt>
                <c:pt idx="4">
                  <c:v>0.93</c:v>
                </c:pt>
                <c:pt idx="5">
                  <c:v>0.78</c:v>
                </c:pt>
                <c:pt idx="6">
                  <c:v>0.4</c:v>
                </c:pt>
              </c:numCache>
            </c:numRef>
          </c:val>
          <c:extLst>
            <c:ext xmlns:c16="http://schemas.microsoft.com/office/drawing/2014/chart" uri="{C3380CC4-5D6E-409C-BE32-E72D297353CC}">
              <c16:uniqueId val="{00000004-1997-434B-A483-867D095C2BFF}"/>
            </c:ext>
          </c:extLst>
        </c:ser>
        <c:ser>
          <c:idx val="2"/>
          <c:order val="2"/>
          <c:tx>
            <c:strRef>
              <c:f>Sheet1!$D$1</c:f>
              <c:strCache>
                <c:ptCount val="1"/>
                <c:pt idx="0">
                  <c:v>Customer (fixed)</c:v>
                </c:pt>
              </c:strCache>
            </c:strRef>
          </c:tx>
          <c:spPr>
            <a:solidFill>
              <a:srgbClr val="003366"/>
            </a:solidFill>
            <a:ln>
              <a:solidFill>
                <a:schemeClr val="bg1"/>
              </a:solidFill>
            </a:ln>
          </c:spPr>
          <c:invertIfNegative val="0"/>
          <c:dLbls>
            <c:dLbl>
              <c:idx val="3"/>
              <c:delete val="1"/>
              <c:extLst>
                <c:ext xmlns:c15="http://schemas.microsoft.com/office/drawing/2012/chart" uri="{CE6537A1-D6FC-4f65-9D91-7224C49458BB}"/>
                <c:ext xmlns:c16="http://schemas.microsoft.com/office/drawing/2014/chart" uri="{C3380CC4-5D6E-409C-BE32-E72D297353CC}">
                  <c16:uniqueId val="{00000000-8EB2-431B-BC18-21E6405CA09B}"/>
                </c:ext>
              </c:extLst>
            </c:dLbl>
            <c:dLbl>
              <c:idx val="5"/>
              <c:layout>
                <c:manualLayout>
                  <c:x val="-1.2830793905372895E-2"/>
                  <c:y val="5.8597326490156946E-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EC8-4A0D-9186-F156537EC655}"/>
                </c:ext>
              </c:extLst>
            </c:dLbl>
            <c:spPr>
              <a:noFill/>
              <a:ln>
                <a:noFill/>
              </a:ln>
              <a:effectLst/>
            </c:spPr>
            <c:txPr>
              <a:bodyPr/>
              <a:lstStyle/>
              <a:p>
                <a:pPr>
                  <a:defRPr sz="1200" baseline="0">
                    <a:solidFill>
                      <a:schemeClr val="bg1"/>
                    </a:solidFill>
                    <a:latin typeface="Arial" panose="020B0604020202020204" pitchFamily="34" charset="0"/>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Sheet1!$A$2:$A$8</c:f>
              <c:strCache>
                <c:ptCount val="7"/>
                <c:pt idx="0">
                  <c:v>Residential &amp; Religious</c:v>
                </c:pt>
                <c:pt idx="1">
                  <c:v>Small non-Res</c:v>
                </c:pt>
                <c:pt idx="2">
                  <c:v>Large non-Res, non TOD</c:v>
                </c:pt>
                <c:pt idx="3">
                  <c:v>Large non-Res, TOD</c:v>
                </c:pt>
                <c:pt idx="4">
                  <c:v>NYPA</c:v>
                </c:pt>
                <c:pt idx="5">
                  <c:v>Other</c:v>
                </c:pt>
                <c:pt idx="6">
                  <c:v>Total</c:v>
                </c:pt>
              </c:strCache>
            </c:strRef>
          </c:cat>
          <c:val>
            <c:numRef>
              <c:f>Sheet1!$D$2:$D$8</c:f>
              <c:numCache>
                <c:formatCode>0%</c:formatCode>
                <c:ptCount val="7"/>
                <c:pt idx="0">
                  <c:v>0.27</c:v>
                </c:pt>
                <c:pt idx="1">
                  <c:v>0.32</c:v>
                </c:pt>
                <c:pt idx="2">
                  <c:v>0.16</c:v>
                </c:pt>
                <c:pt idx="3">
                  <c:v>0</c:v>
                </c:pt>
                <c:pt idx="4">
                  <c:v>0.05</c:v>
                </c:pt>
                <c:pt idx="5">
                  <c:v>0.05</c:v>
                </c:pt>
                <c:pt idx="6">
                  <c:v>0.18</c:v>
                </c:pt>
              </c:numCache>
            </c:numRef>
          </c:val>
          <c:extLst>
            <c:ext xmlns:c16="http://schemas.microsoft.com/office/drawing/2014/chart" uri="{C3380CC4-5D6E-409C-BE32-E72D297353CC}">
              <c16:uniqueId val="{00000005-1997-434B-A483-867D095C2BFF}"/>
            </c:ext>
          </c:extLst>
        </c:ser>
        <c:dLbls>
          <c:dLblPos val="ctr"/>
          <c:showLegendKey val="0"/>
          <c:showVal val="1"/>
          <c:showCatName val="0"/>
          <c:showSerName val="0"/>
          <c:showPercent val="0"/>
          <c:showBubbleSize val="0"/>
        </c:dLbls>
        <c:gapWidth val="25"/>
        <c:overlap val="100"/>
        <c:axId val="41641088"/>
        <c:axId val="41642624"/>
      </c:barChart>
      <c:catAx>
        <c:axId val="41641088"/>
        <c:scaling>
          <c:orientation val="maxMin"/>
        </c:scaling>
        <c:delete val="0"/>
        <c:axPos val="l"/>
        <c:numFmt formatCode="General" sourceLinked="0"/>
        <c:majorTickMark val="out"/>
        <c:minorTickMark val="none"/>
        <c:tickLblPos val="nextTo"/>
        <c:txPr>
          <a:bodyPr/>
          <a:lstStyle/>
          <a:p>
            <a:pPr>
              <a:defRPr sz="1300" b="0" i="0" baseline="0">
                <a:solidFill>
                  <a:schemeClr val="tx1"/>
                </a:solidFill>
                <a:latin typeface="Arial" panose="020B0604020202020204" pitchFamily="34" charset="0"/>
                <a:cs typeface="Arial" panose="020B0604020202020204" pitchFamily="34" charset="0"/>
              </a:defRPr>
            </a:pPr>
            <a:endParaRPr lang="en-US"/>
          </a:p>
        </c:txPr>
        <c:crossAx val="41642624"/>
        <c:crosses val="autoZero"/>
        <c:auto val="1"/>
        <c:lblAlgn val="ctr"/>
        <c:lblOffset val="100"/>
        <c:noMultiLvlLbl val="0"/>
      </c:catAx>
      <c:valAx>
        <c:axId val="41642624"/>
        <c:scaling>
          <c:orientation val="minMax"/>
          <c:max val="1"/>
        </c:scaling>
        <c:delete val="1"/>
        <c:axPos val="t"/>
        <c:majorGridlines>
          <c:spPr>
            <a:ln>
              <a:noFill/>
            </a:ln>
          </c:spPr>
        </c:majorGridlines>
        <c:numFmt formatCode="0%" sourceLinked="1"/>
        <c:majorTickMark val="out"/>
        <c:minorTickMark val="none"/>
        <c:tickLblPos val="nextTo"/>
        <c:crossAx val="41641088"/>
        <c:crosses val="autoZero"/>
        <c:crossBetween val="between"/>
        <c:majorUnit val="0.25"/>
      </c:valAx>
    </c:plotArea>
    <c:plotVisOnly val="1"/>
    <c:dispBlanksAs val="gap"/>
    <c:showDLblsOverMax val="0"/>
  </c:chart>
  <c:txPr>
    <a:bodyPr/>
    <a:lstStyle/>
    <a:p>
      <a:pPr>
        <a:defRPr sz="12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tx>
            <c:strRef>
              <c:f>Sheet1!$B$1</c:f>
              <c:strCache>
                <c:ptCount val="1"/>
                <c:pt idx="0">
                  <c:v>Volumetric</c:v>
                </c:pt>
              </c:strCache>
            </c:strRef>
          </c:tx>
          <c:spPr>
            <a:solidFill>
              <a:schemeClr val="accent1">
                <a:lumMod val="50000"/>
              </a:schemeClr>
            </a:solidFill>
            <a:ln>
              <a:solidFill>
                <a:schemeClr val="bg1"/>
              </a:solidFill>
            </a:ln>
          </c:spPr>
          <c:invertIfNegative val="0"/>
          <c:dLbls>
            <c:dLbl>
              <c:idx val="0"/>
              <c:layout>
                <c:manualLayout>
                  <c:x val="3.2076984763432237E-2"/>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394-4B67-962E-9137B47E6EC0}"/>
                </c:ext>
              </c:extLst>
            </c:dLbl>
            <c:dLbl>
              <c:idx val="1"/>
              <c:layout>
                <c:manualLayout>
                  <c:x val="2.8869286287089013E-2"/>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394-4B67-962E-9137B47E6EC0}"/>
                </c:ext>
              </c:extLst>
            </c:dLbl>
            <c:dLbl>
              <c:idx val="2"/>
              <c:delete val="1"/>
              <c:extLst>
                <c:ext xmlns:c15="http://schemas.microsoft.com/office/drawing/2012/chart" uri="{CE6537A1-D6FC-4f65-9D91-7224C49458BB}"/>
                <c:ext xmlns:c16="http://schemas.microsoft.com/office/drawing/2014/chart" uri="{C3380CC4-5D6E-409C-BE32-E72D297353CC}">
                  <c16:uniqueId val="{00000002-1394-4B67-962E-9137B47E6EC0}"/>
                </c:ext>
              </c:extLst>
            </c:dLbl>
            <c:dLbl>
              <c:idx val="3"/>
              <c:delete val="1"/>
              <c:extLst>
                <c:ext xmlns:c15="http://schemas.microsoft.com/office/drawing/2012/chart" uri="{CE6537A1-D6FC-4f65-9D91-7224C49458BB}"/>
                <c:ext xmlns:c16="http://schemas.microsoft.com/office/drawing/2014/chart" uri="{C3380CC4-5D6E-409C-BE32-E72D297353CC}">
                  <c16:uniqueId val="{00000003-1394-4B67-962E-9137B47E6EC0}"/>
                </c:ext>
              </c:extLst>
            </c:dLbl>
            <c:dLbl>
              <c:idx val="4"/>
              <c:delete val="1"/>
              <c:extLst>
                <c:ext xmlns:c15="http://schemas.microsoft.com/office/drawing/2012/chart" uri="{CE6537A1-D6FC-4f65-9D91-7224C49458BB}"/>
                <c:ext xmlns:c16="http://schemas.microsoft.com/office/drawing/2014/chart" uri="{C3380CC4-5D6E-409C-BE32-E72D297353CC}">
                  <c16:uniqueId val="{00000004-1394-4B67-962E-9137B47E6EC0}"/>
                </c:ext>
              </c:extLst>
            </c:dLbl>
            <c:dLbl>
              <c:idx val="5"/>
              <c:delete val="1"/>
              <c:extLst>
                <c:ext xmlns:c15="http://schemas.microsoft.com/office/drawing/2012/chart" uri="{CE6537A1-D6FC-4f65-9D91-7224C49458BB}"/>
                <c:ext xmlns:c16="http://schemas.microsoft.com/office/drawing/2014/chart" uri="{C3380CC4-5D6E-409C-BE32-E72D297353CC}">
                  <c16:uniqueId val="{00000005-1394-4B67-962E-9137B47E6EC0}"/>
                </c:ext>
              </c:extLst>
            </c:dLbl>
            <c:dLbl>
              <c:idx val="6"/>
              <c:layout>
                <c:manualLayout>
                  <c:x val="2.8869286287089013E-2"/>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394-4B67-962E-9137B47E6EC0}"/>
                </c:ext>
              </c:extLst>
            </c:dLbl>
            <c:spPr>
              <a:solidFill>
                <a:srgbClr val="FFCCCC"/>
              </a:solidFill>
              <a:ln>
                <a:solidFill>
                  <a:schemeClr val="bg1"/>
                </a:solidFill>
              </a:ln>
            </c:spPr>
            <c:txPr>
              <a:bodyPr/>
              <a:lstStyle/>
              <a:p>
                <a:pPr>
                  <a:defRPr sz="1200" baseline="0">
                    <a:solidFill>
                      <a:schemeClr val="tx1"/>
                    </a:solidFill>
                    <a:latin typeface="Arial" panose="020B0604020202020204" pitchFamily="34" charset="0"/>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Sheet1!$A$2:$A$8</c:f>
              <c:strCache>
                <c:ptCount val="7"/>
                <c:pt idx="0">
                  <c:v>Residential &amp; Religious</c:v>
                </c:pt>
                <c:pt idx="1">
                  <c:v>Small non-Res</c:v>
                </c:pt>
                <c:pt idx="2">
                  <c:v>Large non-Res, non TOD</c:v>
                </c:pt>
                <c:pt idx="3">
                  <c:v>Large non-Res, TOD</c:v>
                </c:pt>
                <c:pt idx="4">
                  <c:v>NYPA</c:v>
                </c:pt>
                <c:pt idx="5">
                  <c:v>Other</c:v>
                </c:pt>
                <c:pt idx="6">
                  <c:v>Total</c:v>
                </c:pt>
              </c:strCache>
            </c:strRef>
          </c:cat>
          <c:val>
            <c:numRef>
              <c:f>Sheet1!$B$2:$B$8</c:f>
              <c:numCache>
                <c:formatCode>0%</c:formatCode>
                <c:ptCount val="7"/>
                <c:pt idx="0">
                  <c:v>0.01</c:v>
                </c:pt>
                <c:pt idx="1">
                  <c:v>0.01</c:v>
                </c:pt>
                <c:pt idx="2">
                  <c:v>0</c:v>
                </c:pt>
                <c:pt idx="3">
                  <c:v>0</c:v>
                </c:pt>
                <c:pt idx="4">
                  <c:v>0</c:v>
                </c:pt>
                <c:pt idx="5">
                  <c:v>0</c:v>
                </c:pt>
                <c:pt idx="6">
                  <c:v>0.01</c:v>
                </c:pt>
              </c:numCache>
            </c:numRef>
          </c:val>
          <c:extLst>
            <c:ext xmlns:c16="http://schemas.microsoft.com/office/drawing/2014/chart" uri="{C3380CC4-5D6E-409C-BE32-E72D297353CC}">
              <c16:uniqueId val="{00000007-1394-4B67-962E-9137B47E6EC0}"/>
            </c:ext>
          </c:extLst>
        </c:ser>
        <c:ser>
          <c:idx val="1"/>
          <c:order val="1"/>
          <c:tx>
            <c:strRef>
              <c:f>Sheet1!$C$1</c:f>
              <c:strCache>
                <c:ptCount val="1"/>
                <c:pt idx="0">
                  <c:v>Demand</c:v>
                </c:pt>
              </c:strCache>
            </c:strRef>
          </c:tx>
          <c:spPr>
            <a:solidFill>
              <a:srgbClr val="99CCFF"/>
            </a:solidFill>
            <a:ln>
              <a:solidFill>
                <a:schemeClr val="bg1"/>
              </a:solidFill>
            </a:ln>
          </c:spPr>
          <c:invertIfNegative val="0"/>
          <c:dLbls>
            <c:spPr>
              <a:noFill/>
              <a:ln>
                <a:noFill/>
              </a:ln>
              <a:effectLst/>
            </c:spPr>
            <c:txPr>
              <a:bodyPr/>
              <a:lstStyle/>
              <a:p>
                <a:pPr>
                  <a:defRPr sz="1200" baseline="0">
                    <a:solidFill>
                      <a:schemeClr val="tx1"/>
                    </a:solidFill>
                    <a:latin typeface="Arial" panose="020B0604020202020204" pitchFamily="34" charset="0"/>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Sheet1!$A$2:$A$8</c:f>
              <c:strCache>
                <c:ptCount val="7"/>
                <c:pt idx="0">
                  <c:v>Residential &amp; Religious</c:v>
                </c:pt>
                <c:pt idx="1">
                  <c:v>Small non-Res</c:v>
                </c:pt>
                <c:pt idx="2">
                  <c:v>Large non-Res, non TOD</c:v>
                </c:pt>
                <c:pt idx="3">
                  <c:v>Large non-Res, TOD</c:v>
                </c:pt>
                <c:pt idx="4">
                  <c:v>NYPA</c:v>
                </c:pt>
                <c:pt idx="5">
                  <c:v>Other</c:v>
                </c:pt>
                <c:pt idx="6">
                  <c:v>Total</c:v>
                </c:pt>
              </c:strCache>
            </c:strRef>
          </c:cat>
          <c:val>
            <c:numRef>
              <c:f>Sheet1!$C$2:$C$8</c:f>
              <c:numCache>
                <c:formatCode>0%</c:formatCode>
                <c:ptCount val="7"/>
                <c:pt idx="0">
                  <c:v>0.56999999999999995</c:v>
                </c:pt>
                <c:pt idx="1">
                  <c:v>0.44</c:v>
                </c:pt>
                <c:pt idx="2">
                  <c:v>0.76</c:v>
                </c:pt>
                <c:pt idx="3">
                  <c:v>0.95</c:v>
                </c:pt>
                <c:pt idx="4">
                  <c:v>0.78</c:v>
                </c:pt>
                <c:pt idx="5">
                  <c:v>0.89</c:v>
                </c:pt>
                <c:pt idx="6">
                  <c:v>0.69</c:v>
                </c:pt>
              </c:numCache>
            </c:numRef>
          </c:val>
          <c:extLst>
            <c:ext xmlns:c16="http://schemas.microsoft.com/office/drawing/2014/chart" uri="{C3380CC4-5D6E-409C-BE32-E72D297353CC}">
              <c16:uniqueId val="{00000008-1394-4B67-962E-9137B47E6EC0}"/>
            </c:ext>
          </c:extLst>
        </c:ser>
        <c:ser>
          <c:idx val="2"/>
          <c:order val="2"/>
          <c:tx>
            <c:strRef>
              <c:f>Sheet1!$D$1</c:f>
              <c:strCache>
                <c:ptCount val="1"/>
                <c:pt idx="0">
                  <c:v>Customer (fixed)</c:v>
                </c:pt>
              </c:strCache>
            </c:strRef>
          </c:tx>
          <c:spPr>
            <a:solidFill>
              <a:srgbClr val="003366"/>
            </a:solidFill>
            <a:ln>
              <a:solidFill>
                <a:schemeClr val="bg1"/>
              </a:solidFill>
            </a:ln>
          </c:spPr>
          <c:invertIfNegative val="0"/>
          <c:dLbls>
            <c:spPr>
              <a:noFill/>
              <a:ln>
                <a:noFill/>
              </a:ln>
              <a:effectLst/>
            </c:spPr>
            <c:txPr>
              <a:bodyPr/>
              <a:lstStyle/>
              <a:p>
                <a:pPr>
                  <a:defRPr sz="1200" baseline="0">
                    <a:solidFill>
                      <a:schemeClr val="bg1"/>
                    </a:solidFill>
                    <a:latin typeface="Arial" panose="020B0604020202020204" pitchFamily="34" charset="0"/>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Sheet1!$A$2:$A$8</c:f>
              <c:strCache>
                <c:ptCount val="7"/>
                <c:pt idx="0">
                  <c:v>Residential &amp; Religious</c:v>
                </c:pt>
                <c:pt idx="1">
                  <c:v>Small non-Res</c:v>
                </c:pt>
                <c:pt idx="2">
                  <c:v>Large non-Res, non TOD</c:v>
                </c:pt>
                <c:pt idx="3">
                  <c:v>Large non-Res, TOD</c:v>
                </c:pt>
                <c:pt idx="4">
                  <c:v>NYPA</c:v>
                </c:pt>
                <c:pt idx="5">
                  <c:v>Other</c:v>
                </c:pt>
                <c:pt idx="6">
                  <c:v>Total</c:v>
                </c:pt>
              </c:strCache>
            </c:strRef>
          </c:cat>
          <c:val>
            <c:numRef>
              <c:f>Sheet1!$D$2:$D$8</c:f>
              <c:numCache>
                <c:formatCode>0%</c:formatCode>
                <c:ptCount val="7"/>
                <c:pt idx="0">
                  <c:v>0.42</c:v>
                </c:pt>
                <c:pt idx="1">
                  <c:v>0.55000000000000004</c:v>
                </c:pt>
                <c:pt idx="2">
                  <c:v>0.24</c:v>
                </c:pt>
                <c:pt idx="3">
                  <c:v>0.05</c:v>
                </c:pt>
                <c:pt idx="4">
                  <c:v>0.22</c:v>
                </c:pt>
                <c:pt idx="5">
                  <c:v>0.11</c:v>
                </c:pt>
                <c:pt idx="6">
                  <c:v>0.3</c:v>
                </c:pt>
              </c:numCache>
            </c:numRef>
          </c:val>
          <c:extLst>
            <c:ext xmlns:c16="http://schemas.microsoft.com/office/drawing/2014/chart" uri="{C3380CC4-5D6E-409C-BE32-E72D297353CC}">
              <c16:uniqueId val="{00000009-1394-4B67-962E-9137B47E6EC0}"/>
            </c:ext>
          </c:extLst>
        </c:ser>
        <c:dLbls>
          <c:dLblPos val="ctr"/>
          <c:showLegendKey val="0"/>
          <c:showVal val="1"/>
          <c:showCatName val="0"/>
          <c:showSerName val="0"/>
          <c:showPercent val="0"/>
          <c:showBubbleSize val="0"/>
        </c:dLbls>
        <c:gapWidth val="25"/>
        <c:overlap val="100"/>
        <c:axId val="41661184"/>
        <c:axId val="41662720"/>
      </c:barChart>
      <c:catAx>
        <c:axId val="41661184"/>
        <c:scaling>
          <c:orientation val="maxMin"/>
        </c:scaling>
        <c:delete val="0"/>
        <c:axPos val="l"/>
        <c:numFmt formatCode="General" sourceLinked="0"/>
        <c:majorTickMark val="out"/>
        <c:minorTickMark val="none"/>
        <c:tickLblPos val="nextTo"/>
        <c:txPr>
          <a:bodyPr/>
          <a:lstStyle/>
          <a:p>
            <a:pPr>
              <a:defRPr sz="1300" b="0" i="0" baseline="0">
                <a:solidFill>
                  <a:schemeClr val="tx1"/>
                </a:solidFill>
                <a:latin typeface="Arial" panose="020B0604020202020204" pitchFamily="34" charset="0"/>
                <a:cs typeface="Arial" panose="020B0604020202020204" pitchFamily="34" charset="0"/>
              </a:defRPr>
            </a:pPr>
            <a:endParaRPr lang="en-US"/>
          </a:p>
        </c:txPr>
        <c:crossAx val="41662720"/>
        <c:crosses val="autoZero"/>
        <c:auto val="1"/>
        <c:lblAlgn val="ctr"/>
        <c:lblOffset val="100"/>
        <c:noMultiLvlLbl val="0"/>
      </c:catAx>
      <c:valAx>
        <c:axId val="41662720"/>
        <c:scaling>
          <c:orientation val="minMax"/>
          <c:max val="1"/>
        </c:scaling>
        <c:delete val="1"/>
        <c:axPos val="t"/>
        <c:majorGridlines>
          <c:spPr>
            <a:ln>
              <a:noFill/>
            </a:ln>
          </c:spPr>
        </c:majorGridlines>
        <c:numFmt formatCode="0%" sourceLinked="1"/>
        <c:majorTickMark val="out"/>
        <c:minorTickMark val="none"/>
        <c:tickLblPos val="nextTo"/>
        <c:crossAx val="41661184"/>
        <c:crosses val="autoZero"/>
        <c:crossBetween val="between"/>
        <c:majorUnit val="0.25"/>
      </c:valAx>
    </c:plotArea>
    <c:plotVisOnly val="1"/>
    <c:dispBlanksAs val="gap"/>
    <c:showDLblsOverMax val="0"/>
  </c:chart>
  <c:txPr>
    <a:bodyPr/>
    <a:lstStyle/>
    <a:p>
      <a:pPr>
        <a:defRPr sz="12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tx>
            <c:strRef>
              <c:f>Sheet1!$B$1</c:f>
              <c:strCache>
                <c:ptCount val="1"/>
                <c:pt idx="0">
                  <c:v>Volumetric</c:v>
                </c:pt>
              </c:strCache>
            </c:strRef>
          </c:tx>
          <c:spPr>
            <a:solidFill>
              <a:srgbClr val="FED1CE"/>
            </a:solidFill>
            <a:ln>
              <a:solidFill>
                <a:schemeClr val="bg1"/>
              </a:solidFill>
            </a:ln>
          </c:spPr>
          <c:invertIfNegative val="0"/>
          <c:dLbls>
            <c:spPr>
              <a:noFill/>
              <a:ln>
                <a:noFill/>
              </a:ln>
              <a:effectLst/>
            </c:spPr>
            <c:txPr>
              <a:bodyPr/>
              <a:lstStyle/>
              <a:p>
                <a:pPr>
                  <a:defRPr sz="1200" baseline="0">
                    <a:solidFill>
                      <a:schemeClr val="tx1"/>
                    </a:solidFill>
                    <a:latin typeface="Arial" panose="020B0604020202020204" pitchFamily="34" charset="0"/>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Residential &amp; Religioius (SC 1)</c:v>
                </c:pt>
                <c:pt idx="1">
                  <c:v>Non-Residential (SC 2 Rate 1)</c:v>
                </c:pt>
                <c:pt idx="2">
                  <c:v>Non-Residential (SC 2 Rate 2)</c:v>
                </c:pt>
                <c:pt idx="3">
                  <c:v>Residential Heating (SC 3)</c:v>
                </c:pt>
                <c:pt idx="4">
                  <c:v>Total</c:v>
                </c:pt>
              </c:strCache>
            </c:strRef>
          </c:cat>
          <c:val>
            <c:numRef>
              <c:f>Sheet1!$B$2:$B$6</c:f>
              <c:numCache>
                <c:formatCode>0%</c:formatCode>
                <c:ptCount val="5"/>
                <c:pt idx="0">
                  <c:v>0.1653</c:v>
                </c:pt>
                <c:pt idx="1">
                  <c:v>0.79469999999999996</c:v>
                </c:pt>
                <c:pt idx="2">
                  <c:v>0.8831</c:v>
                </c:pt>
                <c:pt idx="3">
                  <c:v>0.90910000000000002</c:v>
                </c:pt>
                <c:pt idx="4">
                  <c:v>0.79</c:v>
                </c:pt>
              </c:numCache>
            </c:numRef>
          </c:val>
          <c:extLst>
            <c:ext xmlns:c16="http://schemas.microsoft.com/office/drawing/2014/chart" uri="{C3380CC4-5D6E-409C-BE32-E72D297353CC}">
              <c16:uniqueId val="{00000001-1997-434B-A483-867D095C2BFF}"/>
            </c:ext>
          </c:extLst>
        </c:ser>
        <c:ser>
          <c:idx val="1"/>
          <c:order val="1"/>
          <c:tx>
            <c:strRef>
              <c:f>Sheet1!$C$1</c:f>
              <c:strCache>
                <c:ptCount val="1"/>
                <c:pt idx="0">
                  <c:v>Demand</c:v>
                </c:pt>
              </c:strCache>
            </c:strRef>
          </c:tx>
          <c:spPr>
            <a:solidFill>
              <a:srgbClr val="99CCFF"/>
            </a:solidFill>
            <a:ln>
              <a:solidFill>
                <a:schemeClr val="bg1"/>
              </a:solidFill>
            </a:ln>
          </c:spPr>
          <c:invertIfNegative val="0"/>
          <c:dPt>
            <c:idx val="0"/>
            <c:invertIfNegative val="0"/>
            <c:bubble3D val="0"/>
            <c:spPr>
              <a:solidFill>
                <a:schemeClr val="bg1"/>
              </a:solidFill>
              <a:ln>
                <a:solidFill>
                  <a:schemeClr val="bg1"/>
                </a:solidFill>
              </a:ln>
            </c:spPr>
            <c:extLst>
              <c:ext xmlns:c16="http://schemas.microsoft.com/office/drawing/2014/chart" uri="{C3380CC4-5D6E-409C-BE32-E72D297353CC}">
                <c16:uniqueId val="{00000002-1997-434B-A483-867D095C2BFF}"/>
              </c:ext>
            </c:extLst>
          </c:dPt>
          <c:dLbls>
            <c:dLbl>
              <c:idx val="0"/>
              <c:layout>
                <c:manualLayout>
                  <c:x val="0.33099623027832614"/>
                  <c:y val="-0.11162761399011167"/>
                </c:manualLayout>
              </c:layout>
              <c:tx>
                <c:rich>
                  <a:bodyPr/>
                  <a:lstStyle/>
                  <a:p>
                    <a:pPr>
                      <a:defRPr sz="1200" baseline="0">
                        <a:solidFill>
                          <a:schemeClr val="accent2">
                            <a:lumMod val="75000"/>
                          </a:schemeClr>
                        </a:solidFill>
                        <a:latin typeface="Arial" panose="020B0604020202020204" pitchFamily="34" charset="0"/>
                        <a:cs typeface="Arial" panose="020B0604020202020204" pitchFamily="34" charset="0"/>
                      </a:defRPr>
                    </a:pPr>
                    <a:fld id="{FF8945BB-C139-49E7-8197-41585F795613}" type="CELLRANGE">
                      <a:rPr lang="en-US" sz="1200" baseline="0">
                        <a:solidFill>
                          <a:schemeClr val="accent2">
                            <a:lumMod val="75000"/>
                          </a:schemeClr>
                        </a:solidFill>
                        <a:latin typeface="Arial" panose="020B0604020202020204" pitchFamily="34" charset="0"/>
                        <a:cs typeface="Arial" panose="020B0604020202020204" pitchFamily="34" charset="0"/>
                      </a:rPr>
                      <a:pPr>
                        <a:defRPr sz="1200" baseline="0">
                          <a:solidFill>
                            <a:schemeClr val="accent2">
                              <a:lumMod val="75000"/>
                            </a:schemeClr>
                          </a:solidFill>
                          <a:latin typeface="Arial" panose="020B0604020202020204" pitchFamily="34" charset="0"/>
                          <a:cs typeface="Arial" panose="020B0604020202020204" pitchFamily="34" charset="0"/>
                        </a:defRPr>
                      </a:pPr>
                      <a:t>[CELLRANGE]</a:t>
                    </a:fld>
                    <a:endParaRPr lang="en-US"/>
                  </a:p>
                </c:rich>
              </c:tx>
              <c:spPr>
                <a:solidFill>
                  <a:schemeClr val="accent5">
                    <a:lumMod val="40000"/>
                    <a:lumOff val="60000"/>
                  </a:schemeClr>
                </a:solidFill>
                <a:ln>
                  <a:noFill/>
                </a:ln>
                <a:effectLst/>
              </c:spP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1997-434B-A483-867D095C2BFF}"/>
                </c:ext>
              </c:extLst>
            </c:dLbl>
            <c:dLbl>
              <c:idx val="1"/>
              <c:tx>
                <c:rich>
                  <a:bodyPr/>
                  <a:lstStyle/>
                  <a:p>
                    <a:endParaRPr lang="en-US"/>
                  </a:p>
                </c:rich>
              </c:tx>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1997-434B-A483-867D095C2BFF}"/>
                </c:ext>
              </c:extLst>
            </c:dLbl>
            <c:dLbl>
              <c:idx val="2"/>
              <c:delete val="1"/>
              <c:extLst>
                <c:ext xmlns:c15="http://schemas.microsoft.com/office/drawing/2012/chart" uri="{CE6537A1-D6FC-4f65-9D91-7224C49458BB}"/>
                <c:ext xmlns:c16="http://schemas.microsoft.com/office/drawing/2014/chart" uri="{C3380CC4-5D6E-409C-BE32-E72D297353CC}">
                  <c16:uniqueId val="{00000002-17D4-4F24-B6C8-50200BE34F6D}"/>
                </c:ext>
              </c:extLst>
            </c:dLbl>
            <c:dLbl>
              <c:idx val="3"/>
              <c:delete val="1"/>
              <c:extLst>
                <c:ext xmlns:c15="http://schemas.microsoft.com/office/drawing/2012/chart" uri="{CE6537A1-D6FC-4f65-9D91-7224C49458BB}"/>
                <c:ext xmlns:c16="http://schemas.microsoft.com/office/drawing/2014/chart" uri="{C3380CC4-5D6E-409C-BE32-E72D297353CC}">
                  <c16:uniqueId val="{00000003-17D4-4F24-B6C8-50200BE34F6D}"/>
                </c:ext>
              </c:extLst>
            </c:dLbl>
            <c:dLbl>
              <c:idx val="4"/>
              <c:delete val="1"/>
              <c:extLst>
                <c:ext xmlns:c15="http://schemas.microsoft.com/office/drawing/2012/chart" uri="{CE6537A1-D6FC-4f65-9D91-7224C49458BB}"/>
                <c:ext xmlns:c16="http://schemas.microsoft.com/office/drawing/2014/chart" uri="{C3380CC4-5D6E-409C-BE32-E72D297353CC}">
                  <c16:uniqueId val="{00000001-17D4-4F24-B6C8-50200BE34F6D}"/>
                </c:ext>
              </c:extLst>
            </c:dLbl>
            <c:spPr>
              <a:noFill/>
              <a:ln>
                <a:noFill/>
              </a:ln>
              <a:effectLst/>
            </c:spPr>
            <c:txPr>
              <a:bodyPr/>
              <a:lstStyle/>
              <a:p>
                <a:pPr>
                  <a:defRPr sz="1200" baseline="0">
                    <a:solidFill>
                      <a:schemeClr val="accent2">
                        <a:lumMod val="75000"/>
                      </a:schemeClr>
                    </a:solidFill>
                    <a:latin typeface="Arial" panose="020B0604020202020204" pitchFamily="34" charset="0"/>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DataLabelsRange val="1"/>
                <c15:showLeaderLines val="0"/>
              </c:ext>
            </c:extLst>
          </c:dLbls>
          <c:cat>
            <c:strRef>
              <c:f>Sheet1!$A$2:$A$6</c:f>
              <c:strCache>
                <c:ptCount val="5"/>
                <c:pt idx="0">
                  <c:v>Residential &amp; Religioius (SC 1)</c:v>
                </c:pt>
                <c:pt idx="1">
                  <c:v>Non-Residential (SC 2 Rate 1)</c:v>
                </c:pt>
                <c:pt idx="2">
                  <c:v>Non-Residential (SC 2 Rate 2)</c:v>
                </c:pt>
                <c:pt idx="3">
                  <c:v>Residential Heating (SC 3)</c:v>
                </c:pt>
                <c:pt idx="4">
                  <c:v>Total</c:v>
                </c:pt>
              </c:strCache>
            </c:strRef>
          </c:cat>
          <c:val>
            <c:numRef>
              <c:f>Sheet1!$C$2:$C$6</c:f>
              <c:numCache>
                <c:formatCode>0%</c:formatCode>
                <c:ptCount val="5"/>
                <c:pt idx="0">
                  <c:v>0</c:v>
                </c:pt>
                <c:pt idx="1">
                  <c:v>0.02</c:v>
                </c:pt>
                <c:pt idx="2">
                  <c:v>0</c:v>
                </c:pt>
                <c:pt idx="3">
                  <c:v>0</c:v>
                </c:pt>
                <c:pt idx="4">
                  <c:v>2E-3</c:v>
                </c:pt>
              </c:numCache>
            </c:numRef>
          </c:val>
          <c:extLst>
            <c:ext xmlns:c15="http://schemas.microsoft.com/office/drawing/2012/chart" uri="{02D57815-91ED-43cb-92C2-25804820EDAC}">
              <c15:datalabelsRange>
                <c15:f>Sheet1!$C$3</c15:f>
                <c15:dlblRangeCache>
                  <c:ptCount val="1"/>
                  <c:pt idx="0">
                    <c:v>2%</c:v>
                  </c:pt>
                </c15:dlblRangeCache>
              </c15:datalabelsRange>
            </c:ext>
            <c:ext xmlns:c16="http://schemas.microsoft.com/office/drawing/2014/chart" uri="{C3380CC4-5D6E-409C-BE32-E72D297353CC}">
              <c16:uniqueId val="{00000004-1997-434B-A483-867D095C2BFF}"/>
            </c:ext>
          </c:extLst>
        </c:ser>
        <c:ser>
          <c:idx val="2"/>
          <c:order val="2"/>
          <c:tx>
            <c:strRef>
              <c:f>Sheet1!$D$1</c:f>
              <c:strCache>
                <c:ptCount val="1"/>
                <c:pt idx="0">
                  <c:v>Customer (fixed)</c:v>
                </c:pt>
              </c:strCache>
            </c:strRef>
          </c:tx>
          <c:spPr>
            <a:solidFill>
              <a:srgbClr val="003366"/>
            </a:solidFill>
            <a:ln>
              <a:solidFill>
                <a:schemeClr val="bg1"/>
              </a:solidFill>
            </a:ln>
          </c:spPr>
          <c:invertIfNegative val="0"/>
          <c:dLbls>
            <c:spPr>
              <a:noFill/>
              <a:ln>
                <a:noFill/>
              </a:ln>
              <a:effectLst/>
            </c:spPr>
            <c:txPr>
              <a:bodyPr wrap="square" lIns="38100" tIns="19050" rIns="38100" bIns="19050" anchor="ctr">
                <a:spAutoFit/>
              </a:bodyPr>
              <a:lstStyle/>
              <a:p>
                <a:pPr>
                  <a:defRPr sz="1200" baseline="0">
                    <a:solidFill>
                      <a:schemeClr val="bg1"/>
                    </a:solidFill>
                    <a:latin typeface="Arial" panose="020B0604020202020204" pitchFamily="34" charset="0"/>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Residential &amp; Religioius (SC 1)</c:v>
                </c:pt>
                <c:pt idx="1">
                  <c:v>Non-Residential (SC 2 Rate 1)</c:v>
                </c:pt>
                <c:pt idx="2">
                  <c:v>Non-Residential (SC 2 Rate 2)</c:v>
                </c:pt>
                <c:pt idx="3">
                  <c:v>Residential Heating (SC 3)</c:v>
                </c:pt>
                <c:pt idx="4">
                  <c:v>Total</c:v>
                </c:pt>
              </c:strCache>
            </c:strRef>
          </c:cat>
          <c:val>
            <c:numRef>
              <c:f>Sheet1!$D$2:$D$6</c:f>
              <c:numCache>
                <c:formatCode>0%</c:formatCode>
                <c:ptCount val="5"/>
                <c:pt idx="0">
                  <c:v>0.8347</c:v>
                </c:pt>
                <c:pt idx="1">
                  <c:v>0.19</c:v>
                </c:pt>
                <c:pt idx="2">
                  <c:v>0.1169</c:v>
                </c:pt>
                <c:pt idx="3">
                  <c:v>9.0899999999999995E-2</c:v>
                </c:pt>
                <c:pt idx="4">
                  <c:v>0.21310000000000001</c:v>
                </c:pt>
              </c:numCache>
            </c:numRef>
          </c:val>
          <c:extLst>
            <c:ext xmlns:c16="http://schemas.microsoft.com/office/drawing/2014/chart" uri="{C3380CC4-5D6E-409C-BE32-E72D297353CC}">
              <c16:uniqueId val="{00000005-1997-434B-A483-867D095C2BFF}"/>
            </c:ext>
          </c:extLst>
        </c:ser>
        <c:dLbls>
          <c:dLblPos val="ctr"/>
          <c:showLegendKey val="0"/>
          <c:showVal val="1"/>
          <c:showCatName val="0"/>
          <c:showSerName val="0"/>
          <c:showPercent val="0"/>
          <c:showBubbleSize val="0"/>
        </c:dLbls>
        <c:gapWidth val="25"/>
        <c:overlap val="100"/>
        <c:axId val="41641088"/>
        <c:axId val="41642624"/>
      </c:barChart>
      <c:catAx>
        <c:axId val="41641088"/>
        <c:scaling>
          <c:orientation val="maxMin"/>
        </c:scaling>
        <c:delete val="0"/>
        <c:axPos val="l"/>
        <c:numFmt formatCode="General" sourceLinked="0"/>
        <c:majorTickMark val="out"/>
        <c:minorTickMark val="none"/>
        <c:tickLblPos val="nextTo"/>
        <c:txPr>
          <a:bodyPr/>
          <a:lstStyle/>
          <a:p>
            <a:pPr>
              <a:defRPr sz="1300" baseline="0">
                <a:latin typeface="Arial" panose="020B0604020202020204" pitchFamily="34" charset="0"/>
                <a:cs typeface="Arial" panose="020B0604020202020204" pitchFamily="34" charset="0"/>
              </a:defRPr>
            </a:pPr>
            <a:endParaRPr lang="en-US"/>
          </a:p>
        </c:txPr>
        <c:crossAx val="41642624"/>
        <c:crosses val="autoZero"/>
        <c:auto val="1"/>
        <c:lblAlgn val="ctr"/>
        <c:lblOffset val="100"/>
        <c:noMultiLvlLbl val="0"/>
      </c:catAx>
      <c:valAx>
        <c:axId val="41642624"/>
        <c:scaling>
          <c:orientation val="minMax"/>
          <c:max val="1"/>
        </c:scaling>
        <c:delete val="1"/>
        <c:axPos val="t"/>
        <c:majorGridlines>
          <c:spPr>
            <a:ln>
              <a:noFill/>
            </a:ln>
          </c:spPr>
        </c:majorGridlines>
        <c:numFmt formatCode="0%" sourceLinked="1"/>
        <c:majorTickMark val="out"/>
        <c:minorTickMark val="none"/>
        <c:tickLblPos val="nextTo"/>
        <c:crossAx val="41641088"/>
        <c:crosses val="autoZero"/>
        <c:crossBetween val="between"/>
        <c:majorUnit val="0.25"/>
      </c:valAx>
    </c:plotArea>
    <c:plotVisOnly val="1"/>
    <c:dispBlanksAs val="gap"/>
    <c:showDLblsOverMax val="0"/>
  </c:chart>
  <c:txPr>
    <a:bodyPr/>
    <a:lstStyle/>
    <a:p>
      <a:pPr>
        <a:defRPr sz="12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tx>
            <c:strRef>
              <c:f>Sheet1!$B$1</c:f>
              <c:strCache>
                <c:ptCount val="1"/>
                <c:pt idx="0">
                  <c:v>Volumetric</c:v>
                </c:pt>
              </c:strCache>
            </c:strRef>
          </c:tx>
          <c:spPr>
            <a:solidFill>
              <a:srgbClr val="FAD3C2"/>
            </a:solidFill>
            <a:ln>
              <a:solidFill>
                <a:schemeClr val="bg1"/>
              </a:solidFill>
            </a:ln>
          </c:spPr>
          <c:invertIfNegative val="0"/>
          <c:dLbls>
            <c:dLbl>
              <c:idx val="0"/>
              <c:layout>
                <c:manualLayout>
                  <c:x val="1.3481300102327221E-2"/>
                  <c:y val="-9.380383819122276E-3"/>
                </c:manualLayout>
              </c:layout>
              <c:spPr>
                <a:solidFill>
                  <a:srgbClr val="F9CFC3"/>
                </a:solidFill>
                <a:ln>
                  <a:solidFill>
                    <a:schemeClr val="bg1"/>
                  </a:solidFill>
                </a:ln>
              </c:spPr>
              <c:txPr>
                <a:bodyPr vertOverflow="overflow" horzOverflow="overflow" anchorCtr="0">
                  <a:noAutofit/>
                </a:bodyPr>
                <a:lstStyle/>
                <a:p>
                  <a:pPr algn="l">
                    <a:defRPr sz="1200" baseline="0">
                      <a:solidFill>
                        <a:schemeClr val="tx1"/>
                      </a:solidFill>
                      <a:latin typeface="Arial" panose="020B0604020202020204" pitchFamily="34" charset="0"/>
                      <a:cs typeface="Arial" panose="020B0604020202020204" pitchFamily="34" charset="0"/>
                    </a:defRPr>
                  </a:pPr>
                  <a:endParaRPr lang="en-US"/>
                </a:p>
              </c:txPr>
              <c:dLblPos val="ctr"/>
              <c:showLegendKey val="0"/>
              <c:showVal val="1"/>
              <c:showCatName val="0"/>
              <c:showSerName val="0"/>
              <c:showPercent val="0"/>
              <c:showBubbleSize val="0"/>
              <c:extLst>
                <c:ext xmlns:c15="http://schemas.microsoft.com/office/drawing/2012/chart" uri="{CE6537A1-D6FC-4f65-9D91-7224C49458BB}">
                  <c15:layout>
                    <c:manualLayout>
                      <c:w val="5.6090352371805763E-2"/>
                      <c:h val="8.4990292690666422E-2"/>
                    </c:manualLayout>
                  </c15:layout>
                </c:ext>
                <c:ext xmlns:c16="http://schemas.microsoft.com/office/drawing/2014/chart" uri="{C3380CC4-5D6E-409C-BE32-E72D297353CC}">
                  <c16:uniqueId val="{00000000-1394-4B67-962E-9137B47E6EC0}"/>
                </c:ext>
              </c:extLst>
            </c:dLbl>
            <c:dLbl>
              <c:idx val="1"/>
              <c:delete val="1"/>
              <c:extLst>
                <c:ext xmlns:c15="http://schemas.microsoft.com/office/drawing/2012/chart" uri="{CE6537A1-D6FC-4f65-9D91-7224C49458BB}">
                  <c15:layout>
                    <c:manualLayout>
                      <c:w val="6.5713130506605127E-2"/>
                      <c:h val="8.4990292690666422E-2"/>
                    </c:manualLayout>
                  </c15:layout>
                </c:ext>
                <c:ext xmlns:c16="http://schemas.microsoft.com/office/drawing/2014/chart" uri="{C3380CC4-5D6E-409C-BE32-E72D297353CC}">
                  <c16:uniqueId val="{00000001-1394-4B67-962E-9137B47E6EC0}"/>
                </c:ext>
              </c:extLst>
            </c:dLbl>
            <c:dLbl>
              <c:idx val="2"/>
              <c:showLegendKey val="0"/>
              <c:showVal val="1"/>
              <c:showCatName val="0"/>
              <c:showSerName val="0"/>
              <c:showPercent val="0"/>
              <c:showBubbleSize val="0"/>
              <c:extLst>
                <c:ext xmlns:c15="http://schemas.microsoft.com/office/drawing/2012/chart" uri="{CE6537A1-D6FC-4f65-9D91-7224C49458BB}">
                  <c15:layout>
                    <c:manualLayout>
                      <c:w val="0"/>
                      <c:h val="0"/>
                    </c:manualLayout>
                  </c15:layout>
                </c:ext>
                <c:ext xmlns:c16="http://schemas.microsoft.com/office/drawing/2014/chart" uri="{C3380CC4-5D6E-409C-BE32-E72D297353CC}">
                  <c16:uniqueId val="{00000002-1394-4B67-962E-9137B47E6EC0}"/>
                </c:ext>
              </c:extLst>
            </c:dLbl>
            <c:dLbl>
              <c:idx val="3"/>
              <c:showLegendKey val="0"/>
              <c:showVal val="1"/>
              <c:showCatName val="0"/>
              <c:showSerName val="0"/>
              <c:showPercent val="0"/>
              <c:showBubbleSize val="0"/>
              <c:extLst>
                <c:ext xmlns:c15="http://schemas.microsoft.com/office/drawing/2012/chart" uri="{CE6537A1-D6FC-4f65-9D91-7224C49458BB}">
                  <c15:layout>
                    <c:manualLayout>
                      <c:w val="0"/>
                      <c:h val="0"/>
                    </c:manualLayout>
                  </c15:layout>
                </c:ext>
                <c:ext xmlns:c16="http://schemas.microsoft.com/office/drawing/2014/chart" uri="{C3380CC4-5D6E-409C-BE32-E72D297353CC}">
                  <c16:uniqueId val="{00000003-1394-4B67-962E-9137B47E6EC0}"/>
                </c:ext>
              </c:extLst>
            </c:dLbl>
            <c:dLbl>
              <c:idx val="4"/>
              <c:showLegendKey val="0"/>
              <c:showVal val="1"/>
              <c:showCatName val="0"/>
              <c:showSerName val="0"/>
              <c:showPercent val="0"/>
              <c:showBubbleSize val="0"/>
              <c:extLst>
                <c:ext xmlns:c15="http://schemas.microsoft.com/office/drawing/2012/chart" uri="{CE6537A1-D6FC-4f65-9D91-7224C49458BB}">
                  <c15:layout>
                    <c:manualLayout>
                      <c:w val="0"/>
                      <c:h val="0"/>
                    </c:manualLayout>
                  </c15:layout>
                </c:ext>
                <c:ext xmlns:c16="http://schemas.microsoft.com/office/drawing/2014/chart" uri="{C3380CC4-5D6E-409C-BE32-E72D297353CC}">
                  <c16:uniqueId val="{00000004-1394-4B67-962E-9137B47E6EC0}"/>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394-4B67-962E-9137B47E6EC0}"/>
                </c:ext>
              </c:extLst>
            </c:dLbl>
            <c:spPr>
              <a:solidFill>
                <a:srgbClr val="F9CFC3"/>
              </a:solidFill>
              <a:ln>
                <a:solidFill>
                  <a:schemeClr val="bg1"/>
                </a:solidFill>
              </a:ln>
            </c:spPr>
            <c:txPr>
              <a:bodyPr vertOverflow="overflow" horzOverflow="overflow">
                <a:noAutofit/>
              </a:bodyPr>
              <a:lstStyle/>
              <a:p>
                <a:pPr>
                  <a:defRPr sz="1200">
                    <a:solidFill>
                      <a:schemeClr val="tx1"/>
                    </a:solidFill>
                    <a:latin typeface="Arial" panose="020B0604020202020204" pitchFamily="34" charset="0"/>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Residential &amp; Religioius (SC 1)</c:v>
                </c:pt>
                <c:pt idx="1">
                  <c:v>Non-Residential (SC 2 Rate 1)</c:v>
                </c:pt>
                <c:pt idx="2">
                  <c:v>Non-Residential (SC 2 Rate 2)</c:v>
                </c:pt>
                <c:pt idx="3">
                  <c:v>Residential Heating (SC 3)</c:v>
                </c:pt>
                <c:pt idx="4">
                  <c:v>Total</c:v>
                </c:pt>
              </c:strCache>
            </c:strRef>
          </c:cat>
          <c:val>
            <c:numRef>
              <c:f>Sheet1!$B$2:$B$6</c:f>
              <c:numCache>
                <c:formatCode>0%</c:formatCode>
                <c:ptCount val="5"/>
                <c:pt idx="0">
                  <c:v>0.01</c:v>
                </c:pt>
                <c:pt idx="1">
                  <c:v>0</c:v>
                </c:pt>
                <c:pt idx="2">
                  <c:v>0</c:v>
                </c:pt>
                <c:pt idx="3">
                  <c:v>0</c:v>
                </c:pt>
                <c:pt idx="4">
                  <c:v>0.1</c:v>
                </c:pt>
              </c:numCache>
            </c:numRef>
          </c:val>
          <c:extLst>
            <c:ext xmlns:c16="http://schemas.microsoft.com/office/drawing/2014/chart" uri="{C3380CC4-5D6E-409C-BE32-E72D297353CC}">
              <c16:uniqueId val="{00000007-1394-4B67-962E-9137B47E6EC0}"/>
            </c:ext>
          </c:extLst>
        </c:ser>
        <c:ser>
          <c:idx val="1"/>
          <c:order val="1"/>
          <c:tx>
            <c:strRef>
              <c:f>Sheet1!$C$1</c:f>
              <c:strCache>
                <c:ptCount val="1"/>
                <c:pt idx="0">
                  <c:v>Demand</c:v>
                </c:pt>
              </c:strCache>
            </c:strRef>
          </c:tx>
          <c:spPr>
            <a:solidFill>
              <a:srgbClr val="99CCFF"/>
            </a:solidFill>
            <a:ln>
              <a:solidFill>
                <a:schemeClr val="bg1"/>
              </a:solidFill>
            </a:ln>
          </c:spPr>
          <c:invertIfNegative val="0"/>
          <c:dLbls>
            <c:dLbl>
              <c:idx val="0"/>
              <c:layout>
                <c:manualLayout>
                  <c:x val="6.1341285352349659E-2"/>
                  <c:y val="-3.7493762119363712E-3"/>
                </c:manualLayout>
              </c:layout>
              <c:dLblPos val="ctr"/>
              <c:showLegendKey val="0"/>
              <c:showVal val="1"/>
              <c:showCatName val="0"/>
              <c:showSerName val="0"/>
              <c:showPercent val="0"/>
              <c:showBubbleSize val="0"/>
              <c:extLst>
                <c:ext xmlns:c15="http://schemas.microsoft.com/office/drawing/2012/chart" uri="{CE6537A1-D6FC-4f65-9D91-7224C49458BB}">
                  <c15:layout>
                    <c:manualLayout>
                      <c:w val="6.822393705737953E-2"/>
                      <c:h val="8.7072984015957158E-2"/>
                    </c:manualLayout>
                  </c15:layout>
                </c:ext>
                <c:ext xmlns:c16="http://schemas.microsoft.com/office/drawing/2014/chart" uri="{C3380CC4-5D6E-409C-BE32-E72D297353CC}">
                  <c16:uniqueId val="{00000000-5292-456C-A96E-6C49BE2C8F7E}"/>
                </c:ext>
              </c:extLst>
            </c:dLbl>
            <c:spPr>
              <a:solidFill>
                <a:srgbClr val="99CCFF"/>
              </a:solidFill>
              <a:ln>
                <a:noFill/>
              </a:ln>
              <a:effectLst/>
            </c:spPr>
            <c:txPr>
              <a:bodyPr/>
              <a:lstStyle/>
              <a:p>
                <a:pPr>
                  <a:defRPr sz="1200" baseline="0">
                    <a:solidFill>
                      <a:schemeClr val="accent2">
                        <a:lumMod val="75000"/>
                      </a:schemeClr>
                    </a:solidFill>
                    <a:latin typeface="Arial" panose="020B0604020202020204" pitchFamily="34" charset="0"/>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Residential &amp; Religioius (SC 1)</c:v>
                </c:pt>
                <c:pt idx="1">
                  <c:v>Non-Residential (SC 2 Rate 1)</c:v>
                </c:pt>
                <c:pt idx="2">
                  <c:v>Non-Residential (SC 2 Rate 2)</c:v>
                </c:pt>
                <c:pt idx="3">
                  <c:v>Residential Heating (SC 3)</c:v>
                </c:pt>
                <c:pt idx="4">
                  <c:v>Total</c:v>
                </c:pt>
              </c:strCache>
            </c:strRef>
          </c:cat>
          <c:val>
            <c:numRef>
              <c:f>Sheet1!$C$2:$C$6</c:f>
              <c:numCache>
                <c:formatCode>0%</c:formatCode>
                <c:ptCount val="5"/>
                <c:pt idx="0">
                  <c:v>0.10157297790670319</c:v>
                </c:pt>
                <c:pt idx="1">
                  <c:v>0.42</c:v>
                </c:pt>
                <c:pt idx="2">
                  <c:v>0.53814019296538385</c:v>
                </c:pt>
                <c:pt idx="3">
                  <c:v>0.43</c:v>
                </c:pt>
                <c:pt idx="4">
                  <c:v>0.39234490474870043</c:v>
                </c:pt>
              </c:numCache>
            </c:numRef>
          </c:val>
          <c:extLst>
            <c:ext xmlns:c16="http://schemas.microsoft.com/office/drawing/2014/chart" uri="{C3380CC4-5D6E-409C-BE32-E72D297353CC}">
              <c16:uniqueId val="{00000008-1394-4B67-962E-9137B47E6EC0}"/>
            </c:ext>
          </c:extLst>
        </c:ser>
        <c:ser>
          <c:idx val="2"/>
          <c:order val="2"/>
          <c:tx>
            <c:strRef>
              <c:f>Sheet1!$D$1</c:f>
              <c:strCache>
                <c:ptCount val="1"/>
                <c:pt idx="0">
                  <c:v>Customer (fixed)</c:v>
                </c:pt>
              </c:strCache>
            </c:strRef>
          </c:tx>
          <c:spPr>
            <a:solidFill>
              <a:srgbClr val="003366"/>
            </a:solidFill>
            <a:ln>
              <a:solidFill>
                <a:schemeClr val="bg1"/>
              </a:solidFill>
            </a:ln>
          </c:spPr>
          <c:invertIfNegative val="0"/>
          <c:dLbls>
            <c:spPr>
              <a:noFill/>
              <a:ln>
                <a:noFill/>
              </a:ln>
              <a:effectLst/>
            </c:spPr>
            <c:txPr>
              <a:bodyPr/>
              <a:lstStyle/>
              <a:p>
                <a:pPr>
                  <a:defRPr sz="1200" baseline="0">
                    <a:solidFill>
                      <a:schemeClr val="bg1"/>
                    </a:solidFill>
                    <a:latin typeface="Arial" panose="020B0604020202020204" pitchFamily="34" charset="0"/>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Residential &amp; Religioius (SC 1)</c:v>
                </c:pt>
                <c:pt idx="1">
                  <c:v>Non-Residential (SC 2 Rate 1)</c:v>
                </c:pt>
                <c:pt idx="2">
                  <c:v>Non-Residential (SC 2 Rate 2)</c:v>
                </c:pt>
                <c:pt idx="3">
                  <c:v>Residential Heating (SC 3)</c:v>
                </c:pt>
                <c:pt idx="4">
                  <c:v>Total</c:v>
                </c:pt>
              </c:strCache>
            </c:strRef>
          </c:cat>
          <c:val>
            <c:numRef>
              <c:f>Sheet1!$D$2:$D$6</c:f>
              <c:numCache>
                <c:formatCode>0%</c:formatCode>
                <c:ptCount val="5"/>
                <c:pt idx="0">
                  <c:v>0.88558367521655534</c:v>
                </c:pt>
                <c:pt idx="1">
                  <c:v>0.58148384479212756</c:v>
                </c:pt>
                <c:pt idx="2">
                  <c:v>0.4582513130895689</c:v>
                </c:pt>
                <c:pt idx="3">
                  <c:v>0.5725740518440311</c:v>
                </c:pt>
                <c:pt idx="4">
                  <c:v>0.60260285493204724</c:v>
                </c:pt>
              </c:numCache>
            </c:numRef>
          </c:val>
          <c:extLst>
            <c:ext xmlns:c16="http://schemas.microsoft.com/office/drawing/2014/chart" uri="{C3380CC4-5D6E-409C-BE32-E72D297353CC}">
              <c16:uniqueId val="{00000009-1394-4B67-962E-9137B47E6EC0}"/>
            </c:ext>
          </c:extLst>
        </c:ser>
        <c:dLbls>
          <c:dLblPos val="ctr"/>
          <c:showLegendKey val="0"/>
          <c:showVal val="1"/>
          <c:showCatName val="0"/>
          <c:showSerName val="0"/>
          <c:showPercent val="0"/>
          <c:showBubbleSize val="0"/>
        </c:dLbls>
        <c:gapWidth val="25"/>
        <c:overlap val="100"/>
        <c:axId val="41661184"/>
        <c:axId val="41662720"/>
      </c:barChart>
      <c:catAx>
        <c:axId val="41661184"/>
        <c:scaling>
          <c:orientation val="maxMin"/>
        </c:scaling>
        <c:delete val="0"/>
        <c:axPos val="l"/>
        <c:numFmt formatCode="General" sourceLinked="0"/>
        <c:majorTickMark val="out"/>
        <c:minorTickMark val="none"/>
        <c:tickLblPos val="nextTo"/>
        <c:txPr>
          <a:bodyPr/>
          <a:lstStyle/>
          <a:p>
            <a:pPr>
              <a:defRPr sz="1300" baseline="0">
                <a:latin typeface="Arial" panose="020B0604020202020204" pitchFamily="34" charset="0"/>
                <a:cs typeface="Arial" panose="020B0604020202020204" pitchFamily="34" charset="0"/>
              </a:defRPr>
            </a:pPr>
            <a:endParaRPr lang="en-US"/>
          </a:p>
        </c:txPr>
        <c:crossAx val="41662720"/>
        <c:crosses val="autoZero"/>
        <c:auto val="1"/>
        <c:lblAlgn val="ctr"/>
        <c:lblOffset val="100"/>
        <c:noMultiLvlLbl val="0"/>
      </c:catAx>
      <c:valAx>
        <c:axId val="41662720"/>
        <c:scaling>
          <c:orientation val="minMax"/>
          <c:max val="1"/>
        </c:scaling>
        <c:delete val="1"/>
        <c:axPos val="t"/>
        <c:majorGridlines>
          <c:spPr>
            <a:ln>
              <a:noFill/>
            </a:ln>
          </c:spPr>
        </c:majorGridlines>
        <c:numFmt formatCode="0%" sourceLinked="1"/>
        <c:majorTickMark val="out"/>
        <c:minorTickMark val="none"/>
        <c:tickLblPos val="nextTo"/>
        <c:crossAx val="41661184"/>
        <c:crosses val="autoZero"/>
        <c:crossBetween val="between"/>
        <c:majorUnit val="0.25"/>
      </c:valAx>
    </c:plotArea>
    <c:plotVisOnly val="1"/>
    <c:dispBlanksAs val="gap"/>
    <c:showDLblsOverMax val="0"/>
  </c:chart>
  <c:txPr>
    <a:bodyPr/>
    <a:lstStyle/>
    <a:p>
      <a:pPr>
        <a:defRPr sz="1200"/>
      </a:pPr>
      <a:endParaRPr lang="en-US"/>
    </a:p>
  </c:txPr>
  <c:externalData r:id="rId1">
    <c:autoUpdate val="0"/>
  </c:externalData>
  <c:userShapes r:id="rId2"/>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sng" strike="noStrike" kern="1200" spc="0" baseline="0">
                <a:solidFill>
                  <a:schemeClr val="tx1"/>
                </a:solidFill>
                <a:latin typeface="+mn-lt"/>
                <a:ea typeface="+mn-ea"/>
                <a:cs typeface="+mn-cs"/>
              </a:defRPr>
            </a:pPr>
            <a:r>
              <a:rPr lang="en-US" sz="2000" b="1" i="0" u="sng" baseline="0" dirty="0">
                <a:solidFill>
                  <a:schemeClr val="tx1"/>
                </a:solidFill>
                <a:effectLst/>
                <a:latin typeface="Arial" panose="020B0604020202020204" pitchFamily="34" charset="0"/>
                <a:cs typeface="Arial" panose="020B0604020202020204" pitchFamily="34" charset="0"/>
              </a:rPr>
              <a:t>2020 Customer Charges vs. ECOS Indications</a:t>
            </a:r>
            <a:endParaRPr lang="en-US" sz="2000" b="1" baseline="0" dirty="0">
              <a:solidFill>
                <a:schemeClr val="tx1"/>
              </a:solidFill>
              <a:effectLst/>
              <a:latin typeface="Arial" panose="020B0604020202020204" pitchFamily="34" charset="0"/>
              <a:cs typeface="Arial" panose="020B0604020202020204" pitchFamily="34" charset="0"/>
            </a:endParaRPr>
          </a:p>
        </c:rich>
      </c:tx>
      <c:overlay val="0"/>
      <c:spPr>
        <a:noFill/>
        <a:ln>
          <a:noFill/>
        </a:ln>
        <a:effectLst/>
      </c:spPr>
      <c:txPr>
        <a:bodyPr rot="0" spcFirstLastPara="1" vertOverflow="ellipsis" vert="horz" wrap="square" anchor="ctr" anchorCtr="1"/>
        <a:lstStyle/>
        <a:p>
          <a:pPr>
            <a:defRPr sz="2400" b="1" i="0" u="sng"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9.2382461956990403E-2"/>
          <c:y val="0.14322463768115942"/>
          <c:w val="0.86731522608785594"/>
          <c:h val="0.66601807383604439"/>
        </c:manualLayout>
      </c:layout>
      <c:barChart>
        <c:barDir val="col"/>
        <c:grouping val="clustered"/>
        <c:varyColors val="0"/>
        <c:ser>
          <c:idx val="0"/>
          <c:order val="0"/>
          <c:tx>
            <c:strRef>
              <c:f>'CustomerCharge(RY1)v3'!$I$53</c:f>
              <c:strCache>
                <c:ptCount val="1"/>
                <c:pt idx="0">
                  <c:v>Customer Charge</c:v>
                </c:pt>
              </c:strCache>
            </c:strRef>
          </c:tx>
          <c:spPr>
            <a:solidFill>
              <a:schemeClr val="accent1">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'CustomerCharge(RY1)v3'!$J$51:$M$52</c:f>
              <c:multiLvlStrCache>
                <c:ptCount val="3"/>
                <c:lvl>
                  <c:pt idx="0">
                    <c:v>SC 1 Residential</c:v>
                  </c:pt>
                  <c:pt idx="1">
                    <c:v>SC 1 Residential</c:v>
                  </c:pt>
                  <c:pt idx="2">
                    <c:v>SC 2 Small Commercial</c:v>
                  </c:pt>
                </c:lvl>
                <c:lvl>
                  <c:pt idx="0">
                    <c:v>Gas</c:v>
                  </c:pt>
                  <c:pt idx="1">
                    <c:v>Electric</c:v>
                  </c:pt>
                  <c:pt idx="2">
                    <c:v>Electric</c:v>
                  </c:pt>
                </c:lvl>
              </c:multiLvlStrCache>
              <c:extLst/>
            </c:multiLvlStrRef>
          </c:cat>
          <c:val>
            <c:numRef>
              <c:f>'CustomerCharge(RY1)v3'!$J$53:$L$53</c:f>
              <c:numCache>
                <c:formatCode>"$"#,##0.00</c:formatCode>
                <c:ptCount val="3"/>
                <c:pt idx="0">
                  <c:v>24</c:v>
                </c:pt>
                <c:pt idx="1">
                  <c:v>16</c:v>
                </c:pt>
                <c:pt idx="2">
                  <c:v>28.1</c:v>
                </c:pt>
              </c:numCache>
              <c:extLst/>
            </c:numRef>
          </c:val>
          <c:extLst>
            <c:ext xmlns:c16="http://schemas.microsoft.com/office/drawing/2014/chart" uri="{C3380CC4-5D6E-409C-BE32-E72D297353CC}">
              <c16:uniqueId val="{00000000-989B-49A9-825E-91CCD6471346}"/>
            </c:ext>
          </c:extLst>
        </c:ser>
        <c:ser>
          <c:idx val="1"/>
          <c:order val="1"/>
          <c:tx>
            <c:strRef>
              <c:f>'CustomerCharge(RY1)v3'!$I$54</c:f>
              <c:strCache>
                <c:ptCount val="1"/>
                <c:pt idx="0">
                  <c:v>ECOS Indications</c:v>
                </c:pt>
              </c:strCache>
            </c:strRef>
          </c:tx>
          <c:spPr>
            <a:solidFill>
              <a:srgbClr val="99CCF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'CustomerCharge(RY1)v3'!$J$51:$M$52</c:f>
              <c:multiLvlStrCache>
                <c:ptCount val="3"/>
                <c:lvl>
                  <c:pt idx="0">
                    <c:v>SC 1 Residential</c:v>
                  </c:pt>
                  <c:pt idx="1">
                    <c:v>SC 1 Residential</c:v>
                  </c:pt>
                  <c:pt idx="2">
                    <c:v>SC 2 Small Commercial</c:v>
                  </c:pt>
                </c:lvl>
                <c:lvl>
                  <c:pt idx="0">
                    <c:v>Gas</c:v>
                  </c:pt>
                  <c:pt idx="1">
                    <c:v>Electric</c:v>
                  </c:pt>
                  <c:pt idx="2">
                    <c:v>Electric</c:v>
                  </c:pt>
                </c:lvl>
              </c:multiLvlStrCache>
              <c:extLst/>
            </c:multiLvlStrRef>
          </c:cat>
          <c:val>
            <c:numRef>
              <c:f>'CustomerCharge(RY1)v3'!$J$54:$L$54</c:f>
              <c:numCache>
                <c:formatCode>"$"#,##0.00</c:formatCode>
                <c:ptCount val="3"/>
                <c:pt idx="0">
                  <c:v>22.4</c:v>
                </c:pt>
                <c:pt idx="1">
                  <c:v>25.78</c:v>
                </c:pt>
                <c:pt idx="2">
                  <c:v>48.26</c:v>
                </c:pt>
              </c:numCache>
              <c:extLst/>
            </c:numRef>
          </c:val>
          <c:extLst>
            <c:ext xmlns:c16="http://schemas.microsoft.com/office/drawing/2014/chart" uri="{C3380CC4-5D6E-409C-BE32-E72D297353CC}">
              <c16:uniqueId val="{00000001-989B-49A9-825E-91CCD6471346}"/>
            </c:ext>
          </c:extLst>
        </c:ser>
        <c:dLbls>
          <c:dLblPos val="outEnd"/>
          <c:showLegendKey val="0"/>
          <c:showVal val="1"/>
          <c:showCatName val="0"/>
          <c:showSerName val="0"/>
          <c:showPercent val="0"/>
          <c:showBubbleSize val="0"/>
        </c:dLbls>
        <c:gapWidth val="219"/>
        <c:overlap val="-27"/>
        <c:axId val="492852184"/>
        <c:axId val="492850216"/>
      </c:barChart>
      <c:catAx>
        <c:axId val="492852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492850216"/>
        <c:crosses val="autoZero"/>
        <c:auto val="0"/>
        <c:lblAlgn val="ctr"/>
        <c:lblOffset val="100"/>
        <c:noMultiLvlLbl val="1"/>
      </c:catAx>
      <c:valAx>
        <c:axId val="492850216"/>
        <c:scaling>
          <c:orientation val="minMax"/>
          <c:max val="60"/>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1300" b="1" i="0" u="none" strike="noStrike" kern="1200" baseline="0">
                <a:solidFill>
                  <a:schemeClr val="tx1"/>
                </a:solidFill>
                <a:latin typeface="+mn-lt"/>
                <a:ea typeface="+mn-ea"/>
                <a:cs typeface="+mn-cs"/>
              </a:defRPr>
            </a:pPr>
            <a:endParaRPr lang="en-US"/>
          </a:p>
        </c:txPr>
        <c:crossAx val="492852184"/>
        <c:crosses val="autoZero"/>
        <c:crossBetween val="between"/>
        <c:majorUnit val="10"/>
      </c:valAx>
      <c:spPr>
        <a:noFill/>
        <a:ln>
          <a:noFill/>
        </a:ln>
        <a:effectLst/>
      </c:spPr>
    </c:plotArea>
    <c:legend>
      <c:legendPos val="b"/>
      <c:layout>
        <c:manualLayout>
          <c:xMode val="edge"/>
          <c:yMode val="edge"/>
          <c:x val="0.28801960681505812"/>
          <c:y val="0.93691730028906173"/>
          <c:w val="0.41917010775474839"/>
          <c:h val="4.7366320541946956E-2"/>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ysClr val="windowText" lastClr="000000"/>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solidFill>
                  <a:schemeClr val="tx1"/>
                </a:solidFill>
                <a:latin typeface="Arial" panose="020B0604020202020204" pitchFamily="34" charset="0"/>
                <a:cs typeface="Arial" panose="020B0604020202020204" pitchFamily="34" charset="0"/>
              </a:rPr>
              <a:t>Percentage Bill Impact for SC1 Customers</a:t>
            </a:r>
          </a:p>
        </c:rich>
      </c:tx>
      <c:overlay val="0"/>
    </c:title>
    <c:autoTitleDeleted val="0"/>
    <c:plotArea>
      <c:layout>
        <c:manualLayout>
          <c:layoutTarget val="inner"/>
          <c:xMode val="edge"/>
          <c:yMode val="edge"/>
          <c:x val="5.7680803246616758E-2"/>
          <c:y val="0.13915162281544077"/>
          <c:w val="0.88963406492088892"/>
          <c:h val="0.68790917141454877"/>
        </c:manualLayout>
      </c:layout>
      <c:lineChart>
        <c:grouping val="standard"/>
        <c:varyColors val="0"/>
        <c:ser>
          <c:idx val="0"/>
          <c:order val="0"/>
          <c:tx>
            <c:strRef>
              <c:f>'FS BT-SC1'!$M$17</c:f>
              <c:strCache>
                <c:ptCount val="1"/>
                <c:pt idx="0">
                  <c:v>  No Change to Customer Charge at $23.70 </c:v>
                </c:pt>
              </c:strCache>
            </c:strRef>
          </c:tx>
          <c:spPr>
            <a:ln w="31750">
              <a:solidFill>
                <a:srgbClr val="43CEFF"/>
              </a:solidFill>
            </a:ln>
          </c:spPr>
          <c:marker>
            <c:symbol val="none"/>
          </c:marker>
          <c:cat>
            <c:numRef>
              <c:f>'FS BT-SC1'!$L$18:$L$46</c:f>
              <c:numCache>
                <c:formatCode>General</c:formatCode>
                <c:ptCount val="29"/>
                <c:pt idx="0">
                  <c:v>0</c:v>
                </c:pt>
                <c:pt idx="1">
                  <c:v>3</c:v>
                </c:pt>
                <c:pt idx="2">
                  <c:v>4</c:v>
                </c:pt>
                <c:pt idx="3">
                  <c:v>5</c:v>
                </c:pt>
                <c:pt idx="4">
                  <c:v>6</c:v>
                </c:pt>
                <c:pt idx="5">
                  <c:v>7</c:v>
                </c:pt>
                <c:pt idx="6">
                  <c:v>8</c:v>
                </c:pt>
                <c:pt idx="7">
                  <c:v>9</c:v>
                </c:pt>
                <c:pt idx="8">
                  <c:v>10</c:v>
                </c:pt>
                <c:pt idx="9">
                  <c:v>12</c:v>
                </c:pt>
                <c:pt idx="10">
                  <c:v>14</c:v>
                </c:pt>
                <c:pt idx="11">
                  <c:v>16</c:v>
                </c:pt>
                <c:pt idx="12">
                  <c:v>18</c:v>
                </c:pt>
                <c:pt idx="13">
                  <c:v>20</c:v>
                </c:pt>
                <c:pt idx="14">
                  <c:v>25</c:v>
                </c:pt>
                <c:pt idx="15">
                  <c:v>30</c:v>
                </c:pt>
                <c:pt idx="16">
                  <c:v>35</c:v>
                </c:pt>
                <c:pt idx="17">
                  <c:v>40</c:v>
                </c:pt>
                <c:pt idx="18">
                  <c:v>42</c:v>
                </c:pt>
                <c:pt idx="19">
                  <c:v>50</c:v>
                </c:pt>
                <c:pt idx="20">
                  <c:v>54</c:v>
                </c:pt>
                <c:pt idx="21">
                  <c:v>60</c:v>
                </c:pt>
                <c:pt idx="22">
                  <c:v>90</c:v>
                </c:pt>
                <c:pt idx="23">
                  <c:v>100</c:v>
                </c:pt>
                <c:pt idx="24">
                  <c:v>150</c:v>
                </c:pt>
                <c:pt idx="25">
                  <c:v>200</c:v>
                </c:pt>
                <c:pt idx="26">
                  <c:v>300</c:v>
                </c:pt>
                <c:pt idx="27">
                  <c:v>400</c:v>
                </c:pt>
                <c:pt idx="28">
                  <c:v>500</c:v>
                </c:pt>
              </c:numCache>
            </c:numRef>
          </c:cat>
          <c:val>
            <c:numRef>
              <c:f>'FS BT-SC1'!$M$18:$M$46</c:f>
              <c:numCache>
                <c:formatCode>0.00%</c:formatCode>
                <c:ptCount val="29"/>
                <c:pt idx="0">
                  <c:v>0</c:v>
                </c:pt>
                <c:pt idx="1">
                  <c:v>-4.0000000000000002E-4</c:v>
                </c:pt>
                <c:pt idx="2">
                  <c:v>3.5099999999999999E-2</c:v>
                </c:pt>
                <c:pt idx="3">
                  <c:v>6.5500000000000003E-2</c:v>
                </c:pt>
                <c:pt idx="4">
                  <c:v>9.2999999999999999E-2</c:v>
                </c:pt>
                <c:pt idx="5">
                  <c:v>0.1174</c:v>
                </c:pt>
                <c:pt idx="6">
                  <c:v>0.1399</c:v>
                </c:pt>
                <c:pt idx="7">
                  <c:v>0.15870000000000001</c:v>
                </c:pt>
                <c:pt idx="8">
                  <c:v>0.17660000000000001</c:v>
                </c:pt>
                <c:pt idx="9">
                  <c:v>0.20749999999999999</c:v>
                </c:pt>
                <c:pt idx="10">
                  <c:v>0.2334</c:v>
                </c:pt>
                <c:pt idx="11">
                  <c:v>0.25519999999999998</c:v>
                </c:pt>
                <c:pt idx="12">
                  <c:v>0.2747</c:v>
                </c:pt>
                <c:pt idx="13">
                  <c:v>0.29089999999999999</c:v>
                </c:pt>
                <c:pt idx="14">
                  <c:v>0.32469999999999999</c:v>
                </c:pt>
                <c:pt idx="15">
                  <c:v>0.35010000000000002</c:v>
                </c:pt>
                <c:pt idx="16">
                  <c:v>0.36990000000000001</c:v>
                </c:pt>
                <c:pt idx="17">
                  <c:v>0.38600000000000001</c:v>
                </c:pt>
                <c:pt idx="18">
                  <c:v>0.39129999999999998</c:v>
                </c:pt>
                <c:pt idx="19">
                  <c:v>0.40989999999999999</c:v>
                </c:pt>
                <c:pt idx="20">
                  <c:v>0.41760000000000003</c:v>
                </c:pt>
                <c:pt idx="21">
                  <c:v>0.42720000000000002</c:v>
                </c:pt>
                <c:pt idx="22">
                  <c:v>0.45879999999999999</c:v>
                </c:pt>
                <c:pt idx="23">
                  <c:v>0.46539999999999998</c:v>
                </c:pt>
                <c:pt idx="24">
                  <c:v>0.4864</c:v>
                </c:pt>
                <c:pt idx="25">
                  <c:v>0.4975</c:v>
                </c:pt>
                <c:pt idx="26">
                  <c:v>0.50900000000000001</c:v>
                </c:pt>
                <c:pt idx="27">
                  <c:v>0.51480000000000004</c:v>
                </c:pt>
                <c:pt idx="28">
                  <c:v>0.51839999999999997</c:v>
                </c:pt>
              </c:numCache>
            </c:numRef>
          </c:val>
          <c:smooth val="0"/>
          <c:extLst>
            <c:ext xmlns:c16="http://schemas.microsoft.com/office/drawing/2014/chart" uri="{C3380CC4-5D6E-409C-BE32-E72D297353CC}">
              <c16:uniqueId val="{00000000-8B2A-423F-9C7E-19580170214C}"/>
            </c:ext>
          </c:extLst>
        </c:ser>
        <c:ser>
          <c:idx val="3"/>
          <c:order val="1"/>
          <c:tx>
            <c:strRef>
              <c:f>'FS BT-SC1'!$N$17</c:f>
              <c:strCache>
                <c:ptCount val="1"/>
                <c:pt idx="0">
                  <c:v>  Increased Customer Charge to $24.00</c:v>
                </c:pt>
              </c:strCache>
            </c:strRef>
          </c:tx>
          <c:spPr>
            <a:ln w="31750">
              <a:solidFill>
                <a:srgbClr val="0B58B5"/>
              </a:solidFill>
            </a:ln>
          </c:spPr>
          <c:marker>
            <c:symbol val="none"/>
          </c:marker>
          <c:cat>
            <c:numRef>
              <c:f>'FS BT-SC1'!$L$18:$L$46</c:f>
              <c:numCache>
                <c:formatCode>General</c:formatCode>
                <c:ptCount val="29"/>
                <c:pt idx="0">
                  <c:v>0</c:v>
                </c:pt>
                <c:pt idx="1">
                  <c:v>3</c:v>
                </c:pt>
                <c:pt idx="2">
                  <c:v>4</c:v>
                </c:pt>
                <c:pt idx="3">
                  <c:v>5</c:v>
                </c:pt>
                <c:pt idx="4">
                  <c:v>6</c:v>
                </c:pt>
                <c:pt idx="5">
                  <c:v>7</c:v>
                </c:pt>
                <c:pt idx="6">
                  <c:v>8</c:v>
                </c:pt>
                <c:pt idx="7">
                  <c:v>9</c:v>
                </c:pt>
                <c:pt idx="8">
                  <c:v>10</c:v>
                </c:pt>
                <c:pt idx="9">
                  <c:v>12</c:v>
                </c:pt>
                <c:pt idx="10">
                  <c:v>14</c:v>
                </c:pt>
                <c:pt idx="11">
                  <c:v>16</c:v>
                </c:pt>
                <c:pt idx="12">
                  <c:v>18</c:v>
                </c:pt>
                <c:pt idx="13">
                  <c:v>20</c:v>
                </c:pt>
                <c:pt idx="14">
                  <c:v>25</c:v>
                </c:pt>
                <c:pt idx="15">
                  <c:v>30</c:v>
                </c:pt>
                <c:pt idx="16">
                  <c:v>35</c:v>
                </c:pt>
                <c:pt idx="17">
                  <c:v>40</c:v>
                </c:pt>
                <c:pt idx="18">
                  <c:v>42</c:v>
                </c:pt>
                <c:pt idx="19">
                  <c:v>50</c:v>
                </c:pt>
                <c:pt idx="20">
                  <c:v>54</c:v>
                </c:pt>
                <c:pt idx="21">
                  <c:v>60</c:v>
                </c:pt>
                <c:pt idx="22">
                  <c:v>90</c:v>
                </c:pt>
                <c:pt idx="23">
                  <c:v>100</c:v>
                </c:pt>
                <c:pt idx="24">
                  <c:v>150</c:v>
                </c:pt>
                <c:pt idx="25">
                  <c:v>200</c:v>
                </c:pt>
                <c:pt idx="26">
                  <c:v>300</c:v>
                </c:pt>
                <c:pt idx="27">
                  <c:v>400</c:v>
                </c:pt>
                <c:pt idx="28">
                  <c:v>500</c:v>
                </c:pt>
              </c:numCache>
            </c:numRef>
          </c:cat>
          <c:val>
            <c:numRef>
              <c:f>'FS BT-SC1'!$N$18:$N$46</c:f>
              <c:numCache>
                <c:formatCode>0.00%</c:formatCode>
                <c:ptCount val="29"/>
                <c:pt idx="0">
                  <c:v>1.24E-2</c:v>
                </c:pt>
                <c:pt idx="1">
                  <c:v>1.1299999999999999E-2</c:v>
                </c:pt>
                <c:pt idx="2">
                  <c:v>2.53E-2</c:v>
                </c:pt>
                <c:pt idx="3">
                  <c:v>3.6200000000000003E-2</c:v>
                </c:pt>
                <c:pt idx="4">
                  <c:v>4.7100000000000003E-2</c:v>
                </c:pt>
                <c:pt idx="5">
                  <c:v>5.62E-2</c:v>
                </c:pt>
                <c:pt idx="6">
                  <c:v>6.5199999999999994E-2</c:v>
                </c:pt>
                <c:pt idx="7">
                  <c:v>7.1999999999999995E-2</c:v>
                </c:pt>
                <c:pt idx="8">
                  <c:v>7.8899999999999998E-2</c:v>
                </c:pt>
                <c:pt idx="9">
                  <c:v>9.0899999999999995E-2</c:v>
                </c:pt>
                <c:pt idx="10">
                  <c:v>0.10050000000000001</c:v>
                </c:pt>
                <c:pt idx="11">
                  <c:v>0.1087</c:v>
                </c:pt>
                <c:pt idx="12">
                  <c:v>0.1162</c:v>
                </c:pt>
                <c:pt idx="13">
                  <c:v>0.12239999999999999</c:v>
                </c:pt>
                <c:pt idx="14">
                  <c:v>0.13550000000000001</c:v>
                </c:pt>
                <c:pt idx="15">
                  <c:v>0.14510000000000001</c:v>
                </c:pt>
                <c:pt idx="16">
                  <c:v>0.15260000000000001</c:v>
                </c:pt>
                <c:pt idx="17">
                  <c:v>0.1588</c:v>
                </c:pt>
                <c:pt idx="18">
                  <c:v>0.1608</c:v>
                </c:pt>
                <c:pt idx="19">
                  <c:v>0.1681</c:v>
                </c:pt>
                <c:pt idx="20">
                  <c:v>0.17080000000000001</c:v>
                </c:pt>
                <c:pt idx="21">
                  <c:v>0.17449999999999999</c:v>
                </c:pt>
                <c:pt idx="22">
                  <c:v>0.1867</c:v>
                </c:pt>
                <c:pt idx="23">
                  <c:v>0.18909999999999999</c:v>
                </c:pt>
                <c:pt idx="24">
                  <c:v>0.19719999999999999</c:v>
                </c:pt>
                <c:pt idx="25">
                  <c:v>0.2014</c:v>
                </c:pt>
                <c:pt idx="26">
                  <c:v>0.20580000000000001</c:v>
                </c:pt>
                <c:pt idx="27">
                  <c:v>0.20799999999999999</c:v>
                </c:pt>
                <c:pt idx="28">
                  <c:v>0.2094</c:v>
                </c:pt>
              </c:numCache>
            </c:numRef>
          </c:val>
          <c:smooth val="0"/>
          <c:extLst>
            <c:ext xmlns:c16="http://schemas.microsoft.com/office/drawing/2014/chart" uri="{C3380CC4-5D6E-409C-BE32-E72D297353CC}">
              <c16:uniqueId val="{00000001-8B2A-423F-9C7E-19580170214C}"/>
            </c:ext>
          </c:extLst>
        </c:ser>
        <c:dLbls>
          <c:showLegendKey val="0"/>
          <c:showVal val="0"/>
          <c:showCatName val="0"/>
          <c:showSerName val="0"/>
          <c:showPercent val="0"/>
          <c:showBubbleSize val="0"/>
        </c:dLbls>
        <c:smooth val="0"/>
        <c:axId val="196897408"/>
        <c:axId val="197473024"/>
      </c:lineChart>
      <c:catAx>
        <c:axId val="196897408"/>
        <c:scaling>
          <c:orientation val="minMax"/>
        </c:scaling>
        <c:delete val="0"/>
        <c:axPos val="b"/>
        <c:title>
          <c:tx>
            <c:rich>
              <a:bodyPr/>
              <a:lstStyle/>
              <a:p>
                <a:pPr>
                  <a:defRPr sz="1400" baseline="0"/>
                </a:pPr>
                <a:r>
                  <a:rPr lang="en-US" sz="1400" baseline="0" dirty="0"/>
                  <a:t>Monthly Therm Usage</a:t>
                </a:r>
              </a:p>
            </c:rich>
          </c:tx>
          <c:overlay val="0"/>
        </c:title>
        <c:numFmt formatCode="General" sourceLinked="0"/>
        <c:majorTickMark val="out"/>
        <c:minorTickMark val="none"/>
        <c:tickLblPos val="low"/>
        <c:txPr>
          <a:bodyPr rot="0" vert="horz"/>
          <a:lstStyle/>
          <a:p>
            <a:pPr>
              <a:defRPr sz="1400" b="1" i="0" baseline="0">
                <a:solidFill>
                  <a:schemeClr val="tx1"/>
                </a:solidFill>
              </a:defRPr>
            </a:pPr>
            <a:endParaRPr lang="en-US"/>
          </a:p>
        </c:txPr>
        <c:crossAx val="197473024"/>
        <c:crossesAt val="0"/>
        <c:auto val="0"/>
        <c:lblAlgn val="ctr"/>
        <c:lblOffset val="100"/>
        <c:tickLblSkip val="2"/>
        <c:noMultiLvlLbl val="0"/>
      </c:catAx>
      <c:valAx>
        <c:axId val="197473024"/>
        <c:scaling>
          <c:orientation val="minMax"/>
          <c:max val="1"/>
          <c:min val="0"/>
        </c:scaling>
        <c:delete val="0"/>
        <c:axPos val="l"/>
        <c:majorGridlines/>
        <c:numFmt formatCode="0%" sourceLinked="0"/>
        <c:majorTickMark val="out"/>
        <c:minorTickMark val="none"/>
        <c:tickLblPos val="nextTo"/>
        <c:txPr>
          <a:bodyPr/>
          <a:lstStyle/>
          <a:p>
            <a:pPr>
              <a:defRPr sz="1400" b="1" i="0" baseline="0"/>
            </a:pPr>
            <a:endParaRPr lang="en-US"/>
          </a:p>
        </c:txPr>
        <c:crossAx val="196897408"/>
        <c:crossesAt val="1"/>
        <c:crossBetween val="midCat"/>
        <c:majorUnit val="0.1"/>
      </c:valAx>
      <c:spPr>
        <a:noFill/>
        <a:effectLst>
          <a:softEdge rad="0"/>
        </a:effectLst>
      </c:spPr>
    </c:plotArea>
    <c:legend>
      <c:legendPos val="r"/>
      <c:legendEntry>
        <c:idx val="0"/>
        <c:txPr>
          <a:bodyPr/>
          <a:lstStyle/>
          <a:p>
            <a:pPr>
              <a:defRPr sz="1400" b="1" i="0" baseline="0">
                <a:solidFill>
                  <a:srgbClr val="00B0F0"/>
                </a:solidFill>
              </a:defRPr>
            </a:pPr>
            <a:endParaRPr lang="en-US"/>
          </a:p>
        </c:txPr>
      </c:legendEntry>
      <c:legendEntry>
        <c:idx val="1"/>
        <c:txPr>
          <a:bodyPr/>
          <a:lstStyle/>
          <a:p>
            <a:pPr>
              <a:defRPr sz="1400" b="1" i="0" baseline="0">
                <a:solidFill>
                  <a:srgbClr val="0B58B5"/>
                </a:solidFill>
              </a:defRPr>
            </a:pPr>
            <a:endParaRPr lang="en-US"/>
          </a:p>
        </c:txPr>
      </c:legendEntry>
      <c:layout>
        <c:manualLayout>
          <c:xMode val="edge"/>
          <c:yMode val="edge"/>
          <c:x val="0.4746817837028684"/>
          <c:y val="0.19297966681497816"/>
          <c:w val="0.45439045183290705"/>
          <c:h val="0.13883226452324299"/>
        </c:manualLayout>
      </c:layout>
      <c:overlay val="1"/>
      <c:spPr>
        <a:solidFill>
          <a:schemeClr val="bg1"/>
        </a:solidFill>
        <a:ln>
          <a:solidFill>
            <a:schemeClr val="tx1">
              <a:lumMod val="50000"/>
              <a:lumOff val="50000"/>
              <a:alpha val="56000"/>
            </a:schemeClr>
          </a:solidFill>
        </a:ln>
      </c:spPr>
    </c:legend>
    <c:plotVisOnly val="1"/>
    <c:dispBlanksAs val="zero"/>
    <c:showDLblsOverMax val="0"/>
  </c:chart>
  <c:spPr>
    <a:noFill/>
    <a:ln>
      <a:gradFill flip="none" rotWithShape="1">
        <a:gsLst>
          <a:gs pos="0">
            <a:schemeClr val="accent1">
              <a:lumMod val="5000"/>
              <a:lumOff val="95000"/>
            </a:schemeClr>
          </a:gs>
          <a:gs pos="20000">
            <a:schemeClr val="accent1">
              <a:lumMod val="45000"/>
              <a:lumOff val="55000"/>
            </a:schemeClr>
          </a:gs>
          <a:gs pos="45000">
            <a:schemeClr val="accent1">
              <a:lumMod val="45000"/>
              <a:lumOff val="55000"/>
            </a:schemeClr>
          </a:gs>
          <a:gs pos="73000">
            <a:schemeClr val="accent1">
              <a:lumMod val="30000"/>
              <a:lumOff val="70000"/>
            </a:schemeClr>
          </a:gs>
        </a:gsLst>
        <a:lin ang="2700000" scaled="1"/>
        <a:tileRect/>
      </a:gradFill>
    </a:ln>
    <a:effectLst>
      <a:glow rad="63500">
        <a:schemeClr val="accent5">
          <a:lumMod val="60000"/>
          <a:lumOff val="40000"/>
        </a:schemeClr>
      </a:glow>
      <a:softEdge rad="25400"/>
    </a:effectLst>
  </c:sp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E7B2A9-8F13-4981-B132-3F082419B8FA}" type="doc">
      <dgm:prSet loTypeId="urn:microsoft.com/office/officeart/2005/8/layout/hChevron3" loCatId="process" qsTypeId="urn:microsoft.com/office/officeart/2005/8/quickstyle/simple1" qsCatId="simple" csTypeId="urn:microsoft.com/office/officeart/2005/8/colors/accent1_4" csCatId="accent1" phldr="1"/>
      <dgm:spPr/>
    </dgm:pt>
    <dgm:pt modelId="{0BDB3924-51BF-4713-BBB2-64DFCE614C36}">
      <dgm:prSet phldrT="[Text]" custT="1"/>
      <dgm:spPr/>
      <dgm:t>
        <a:bodyPr/>
        <a:lstStyle/>
        <a:p>
          <a:r>
            <a:rPr lang="en-US" sz="1200" dirty="0">
              <a:latin typeface="Arial" panose="020B0604020202020204" pitchFamily="34" charset="0"/>
              <a:cs typeface="Arial" panose="020B0604020202020204" pitchFamily="34" charset="0"/>
            </a:rPr>
            <a:t>Jan</a:t>
          </a:r>
          <a:r>
            <a:rPr lang="en-US" sz="1500" dirty="0"/>
            <a:t> </a:t>
          </a:r>
        </a:p>
      </dgm:t>
    </dgm:pt>
    <dgm:pt modelId="{427F1CBE-2C8C-4DCA-9991-BF807B69B17E}" type="parTrans" cxnId="{14CB15D4-BE4F-4871-906A-D7C4298536B4}">
      <dgm:prSet/>
      <dgm:spPr/>
      <dgm:t>
        <a:bodyPr/>
        <a:lstStyle/>
        <a:p>
          <a:endParaRPr lang="en-US" sz="1500"/>
        </a:p>
      </dgm:t>
    </dgm:pt>
    <dgm:pt modelId="{4D2DDE3F-C4D4-40FF-99E3-5CC634A23E4F}" type="sibTrans" cxnId="{14CB15D4-BE4F-4871-906A-D7C4298536B4}">
      <dgm:prSet/>
      <dgm:spPr/>
      <dgm:t>
        <a:bodyPr/>
        <a:lstStyle/>
        <a:p>
          <a:endParaRPr lang="en-US" sz="1500"/>
        </a:p>
      </dgm:t>
    </dgm:pt>
    <dgm:pt modelId="{4AF0FB9E-2962-43F4-9514-9AB888ADB134}">
      <dgm:prSet phldrT="[Text]" custT="1"/>
      <dgm:spPr/>
      <dgm:t>
        <a:bodyPr/>
        <a:lstStyle/>
        <a:p>
          <a:r>
            <a:rPr lang="en-US" sz="1200" dirty="0">
              <a:latin typeface="Arial" panose="020B0604020202020204" pitchFamily="34" charset="0"/>
              <a:cs typeface="Arial" panose="020B0604020202020204" pitchFamily="34" charset="0"/>
            </a:rPr>
            <a:t>Feb</a:t>
          </a:r>
        </a:p>
      </dgm:t>
    </dgm:pt>
    <dgm:pt modelId="{180F34DE-4525-4B2B-9DBC-0079B86BD69A}" type="parTrans" cxnId="{4124C9F9-5537-4CB3-9731-1D1D007B1F9D}">
      <dgm:prSet/>
      <dgm:spPr/>
      <dgm:t>
        <a:bodyPr/>
        <a:lstStyle/>
        <a:p>
          <a:endParaRPr lang="en-US" sz="1500"/>
        </a:p>
      </dgm:t>
    </dgm:pt>
    <dgm:pt modelId="{1406CB6D-1E59-49AD-8E45-590C645A3D8B}" type="sibTrans" cxnId="{4124C9F9-5537-4CB3-9731-1D1D007B1F9D}">
      <dgm:prSet/>
      <dgm:spPr/>
      <dgm:t>
        <a:bodyPr/>
        <a:lstStyle/>
        <a:p>
          <a:endParaRPr lang="en-US" sz="1500"/>
        </a:p>
      </dgm:t>
    </dgm:pt>
    <dgm:pt modelId="{390558BB-FA5F-4C3E-8061-2E2E124FA815}">
      <dgm:prSet phldrT="[Text]" custT="1"/>
      <dgm:spPr/>
      <dgm:t>
        <a:bodyPr/>
        <a:lstStyle/>
        <a:p>
          <a:r>
            <a:rPr lang="en-US" sz="1200" dirty="0">
              <a:latin typeface="Arial" panose="020B0604020202020204" pitchFamily="34" charset="0"/>
              <a:cs typeface="Arial" panose="020B0604020202020204" pitchFamily="34" charset="0"/>
            </a:rPr>
            <a:t>Mar</a:t>
          </a:r>
        </a:p>
      </dgm:t>
    </dgm:pt>
    <dgm:pt modelId="{B4FD894D-BEED-489B-86E0-77303CCE8EE9}" type="parTrans" cxnId="{91CF7E4F-9D2C-4E3D-965F-27D8F63FB079}">
      <dgm:prSet/>
      <dgm:spPr/>
      <dgm:t>
        <a:bodyPr/>
        <a:lstStyle/>
        <a:p>
          <a:endParaRPr lang="en-US" sz="1500"/>
        </a:p>
      </dgm:t>
    </dgm:pt>
    <dgm:pt modelId="{D0BDD8CC-0E4B-4EA1-B1D2-8C6BD92F58CC}" type="sibTrans" cxnId="{91CF7E4F-9D2C-4E3D-965F-27D8F63FB079}">
      <dgm:prSet/>
      <dgm:spPr/>
      <dgm:t>
        <a:bodyPr/>
        <a:lstStyle/>
        <a:p>
          <a:endParaRPr lang="en-US" sz="1500"/>
        </a:p>
      </dgm:t>
    </dgm:pt>
    <dgm:pt modelId="{D6A25AD2-2AA7-41E3-9490-BDD7EBD580A9}">
      <dgm:prSet phldrT="[Text]" custT="1"/>
      <dgm:spPr/>
      <dgm:t>
        <a:bodyPr/>
        <a:lstStyle/>
        <a:p>
          <a:r>
            <a:rPr lang="en-US" sz="1200" dirty="0">
              <a:latin typeface="Arial" panose="020B0604020202020204" pitchFamily="34" charset="0"/>
              <a:cs typeface="Arial" panose="020B0604020202020204" pitchFamily="34" charset="0"/>
            </a:rPr>
            <a:t>Apr</a:t>
          </a:r>
        </a:p>
      </dgm:t>
    </dgm:pt>
    <dgm:pt modelId="{F86A1478-E437-4269-9177-9AFDB04247C0}" type="parTrans" cxnId="{9F3519E0-0673-4DD1-8FB6-7DE2F195E3F6}">
      <dgm:prSet/>
      <dgm:spPr/>
      <dgm:t>
        <a:bodyPr/>
        <a:lstStyle/>
        <a:p>
          <a:endParaRPr lang="en-US" sz="1500"/>
        </a:p>
      </dgm:t>
    </dgm:pt>
    <dgm:pt modelId="{BC829589-BCF8-4EDA-90D4-9C4F2AE93AC0}" type="sibTrans" cxnId="{9F3519E0-0673-4DD1-8FB6-7DE2F195E3F6}">
      <dgm:prSet/>
      <dgm:spPr/>
      <dgm:t>
        <a:bodyPr/>
        <a:lstStyle/>
        <a:p>
          <a:endParaRPr lang="en-US" sz="1500"/>
        </a:p>
      </dgm:t>
    </dgm:pt>
    <dgm:pt modelId="{DCEE972A-0D95-451D-9FA3-2A0992E07FF3}">
      <dgm:prSet phldrT="[Text]" custT="1"/>
      <dgm:spPr/>
      <dgm:t>
        <a:bodyPr/>
        <a:lstStyle/>
        <a:p>
          <a:r>
            <a:rPr lang="en-US" sz="1200" dirty="0">
              <a:latin typeface="Arial" panose="020B0604020202020204" pitchFamily="34" charset="0"/>
              <a:cs typeface="Arial" panose="020B0604020202020204" pitchFamily="34" charset="0"/>
            </a:rPr>
            <a:t>May</a:t>
          </a:r>
        </a:p>
      </dgm:t>
    </dgm:pt>
    <dgm:pt modelId="{FEC62ABA-8031-4652-BF5F-48EA33394D65}" type="parTrans" cxnId="{17321ADD-C184-420E-91CB-BD66BE9992DF}">
      <dgm:prSet/>
      <dgm:spPr/>
      <dgm:t>
        <a:bodyPr/>
        <a:lstStyle/>
        <a:p>
          <a:endParaRPr lang="en-US" sz="1500"/>
        </a:p>
      </dgm:t>
    </dgm:pt>
    <dgm:pt modelId="{EF98A5FD-F1F7-452A-A386-8E8F4263AD81}" type="sibTrans" cxnId="{17321ADD-C184-420E-91CB-BD66BE9992DF}">
      <dgm:prSet/>
      <dgm:spPr/>
      <dgm:t>
        <a:bodyPr/>
        <a:lstStyle/>
        <a:p>
          <a:endParaRPr lang="en-US" sz="1500"/>
        </a:p>
      </dgm:t>
    </dgm:pt>
    <dgm:pt modelId="{B57A3D57-7FB9-4DCD-8B7D-ECB5D5FB5D61}">
      <dgm:prSet phldrT="[Text]" custT="1"/>
      <dgm:spPr/>
      <dgm:t>
        <a:bodyPr/>
        <a:lstStyle/>
        <a:p>
          <a:r>
            <a:rPr lang="en-US" sz="1200" dirty="0">
              <a:latin typeface="Arial" panose="020B0604020202020204" pitchFamily="34" charset="0"/>
              <a:cs typeface="Arial" panose="020B0604020202020204" pitchFamily="34" charset="0"/>
            </a:rPr>
            <a:t>Jun</a:t>
          </a:r>
        </a:p>
      </dgm:t>
    </dgm:pt>
    <dgm:pt modelId="{CFC919CA-2B64-4B5C-864D-0335B13D111D}" type="parTrans" cxnId="{13702762-DC48-4DE1-BB73-E47E3DD99B0D}">
      <dgm:prSet/>
      <dgm:spPr/>
      <dgm:t>
        <a:bodyPr/>
        <a:lstStyle/>
        <a:p>
          <a:endParaRPr lang="en-US" sz="1500"/>
        </a:p>
      </dgm:t>
    </dgm:pt>
    <dgm:pt modelId="{E132D47C-BDF5-4C6D-B9C1-B05787516682}" type="sibTrans" cxnId="{13702762-DC48-4DE1-BB73-E47E3DD99B0D}">
      <dgm:prSet/>
      <dgm:spPr/>
      <dgm:t>
        <a:bodyPr/>
        <a:lstStyle/>
        <a:p>
          <a:endParaRPr lang="en-US" sz="1500"/>
        </a:p>
      </dgm:t>
    </dgm:pt>
    <dgm:pt modelId="{09220A54-467A-46FA-A03C-24D8C3B308A8}">
      <dgm:prSet phldrT="[Text]" custT="1"/>
      <dgm:spPr/>
      <dgm:t>
        <a:bodyPr/>
        <a:lstStyle/>
        <a:p>
          <a:r>
            <a:rPr lang="en-US" sz="1200" dirty="0">
              <a:latin typeface="Arial" panose="020B0604020202020204" pitchFamily="34" charset="0"/>
              <a:cs typeface="Arial" panose="020B0604020202020204" pitchFamily="34" charset="0"/>
            </a:rPr>
            <a:t>Aug</a:t>
          </a:r>
        </a:p>
      </dgm:t>
    </dgm:pt>
    <dgm:pt modelId="{9689A626-A882-40B5-9052-1F6353328FF2}" type="parTrans" cxnId="{D630DD8D-7158-4B5E-A58E-56781AAD6E08}">
      <dgm:prSet/>
      <dgm:spPr/>
      <dgm:t>
        <a:bodyPr/>
        <a:lstStyle/>
        <a:p>
          <a:endParaRPr lang="en-US" sz="1500"/>
        </a:p>
      </dgm:t>
    </dgm:pt>
    <dgm:pt modelId="{DDAB9638-C04A-4D07-B02F-D4806AC7D8A3}" type="sibTrans" cxnId="{D630DD8D-7158-4B5E-A58E-56781AAD6E08}">
      <dgm:prSet/>
      <dgm:spPr/>
      <dgm:t>
        <a:bodyPr/>
        <a:lstStyle/>
        <a:p>
          <a:endParaRPr lang="en-US" sz="1500"/>
        </a:p>
      </dgm:t>
    </dgm:pt>
    <dgm:pt modelId="{5CBD0C37-F522-41B8-9BD4-8CF49AD067D9}">
      <dgm:prSet phldrT="[Text]" custT="1"/>
      <dgm:spPr/>
      <dgm:t>
        <a:bodyPr/>
        <a:lstStyle/>
        <a:p>
          <a:r>
            <a:rPr lang="en-US" sz="1200" dirty="0">
              <a:latin typeface="Arial" panose="020B0604020202020204" pitchFamily="34" charset="0"/>
              <a:cs typeface="Arial" panose="020B0604020202020204" pitchFamily="34" charset="0"/>
            </a:rPr>
            <a:t>Jul</a:t>
          </a:r>
        </a:p>
      </dgm:t>
    </dgm:pt>
    <dgm:pt modelId="{09E99987-F3BB-4BCF-9CCE-8CBE9BCEB33B}" type="parTrans" cxnId="{FA08792D-0A31-4BA9-8461-3BF65898FD30}">
      <dgm:prSet/>
      <dgm:spPr/>
      <dgm:t>
        <a:bodyPr/>
        <a:lstStyle/>
        <a:p>
          <a:endParaRPr lang="en-US" sz="1500"/>
        </a:p>
      </dgm:t>
    </dgm:pt>
    <dgm:pt modelId="{883DF841-E5B3-4AC6-8307-5283019E08B5}" type="sibTrans" cxnId="{FA08792D-0A31-4BA9-8461-3BF65898FD30}">
      <dgm:prSet/>
      <dgm:spPr/>
      <dgm:t>
        <a:bodyPr/>
        <a:lstStyle/>
        <a:p>
          <a:endParaRPr lang="en-US" sz="1500"/>
        </a:p>
      </dgm:t>
    </dgm:pt>
    <dgm:pt modelId="{CD1836B5-7745-4A0E-93B4-A49E0492AFA8}">
      <dgm:prSet phldrT="[Text]" custT="1"/>
      <dgm:spPr/>
      <dgm:t>
        <a:bodyPr/>
        <a:lstStyle/>
        <a:p>
          <a:r>
            <a:rPr lang="en-US" sz="1200" dirty="0">
              <a:latin typeface="Arial" panose="020B0604020202020204" pitchFamily="34" charset="0"/>
              <a:cs typeface="Arial" panose="020B0604020202020204" pitchFamily="34" charset="0"/>
            </a:rPr>
            <a:t>Sep</a:t>
          </a:r>
        </a:p>
      </dgm:t>
    </dgm:pt>
    <dgm:pt modelId="{ED0F79EA-A79E-4E0E-87F2-ECD29B8FA8E4}" type="parTrans" cxnId="{5C65D640-7223-4D03-97C5-80A0DC47FD0D}">
      <dgm:prSet/>
      <dgm:spPr/>
      <dgm:t>
        <a:bodyPr/>
        <a:lstStyle/>
        <a:p>
          <a:endParaRPr lang="en-US" sz="1500"/>
        </a:p>
      </dgm:t>
    </dgm:pt>
    <dgm:pt modelId="{109EF713-2BC5-4E75-BD5D-398725EA3F3F}" type="sibTrans" cxnId="{5C65D640-7223-4D03-97C5-80A0DC47FD0D}">
      <dgm:prSet/>
      <dgm:spPr/>
      <dgm:t>
        <a:bodyPr/>
        <a:lstStyle/>
        <a:p>
          <a:endParaRPr lang="en-US" sz="1500"/>
        </a:p>
      </dgm:t>
    </dgm:pt>
    <dgm:pt modelId="{7B75AA1B-0787-4A30-A409-AF8757EA5F5F}">
      <dgm:prSet phldrT="[Text]" custT="1"/>
      <dgm:spPr/>
      <dgm:t>
        <a:bodyPr/>
        <a:lstStyle/>
        <a:p>
          <a:r>
            <a:rPr lang="en-US" sz="1200" dirty="0">
              <a:latin typeface="Arial" panose="020B0604020202020204" pitchFamily="34" charset="0"/>
              <a:cs typeface="Arial" panose="020B0604020202020204" pitchFamily="34" charset="0"/>
            </a:rPr>
            <a:t>Oct</a:t>
          </a:r>
        </a:p>
      </dgm:t>
    </dgm:pt>
    <dgm:pt modelId="{AA80CF01-C074-4396-8335-3A1C97AC5D3C}" type="parTrans" cxnId="{A70562BF-42A1-42EF-81F6-C5BC56F186AC}">
      <dgm:prSet/>
      <dgm:spPr/>
      <dgm:t>
        <a:bodyPr/>
        <a:lstStyle/>
        <a:p>
          <a:endParaRPr lang="en-US" sz="1500"/>
        </a:p>
      </dgm:t>
    </dgm:pt>
    <dgm:pt modelId="{C6810B8F-891F-4B3C-B7D6-1070DFC1B630}" type="sibTrans" cxnId="{A70562BF-42A1-42EF-81F6-C5BC56F186AC}">
      <dgm:prSet/>
      <dgm:spPr/>
      <dgm:t>
        <a:bodyPr/>
        <a:lstStyle/>
        <a:p>
          <a:endParaRPr lang="en-US" sz="1500"/>
        </a:p>
      </dgm:t>
    </dgm:pt>
    <dgm:pt modelId="{62C0956A-77DA-48FA-A0A2-1291EC4B2853}">
      <dgm:prSet phldrT="[Text]" custT="1"/>
      <dgm:spPr/>
      <dgm:t>
        <a:bodyPr/>
        <a:lstStyle/>
        <a:p>
          <a:r>
            <a:rPr lang="en-US" sz="1200" dirty="0">
              <a:latin typeface="Arial" panose="020B0604020202020204" pitchFamily="34" charset="0"/>
              <a:cs typeface="Arial" panose="020B0604020202020204" pitchFamily="34" charset="0"/>
            </a:rPr>
            <a:t>Nov</a:t>
          </a:r>
        </a:p>
      </dgm:t>
    </dgm:pt>
    <dgm:pt modelId="{E233FC66-721F-4D49-B8DD-15FBF061DA9E}" type="parTrans" cxnId="{33DC55BC-3C0B-4A95-B37C-AC9E8A359668}">
      <dgm:prSet/>
      <dgm:spPr/>
      <dgm:t>
        <a:bodyPr/>
        <a:lstStyle/>
        <a:p>
          <a:endParaRPr lang="en-US" sz="1500"/>
        </a:p>
      </dgm:t>
    </dgm:pt>
    <dgm:pt modelId="{2B92E033-D2D6-40AD-A4B4-8DB9ADDE505E}" type="sibTrans" cxnId="{33DC55BC-3C0B-4A95-B37C-AC9E8A359668}">
      <dgm:prSet/>
      <dgm:spPr/>
      <dgm:t>
        <a:bodyPr/>
        <a:lstStyle/>
        <a:p>
          <a:endParaRPr lang="en-US" sz="1500"/>
        </a:p>
      </dgm:t>
    </dgm:pt>
    <dgm:pt modelId="{9BD24E32-EBF3-4214-9693-7C8A8D5F3577}">
      <dgm:prSet phldrT="[Text]" custT="1"/>
      <dgm:spPr/>
      <dgm:t>
        <a:bodyPr/>
        <a:lstStyle/>
        <a:p>
          <a:r>
            <a:rPr lang="en-US" sz="1200" dirty="0">
              <a:latin typeface="Arial" panose="020B0604020202020204" pitchFamily="34" charset="0"/>
              <a:cs typeface="Arial" panose="020B0604020202020204" pitchFamily="34" charset="0"/>
            </a:rPr>
            <a:t>Dec</a:t>
          </a:r>
        </a:p>
      </dgm:t>
    </dgm:pt>
    <dgm:pt modelId="{1E70BB5A-D505-4589-9770-0068C9838AA5}" type="parTrans" cxnId="{DBAC62BD-CFC4-40BD-A5BD-C62320E7CE6C}">
      <dgm:prSet/>
      <dgm:spPr/>
      <dgm:t>
        <a:bodyPr/>
        <a:lstStyle/>
        <a:p>
          <a:endParaRPr lang="en-US" sz="1500"/>
        </a:p>
      </dgm:t>
    </dgm:pt>
    <dgm:pt modelId="{F2C837AF-E6F1-40BD-A150-195BF43CDE36}" type="sibTrans" cxnId="{DBAC62BD-CFC4-40BD-A5BD-C62320E7CE6C}">
      <dgm:prSet/>
      <dgm:spPr/>
      <dgm:t>
        <a:bodyPr/>
        <a:lstStyle/>
        <a:p>
          <a:endParaRPr lang="en-US" sz="1500"/>
        </a:p>
      </dgm:t>
    </dgm:pt>
    <dgm:pt modelId="{E92F943F-FDFC-4281-A44C-AD1B5360CEA5}">
      <dgm:prSet phldrT="[Text]" custT="1"/>
      <dgm:spPr/>
      <dgm:t>
        <a:bodyPr spcFirstLastPara="0" vert="horz" wrap="square" lIns="48006" tIns="32004" rIns="16002" bIns="32004" numCol="1" spcCol="1270" anchor="ctr" anchorCtr="0"/>
        <a:lstStyle/>
        <a:p>
          <a:r>
            <a:rPr lang="en-US" sz="1200" dirty="0">
              <a:latin typeface="Arial" panose="020B0604020202020204" pitchFamily="34" charset="0"/>
              <a:cs typeface="Arial" panose="020B0604020202020204" pitchFamily="34" charset="0"/>
            </a:rPr>
            <a:t>Jan</a:t>
          </a:r>
        </a:p>
      </dgm:t>
    </dgm:pt>
    <dgm:pt modelId="{ED2B1F0A-D4A1-44D0-84DB-0ED7B3D85728}" type="parTrans" cxnId="{10FCA7DB-C2B4-405C-8B9C-9295F5CF677E}">
      <dgm:prSet/>
      <dgm:spPr/>
      <dgm:t>
        <a:bodyPr/>
        <a:lstStyle/>
        <a:p>
          <a:endParaRPr lang="en-US" sz="1500"/>
        </a:p>
      </dgm:t>
    </dgm:pt>
    <dgm:pt modelId="{6F14BCF3-8016-4649-8D3E-D192B8074D2C}" type="sibTrans" cxnId="{10FCA7DB-C2B4-405C-8B9C-9295F5CF677E}">
      <dgm:prSet/>
      <dgm:spPr/>
      <dgm:t>
        <a:bodyPr/>
        <a:lstStyle/>
        <a:p>
          <a:endParaRPr lang="en-US" sz="1500"/>
        </a:p>
      </dgm:t>
    </dgm:pt>
    <dgm:pt modelId="{DE98CB00-AC3C-45E1-AB59-0AABBE29E254}" type="pres">
      <dgm:prSet presAssocID="{48E7B2A9-8F13-4981-B132-3F082419B8FA}" presName="Name0" presStyleCnt="0">
        <dgm:presLayoutVars>
          <dgm:dir/>
          <dgm:resizeHandles val="exact"/>
        </dgm:presLayoutVars>
      </dgm:prSet>
      <dgm:spPr/>
    </dgm:pt>
    <dgm:pt modelId="{976AA032-7F8C-4C39-8E0D-6F7758EFDB49}" type="pres">
      <dgm:prSet presAssocID="{0BDB3924-51BF-4713-BBB2-64DFCE614C36}" presName="parTxOnly" presStyleLbl="node1" presStyleIdx="0" presStyleCnt="13">
        <dgm:presLayoutVars>
          <dgm:bulletEnabled val="1"/>
        </dgm:presLayoutVars>
      </dgm:prSet>
      <dgm:spPr/>
    </dgm:pt>
    <dgm:pt modelId="{EFDF60AE-C830-4054-9675-7279C262807A}" type="pres">
      <dgm:prSet presAssocID="{4D2DDE3F-C4D4-40FF-99E3-5CC634A23E4F}" presName="parSpace" presStyleCnt="0"/>
      <dgm:spPr/>
    </dgm:pt>
    <dgm:pt modelId="{3E34E4CA-4968-4876-9C18-B3848CBBBDD9}" type="pres">
      <dgm:prSet presAssocID="{4AF0FB9E-2962-43F4-9514-9AB888ADB134}" presName="parTxOnly" presStyleLbl="node1" presStyleIdx="1" presStyleCnt="13">
        <dgm:presLayoutVars>
          <dgm:bulletEnabled val="1"/>
        </dgm:presLayoutVars>
      </dgm:prSet>
      <dgm:spPr/>
    </dgm:pt>
    <dgm:pt modelId="{B9E65556-05DD-4A22-B552-6F2BCFCF2579}" type="pres">
      <dgm:prSet presAssocID="{1406CB6D-1E59-49AD-8E45-590C645A3D8B}" presName="parSpace" presStyleCnt="0"/>
      <dgm:spPr/>
    </dgm:pt>
    <dgm:pt modelId="{C29AC35E-2220-414E-AE9C-CF5327812D8F}" type="pres">
      <dgm:prSet presAssocID="{390558BB-FA5F-4C3E-8061-2E2E124FA815}" presName="parTxOnly" presStyleLbl="node1" presStyleIdx="2" presStyleCnt="13">
        <dgm:presLayoutVars>
          <dgm:bulletEnabled val="1"/>
        </dgm:presLayoutVars>
      </dgm:prSet>
      <dgm:spPr/>
    </dgm:pt>
    <dgm:pt modelId="{7E62ABF5-9397-4DF1-B2AF-9C3D88F1A514}" type="pres">
      <dgm:prSet presAssocID="{D0BDD8CC-0E4B-4EA1-B1D2-8C6BD92F58CC}" presName="parSpace" presStyleCnt="0"/>
      <dgm:spPr/>
    </dgm:pt>
    <dgm:pt modelId="{439E1446-A4DA-4B8C-855B-A72C22455E2D}" type="pres">
      <dgm:prSet presAssocID="{D6A25AD2-2AA7-41E3-9490-BDD7EBD580A9}" presName="parTxOnly" presStyleLbl="node1" presStyleIdx="3" presStyleCnt="13">
        <dgm:presLayoutVars>
          <dgm:bulletEnabled val="1"/>
        </dgm:presLayoutVars>
      </dgm:prSet>
      <dgm:spPr/>
    </dgm:pt>
    <dgm:pt modelId="{CCB950B4-7011-4CD7-B366-FAE05C484DE9}" type="pres">
      <dgm:prSet presAssocID="{BC829589-BCF8-4EDA-90D4-9C4F2AE93AC0}" presName="parSpace" presStyleCnt="0"/>
      <dgm:spPr/>
    </dgm:pt>
    <dgm:pt modelId="{91BACFFB-2BB6-4CCC-9DC7-2058A43565E0}" type="pres">
      <dgm:prSet presAssocID="{DCEE972A-0D95-451D-9FA3-2A0992E07FF3}" presName="parTxOnly" presStyleLbl="node1" presStyleIdx="4" presStyleCnt="13">
        <dgm:presLayoutVars>
          <dgm:bulletEnabled val="1"/>
        </dgm:presLayoutVars>
      </dgm:prSet>
      <dgm:spPr/>
    </dgm:pt>
    <dgm:pt modelId="{5E5913FD-8CB2-4110-9BFF-55C160C6B17D}" type="pres">
      <dgm:prSet presAssocID="{EF98A5FD-F1F7-452A-A386-8E8F4263AD81}" presName="parSpace" presStyleCnt="0"/>
      <dgm:spPr/>
    </dgm:pt>
    <dgm:pt modelId="{B01EBA1A-3923-4F03-8601-365A8A0426DA}" type="pres">
      <dgm:prSet presAssocID="{B57A3D57-7FB9-4DCD-8B7D-ECB5D5FB5D61}" presName="parTxOnly" presStyleLbl="node1" presStyleIdx="5" presStyleCnt="13">
        <dgm:presLayoutVars>
          <dgm:bulletEnabled val="1"/>
        </dgm:presLayoutVars>
      </dgm:prSet>
      <dgm:spPr/>
    </dgm:pt>
    <dgm:pt modelId="{2CCD56A2-1C00-425B-B16E-096086F38398}" type="pres">
      <dgm:prSet presAssocID="{E132D47C-BDF5-4C6D-B9C1-B05787516682}" presName="parSpace" presStyleCnt="0"/>
      <dgm:spPr/>
    </dgm:pt>
    <dgm:pt modelId="{625A9DB1-3B51-4727-B28D-2CC9D4935592}" type="pres">
      <dgm:prSet presAssocID="{5CBD0C37-F522-41B8-9BD4-8CF49AD067D9}" presName="parTxOnly" presStyleLbl="node1" presStyleIdx="6" presStyleCnt="13">
        <dgm:presLayoutVars>
          <dgm:bulletEnabled val="1"/>
        </dgm:presLayoutVars>
      </dgm:prSet>
      <dgm:spPr/>
    </dgm:pt>
    <dgm:pt modelId="{AD0D710C-B763-48D9-B365-9C8899E20B42}" type="pres">
      <dgm:prSet presAssocID="{883DF841-E5B3-4AC6-8307-5283019E08B5}" presName="parSpace" presStyleCnt="0"/>
      <dgm:spPr/>
    </dgm:pt>
    <dgm:pt modelId="{CB5E97F8-23CF-415C-BF58-763270F44776}" type="pres">
      <dgm:prSet presAssocID="{09220A54-467A-46FA-A03C-24D8C3B308A8}" presName="parTxOnly" presStyleLbl="node1" presStyleIdx="7" presStyleCnt="13">
        <dgm:presLayoutVars>
          <dgm:bulletEnabled val="1"/>
        </dgm:presLayoutVars>
      </dgm:prSet>
      <dgm:spPr/>
    </dgm:pt>
    <dgm:pt modelId="{7E5AF01D-7C03-4CD7-A2A6-C7A246406178}" type="pres">
      <dgm:prSet presAssocID="{DDAB9638-C04A-4D07-B02F-D4806AC7D8A3}" presName="parSpace" presStyleCnt="0"/>
      <dgm:spPr/>
    </dgm:pt>
    <dgm:pt modelId="{4C0DD37F-5A3A-4ACD-8B91-0AC804B8C97D}" type="pres">
      <dgm:prSet presAssocID="{CD1836B5-7745-4A0E-93B4-A49E0492AFA8}" presName="parTxOnly" presStyleLbl="node1" presStyleIdx="8" presStyleCnt="13">
        <dgm:presLayoutVars>
          <dgm:bulletEnabled val="1"/>
        </dgm:presLayoutVars>
      </dgm:prSet>
      <dgm:spPr/>
    </dgm:pt>
    <dgm:pt modelId="{84726BB0-A8F6-4EE1-BB16-1FB7AB5D1FF2}" type="pres">
      <dgm:prSet presAssocID="{109EF713-2BC5-4E75-BD5D-398725EA3F3F}" presName="parSpace" presStyleCnt="0"/>
      <dgm:spPr/>
    </dgm:pt>
    <dgm:pt modelId="{AB2FA6F1-142C-408E-A428-8712C6CCAAC2}" type="pres">
      <dgm:prSet presAssocID="{7B75AA1B-0787-4A30-A409-AF8757EA5F5F}" presName="parTxOnly" presStyleLbl="node1" presStyleIdx="9" presStyleCnt="13">
        <dgm:presLayoutVars>
          <dgm:bulletEnabled val="1"/>
        </dgm:presLayoutVars>
      </dgm:prSet>
      <dgm:spPr/>
    </dgm:pt>
    <dgm:pt modelId="{F86A8954-68F0-401E-8DCC-327730510431}" type="pres">
      <dgm:prSet presAssocID="{C6810B8F-891F-4B3C-B7D6-1070DFC1B630}" presName="parSpace" presStyleCnt="0"/>
      <dgm:spPr/>
    </dgm:pt>
    <dgm:pt modelId="{BA8D7526-119F-407A-BC9D-945781F64A11}" type="pres">
      <dgm:prSet presAssocID="{62C0956A-77DA-48FA-A0A2-1291EC4B2853}" presName="parTxOnly" presStyleLbl="node1" presStyleIdx="10" presStyleCnt="13">
        <dgm:presLayoutVars>
          <dgm:bulletEnabled val="1"/>
        </dgm:presLayoutVars>
      </dgm:prSet>
      <dgm:spPr/>
    </dgm:pt>
    <dgm:pt modelId="{210DEAB4-8041-4DEF-B576-67B7B5F3A773}" type="pres">
      <dgm:prSet presAssocID="{2B92E033-D2D6-40AD-A4B4-8DB9ADDE505E}" presName="parSpace" presStyleCnt="0"/>
      <dgm:spPr/>
    </dgm:pt>
    <dgm:pt modelId="{C36CD8BC-4A47-48F9-A686-1391E10AD673}" type="pres">
      <dgm:prSet presAssocID="{9BD24E32-EBF3-4214-9693-7C8A8D5F3577}" presName="parTxOnly" presStyleLbl="node1" presStyleIdx="11" presStyleCnt="13">
        <dgm:presLayoutVars>
          <dgm:bulletEnabled val="1"/>
        </dgm:presLayoutVars>
      </dgm:prSet>
      <dgm:spPr/>
    </dgm:pt>
    <dgm:pt modelId="{056F9B68-296B-40E6-B220-FB02AECEA8D5}" type="pres">
      <dgm:prSet presAssocID="{F2C837AF-E6F1-40BD-A150-195BF43CDE36}" presName="parSpace" presStyleCnt="0"/>
      <dgm:spPr/>
    </dgm:pt>
    <dgm:pt modelId="{146125D1-31D1-4C03-BAF3-BD2E07AE0216}" type="pres">
      <dgm:prSet presAssocID="{E92F943F-FDFC-4281-A44C-AD1B5360CEA5}" presName="parTxOnly" presStyleLbl="node1" presStyleIdx="12" presStyleCnt="13" custScaleY="118764">
        <dgm:presLayoutVars>
          <dgm:bulletEnabled val="1"/>
        </dgm:presLayoutVars>
      </dgm:prSet>
      <dgm:spPr>
        <a:xfrm>
          <a:off x="8290339" y="228273"/>
          <a:ext cx="863064" cy="410004"/>
        </a:xfrm>
        <a:prstGeom prst="chevron">
          <a:avLst/>
        </a:prstGeom>
      </dgm:spPr>
    </dgm:pt>
  </dgm:ptLst>
  <dgm:cxnLst>
    <dgm:cxn modelId="{50117E01-7C7F-42F8-AD51-266FCF9DE2DF}" type="presOf" srcId="{CD1836B5-7745-4A0E-93B4-A49E0492AFA8}" destId="{4C0DD37F-5A3A-4ACD-8B91-0AC804B8C97D}" srcOrd="0" destOrd="0" presId="urn:microsoft.com/office/officeart/2005/8/layout/hChevron3"/>
    <dgm:cxn modelId="{FA08792D-0A31-4BA9-8461-3BF65898FD30}" srcId="{48E7B2A9-8F13-4981-B132-3F082419B8FA}" destId="{5CBD0C37-F522-41B8-9BD4-8CF49AD067D9}" srcOrd="6" destOrd="0" parTransId="{09E99987-F3BB-4BCF-9CCE-8CBE9BCEB33B}" sibTransId="{883DF841-E5B3-4AC6-8307-5283019E08B5}"/>
    <dgm:cxn modelId="{6876B22F-D1D0-4FF7-9226-1A85AAAEE85B}" type="presOf" srcId="{5CBD0C37-F522-41B8-9BD4-8CF49AD067D9}" destId="{625A9DB1-3B51-4727-B28D-2CC9D4935592}" srcOrd="0" destOrd="0" presId="urn:microsoft.com/office/officeart/2005/8/layout/hChevron3"/>
    <dgm:cxn modelId="{5C65D640-7223-4D03-97C5-80A0DC47FD0D}" srcId="{48E7B2A9-8F13-4981-B132-3F082419B8FA}" destId="{CD1836B5-7745-4A0E-93B4-A49E0492AFA8}" srcOrd="8" destOrd="0" parTransId="{ED0F79EA-A79E-4E0E-87F2-ECD29B8FA8E4}" sibTransId="{109EF713-2BC5-4E75-BD5D-398725EA3F3F}"/>
    <dgm:cxn modelId="{F6BB5760-6058-46E0-BDAF-99676B61DBB7}" type="presOf" srcId="{0BDB3924-51BF-4713-BBB2-64DFCE614C36}" destId="{976AA032-7F8C-4C39-8E0D-6F7758EFDB49}" srcOrd="0" destOrd="0" presId="urn:microsoft.com/office/officeart/2005/8/layout/hChevron3"/>
    <dgm:cxn modelId="{13702762-DC48-4DE1-BB73-E47E3DD99B0D}" srcId="{48E7B2A9-8F13-4981-B132-3F082419B8FA}" destId="{B57A3D57-7FB9-4DCD-8B7D-ECB5D5FB5D61}" srcOrd="5" destOrd="0" parTransId="{CFC919CA-2B64-4B5C-864D-0335B13D111D}" sibTransId="{E132D47C-BDF5-4C6D-B9C1-B05787516682}"/>
    <dgm:cxn modelId="{D6408A66-C0CF-446B-A612-2BD249A411B3}" type="presOf" srcId="{48E7B2A9-8F13-4981-B132-3F082419B8FA}" destId="{DE98CB00-AC3C-45E1-AB59-0AABBE29E254}" srcOrd="0" destOrd="0" presId="urn:microsoft.com/office/officeart/2005/8/layout/hChevron3"/>
    <dgm:cxn modelId="{05058B46-0FF0-4675-B560-52A4E78BCB91}" type="presOf" srcId="{7B75AA1B-0787-4A30-A409-AF8757EA5F5F}" destId="{AB2FA6F1-142C-408E-A428-8712C6CCAAC2}" srcOrd="0" destOrd="0" presId="urn:microsoft.com/office/officeart/2005/8/layout/hChevron3"/>
    <dgm:cxn modelId="{5FA5656B-0ACF-4D3E-8527-D7527F1BEFA0}" type="presOf" srcId="{62C0956A-77DA-48FA-A0A2-1291EC4B2853}" destId="{BA8D7526-119F-407A-BC9D-945781F64A11}" srcOrd="0" destOrd="0" presId="urn:microsoft.com/office/officeart/2005/8/layout/hChevron3"/>
    <dgm:cxn modelId="{91CF7E4F-9D2C-4E3D-965F-27D8F63FB079}" srcId="{48E7B2A9-8F13-4981-B132-3F082419B8FA}" destId="{390558BB-FA5F-4C3E-8061-2E2E124FA815}" srcOrd="2" destOrd="0" parTransId="{B4FD894D-BEED-489B-86E0-77303CCE8EE9}" sibTransId="{D0BDD8CC-0E4B-4EA1-B1D2-8C6BD92F58CC}"/>
    <dgm:cxn modelId="{3FE6D651-CE97-47BA-B969-66A1C2FDBC29}" type="presOf" srcId="{D6A25AD2-2AA7-41E3-9490-BDD7EBD580A9}" destId="{439E1446-A4DA-4B8C-855B-A72C22455E2D}" srcOrd="0" destOrd="0" presId="urn:microsoft.com/office/officeart/2005/8/layout/hChevron3"/>
    <dgm:cxn modelId="{00FC797B-17C0-4266-96E1-6CE6028E4FC9}" type="presOf" srcId="{4AF0FB9E-2962-43F4-9514-9AB888ADB134}" destId="{3E34E4CA-4968-4876-9C18-B3848CBBBDD9}" srcOrd="0" destOrd="0" presId="urn:microsoft.com/office/officeart/2005/8/layout/hChevron3"/>
    <dgm:cxn modelId="{E0B5BF7C-3767-414C-B4D8-9883534C0E7F}" type="presOf" srcId="{09220A54-467A-46FA-A03C-24D8C3B308A8}" destId="{CB5E97F8-23CF-415C-BF58-763270F44776}" srcOrd="0" destOrd="0" presId="urn:microsoft.com/office/officeart/2005/8/layout/hChevron3"/>
    <dgm:cxn modelId="{1BE06E7D-342D-4AC7-B33B-7A44565BD9EE}" type="presOf" srcId="{E92F943F-FDFC-4281-A44C-AD1B5360CEA5}" destId="{146125D1-31D1-4C03-BAF3-BD2E07AE0216}" srcOrd="0" destOrd="0" presId="urn:microsoft.com/office/officeart/2005/8/layout/hChevron3"/>
    <dgm:cxn modelId="{99DD4D82-43A4-433A-B2DE-74561D302B4D}" type="presOf" srcId="{9BD24E32-EBF3-4214-9693-7C8A8D5F3577}" destId="{C36CD8BC-4A47-48F9-A686-1391E10AD673}" srcOrd="0" destOrd="0" presId="urn:microsoft.com/office/officeart/2005/8/layout/hChevron3"/>
    <dgm:cxn modelId="{D630DD8D-7158-4B5E-A58E-56781AAD6E08}" srcId="{48E7B2A9-8F13-4981-B132-3F082419B8FA}" destId="{09220A54-467A-46FA-A03C-24D8C3B308A8}" srcOrd="7" destOrd="0" parTransId="{9689A626-A882-40B5-9052-1F6353328FF2}" sibTransId="{DDAB9638-C04A-4D07-B02F-D4806AC7D8A3}"/>
    <dgm:cxn modelId="{9A4EC1B7-E626-4603-BD59-4088D1386A1C}" type="presOf" srcId="{B57A3D57-7FB9-4DCD-8B7D-ECB5D5FB5D61}" destId="{B01EBA1A-3923-4F03-8601-365A8A0426DA}" srcOrd="0" destOrd="0" presId="urn:microsoft.com/office/officeart/2005/8/layout/hChevron3"/>
    <dgm:cxn modelId="{33DC55BC-3C0B-4A95-B37C-AC9E8A359668}" srcId="{48E7B2A9-8F13-4981-B132-3F082419B8FA}" destId="{62C0956A-77DA-48FA-A0A2-1291EC4B2853}" srcOrd="10" destOrd="0" parTransId="{E233FC66-721F-4D49-B8DD-15FBF061DA9E}" sibTransId="{2B92E033-D2D6-40AD-A4B4-8DB9ADDE505E}"/>
    <dgm:cxn modelId="{DBAC62BD-CFC4-40BD-A5BD-C62320E7CE6C}" srcId="{48E7B2A9-8F13-4981-B132-3F082419B8FA}" destId="{9BD24E32-EBF3-4214-9693-7C8A8D5F3577}" srcOrd="11" destOrd="0" parTransId="{1E70BB5A-D505-4589-9770-0068C9838AA5}" sibTransId="{F2C837AF-E6F1-40BD-A150-195BF43CDE36}"/>
    <dgm:cxn modelId="{A70562BF-42A1-42EF-81F6-C5BC56F186AC}" srcId="{48E7B2A9-8F13-4981-B132-3F082419B8FA}" destId="{7B75AA1B-0787-4A30-A409-AF8757EA5F5F}" srcOrd="9" destOrd="0" parTransId="{AA80CF01-C074-4396-8335-3A1C97AC5D3C}" sibTransId="{C6810B8F-891F-4B3C-B7D6-1070DFC1B630}"/>
    <dgm:cxn modelId="{721E01CF-19B2-46F2-9415-22073AE3E0FF}" type="presOf" srcId="{390558BB-FA5F-4C3E-8061-2E2E124FA815}" destId="{C29AC35E-2220-414E-AE9C-CF5327812D8F}" srcOrd="0" destOrd="0" presId="urn:microsoft.com/office/officeart/2005/8/layout/hChevron3"/>
    <dgm:cxn modelId="{14CB15D4-BE4F-4871-906A-D7C4298536B4}" srcId="{48E7B2A9-8F13-4981-B132-3F082419B8FA}" destId="{0BDB3924-51BF-4713-BBB2-64DFCE614C36}" srcOrd="0" destOrd="0" parTransId="{427F1CBE-2C8C-4DCA-9991-BF807B69B17E}" sibTransId="{4D2DDE3F-C4D4-40FF-99E3-5CC634A23E4F}"/>
    <dgm:cxn modelId="{2EFCA2D9-3C3E-452E-AD88-051D333D46E3}" type="presOf" srcId="{DCEE972A-0D95-451D-9FA3-2A0992E07FF3}" destId="{91BACFFB-2BB6-4CCC-9DC7-2058A43565E0}" srcOrd="0" destOrd="0" presId="urn:microsoft.com/office/officeart/2005/8/layout/hChevron3"/>
    <dgm:cxn modelId="{10FCA7DB-C2B4-405C-8B9C-9295F5CF677E}" srcId="{48E7B2A9-8F13-4981-B132-3F082419B8FA}" destId="{E92F943F-FDFC-4281-A44C-AD1B5360CEA5}" srcOrd="12" destOrd="0" parTransId="{ED2B1F0A-D4A1-44D0-84DB-0ED7B3D85728}" sibTransId="{6F14BCF3-8016-4649-8D3E-D192B8074D2C}"/>
    <dgm:cxn modelId="{17321ADD-C184-420E-91CB-BD66BE9992DF}" srcId="{48E7B2A9-8F13-4981-B132-3F082419B8FA}" destId="{DCEE972A-0D95-451D-9FA3-2A0992E07FF3}" srcOrd="4" destOrd="0" parTransId="{FEC62ABA-8031-4652-BF5F-48EA33394D65}" sibTransId="{EF98A5FD-F1F7-452A-A386-8E8F4263AD81}"/>
    <dgm:cxn modelId="{9F3519E0-0673-4DD1-8FB6-7DE2F195E3F6}" srcId="{48E7B2A9-8F13-4981-B132-3F082419B8FA}" destId="{D6A25AD2-2AA7-41E3-9490-BDD7EBD580A9}" srcOrd="3" destOrd="0" parTransId="{F86A1478-E437-4269-9177-9AFDB04247C0}" sibTransId="{BC829589-BCF8-4EDA-90D4-9C4F2AE93AC0}"/>
    <dgm:cxn modelId="{4124C9F9-5537-4CB3-9731-1D1D007B1F9D}" srcId="{48E7B2A9-8F13-4981-B132-3F082419B8FA}" destId="{4AF0FB9E-2962-43F4-9514-9AB888ADB134}" srcOrd="1" destOrd="0" parTransId="{180F34DE-4525-4B2B-9DBC-0079B86BD69A}" sibTransId="{1406CB6D-1E59-49AD-8E45-590C645A3D8B}"/>
    <dgm:cxn modelId="{4CE5DA9A-6F57-43B8-B180-6F72A53CB44B}" type="presParOf" srcId="{DE98CB00-AC3C-45E1-AB59-0AABBE29E254}" destId="{976AA032-7F8C-4C39-8E0D-6F7758EFDB49}" srcOrd="0" destOrd="0" presId="urn:microsoft.com/office/officeart/2005/8/layout/hChevron3"/>
    <dgm:cxn modelId="{CA3034E3-A3E6-44DA-8204-92E6ACD70D49}" type="presParOf" srcId="{DE98CB00-AC3C-45E1-AB59-0AABBE29E254}" destId="{EFDF60AE-C830-4054-9675-7279C262807A}" srcOrd="1" destOrd="0" presId="urn:microsoft.com/office/officeart/2005/8/layout/hChevron3"/>
    <dgm:cxn modelId="{1446498A-1E3C-4DD7-ACAE-B651F146B166}" type="presParOf" srcId="{DE98CB00-AC3C-45E1-AB59-0AABBE29E254}" destId="{3E34E4CA-4968-4876-9C18-B3848CBBBDD9}" srcOrd="2" destOrd="0" presId="urn:microsoft.com/office/officeart/2005/8/layout/hChevron3"/>
    <dgm:cxn modelId="{9D0103C5-828F-4A45-9BA3-958E571D0C3E}" type="presParOf" srcId="{DE98CB00-AC3C-45E1-AB59-0AABBE29E254}" destId="{B9E65556-05DD-4A22-B552-6F2BCFCF2579}" srcOrd="3" destOrd="0" presId="urn:microsoft.com/office/officeart/2005/8/layout/hChevron3"/>
    <dgm:cxn modelId="{8CC31F24-B1D1-4BCC-9FE6-CA3B83AA42BE}" type="presParOf" srcId="{DE98CB00-AC3C-45E1-AB59-0AABBE29E254}" destId="{C29AC35E-2220-414E-AE9C-CF5327812D8F}" srcOrd="4" destOrd="0" presId="urn:microsoft.com/office/officeart/2005/8/layout/hChevron3"/>
    <dgm:cxn modelId="{F83C098E-D812-4EC5-AC37-A6D34C64DF01}" type="presParOf" srcId="{DE98CB00-AC3C-45E1-AB59-0AABBE29E254}" destId="{7E62ABF5-9397-4DF1-B2AF-9C3D88F1A514}" srcOrd="5" destOrd="0" presId="urn:microsoft.com/office/officeart/2005/8/layout/hChevron3"/>
    <dgm:cxn modelId="{02EE5B6D-BF7A-4CC6-884F-F738170176E6}" type="presParOf" srcId="{DE98CB00-AC3C-45E1-AB59-0AABBE29E254}" destId="{439E1446-A4DA-4B8C-855B-A72C22455E2D}" srcOrd="6" destOrd="0" presId="urn:microsoft.com/office/officeart/2005/8/layout/hChevron3"/>
    <dgm:cxn modelId="{354D4959-AC88-4C27-A8F0-2AA13950BABE}" type="presParOf" srcId="{DE98CB00-AC3C-45E1-AB59-0AABBE29E254}" destId="{CCB950B4-7011-4CD7-B366-FAE05C484DE9}" srcOrd="7" destOrd="0" presId="urn:microsoft.com/office/officeart/2005/8/layout/hChevron3"/>
    <dgm:cxn modelId="{D1D98836-324B-4E70-886A-9F5525CC8CB3}" type="presParOf" srcId="{DE98CB00-AC3C-45E1-AB59-0AABBE29E254}" destId="{91BACFFB-2BB6-4CCC-9DC7-2058A43565E0}" srcOrd="8" destOrd="0" presId="urn:microsoft.com/office/officeart/2005/8/layout/hChevron3"/>
    <dgm:cxn modelId="{3529E97C-797D-43B2-BB76-A8A8341101D7}" type="presParOf" srcId="{DE98CB00-AC3C-45E1-AB59-0AABBE29E254}" destId="{5E5913FD-8CB2-4110-9BFF-55C160C6B17D}" srcOrd="9" destOrd="0" presId="urn:microsoft.com/office/officeart/2005/8/layout/hChevron3"/>
    <dgm:cxn modelId="{2D8A3311-CE1B-469E-9A82-ACE2B2B095E8}" type="presParOf" srcId="{DE98CB00-AC3C-45E1-AB59-0AABBE29E254}" destId="{B01EBA1A-3923-4F03-8601-365A8A0426DA}" srcOrd="10" destOrd="0" presId="urn:microsoft.com/office/officeart/2005/8/layout/hChevron3"/>
    <dgm:cxn modelId="{9BD7D425-1150-4C24-A4FE-83672F7BB7B3}" type="presParOf" srcId="{DE98CB00-AC3C-45E1-AB59-0AABBE29E254}" destId="{2CCD56A2-1C00-425B-B16E-096086F38398}" srcOrd="11" destOrd="0" presId="urn:microsoft.com/office/officeart/2005/8/layout/hChevron3"/>
    <dgm:cxn modelId="{571BF1CD-4A23-478A-86CF-802297E525DE}" type="presParOf" srcId="{DE98CB00-AC3C-45E1-AB59-0AABBE29E254}" destId="{625A9DB1-3B51-4727-B28D-2CC9D4935592}" srcOrd="12" destOrd="0" presId="urn:microsoft.com/office/officeart/2005/8/layout/hChevron3"/>
    <dgm:cxn modelId="{D7D3F26B-3F88-4FD5-974D-D7447CA3FAF1}" type="presParOf" srcId="{DE98CB00-AC3C-45E1-AB59-0AABBE29E254}" destId="{AD0D710C-B763-48D9-B365-9C8899E20B42}" srcOrd="13" destOrd="0" presId="urn:microsoft.com/office/officeart/2005/8/layout/hChevron3"/>
    <dgm:cxn modelId="{6FD3BD4B-A9B9-4B6F-A22F-F54B90E02BA9}" type="presParOf" srcId="{DE98CB00-AC3C-45E1-AB59-0AABBE29E254}" destId="{CB5E97F8-23CF-415C-BF58-763270F44776}" srcOrd="14" destOrd="0" presId="urn:microsoft.com/office/officeart/2005/8/layout/hChevron3"/>
    <dgm:cxn modelId="{62093B92-F71A-4F06-B63D-63A9FB876339}" type="presParOf" srcId="{DE98CB00-AC3C-45E1-AB59-0AABBE29E254}" destId="{7E5AF01D-7C03-4CD7-A2A6-C7A246406178}" srcOrd="15" destOrd="0" presId="urn:microsoft.com/office/officeart/2005/8/layout/hChevron3"/>
    <dgm:cxn modelId="{FB0E8C65-2B78-4493-99B1-819BCCBF42BA}" type="presParOf" srcId="{DE98CB00-AC3C-45E1-AB59-0AABBE29E254}" destId="{4C0DD37F-5A3A-4ACD-8B91-0AC804B8C97D}" srcOrd="16" destOrd="0" presId="urn:microsoft.com/office/officeart/2005/8/layout/hChevron3"/>
    <dgm:cxn modelId="{90800A13-F109-4E91-9E5C-6880227A342B}" type="presParOf" srcId="{DE98CB00-AC3C-45E1-AB59-0AABBE29E254}" destId="{84726BB0-A8F6-4EE1-BB16-1FB7AB5D1FF2}" srcOrd="17" destOrd="0" presId="urn:microsoft.com/office/officeart/2005/8/layout/hChevron3"/>
    <dgm:cxn modelId="{ECDC5174-B5B4-4AFB-9F89-3B7CD1694E9A}" type="presParOf" srcId="{DE98CB00-AC3C-45E1-AB59-0AABBE29E254}" destId="{AB2FA6F1-142C-408E-A428-8712C6CCAAC2}" srcOrd="18" destOrd="0" presId="urn:microsoft.com/office/officeart/2005/8/layout/hChevron3"/>
    <dgm:cxn modelId="{52B8BE3A-2ED6-4E20-85F3-58CE6D8CBC38}" type="presParOf" srcId="{DE98CB00-AC3C-45E1-AB59-0AABBE29E254}" destId="{F86A8954-68F0-401E-8DCC-327730510431}" srcOrd="19" destOrd="0" presId="urn:microsoft.com/office/officeart/2005/8/layout/hChevron3"/>
    <dgm:cxn modelId="{8EAF1773-AC87-4283-B7AE-98F684C589DB}" type="presParOf" srcId="{DE98CB00-AC3C-45E1-AB59-0AABBE29E254}" destId="{BA8D7526-119F-407A-BC9D-945781F64A11}" srcOrd="20" destOrd="0" presId="urn:microsoft.com/office/officeart/2005/8/layout/hChevron3"/>
    <dgm:cxn modelId="{4BF85334-746F-4CEA-9698-EEFB714794E0}" type="presParOf" srcId="{DE98CB00-AC3C-45E1-AB59-0AABBE29E254}" destId="{210DEAB4-8041-4DEF-B576-67B7B5F3A773}" srcOrd="21" destOrd="0" presId="urn:microsoft.com/office/officeart/2005/8/layout/hChevron3"/>
    <dgm:cxn modelId="{F0295BDD-4334-40DF-A770-4027F4103A9C}" type="presParOf" srcId="{DE98CB00-AC3C-45E1-AB59-0AABBE29E254}" destId="{C36CD8BC-4A47-48F9-A686-1391E10AD673}" srcOrd="22" destOrd="0" presId="urn:microsoft.com/office/officeart/2005/8/layout/hChevron3"/>
    <dgm:cxn modelId="{84714948-C7DF-4575-8B90-43A7B187DC4B}" type="presParOf" srcId="{DE98CB00-AC3C-45E1-AB59-0AABBE29E254}" destId="{056F9B68-296B-40E6-B220-FB02AECEA8D5}" srcOrd="23" destOrd="0" presId="urn:microsoft.com/office/officeart/2005/8/layout/hChevron3"/>
    <dgm:cxn modelId="{80277360-198E-43A8-8162-33867BD3AD21}" type="presParOf" srcId="{DE98CB00-AC3C-45E1-AB59-0AABBE29E254}" destId="{146125D1-31D1-4C03-BAF3-BD2E07AE0216}" srcOrd="2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6AA032-7F8C-4C39-8E0D-6F7758EFDB49}">
      <dsp:nvSpPr>
        <dsp:cNvPr id="0" name=""/>
        <dsp:cNvSpPr/>
      </dsp:nvSpPr>
      <dsp:spPr>
        <a:xfrm>
          <a:off x="5777" y="231111"/>
          <a:ext cx="1013711" cy="405484"/>
        </a:xfrm>
        <a:prstGeom prst="homePlate">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Jan</a:t>
          </a:r>
          <a:r>
            <a:rPr lang="en-US" sz="1500" kern="1200" dirty="0"/>
            <a:t> </a:t>
          </a:r>
        </a:p>
      </dsp:txBody>
      <dsp:txXfrm>
        <a:off x="5777" y="231111"/>
        <a:ext cx="912340" cy="405484"/>
      </dsp:txXfrm>
    </dsp:sp>
    <dsp:sp modelId="{3E34E4CA-4968-4876-9C18-B3848CBBBDD9}">
      <dsp:nvSpPr>
        <dsp:cNvPr id="0" name=""/>
        <dsp:cNvSpPr/>
      </dsp:nvSpPr>
      <dsp:spPr>
        <a:xfrm>
          <a:off x="816746" y="231111"/>
          <a:ext cx="1013711" cy="405484"/>
        </a:xfrm>
        <a:prstGeom prst="chevron">
          <a:avLst/>
        </a:prstGeom>
        <a:solidFill>
          <a:schemeClr val="accent1">
            <a:shade val="50000"/>
            <a:hueOff val="61922"/>
            <a:satOff val="-1508"/>
            <a:lumOff val="65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Feb</a:t>
          </a:r>
        </a:p>
      </dsp:txBody>
      <dsp:txXfrm>
        <a:off x="1019488" y="231111"/>
        <a:ext cx="608227" cy="405484"/>
      </dsp:txXfrm>
    </dsp:sp>
    <dsp:sp modelId="{C29AC35E-2220-414E-AE9C-CF5327812D8F}">
      <dsp:nvSpPr>
        <dsp:cNvPr id="0" name=""/>
        <dsp:cNvSpPr/>
      </dsp:nvSpPr>
      <dsp:spPr>
        <a:xfrm>
          <a:off x="1627716" y="231111"/>
          <a:ext cx="1013711" cy="405484"/>
        </a:xfrm>
        <a:prstGeom prst="chevron">
          <a:avLst/>
        </a:prstGeom>
        <a:solidFill>
          <a:schemeClr val="accent1">
            <a:shade val="50000"/>
            <a:hueOff val="123844"/>
            <a:satOff val="-3016"/>
            <a:lumOff val="131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Mar</a:t>
          </a:r>
        </a:p>
      </dsp:txBody>
      <dsp:txXfrm>
        <a:off x="1830458" y="231111"/>
        <a:ext cx="608227" cy="405484"/>
      </dsp:txXfrm>
    </dsp:sp>
    <dsp:sp modelId="{439E1446-A4DA-4B8C-855B-A72C22455E2D}">
      <dsp:nvSpPr>
        <dsp:cNvPr id="0" name=""/>
        <dsp:cNvSpPr/>
      </dsp:nvSpPr>
      <dsp:spPr>
        <a:xfrm>
          <a:off x="2438685" y="231111"/>
          <a:ext cx="1013711" cy="405484"/>
        </a:xfrm>
        <a:prstGeom prst="chevron">
          <a:avLst/>
        </a:prstGeom>
        <a:solidFill>
          <a:schemeClr val="accent1">
            <a:shade val="50000"/>
            <a:hueOff val="185766"/>
            <a:satOff val="-4524"/>
            <a:lumOff val="197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Apr</a:t>
          </a:r>
        </a:p>
      </dsp:txBody>
      <dsp:txXfrm>
        <a:off x="2641427" y="231111"/>
        <a:ext cx="608227" cy="405484"/>
      </dsp:txXfrm>
    </dsp:sp>
    <dsp:sp modelId="{91BACFFB-2BB6-4CCC-9DC7-2058A43565E0}">
      <dsp:nvSpPr>
        <dsp:cNvPr id="0" name=""/>
        <dsp:cNvSpPr/>
      </dsp:nvSpPr>
      <dsp:spPr>
        <a:xfrm>
          <a:off x="3249654" y="231111"/>
          <a:ext cx="1013711" cy="405484"/>
        </a:xfrm>
        <a:prstGeom prst="chevron">
          <a:avLst/>
        </a:prstGeom>
        <a:solidFill>
          <a:schemeClr val="accent1">
            <a:shade val="50000"/>
            <a:hueOff val="247688"/>
            <a:satOff val="-6032"/>
            <a:lumOff val="263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May</a:t>
          </a:r>
        </a:p>
      </dsp:txBody>
      <dsp:txXfrm>
        <a:off x="3452396" y="231111"/>
        <a:ext cx="608227" cy="405484"/>
      </dsp:txXfrm>
    </dsp:sp>
    <dsp:sp modelId="{B01EBA1A-3923-4F03-8601-365A8A0426DA}">
      <dsp:nvSpPr>
        <dsp:cNvPr id="0" name=""/>
        <dsp:cNvSpPr/>
      </dsp:nvSpPr>
      <dsp:spPr>
        <a:xfrm>
          <a:off x="4060623" y="231111"/>
          <a:ext cx="1013711" cy="405484"/>
        </a:xfrm>
        <a:prstGeom prst="chevron">
          <a:avLst/>
        </a:prstGeom>
        <a:solidFill>
          <a:schemeClr val="accent1">
            <a:shade val="50000"/>
            <a:hueOff val="309610"/>
            <a:satOff val="-7540"/>
            <a:lumOff val="329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Jun</a:t>
          </a:r>
        </a:p>
      </dsp:txBody>
      <dsp:txXfrm>
        <a:off x="4263365" y="231111"/>
        <a:ext cx="608227" cy="405484"/>
      </dsp:txXfrm>
    </dsp:sp>
    <dsp:sp modelId="{625A9DB1-3B51-4727-B28D-2CC9D4935592}">
      <dsp:nvSpPr>
        <dsp:cNvPr id="0" name=""/>
        <dsp:cNvSpPr/>
      </dsp:nvSpPr>
      <dsp:spPr>
        <a:xfrm>
          <a:off x="4871592" y="231111"/>
          <a:ext cx="1013711" cy="405484"/>
        </a:xfrm>
        <a:prstGeom prst="chevron">
          <a:avLst/>
        </a:prstGeom>
        <a:solidFill>
          <a:schemeClr val="accent1">
            <a:shade val="50000"/>
            <a:hueOff val="371532"/>
            <a:satOff val="-9048"/>
            <a:lumOff val="395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Jul</a:t>
          </a:r>
        </a:p>
      </dsp:txBody>
      <dsp:txXfrm>
        <a:off x="5074334" y="231111"/>
        <a:ext cx="608227" cy="405484"/>
      </dsp:txXfrm>
    </dsp:sp>
    <dsp:sp modelId="{CB5E97F8-23CF-415C-BF58-763270F44776}">
      <dsp:nvSpPr>
        <dsp:cNvPr id="0" name=""/>
        <dsp:cNvSpPr/>
      </dsp:nvSpPr>
      <dsp:spPr>
        <a:xfrm>
          <a:off x="5682561" y="231111"/>
          <a:ext cx="1013711" cy="405484"/>
        </a:xfrm>
        <a:prstGeom prst="chevron">
          <a:avLst/>
        </a:prstGeom>
        <a:solidFill>
          <a:schemeClr val="accent1">
            <a:shade val="50000"/>
            <a:hueOff val="371532"/>
            <a:satOff val="-9048"/>
            <a:lumOff val="395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Aug</a:t>
          </a:r>
        </a:p>
      </dsp:txBody>
      <dsp:txXfrm>
        <a:off x="5885303" y="231111"/>
        <a:ext cx="608227" cy="405484"/>
      </dsp:txXfrm>
    </dsp:sp>
    <dsp:sp modelId="{4C0DD37F-5A3A-4ACD-8B91-0AC804B8C97D}">
      <dsp:nvSpPr>
        <dsp:cNvPr id="0" name=""/>
        <dsp:cNvSpPr/>
      </dsp:nvSpPr>
      <dsp:spPr>
        <a:xfrm>
          <a:off x="6493531" y="231111"/>
          <a:ext cx="1013711" cy="405484"/>
        </a:xfrm>
        <a:prstGeom prst="chevron">
          <a:avLst/>
        </a:prstGeom>
        <a:solidFill>
          <a:schemeClr val="accent1">
            <a:shade val="50000"/>
            <a:hueOff val="309610"/>
            <a:satOff val="-7540"/>
            <a:lumOff val="329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Sep</a:t>
          </a:r>
        </a:p>
      </dsp:txBody>
      <dsp:txXfrm>
        <a:off x="6696273" y="231111"/>
        <a:ext cx="608227" cy="405484"/>
      </dsp:txXfrm>
    </dsp:sp>
    <dsp:sp modelId="{AB2FA6F1-142C-408E-A428-8712C6CCAAC2}">
      <dsp:nvSpPr>
        <dsp:cNvPr id="0" name=""/>
        <dsp:cNvSpPr/>
      </dsp:nvSpPr>
      <dsp:spPr>
        <a:xfrm>
          <a:off x="7304500" y="231111"/>
          <a:ext cx="1013711" cy="405484"/>
        </a:xfrm>
        <a:prstGeom prst="chevron">
          <a:avLst/>
        </a:prstGeom>
        <a:solidFill>
          <a:schemeClr val="accent1">
            <a:shade val="50000"/>
            <a:hueOff val="247688"/>
            <a:satOff val="-6032"/>
            <a:lumOff val="263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Oct</a:t>
          </a:r>
        </a:p>
      </dsp:txBody>
      <dsp:txXfrm>
        <a:off x="7507242" y="231111"/>
        <a:ext cx="608227" cy="405484"/>
      </dsp:txXfrm>
    </dsp:sp>
    <dsp:sp modelId="{BA8D7526-119F-407A-BC9D-945781F64A11}">
      <dsp:nvSpPr>
        <dsp:cNvPr id="0" name=""/>
        <dsp:cNvSpPr/>
      </dsp:nvSpPr>
      <dsp:spPr>
        <a:xfrm>
          <a:off x="8115469" y="231111"/>
          <a:ext cx="1013711" cy="405484"/>
        </a:xfrm>
        <a:prstGeom prst="chevron">
          <a:avLst/>
        </a:prstGeom>
        <a:solidFill>
          <a:schemeClr val="accent1">
            <a:shade val="50000"/>
            <a:hueOff val="185766"/>
            <a:satOff val="-4524"/>
            <a:lumOff val="197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Nov</a:t>
          </a:r>
        </a:p>
      </dsp:txBody>
      <dsp:txXfrm>
        <a:off x="8318211" y="231111"/>
        <a:ext cx="608227" cy="405484"/>
      </dsp:txXfrm>
    </dsp:sp>
    <dsp:sp modelId="{C36CD8BC-4A47-48F9-A686-1391E10AD673}">
      <dsp:nvSpPr>
        <dsp:cNvPr id="0" name=""/>
        <dsp:cNvSpPr/>
      </dsp:nvSpPr>
      <dsp:spPr>
        <a:xfrm>
          <a:off x="8926438" y="231111"/>
          <a:ext cx="1013711" cy="405484"/>
        </a:xfrm>
        <a:prstGeom prst="chevron">
          <a:avLst/>
        </a:prstGeom>
        <a:solidFill>
          <a:schemeClr val="accent1">
            <a:shade val="50000"/>
            <a:hueOff val="123844"/>
            <a:satOff val="-3016"/>
            <a:lumOff val="131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Dec</a:t>
          </a:r>
        </a:p>
      </dsp:txBody>
      <dsp:txXfrm>
        <a:off x="9129180" y="231111"/>
        <a:ext cx="608227" cy="405484"/>
      </dsp:txXfrm>
    </dsp:sp>
    <dsp:sp modelId="{146125D1-31D1-4C03-BAF3-BD2E07AE0216}">
      <dsp:nvSpPr>
        <dsp:cNvPr id="0" name=""/>
        <dsp:cNvSpPr/>
      </dsp:nvSpPr>
      <dsp:spPr>
        <a:xfrm>
          <a:off x="9737407" y="193068"/>
          <a:ext cx="1013711" cy="481569"/>
        </a:xfrm>
        <a:prstGeom prst="chevron">
          <a:avLst/>
        </a:prstGeom>
        <a:solidFill>
          <a:schemeClr val="accent1">
            <a:shade val="50000"/>
            <a:hueOff val="61922"/>
            <a:satOff val="-1508"/>
            <a:lumOff val="65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Jan</a:t>
          </a:r>
        </a:p>
      </dsp:txBody>
      <dsp:txXfrm>
        <a:off x="9978192" y="193068"/>
        <a:ext cx="532142" cy="481569"/>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0.41812</cdr:x>
      <cdr:y>0.76524</cdr:y>
    </cdr:from>
    <cdr:to>
      <cdr:x>0.48474</cdr:x>
      <cdr:y>0.84709</cdr:y>
    </cdr:to>
    <cdr:sp macro="" textlink="">
      <cdr:nvSpPr>
        <cdr:cNvPr id="2" name="Text Placeholder 7">
          <a:extLst xmlns:a="http://schemas.openxmlformats.org/drawingml/2006/main">
            <a:ext uri="{FF2B5EF4-FFF2-40B4-BE49-F238E27FC236}">
              <a16:creationId xmlns:a16="http://schemas.microsoft.com/office/drawing/2014/main" id="{4F61E553-49F1-496D-93C1-E5382ADB05F5}"/>
            </a:ext>
          </a:extLst>
        </cdr:cNvPr>
        <cdr:cNvSpPr>
          <a:spLocks xmlns:a="http://schemas.openxmlformats.org/drawingml/2006/main" noGrp="1"/>
        </cdr:cNvSpPr>
      </cdr:nvSpPr>
      <cdr:spPr bwMode="gray">
        <a:xfrm xmlns:a="http://schemas.openxmlformats.org/drawingml/2006/main">
          <a:off x="2463270" y="2590011"/>
          <a:ext cx="392481" cy="277027"/>
        </a:xfrm>
        <a:prstGeom xmlns:a="http://schemas.openxmlformats.org/drawingml/2006/main" prst="rect">
          <a:avLst/>
        </a:prstGeom>
        <a:solidFill xmlns:a="http://schemas.openxmlformats.org/drawingml/2006/main">
          <a:srgbClr val="FED1CE"/>
        </a:solidFill>
        <a:ln xmlns:a="http://schemas.openxmlformats.org/drawingml/2006/main">
          <a:solidFill>
            <a:schemeClr val="bg1"/>
          </a:solidFill>
        </a:ln>
      </cdr:spPr>
      <cdr:txBody>
        <a:bodyPr xmlns:a="http://schemas.openxmlformats.org/drawingml/2006/main" wrap="none" lIns="22225" tIns="0" rIns="22225" bIns="0" numCol="1" spcCol="0" anchor="ctr" anchorCtr="0">
          <a:no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marL="0" indent="0" algn="ctr">
            <a:spcBef>
              <a:spcPct val="0"/>
            </a:spcBef>
            <a:spcAft>
              <a:spcPct val="0"/>
            </a:spcAft>
            <a:buNone/>
          </a:pPr>
          <a:r>
            <a:rPr lang="en-US" sz="1200" dirty="0">
              <a:latin typeface="Arial"/>
              <a:cs typeface="Arial"/>
              <a:sym typeface="Arial"/>
            </a:rPr>
            <a:t>1</a:t>
          </a:r>
          <a:r>
            <a:rPr lang="en-US" sz="1200" b="0" dirty="0">
              <a:latin typeface="Arial"/>
              <a:cs typeface="Arial"/>
              <a:sym typeface="Arial"/>
            </a:rPr>
            <a:t>%</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idx="1"/>
          </p:nvPr>
        </p:nvSpPr>
        <p:spPr>
          <a:xfrm>
            <a:off x="3936768" y="0"/>
            <a:ext cx="3011699" cy="463408"/>
          </a:xfrm>
          <a:prstGeom prst="rect">
            <a:avLst/>
          </a:prstGeom>
        </p:spPr>
        <p:txBody>
          <a:bodyPr vert="horz" lIns="92492" tIns="46246" rIns="92492" bIns="46246" rtlCol="0"/>
          <a:lstStyle>
            <a:lvl1pPr algn="r">
              <a:defRPr sz="1200"/>
            </a:lvl1pPr>
          </a:lstStyle>
          <a:p>
            <a:fld id="{DEBC893D-80D8-4057-91F4-A4DC32AC847E}" type="datetimeFigureOut">
              <a:rPr lang="en-US" smtClean="0"/>
              <a:t>2/2/2021</a:t>
            </a:fld>
            <a:endParaRPr lang="en-US"/>
          </a:p>
        </p:txBody>
      </p:sp>
      <p:sp>
        <p:nvSpPr>
          <p:cNvPr id="4" name="Slide Image Placeholder 3"/>
          <p:cNvSpPr>
            <a:spLocks noGrp="1" noRot="1" noChangeAspect="1"/>
          </p:cNvSpPr>
          <p:nvPr>
            <p:ph type="sldImg" idx="2"/>
          </p:nvPr>
        </p:nvSpPr>
        <p:spPr>
          <a:xfrm>
            <a:off x="703263" y="1154113"/>
            <a:ext cx="5543550" cy="3117850"/>
          </a:xfrm>
          <a:prstGeom prst="rect">
            <a:avLst/>
          </a:prstGeom>
          <a:noFill/>
          <a:ln w="12700">
            <a:solidFill>
              <a:prstClr val="black"/>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92" tIns="46246" rIns="92492" bIns="4624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9"/>
            <a:ext cx="3011699" cy="463407"/>
          </a:xfrm>
          <a:prstGeom prst="rect">
            <a:avLst/>
          </a:prstGeom>
        </p:spPr>
        <p:txBody>
          <a:bodyPr vert="horz" lIns="92492" tIns="46246" rIns="92492" bIns="46246" rtlCol="0" anchor="b"/>
          <a:lstStyle>
            <a:lvl1pPr algn="r">
              <a:defRPr sz="1200"/>
            </a:lvl1pPr>
          </a:lstStyle>
          <a:p>
            <a:fld id="{DBCA4A76-4D10-452B-A91D-C88BE2285DC2}" type="slidenum">
              <a:rPr lang="en-US" smtClean="0"/>
              <a:t>‹#›</a:t>
            </a:fld>
            <a:endParaRPr lang="en-US"/>
          </a:p>
        </p:txBody>
      </p:sp>
    </p:spTree>
    <p:extLst>
      <p:ext uri="{BB962C8B-B14F-4D97-AF65-F5344CB8AC3E}">
        <p14:creationId xmlns:p14="http://schemas.microsoft.com/office/powerpoint/2010/main" val="2571220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821771" y="5045628"/>
            <a:ext cx="5468693" cy="3761596"/>
          </a:xfrm>
        </p:spPr>
        <p:txBody>
          <a:bodyPr/>
          <a:lstStyle/>
          <a:p>
            <a:endParaRPr lang="en-US" sz="1100" dirty="0"/>
          </a:p>
        </p:txBody>
      </p:sp>
      <p:sp>
        <p:nvSpPr>
          <p:cNvPr id="4" name="Slide Number Placeholder 3"/>
          <p:cNvSpPr>
            <a:spLocks noGrp="1"/>
          </p:cNvSpPr>
          <p:nvPr>
            <p:ph type="sldNum" sz="quarter" idx="10"/>
          </p:nvPr>
        </p:nvSpPr>
        <p:spPr/>
        <p:txBody>
          <a:bodyPr/>
          <a:lstStyle/>
          <a:p>
            <a:pPr defTabSz="924916">
              <a:defRPr/>
            </a:pPr>
            <a:fld id="{3C3A632B-FBDE-46D4-BF6F-6D14421E6342}" type="slidenum">
              <a:rPr lang="en-US">
                <a:solidFill>
                  <a:prstClr val="black"/>
                </a:solidFill>
                <a:latin typeface="Calibri" panose="020F0502020204030204"/>
              </a:rPr>
              <a:pPr defTabSz="924916">
                <a:defRPr/>
              </a:pPr>
              <a:t>1</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3132883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CA4A76-4D10-452B-A91D-C88BE2285DC2}" type="slidenum">
              <a:rPr lang="en-US" smtClean="0"/>
              <a:t>10</a:t>
            </a:fld>
            <a:endParaRPr lang="en-US"/>
          </a:p>
        </p:txBody>
      </p:sp>
    </p:spTree>
    <p:extLst>
      <p:ext uri="{BB962C8B-B14F-4D97-AF65-F5344CB8AC3E}">
        <p14:creationId xmlns:p14="http://schemas.microsoft.com/office/powerpoint/2010/main" val="2215802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CA4A76-4D10-452B-A91D-C88BE2285DC2}" type="slidenum">
              <a:rPr lang="en-US" smtClean="0"/>
              <a:t>11</a:t>
            </a:fld>
            <a:endParaRPr lang="en-US"/>
          </a:p>
        </p:txBody>
      </p:sp>
    </p:spTree>
    <p:extLst>
      <p:ext uri="{BB962C8B-B14F-4D97-AF65-F5344CB8AC3E}">
        <p14:creationId xmlns:p14="http://schemas.microsoft.com/office/powerpoint/2010/main" val="4027681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821771" y="5045628"/>
            <a:ext cx="5468693" cy="3761596"/>
          </a:xfrm>
        </p:spPr>
        <p:txBody>
          <a:bodyPr/>
          <a:lstStyle/>
          <a:p>
            <a:endParaRPr lang="en-US" sz="1100" dirty="0"/>
          </a:p>
        </p:txBody>
      </p:sp>
      <p:sp>
        <p:nvSpPr>
          <p:cNvPr id="4" name="Slide Number Placeholder 3"/>
          <p:cNvSpPr>
            <a:spLocks noGrp="1"/>
          </p:cNvSpPr>
          <p:nvPr>
            <p:ph type="sldNum" sz="quarter" idx="10"/>
          </p:nvPr>
        </p:nvSpPr>
        <p:spPr/>
        <p:txBody>
          <a:bodyPr/>
          <a:lstStyle/>
          <a:p>
            <a:pPr defTabSz="924916">
              <a:defRPr/>
            </a:pPr>
            <a:fld id="{3C3A632B-FBDE-46D4-BF6F-6D14421E6342}" type="slidenum">
              <a:rPr lang="en-US">
                <a:solidFill>
                  <a:prstClr val="black"/>
                </a:solidFill>
                <a:latin typeface="Calibri" panose="020F0502020204030204"/>
              </a:rPr>
              <a:pPr defTabSz="924916">
                <a:defRPr/>
              </a:pPr>
              <a:t>12</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3597459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6843" indent="-346843">
              <a:spcAft>
                <a:spcPts val="1214"/>
              </a:spcAft>
              <a:buFontTx/>
              <a:buChar char="-"/>
            </a:pPr>
            <a:r>
              <a:rPr lang="en-US" sz="2000" dirty="0">
                <a:latin typeface="Arial" panose="020B0604020202020204" pitchFamily="34" charset="0"/>
                <a:cs typeface="Arial" panose="020B0604020202020204" pitchFamily="34" charset="0"/>
              </a:rPr>
              <a:t>Some opportunities to move more revenues under the demand rates to the cost recovery or to make the rates closer to the cost ratio.   </a:t>
            </a:r>
          </a:p>
          <a:p>
            <a:pPr marL="346843" indent="-346843">
              <a:spcAft>
                <a:spcPts val="1214"/>
              </a:spcAft>
              <a:buFontTx/>
              <a:buChar char="-"/>
            </a:pPr>
            <a:r>
              <a:rPr lang="en-US" sz="2000" dirty="0">
                <a:latin typeface="Arial" panose="020B0604020202020204" pitchFamily="34" charset="0"/>
                <a:cs typeface="Arial" panose="020B0604020202020204" pitchFamily="34" charset="0"/>
              </a:rPr>
              <a:t>Demand rates are based on highest monthly peak of the customer demand usage that have less impact from the customer use than the volumetric rates. </a:t>
            </a:r>
          </a:p>
          <a:p>
            <a:pPr marL="346843" indent="-346843">
              <a:spcAft>
                <a:spcPts val="1214"/>
              </a:spcAft>
              <a:buFontTx/>
              <a:buChar char="-"/>
            </a:pPr>
            <a:r>
              <a:rPr lang="en-US" sz="2000" dirty="0">
                <a:latin typeface="Arial" panose="020B0604020202020204" pitchFamily="34" charset="0"/>
                <a:cs typeface="Arial" panose="020B0604020202020204" pitchFamily="34" charset="0"/>
              </a:rPr>
              <a:t>In the last and current rate cases - 5% </a:t>
            </a:r>
            <a:r>
              <a:rPr lang="en-US" sz="2000" b="1" dirty="0">
                <a:latin typeface="Arial" panose="020B0604020202020204" pitchFamily="34" charset="0"/>
                <a:cs typeface="Arial" panose="020B0604020202020204" pitchFamily="34" charset="0"/>
              </a:rPr>
              <a:t>Energy and Demand Shifting </a:t>
            </a:r>
            <a:r>
              <a:rPr lang="en-US" sz="2000" dirty="0">
                <a:latin typeface="Arial" panose="020B0604020202020204" pitchFamily="34" charset="0"/>
                <a:cs typeface="Arial" panose="020B0604020202020204" pitchFamily="34" charset="0"/>
              </a:rPr>
              <a:t>to move 5% of the energy revenue to the demand revenue for the demand classes.</a:t>
            </a:r>
          </a:p>
          <a:p>
            <a:pPr marL="346843" indent="-346843">
              <a:spcAft>
                <a:spcPts val="1214"/>
              </a:spcAft>
              <a:buFontTx/>
              <a:buChar char="-"/>
            </a:pPr>
            <a:r>
              <a:rPr lang="en-US" sz="2000" dirty="0">
                <a:latin typeface="Arial" panose="020B0604020202020204" pitchFamily="34" charset="0"/>
                <a:cs typeface="Arial" panose="020B0604020202020204" pitchFamily="34" charset="0"/>
              </a:rPr>
              <a:t>Adjusting the </a:t>
            </a:r>
            <a:r>
              <a:rPr lang="en-US" sz="2000" b="1" dirty="0">
                <a:latin typeface="Arial" panose="020B0604020202020204" pitchFamily="34" charset="0"/>
                <a:cs typeface="Arial" panose="020B0604020202020204" pitchFamily="34" charset="0"/>
              </a:rPr>
              <a:t>High-Tension and Low-Tension </a:t>
            </a:r>
            <a:r>
              <a:rPr lang="en-US" sz="2000" dirty="0">
                <a:latin typeface="Arial" panose="020B0604020202020204" pitchFamily="34" charset="0"/>
                <a:cs typeface="Arial" panose="020B0604020202020204" pitchFamily="34" charset="0"/>
              </a:rPr>
              <a:t>rates to make a better approach to the cost.  </a:t>
            </a:r>
          </a:p>
          <a:p>
            <a:pPr marL="346843" indent="-346843">
              <a:spcAft>
                <a:spcPts val="1214"/>
              </a:spcAft>
              <a:buFontTx/>
              <a:buChar char="-"/>
            </a:pPr>
            <a:r>
              <a:rPr lang="en-US" sz="2000" dirty="0">
                <a:latin typeface="Arial" panose="020B0604020202020204" pitchFamily="34" charset="0"/>
                <a:cs typeface="Arial" panose="020B0604020202020204" pitchFamily="34" charset="0"/>
              </a:rPr>
              <a:t>Criteria for a threshold limit to adjust the rates to approach the HT/LT cost ratio.  </a:t>
            </a:r>
          </a:p>
          <a:p>
            <a:pPr marL="346843" indent="-346843">
              <a:spcAft>
                <a:spcPts val="1214"/>
              </a:spcAft>
              <a:buFontTx/>
              <a:buChar char="-"/>
            </a:pPr>
            <a:r>
              <a:rPr lang="en-US" sz="2000" dirty="0">
                <a:latin typeface="Arial" panose="020B0604020202020204" pitchFamily="34" charset="0"/>
                <a:cs typeface="Arial" panose="020B0604020202020204" pitchFamily="34" charset="0"/>
              </a:rPr>
              <a:t>In the last rate case, we had a 10% threshold.  In the current rate case, we had a 5%.  </a:t>
            </a:r>
          </a:p>
          <a:p>
            <a:pPr marL="346843" indent="-346843">
              <a:spcAft>
                <a:spcPts val="1214"/>
              </a:spcAft>
              <a:buFontTx/>
              <a:buChar char="-"/>
            </a:pPr>
            <a:r>
              <a:rPr lang="en-US" sz="2000" dirty="0">
                <a:latin typeface="Arial" panose="020B0604020202020204" pitchFamily="34" charset="0"/>
                <a:cs typeface="Arial" panose="020B0604020202020204" pitchFamily="34" charset="0"/>
              </a:rPr>
              <a:t>If the ratio of the HT rate to LT rate in current rates, after the energy and demand shifting, is higher or lower than the ratio of HT cost to LT cost by 5%, need to redesign the rates to make the rates ratio to approach the cost ratio.</a:t>
            </a:r>
          </a:p>
          <a:p>
            <a:pPr marL="346843" indent="-346843">
              <a:spcAft>
                <a:spcPts val="1214"/>
              </a:spcAft>
              <a:buFontTx/>
              <a:buChar char="-"/>
            </a:pPr>
            <a:r>
              <a:rPr lang="en-US" sz="2000" b="1" dirty="0">
                <a:latin typeface="Arial" panose="020B0604020202020204" pitchFamily="34" charset="0"/>
                <a:cs typeface="Arial" panose="020B0604020202020204" pitchFamily="34" charset="0"/>
              </a:rPr>
              <a:t>Minimum Demand Shifting </a:t>
            </a:r>
            <a:r>
              <a:rPr lang="en-US" sz="2000" dirty="0">
                <a:latin typeface="Arial" panose="020B0604020202020204" pitchFamily="34" charset="0"/>
                <a:cs typeface="Arial" panose="020B0604020202020204" pitchFamily="34" charset="0"/>
              </a:rPr>
              <a:t>to move more revenues under the fixed revenue.   </a:t>
            </a:r>
          </a:p>
          <a:p>
            <a:pPr marL="346843" indent="-346843">
              <a:spcAft>
                <a:spcPts val="1214"/>
              </a:spcAft>
              <a:buFontTx/>
              <a:buChar char="-"/>
            </a:pPr>
            <a:r>
              <a:rPr lang="en-US" sz="2000" dirty="0">
                <a:latin typeface="Arial" panose="020B0604020202020204" pitchFamily="34" charset="0"/>
                <a:cs typeface="Arial" panose="020B0604020202020204" pitchFamily="34" charset="0"/>
              </a:rPr>
              <a:t>5% minimum demand shift in the last rate case; nothing in this current rate case.</a:t>
            </a:r>
          </a:p>
          <a:p>
            <a:pPr marL="346843" indent="-346843">
              <a:spcAft>
                <a:spcPts val="1214"/>
              </a:spcAft>
              <a:buFontTx/>
              <a:buChar char="-"/>
            </a:pPr>
            <a:r>
              <a:rPr lang="en-US" sz="2000" b="1" dirty="0">
                <a:latin typeface="Arial" panose="020B0604020202020204" pitchFamily="34" charset="0"/>
                <a:cs typeface="Arial" panose="020B0604020202020204" pitchFamily="34" charset="0"/>
              </a:rPr>
              <a:t>Demand Charges Considerations </a:t>
            </a:r>
            <a:r>
              <a:rPr lang="en-US" sz="2000" dirty="0">
                <a:latin typeface="Arial" panose="020B0604020202020204" pitchFamily="34" charset="0"/>
                <a:cs typeface="Arial" panose="020B0604020202020204" pitchFamily="34" charset="0"/>
              </a:rPr>
              <a:t>- applying to the current rates before working on the proposed rates.   </a:t>
            </a:r>
          </a:p>
          <a:p>
            <a:pPr marL="346843" indent="-346843">
              <a:spcAft>
                <a:spcPts val="1214"/>
              </a:spcAft>
              <a:buFontTx/>
              <a:buChar char="-"/>
            </a:pPr>
            <a:r>
              <a:rPr lang="en-US" sz="2000" dirty="0">
                <a:latin typeface="Arial" panose="020B0604020202020204" pitchFamily="34" charset="0"/>
                <a:cs typeface="Arial" panose="020B0604020202020204" pitchFamily="34" charset="0"/>
              </a:rPr>
              <a:t>Sample of rate design in SC9 Rate I.  How to apply these revenues shifting in the rate design.  </a:t>
            </a:r>
          </a:p>
          <a:p>
            <a:pPr marL="346843" indent="-346843">
              <a:spcAft>
                <a:spcPts val="1214"/>
              </a:spcAft>
              <a:buFontTx/>
              <a:buChar char="-"/>
            </a:pPr>
            <a:r>
              <a:rPr lang="en-US" sz="2000" dirty="0">
                <a:latin typeface="Arial" panose="020B0604020202020204" pitchFamily="34" charset="0"/>
                <a:cs typeface="Arial" panose="020B0604020202020204" pitchFamily="34" charset="0"/>
              </a:rPr>
              <a:t>All these revenues shifting are revenue neutral.  No revenue impact to the company.  </a:t>
            </a:r>
            <a:endParaRPr lang="en-US" sz="2800" b="1" dirty="0"/>
          </a:p>
          <a:p>
            <a:pPr lvl="2">
              <a:spcBef>
                <a:spcPts val="607"/>
              </a:spcBef>
              <a:spcAft>
                <a:spcPts val="607"/>
              </a:spcAft>
            </a:pPr>
            <a:endParaRPr lang="en-US" sz="2000" dirty="0">
              <a:latin typeface="Arial" panose="020B0604020202020204" pitchFamily="34" charset="0"/>
              <a:cs typeface="Arial" panose="020B0604020202020204" pitchFamily="34" charset="0"/>
            </a:endParaRPr>
          </a:p>
          <a:p>
            <a:pPr lvl="2">
              <a:spcBef>
                <a:spcPts val="607"/>
              </a:spcBef>
              <a:spcAft>
                <a:spcPts val="607"/>
              </a:spcAft>
            </a:pPr>
            <a:endParaRPr lang="en-US" sz="2000" dirty="0">
              <a:latin typeface="Arial" panose="020B0604020202020204" pitchFamily="34" charset="0"/>
              <a:cs typeface="Arial" panose="020B0604020202020204" pitchFamily="34" charset="0"/>
            </a:endParaRPr>
          </a:p>
          <a:p>
            <a:pPr marL="346843" indent="-346843">
              <a:lnSpc>
                <a:spcPct val="107000"/>
              </a:lnSpc>
              <a:spcAft>
                <a:spcPts val="809"/>
              </a:spcAft>
              <a:buFont typeface="Calibri" panose="020F0502020204030204" pitchFamily="34" charset="0"/>
              <a:buChar char="-"/>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3FC19A5-2018-4E65-BE9E-0E04426E41BE}" type="slidenum">
              <a:rPr lang="en-US" smtClean="0"/>
              <a:t>13</a:t>
            </a:fld>
            <a:endParaRPr lang="en-US" dirty="0"/>
          </a:p>
        </p:txBody>
      </p:sp>
    </p:spTree>
    <p:extLst>
      <p:ext uri="{BB962C8B-B14F-4D97-AF65-F5344CB8AC3E}">
        <p14:creationId xmlns:p14="http://schemas.microsoft.com/office/powerpoint/2010/main" val="32988755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6843" indent="-346843">
              <a:lnSpc>
                <a:spcPct val="107000"/>
              </a:lnSpc>
              <a:spcAft>
                <a:spcPts val="809"/>
              </a:spcAft>
              <a:buFont typeface="Calibri" panose="020F0502020204030204" pitchFamily="34" charset="0"/>
              <a:buChar char="-"/>
            </a:pPr>
            <a:r>
              <a:rPr lang="en-US" sz="1800" dirty="0">
                <a:latin typeface="Calibri" panose="020F0502020204030204" pitchFamily="34" charset="0"/>
                <a:ea typeface="Calibri" panose="020F0502020204030204" pitchFamily="34" charset="0"/>
                <a:cs typeface="Times New Roman" panose="02020603050405020304" pitchFamily="18" charset="0"/>
              </a:rPr>
              <a:t>Try to have better align to the cost</a:t>
            </a:r>
          </a:p>
          <a:p>
            <a:pPr marL="346843" indent="-346843">
              <a:lnSpc>
                <a:spcPct val="107000"/>
              </a:lnSpc>
              <a:spcAft>
                <a:spcPts val="809"/>
              </a:spcAft>
              <a:buFont typeface="Calibri" panose="020F0502020204030204" pitchFamily="34" charset="0"/>
              <a:buChar char="-"/>
            </a:pPr>
            <a:r>
              <a:rPr lang="en-US" sz="1800" dirty="0">
                <a:latin typeface="Calibri" panose="020F0502020204030204" pitchFamily="34" charset="0"/>
                <a:ea typeface="Calibri" panose="020F0502020204030204" pitchFamily="34" charset="0"/>
                <a:cs typeface="Times New Roman" panose="02020603050405020304" pitchFamily="18" charset="0"/>
              </a:rPr>
              <a:t>Customer charges for both electric and gas are always lower than the customer costs except SC1 Rate I in gas.   Higher than the customer cost is unusual. </a:t>
            </a:r>
          </a:p>
          <a:p>
            <a:endParaRPr lang="en-US" dirty="0"/>
          </a:p>
        </p:txBody>
      </p:sp>
      <p:sp>
        <p:nvSpPr>
          <p:cNvPr id="4" name="Slide Number Placeholder 3"/>
          <p:cNvSpPr>
            <a:spLocks noGrp="1"/>
          </p:cNvSpPr>
          <p:nvPr>
            <p:ph type="sldNum" sz="quarter" idx="5"/>
          </p:nvPr>
        </p:nvSpPr>
        <p:spPr/>
        <p:txBody>
          <a:bodyPr/>
          <a:lstStyle/>
          <a:p>
            <a:fld id="{F3FC19A5-2018-4E65-BE9E-0E04426E41BE}" type="slidenum">
              <a:rPr lang="en-US" smtClean="0"/>
              <a:t>14</a:t>
            </a:fld>
            <a:endParaRPr lang="en-US" dirty="0"/>
          </a:p>
        </p:txBody>
      </p:sp>
    </p:spTree>
    <p:extLst>
      <p:ext uri="{BB962C8B-B14F-4D97-AF65-F5344CB8AC3E}">
        <p14:creationId xmlns:p14="http://schemas.microsoft.com/office/powerpoint/2010/main" val="20602648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916">
              <a:defRPr/>
            </a:pPr>
            <a:r>
              <a:rPr lang="en-US" b="1" dirty="0">
                <a:latin typeface="Arial" panose="020B0604020202020204" pitchFamily="34" charset="0"/>
                <a:cs typeface="Arial" panose="020B0604020202020204" pitchFamily="34" charset="0"/>
              </a:rPr>
              <a:t>SC1 Minimum Charge Bill Impacts</a:t>
            </a:r>
            <a:r>
              <a:rPr lang="en-US" sz="800" dirty="0"/>
              <a:t> </a:t>
            </a:r>
          </a:p>
          <a:p>
            <a:pPr defTabSz="924916">
              <a:defRPr/>
            </a:pPr>
            <a:r>
              <a:rPr lang="en-US" dirty="0"/>
              <a:t>Customer minimum charges were increased for all firm SCs based on ECOS indications. The indications showed the increase for all firm SCs, but SC1. But then for SC1, 85% of revenues come from the minimum charges. If we would decrease Minimum charge, then the bill impact on the other block rate customers would be significantly and disproportionally high, so the min charge for SC1 customers was increased as well.</a:t>
            </a:r>
          </a:p>
          <a:p>
            <a:pPr defTabSz="924916">
              <a:defRPr/>
            </a:pPr>
            <a:endParaRPr lang="en-US" dirty="0"/>
          </a:p>
          <a:p>
            <a:pPr defTabSz="924916">
              <a:defRPr/>
            </a:pPr>
            <a:r>
              <a:rPr lang="en-US" dirty="0"/>
              <a:t>Here we can see the Impact on high usage customers</a:t>
            </a:r>
          </a:p>
          <a:p>
            <a:pPr defTabSz="924916">
              <a:defRPr/>
            </a:pPr>
            <a:r>
              <a:rPr lang="en-US" dirty="0"/>
              <a:t>Staff requested to identify large usage customers (1000 </a:t>
            </a:r>
            <a:r>
              <a:rPr lang="en-US" dirty="0" err="1"/>
              <a:t>therms</a:t>
            </a:r>
            <a:r>
              <a:rPr lang="en-US" dirty="0"/>
              <a:t>+) to move under another SC (if eligible)</a:t>
            </a:r>
          </a:p>
          <a:p>
            <a:pPr defTabSz="924916">
              <a:defRPr/>
            </a:pPr>
            <a:r>
              <a:rPr lang="en-US" dirty="0"/>
              <a:t>But Company‘ d lose of Revenue as these customers are not part of allowed revenues, then</a:t>
            </a:r>
          </a:p>
          <a:p>
            <a:pPr defTabSz="924916">
              <a:defRPr/>
            </a:pPr>
            <a:r>
              <a:rPr lang="en-US" dirty="0"/>
              <a:t>The Company proposed &amp; staff supported to include SC1 in the RDM</a:t>
            </a:r>
          </a:p>
          <a:p>
            <a:endParaRPr lang="en-US" dirty="0"/>
          </a:p>
        </p:txBody>
      </p:sp>
      <p:sp>
        <p:nvSpPr>
          <p:cNvPr id="4" name="Slide Number Placeholder 3"/>
          <p:cNvSpPr>
            <a:spLocks noGrp="1"/>
          </p:cNvSpPr>
          <p:nvPr>
            <p:ph type="sldNum" sz="quarter" idx="5"/>
          </p:nvPr>
        </p:nvSpPr>
        <p:spPr/>
        <p:txBody>
          <a:bodyPr/>
          <a:lstStyle/>
          <a:p>
            <a:fld id="{DBCA4A76-4D10-452B-A91D-C88BE2285DC2}" type="slidenum">
              <a:rPr lang="en-US" smtClean="0"/>
              <a:t>15</a:t>
            </a:fld>
            <a:endParaRPr lang="en-US"/>
          </a:p>
        </p:txBody>
      </p:sp>
    </p:spTree>
    <p:extLst>
      <p:ext uri="{BB962C8B-B14F-4D97-AF65-F5344CB8AC3E}">
        <p14:creationId xmlns:p14="http://schemas.microsoft.com/office/powerpoint/2010/main" val="38102153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821771" y="5045628"/>
            <a:ext cx="5468693" cy="3761596"/>
          </a:xfrm>
        </p:spPr>
        <p:txBody>
          <a:bodyPr/>
          <a:lstStyle/>
          <a:p>
            <a:pPr>
              <a:spcBef>
                <a:spcPts val="910"/>
              </a:spcBef>
              <a:spcAft>
                <a:spcPts val="910"/>
              </a:spcAft>
            </a:pPr>
            <a:endParaRPr lang="en-US" sz="2000" b="1" dirty="0">
              <a:latin typeface="Arial" panose="020B0604020202020204" pitchFamily="34" charset="0"/>
              <a:cs typeface="Arial" panose="020B0604020202020204" pitchFamily="34" charset="0"/>
            </a:endParaRPr>
          </a:p>
          <a:p>
            <a:pPr>
              <a:spcBef>
                <a:spcPts val="910"/>
              </a:spcBef>
              <a:spcAft>
                <a:spcPts val="910"/>
              </a:spcAft>
            </a:pPr>
            <a:r>
              <a:rPr lang="en-US" sz="2000" b="1" dirty="0">
                <a:latin typeface="Arial" panose="020B0604020202020204" pitchFamily="34" charset="0"/>
                <a:cs typeface="Arial" panose="020B0604020202020204" pitchFamily="34" charset="0"/>
              </a:rPr>
              <a:t>Niagara Mohawk &amp; Central Hudson proposed flattening block rates (2020 Rate Cases)</a:t>
            </a:r>
          </a:p>
          <a:p>
            <a:pPr lvl="1">
              <a:spcBef>
                <a:spcPts val="607"/>
              </a:spcBef>
              <a:spcAft>
                <a:spcPts val="607"/>
              </a:spcAft>
            </a:pPr>
            <a:r>
              <a:rPr lang="en-US" sz="1800" dirty="0">
                <a:latin typeface="Arial" panose="020B0604020202020204" pitchFamily="34" charset="0"/>
                <a:cs typeface="Arial" panose="020B0604020202020204" pitchFamily="34" charset="0"/>
              </a:rPr>
              <a:t>PSC Testimony</a:t>
            </a:r>
          </a:p>
          <a:p>
            <a:pPr lvl="1">
              <a:spcBef>
                <a:spcPts val="607"/>
              </a:spcBef>
              <a:spcAft>
                <a:spcPts val="607"/>
              </a:spcAft>
            </a:pPr>
            <a:r>
              <a:rPr lang="en-US" sz="1800" dirty="0">
                <a:latin typeface="Arial" panose="020B0604020202020204" pitchFamily="34" charset="0"/>
                <a:cs typeface="Arial" panose="020B0604020202020204" pitchFamily="34" charset="0"/>
              </a:rPr>
              <a:t>PULP Testimony</a:t>
            </a:r>
          </a:p>
          <a:p>
            <a:endParaRPr lang="en-US" sz="1800" u="sng" dirty="0">
              <a:solidFill>
                <a:srgbClr val="000000"/>
              </a:solidFill>
              <a:latin typeface="Times New Roman" panose="02020603050405020304" pitchFamily="18" charset="0"/>
            </a:endParaRPr>
          </a:p>
          <a:p>
            <a:r>
              <a:rPr lang="en-US" sz="1800" u="sng" dirty="0">
                <a:solidFill>
                  <a:srgbClr val="000000"/>
                </a:solidFill>
                <a:latin typeface="Times New Roman" panose="02020603050405020304" pitchFamily="18" charset="0"/>
              </a:rPr>
              <a:t>CASES 20-E-0380, 20-G-0381 Niagara Mohawk</a:t>
            </a:r>
          </a:p>
          <a:p>
            <a:r>
              <a:rPr lang="en-US" sz="1800" dirty="0">
                <a:solidFill>
                  <a:srgbClr val="000000"/>
                </a:solidFill>
                <a:latin typeface="Times New Roman" panose="02020603050405020304" pitchFamily="18" charset="0"/>
              </a:rPr>
              <a:t>The Panel states that the rationale for flattening gas block rates is to promote conservation. </a:t>
            </a:r>
            <a:r>
              <a:rPr lang="en-US" sz="1800" b="1" dirty="0">
                <a:solidFill>
                  <a:srgbClr val="000000"/>
                </a:solidFill>
                <a:latin typeface="Times New Roman" panose="02020603050405020304" pitchFamily="18" charset="0"/>
              </a:rPr>
              <a:t>Yates: </a:t>
            </a:r>
            <a:r>
              <a:rPr lang="en-US" sz="1800" dirty="0">
                <a:solidFill>
                  <a:srgbClr val="000000"/>
                </a:solidFill>
                <a:latin typeface="Times New Roman" panose="02020603050405020304" pitchFamily="18" charset="0"/>
              </a:rPr>
              <a:t>…it moves toward “flatter” volumetric gas rates, which are a rudimentary use of “market signals” to incentivize behavior that uses less fossil fuels. </a:t>
            </a:r>
          </a:p>
          <a:p>
            <a:r>
              <a:rPr lang="en-US" sz="1100" u="sng" dirty="0"/>
              <a:t>CECONY 19-G-0066 </a:t>
            </a:r>
          </a:p>
          <a:p>
            <a:r>
              <a:rPr lang="en-US" sz="1100" dirty="0"/>
              <a:t>PULP witness Yates, on pp. 34-39 of his testimony, proposes to adopt flat block rates to address af</a:t>
            </a:r>
            <a:r>
              <a:rPr lang="en-US" sz="1100" u="sng" dirty="0"/>
              <a:t>fordability issue for low-income customers and comments that declining block rates do not properly incentivize customers to conserve</a:t>
            </a:r>
            <a:r>
              <a:rPr lang="en-US" sz="1100" dirty="0"/>
              <a:t>.</a:t>
            </a:r>
          </a:p>
          <a:p>
            <a:r>
              <a:rPr lang="en-US" sz="1100" u="sng" dirty="0">
                <a:latin typeface="Courier New" panose="02070309020205020404" pitchFamily="49" charset="0"/>
                <a:ea typeface="Times New Roman" panose="02020603050405020304" pitchFamily="18" charset="0"/>
              </a:rPr>
              <a:t>In Cases 16-E-0060 and 16-G-0061 </a:t>
            </a:r>
            <a:r>
              <a:rPr lang="en-US" sz="1100" dirty="0">
                <a:latin typeface="Courier New" panose="02070309020205020404" pitchFamily="49" charset="0"/>
                <a:ea typeface="Times New Roman" panose="02020603050405020304" pitchFamily="18" charset="0"/>
              </a:rPr>
              <a:t>(opposite),</a:t>
            </a:r>
          </a:p>
          <a:p>
            <a:r>
              <a:rPr lang="en-US" sz="1100" dirty="0">
                <a:latin typeface="Courier New" panose="02070309020205020404" pitchFamily="49" charset="0"/>
                <a:ea typeface="Times New Roman" panose="02020603050405020304" pitchFamily="18" charset="0"/>
              </a:rPr>
              <a:t>PULP Witness Yates, on p. 41 of his testimony, commented about the flat block rates that he proposes now that “flat block rates for delivery service create affordability problems for low income customers, and act as a disincentive to conservation and energy efficiency initiative”. </a:t>
            </a:r>
            <a:endParaRPr lang="en-US" sz="1100" dirty="0"/>
          </a:p>
          <a:p>
            <a:pPr algn="l"/>
            <a:r>
              <a:rPr lang="en-US" sz="1100" dirty="0"/>
              <a:t>Furthermore, even modest steps toward a different block rate structure may have substantial bill impacts for some or all customer classes. In addition, PULP’s flat block rate proposal is </a:t>
            </a:r>
            <a:r>
              <a:rPr lang="en-US" sz="1100" u="sng" dirty="0"/>
              <a:t>inconsistent with cost causation</a:t>
            </a:r>
            <a:r>
              <a:rPr lang="en-US" sz="1100" dirty="0"/>
              <a:t> because they force large customers to subsidize low usage customers (Case 16-G-0058, Companies’ Reply Statement, pp.12-13, where Commission policy favoring a transition to cost-based rates). </a:t>
            </a:r>
            <a:endParaRPr lang="en-US" sz="1800" dirty="0">
              <a:solidFill>
                <a:srgbClr val="000000"/>
              </a:solidFill>
            </a:endParaRPr>
          </a:p>
          <a:p>
            <a:pPr defTabSz="924916">
              <a:defRPr/>
            </a:pPr>
            <a:r>
              <a:rPr lang="en-US" sz="1800" u="sng" dirty="0">
                <a:solidFill>
                  <a:srgbClr val="000000"/>
                </a:solidFill>
              </a:rPr>
              <a:t>Central Hudson CASE 20-G-0429 &amp; CASE 20-E-0428 </a:t>
            </a:r>
          </a:p>
          <a:p>
            <a:pPr defTabSz="924916">
              <a:defRPr/>
            </a:pPr>
            <a:r>
              <a:rPr lang="en-US" sz="1800" u="sng" dirty="0">
                <a:solidFill>
                  <a:srgbClr val="000000"/>
                </a:solidFill>
              </a:rPr>
              <a:t>Promotes EE</a:t>
            </a:r>
          </a:p>
          <a:p>
            <a:pPr defTabSz="924916">
              <a:defRPr/>
            </a:pPr>
            <a:r>
              <a:rPr lang="en-US" sz="1800" i="1" dirty="0">
                <a:solidFill>
                  <a:srgbClr val="C55A11"/>
                </a:solidFill>
                <a:latin typeface="Times New Roman" panose="02020603050405020304" pitchFamily="18" charset="0"/>
                <a:ea typeface="Calibri" panose="020F0502020204030204" pitchFamily="34" charset="0"/>
              </a:rPr>
              <a:t>The </a:t>
            </a:r>
            <a:r>
              <a:rPr lang="en-US" sz="1800" b="1" i="1" dirty="0">
                <a:solidFill>
                  <a:srgbClr val="C55A11"/>
                </a:solidFill>
                <a:latin typeface="Times New Roman" panose="02020603050405020304" pitchFamily="18" charset="0"/>
                <a:ea typeface="Calibri" panose="020F0502020204030204" pitchFamily="34" charset="0"/>
              </a:rPr>
              <a:t>Company’</a:t>
            </a:r>
            <a:r>
              <a:rPr lang="en-US" sz="1800" i="1" dirty="0">
                <a:solidFill>
                  <a:srgbClr val="C55A11"/>
                </a:solidFill>
                <a:latin typeface="Times New Roman" panose="02020603050405020304" pitchFamily="18" charset="0"/>
                <a:ea typeface="Calibri" panose="020F0502020204030204" pitchFamily="34" charset="0"/>
              </a:rPr>
              <a:t>s reason for adopting flat volumetric rates for gas delivery is to improve the price signal of delivery rate design, which is consistent with the Commission’s goal </a:t>
            </a:r>
            <a:r>
              <a:rPr lang="en-US" sz="1800" b="1" i="1" dirty="0">
                <a:solidFill>
                  <a:srgbClr val="C55A11"/>
                </a:solidFill>
                <a:latin typeface="Times New Roman" panose="02020603050405020304" pitchFamily="18" charset="0"/>
                <a:ea typeface="Calibri" panose="020F0502020204030204" pitchFamily="34" charset="0"/>
              </a:rPr>
              <a:t>to promote energy efficiency (Yates Agreed)</a:t>
            </a:r>
            <a:r>
              <a:rPr lang="en-US" sz="1800" i="1" dirty="0">
                <a:solidFill>
                  <a:srgbClr val="C55A11"/>
                </a:solidFill>
                <a:latin typeface="Times New Roman" panose="02020603050405020304" pitchFamily="18" charset="0"/>
                <a:ea typeface="Calibri" panose="020F0502020204030204" pitchFamily="34" charset="0"/>
              </a:rPr>
              <a:t>; the Panel believes that declining block rates send the wrong </a:t>
            </a:r>
            <a:r>
              <a:rPr lang="en-US" sz="1800" b="1" i="1" dirty="0">
                <a:solidFill>
                  <a:srgbClr val="C55A11"/>
                </a:solidFill>
                <a:latin typeface="Times New Roman" panose="02020603050405020304" pitchFamily="18" charset="0"/>
                <a:ea typeface="Calibri" panose="020F0502020204030204" pitchFamily="34" charset="0"/>
              </a:rPr>
              <a:t>price signal</a:t>
            </a:r>
            <a:r>
              <a:rPr lang="en-US" sz="1800" i="1" dirty="0">
                <a:solidFill>
                  <a:srgbClr val="C55A11"/>
                </a:solidFill>
                <a:latin typeface="Times New Roman" panose="02020603050405020304" pitchFamily="18" charset="0"/>
                <a:ea typeface="Calibri" panose="020F0502020204030204" pitchFamily="34" charset="0"/>
              </a:rPr>
              <a:t> since prices decrease when consumption increases, thus incentivizing greater use of  fuel &amp; as well</a:t>
            </a:r>
            <a:r>
              <a:rPr lang="en-US" sz="1800" dirty="0">
                <a:solidFill>
                  <a:srgbClr val="000000"/>
                </a:solidFill>
                <a:latin typeface="Times New Roman" panose="02020603050405020304" pitchFamily="18" charset="0"/>
                <a:ea typeface="Calibri" panose="020F0502020204030204" pitchFamily="34" charset="0"/>
              </a:rPr>
              <a:t> </a:t>
            </a:r>
            <a:r>
              <a:rPr lang="en-US" sz="1800" b="1" i="1" dirty="0">
                <a:solidFill>
                  <a:srgbClr val="C55A11"/>
                </a:solidFill>
                <a:latin typeface="Times New Roman" panose="02020603050405020304" pitchFamily="18" charset="0"/>
                <a:ea typeface="Calibri" panose="020F0502020204030204" pitchFamily="34" charset="0"/>
              </a:rPr>
              <a:t>can address the need for gas peak usage reduction</a:t>
            </a:r>
            <a:r>
              <a:rPr lang="en-US" sz="1800" i="1" dirty="0">
                <a:solidFill>
                  <a:srgbClr val="C55A11"/>
                </a:solidFill>
                <a:latin typeface="Times New Roman" panose="02020603050405020304" pitchFamily="18" charset="0"/>
                <a:ea typeface="Calibri" panose="020F0502020204030204" pitchFamily="34" charset="0"/>
              </a:rPr>
              <a:t> and the goal of </a:t>
            </a:r>
            <a:r>
              <a:rPr lang="en-US" sz="1800" b="1" i="1" dirty="0">
                <a:solidFill>
                  <a:srgbClr val="C55A11"/>
                </a:solidFill>
                <a:latin typeface="Times New Roman" panose="02020603050405020304" pitchFamily="18" charset="0"/>
                <a:ea typeface="Calibri" panose="020F0502020204030204" pitchFamily="34" charset="0"/>
              </a:rPr>
              <a:t>avoiding incremental gas infrastructure investment</a:t>
            </a:r>
            <a:r>
              <a:rPr lang="en-US" sz="1800" i="1" dirty="0">
                <a:solidFill>
                  <a:srgbClr val="C55A11"/>
                </a:solidFill>
                <a:latin typeface="Times New Roman" panose="02020603050405020304" pitchFamily="18" charset="0"/>
                <a:ea typeface="Calibri" panose="020F0502020204030204" pitchFamily="34" charset="0"/>
              </a:rPr>
              <a:t>. </a:t>
            </a:r>
            <a:r>
              <a:rPr lang="en-US" sz="1800" u="sng" dirty="0">
                <a:solidFill>
                  <a:srgbClr val="000000"/>
                </a:solidFill>
              </a:rPr>
              <a:t>  </a:t>
            </a:r>
          </a:p>
          <a:p>
            <a:pPr defTabSz="924916">
              <a:defRPr/>
            </a:pPr>
            <a:r>
              <a:rPr lang="en-US" sz="1100" u="sng" dirty="0">
                <a:solidFill>
                  <a:srgbClr val="000000"/>
                </a:solidFill>
              </a:rPr>
              <a:t>Affordability for LI Customers</a:t>
            </a:r>
          </a:p>
          <a:p>
            <a:pPr defTabSz="924916">
              <a:defRPr/>
            </a:pPr>
            <a:r>
              <a:rPr lang="en-US" sz="1800" i="1" dirty="0">
                <a:solidFill>
                  <a:srgbClr val="C55A11"/>
                </a:solidFill>
                <a:latin typeface="Times New Roman" panose="02020603050405020304" pitchFamily="18" charset="0"/>
                <a:ea typeface="Calibri" panose="020F0502020204030204" pitchFamily="34" charset="0"/>
              </a:rPr>
              <a:t>The effect of the proposed flat rates would  be to charge lower usage customers less and </a:t>
            </a:r>
            <a:r>
              <a:rPr lang="en-US" sz="1800" b="1" i="1" dirty="0">
                <a:solidFill>
                  <a:srgbClr val="C55A11"/>
                </a:solidFill>
                <a:latin typeface="Times New Roman" panose="02020603050405020304" pitchFamily="18" charset="0"/>
                <a:ea typeface="Calibri" panose="020F0502020204030204" pitchFamily="34" charset="0"/>
              </a:rPr>
              <a:t>higher usage customers more</a:t>
            </a:r>
            <a:r>
              <a:rPr lang="en-US" sz="1800" i="1" dirty="0">
                <a:solidFill>
                  <a:srgbClr val="C55A11"/>
                </a:solidFill>
                <a:latin typeface="Times New Roman" panose="02020603050405020304" pitchFamily="18" charset="0"/>
                <a:ea typeface="Calibri" panose="020F0502020204030204" pitchFamily="34" charset="0"/>
              </a:rPr>
              <a:t>. The more that higher usage customers use, the higher the percentage increase they would experience in their delivery rates, which explains the accelerating percentage increase for these customers under the </a:t>
            </a:r>
            <a:r>
              <a:rPr lang="en-US" sz="1800" b="1" i="1" dirty="0">
                <a:solidFill>
                  <a:srgbClr val="C55A11"/>
                </a:solidFill>
                <a:latin typeface="Times New Roman" panose="02020603050405020304" pitchFamily="18" charset="0"/>
                <a:ea typeface="Calibri" panose="020F0502020204030204" pitchFamily="34" charset="0"/>
              </a:rPr>
              <a:t>Company’s proposal</a:t>
            </a:r>
            <a:r>
              <a:rPr lang="en-US" sz="1800" i="1" dirty="0">
                <a:solidFill>
                  <a:srgbClr val="C55A11"/>
                </a:solidFill>
                <a:latin typeface="Times New Roman" panose="02020603050405020304" pitchFamily="18" charset="0"/>
                <a:ea typeface="Calibri" panose="020F0502020204030204" pitchFamily="34" charset="0"/>
              </a:rPr>
              <a:t>. Plus mitigates the effect of rate increases on lower consuming (presumably lower-income) customers  to ensure that essential uses of energy remain affordable for all customers.</a:t>
            </a:r>
          </a:p>
          <a:p>
            <a:pPr defTabSz="924916">
              <a:defRPr/>
            </a:pPr>
            <a:r>
              <a:rPr lang="en-US" sz="1800" dirty="0">
                <a:solidFill>
                  <a:srgbClr val="92D050"/>
                </a:solidFill>
                <a:latin typeface="Calibri" panose="020F0502020204030204" pitchFamily="34" charset="0"/>
                <a:ea typeface="Calibri" panose="020F0502020204030204" pitchFamily="34" charset="0"/>
                <a:cs typeface="Arial" panose="020B0604020202020204" pitchFamily="34" charset="0"/>
              </a:rPr>
              <a:t>Simple to understand and </a:t>
            </a:r>
            <a:r>
              <a:rPr lang="en-US" sz="1800" u="sng" dirty="0">
                <a:solidFill>
                  <a:srgbClr val="92D050"/>
                </a:solidFill>
                <a:latin typeface="Calibri" panose="020F0502020204030204" pitchFamily="34" charset="0"/>
                <a:ea typeface="Calibri" panose="020F0502020204030204" pitchFamily="34" charset="0"/>
                <a:cs typeface="Arial" panose="020B0604020202020204" pitchFamily="34" charset="0"/>
              </a:rPr>
              <a:t>simple to meter and bill with low administrative costs </a:t>
            </a:r>
            <a:r>
              <a:rPr lang="en-US" sz="1800" dirty="0">
                <a:solidFill>
                  <a:srgbClr val="222222"/>
                </a:solidFill>
                <a:latin typeface="Calibri" panose="020F0502020204030204" pitchFamily="34" charset="0"/>
                <a:ea typeface="Calibri" panose="020F0502020204030204" pitchFamily="34" charset="0"/>
                <a:cs typeface="Arial" panose="020B0604020202020204" pitchFamily="34" charset="0"/>
              </a:rPr>
              <a:t>as opposed to some more complicated rates such as electric time of use rates. </a:t>
            </a:r>
          </a:p>
          <a:p>
            <a:pPr defTabSz="924916">
              <a:defRPr/>
            </a:pPr>
            <a:r>
              <a:rPr lang="en-US" sz="1800" b="1" i="1" dirty="0">
                <a:solidFill>
                  <a:srgbClr val="C55A11"/>
                </a:solidFill>
                <a:latin typeface="Calibri" panose="020F0502020204030204" pitchFamily="34" charset="0"/>
                <a:ea typeface="Calibri" panose="020F0502020204030204" pitchFamily="34" charset="0"/>
                <a:cs typeface="Times New Roman" panose="02020603050405020304" pitchFamily="18" charset="0"/>
              </a:rPr>
              <a:t>Yates disagree:</a:t>
            </a:r>
            <a:r>
              <a:rPr lang="en-US" sz="1800" i="1" dirty="0">
                <a:solidFill>
                  <a:srgbClr val="C55A11"/>
                </a:solidFill>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222222"/>
                </a:solidFill>
                <a:latin typeface="Calibri" panose="020F0502020204030204" pitchFamily="34" charset="0"/>
                <a:ea typeface="Calibri" panose="020F0502020204030204" pitchFamily="34" charset="0"/>
                <a:cs typeface="Arial" panose="020B0604020202020204" pitchFamily="34" charset="0"/>
              </a:rPr>
              <a:t>Company’s proposal to adopt flat volumetric rates for gas service would result in rate shock for Low-Income participants with above average monthly usage. Yates: The Company should protect LI customers by establishing a transitional service class or rate rider. Members of the transition class/rate would be provided with energy efficiency measures to address their above-average monthly gas usage.</a:t>
            </a:r>
          </a:p>
          <a:p>
            <a:pPr defTabSz="924916">
              <a:defRPr/>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defTabSz="924916">
              <a:defRPr/>
            </a:pPr>
            <a:r>
              <a:rPr lang="en-US" sz="1800" u="sng" dirty="0">
                <a:solidFill>
                  <a:srgbClr val="000000"/>
                </a:solidFill>
              </a:rPr>
              <a:t>Promotes EE</a:t>
            </a:r>
          </a:p>
          <a:p>
            <a:pPr defTabSz="924916">
              <a:defRPr/>
            </a:pPr>
            <a:r>
              <a:rPr lang="en-US" sz="1800" u="sng" dirty="0">
                <a:solidFill>
                  <a:srgbClr val="000000"/>
                </a:solidFill>
                <a:latin typeface="Times New Roman" panose="02020603050405020304" pitchFamily="18" charset="0"/>
                <a:ea typeface="Calibri" panose="020F0502020204030204" pitchFamily="34" charset="0"/>
              </a:rPr>
              <a:t>O&amp;R 2018 Rate Case </a:t>
            </a:r>
            <a:r>
              <a:rPr lang="en-US" sz="1800" b="1" u="sng" dirty="0">
                <a:latin typeface="Times New Roman" panose="02020603050405020304" pitchFamily="18" charset="0"/>
                <a:ea typeface="Calibri" panose="020F0502020204030204" pitchFamily="34" charset="0"/>
              </a:rPr>
              <a:t>18-G-0068</a:t>
            </a:r>
            <a:endParaRPr lang="en-US" sz="1800" u="sng" dirty="0">
              <a:solidFill>
                <a:srgbClr val="000000"/>
              </a:solidFill>
              <a:latin typeface="Times New Roman" panose="02020603050405020304" pitchFamily="18" charset="0"/>
              <a:ea typeface="Calibri" panose="020F0502020204030204" pitchFamily="34" charset="0"/>
            </a:endParaRPr>
          </a:p>
          <a:p>
            <a:pPr algn="l"/>
            <a:r>
              <a:rPr lang="en-US" sz="1800" i="1" dirty="0">
                <a:latin typeface="Times New Roman" panose="02020603050405020304" pitchFamily="18" charset="0"/>
                <a:ea typeface="Calibri" panose="020F0502020204030204" pitchFamily="34" charset="0"/>
              </a:rPr>
              <a:t>The Company proposed moving to flat rates in place of declining block rates to promote energy efficiency. PULP &amp; UIU agrees.</a:t>
            </a:r>
            <a:endParaRPr lang="en-US" sz="1100" u="sng" dirty="0"/>
          </a:p>
        </p:txBody>
      </p:sp>
      <p:sp>
        <p:nvSpPr>
          <p:cNvPr id="4" name="Slide Number Placeholder 3"/>
          <p:cNvSpPr>
            <a:spLocks noGrp="1"/>
          </p:cNvSpPr>
          <p:nvPr>
            <p:ph type="sldNum" sz="quarter" idx="10"/>
          </p:nvPr>
        </p:nvSpPr>
        <p:spPr/>
        <p:txBody>
          <a:bodyPr/>
          <a:lstStyle/>
          <a:p>
            <a:pPr>
              <a:defRPr/>
            </a:pPr>
            <a:fld id="{3C3A632B-FBDE-46D4-BF6F-6D14421E6342}" type="slidenum">
              <a:rPr lang="en-US" smtClean="0"/>
              <a:pPr>
                <a:defRPr/>
              </a:pPr>
              <a:t>16</a:t>
            </a:fld>
            <a:endParaRPr lang="en-US" dirty="0"/>
          </a:p>
        </p:txBody>
      </p:sp>
    </p:spTree>
    <p:extLst>
      <p:ext uri="{BB962C8B-B14F-4D97-AF65-F5344CB8AC3E}">
        <p14:creationId xmlns:p14="http://schemas.microsoft.com/office/powerpoint/2010/main" val="2450593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CA4A76-4D10-452B-A91D-C88BE2285DC2}" type="slidenum">
              <a:rPr lang="en-US" smtClean="0"/>
              <a:t>17</a:t>
            </a:fld>
            <a:endParaRPr lang="en-US"/>
          </a:p>
        </p:txBody>
      </p:sp>
    </p:spTree>
    <p:extLst>
      <p:ext uri="{BB962C8B-B14F-4D97-AF65-F5344CB8AC3E}">
        <p14:creationId xmlns:p14="http://schemas.microsoft.com/office/powerpoint/2010/main" val="35440492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CA4A76-4D10-452B-A91D-C88BE2285DC2}" type="slidenum">
              <a:rPr lang="en-US" smtClean="0"/>
              <a:t>18</a:t>
            </a:fld>
            <a:endParaRPr lang="en-US"/>
          </a:p>
        </p:txBody>
      </p:sp>
    </p:spTree>
    <p:extLst>
      <p:ext uri="{BB962C8B-B14F-4D97-AF65-F5344CB8AC3E}">
        <p14:creationId xmlns:p14="http://schemas.microsoft.com/office/powerpoint/2010/main" val="546537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FC19A5-2018-4E65-BE9E-0E04426E41BE}" type="slidenum">
              <a:rPr lang="en-US" smtClean="0"/>
              <a:t>19</a:t>
            </a:fld>
            <a:endParaRPr lang="en-US" dirty="0"/>
          </a:p>
        </p:txBody>
      </p:sp>
    </p:spTree>
    <p:extLst>
      <p:ext uri="{BB962C8B-B14F-4D97-AF65-F5344CB8AC3E}">
        <p14:creationId xmlns:p14="http://schemas.microsoft.com/office/powerpoint/2010/main" val="589429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821771" y="5045628"/>
            <a:ext cx="5468693" cy="3761596"/>
          </a:xfrm>
        </p:spPr>
        <p:txBody>
          <a:bodyPr/>
          <a:lstStyle/>
          <a:p>
            <a:endParaRPr lang="en-US" sz="1100" dirty="0"/>
          </a:p>
        </p:txBody>
      </p:sp>
      <p:sp>
        <p:nvSpPr>
          <p:cNvPr id="4" name="Slide Number Placeholder 3"/>
          <p:cNvSpPr>
            <a:spLocks noGrp="1"/>
          </p:cNvSpPr>
          <p:nvPr>
            <p:ph type="sldNum" sz="quarter" idx="10"/>
          </p:nvPr>
        </p:nvSpPr>
        <p:spPr/>
        <p:txBody>
          <a:bodyPr/>
          <a:lstStyle/>
          <a:p>
            <a:pPr defTabSz="924916">
              <a:defRPr/>
            </a:pPr>
            <a:fld id="{3C3A632B-FBDE-46D4-BF6F-6D14421E6342}" type="slidenum">
              <a:rPr lang="en-US">
                <a:solidFill>
                  <a:prstClr val="black"/>
                </a:solidFill>
                <a:latin typeface="Calibri" panose="020F0502020204030204"/>
              </a:rPr>
              <a:pPr defTabSz="924916">
                <a:defRPr/>
              </a:pPr>
              <a:t>2</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3062394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CA4A76-4D10-452B-A91D-C88BE2285DC2}" type="slidenum">
              <a:rPr lang="en-US" smtClean="0"/>
              <a:t>20</a:t>
            </a:fld>
            <a:endParaRPr lang="en-US"/>
          </a:p>
        </p:txBody>
      </p:sp>
    </p:spTree>
    <p:extLst>
      <p:ext uri="{BB962C8B-B14F-4D97-AF65-F5344CB8AC3E}">
        <p14:creationId xmlns:p14="http://schemas.microsoft.com/office/powerpoint/2010/main" val="22587388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a:defRPr/>
            </a:pPr>
            <a:r>
              <a:rPr lang="en-US" dirty="0"/>
              <a:t>Let’s get into the development of an ECOS study.</a:t>
            </a:r>
          </a:p>
          <a:p>
            <a:pPr>
              <a:defRPr/>
            </a:pPr>
            <a:endParaRPr lang="en-US" dirty="0"/>
          </a:p>
          <a:p>
            <a:pPr>
              <a:defRPr/>
            </a:pPr>
            <a:r>
              <a:rPr lang="en-US" dirty="0"/>
              <a:t>We start with data inputs for </a:t>
            </a:r>
            <a:r>
              <a:rPr lang="en-US" dirty="0" err="1"/>
              <a:t>functionalization</a:t>
            </a:r>
            <a:r>
              <a:rPr lang="en-US" dirty="0"/>
              <a:t>.  This is predominantly historical year-end book data from various company annual reports.  Other company data is also requested to further analyze costs according to regulatory directives (for example, minimum system).</a:t>
            </a:r>
          </a:p>
          <a:p>
            <a:pPr>
              <a:defRPr/>
            </a:pPr>
            <a:endParaRPr lang="en-US" dirty="0"/>
          </a:p>
          <a:p>
            <a:pPr>
              <a:defRPr/>
            </a:pPr>
            <a:r>
              <a:rPr lang="en-US" dirty="0"/>
              <a:t>These data inputs serve as the basis for the </a:t>
            </a:r>
            <a:r>
              <a:rPr lang="en-US" dirty="0" err="1"/>
              <a:t>functionalization</a:t>
            </a:r>
            <a:r>
              <a:rPr lang="en-US" dirty="0"/>
              <a:t> of costs in the ECOS study.  </a:t>
            </a:r>
            <a:r>
              <a:rPr lang="en-US" dirty="0" err="1"/>
              <a:t>Functionalization</a:t>
            </a:r>
            <a:r>
              <a:rPr lang="en-US" dirty="0"/>
              <a:t> can be direct, </a:t>
            </a:r>
            <a:r>
              <a:rPr lang="en-US" i="1" dirty="0">
                <a:solidFill>
                  <a:srgbClr val="FF0000"/>
                </a:solidFill>
              </a:rPr>
              <a:t>such as assigning transmission costs to the transmission function. </a:t>
            </a:r>
            <a:r>
              <a:rPr lang="en-US" dirty="0"/>
              <a:t>Cost causation is taken into consideration in isolating functions because investment in distribution is prompted by a number of factors (for example, investment in high tension assets is made to meet the coincident loads of groups of customers, whereas investment in services is made to meet the load of an individual customer). Finally, other </a:t>
            </a:r>
            <a:r>
              <a:rPr lang="en-US" dirty="0" err="1"/>
              <a:t>functionalization</a:t>
            </a:r>
            <a:r>
              <a:rPr lang="en-US" dirty="0"/>
              <a:t> requires the development of specialized studies, as is the case for the unbundling of customer care.</a:t>
            </a:r>
          </a:p>
          <a:p>
            <a:pPr>
              <a:defRPr/>
            </a:pPr>
            <a:endParaRPr lang="en-US" dirty="0"/>
          </a:p>
          <a:p>
            <a:pPr>
              <a:defRPr/>
            </a:pPr>
            <a:r>
              <a:rPr lang="en-US" dirty="0"/>
              <a:t>Once costs are functionalized, the next step is allocation to service classes.  The class demand study provides the demand allocation factors used in the ECOS Study.  Other allocation factors are customer-based, for example costs associated with rendering a bill are assigned based on the total number of customers within a class.</a:t>
            </a:r>
          </a:p>
          <a:p>
            <a:pPr>
              <a:defRPr/>
            </a:pPr>
            <a:endParaRPr lang="en-US" dirty="0"/>
          </a:p>
          <a:p>
            <a:pPr eaLnBrk="1" hangingPunct="1">
              <a:defRPr/>
            </a:pPr>
            <a:r>
              <a:rPr lang="en-US" dirty="0"/>
              <a:t>The cost study results provide indications for possible changes in allocation of revenue among customer classes and class rate design.  For example, a class with a rate-of-return less than the system average might be given a larger percentage increase in rates than a class that is earning an average return.  Likewise, a class with a rate-of-return greater than the system average should be given a smaller percentage increase in rates.</a:t>
            </a:r>
          </a:p>
          <a:p>
            <a:pPr>
              <a:defRPr/>
            </a:pPr>
            <a:endParaRPr lang="en-US" dirty="0"/>
          </a:p>
        </p:txBody>
      </p:sp>
      <p:sp>
        <p:nvSpPr>
          <p:cNvPr id="37892" name="Slide Number Placeholder 3"/>
          <p:cNvSpPr>
            <a:spLocks noGrp="1"/>
          </p:cNvSpPr>
          <p:nvPr>
            <p:ph type="sldNum" sz="quarter" idx="5"/>
          </p:nvPr>
        </p:nvSpPr>
        <p:spPr>
          <a:noFill/>
        </p:spPr>
        <p:txBody>
          <a:bodyPr/>
          <a:lstStyle/>
          <a:p>
            <a:fld id="{47285051-231D-4F79-9A89-3CD789F9B596}" type="slidenum">
              <a:rPr lang="en-US" smtClean="0"/>
              <a:pPr/>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821771" y="5045628"/>
            <a:ext cx="5468693" cy="3761596"/>
          </a:xfrm>
        </p:spPr>
        <p:txBody>
          <a:bodyPr/>
          <a:lstStyle/>
          <a:p>
            <a:r>
              <a:rPr lang="en-US" sz="1100" u="sng" dirty="0"/>
              <a:t>Example dates for 2019 CECONY Rate Case</a:t>
            </a:r>
          </a:p>
          <a:p>
            <a:pPr marL="173422" indent="-173422">
              <a:buFont typeface="Arial" panose="020B0604020202020204" pitchFamily="34" charset="0"/>
              <a:buChar char="•"/>
            </a:pPr>
            <a:r>
              <a:rPr lang="en-US" sz="1100" dirty="0"/>
              <a:t>1/31 rate case filed</a:t>
            </a:r>
          </a:p>
          <a:p>
            <a:pPr marL="173422" indent="-173422">
              <a:buFont typeface="Arial" panose="020B0604020202020204" pitchFamily="34" charset="0"/>
              <a:buChar char="•"/>
            </a:pPr>
            <a:r>
              <a:rPr lang="en-US" sz="1100" dirty="0"/>
              <a:t>Preliminary Update 36 days Fri 2/1/19 Fri 3/22/19</a:t>
            </a:r>
          </a:p>
          <a:p>
            <a:pPr marL="173422" indent="-173422">
              <a:buFont typeface="Arial" panose="020B0604020202020204" pitchFamily="34" charset="0"/>
              <a:buChar char="•"/>
            </a:pPr>
            <a:r>
              <a:rPr lang="en-US" sz="1100" dirty="0"/>
              <a:t>Rebuttal / Update Testimony 58 days Mon 4/1/19 Wed 6/19/19</a:t>
            </a:r>
          </a:p>
          <a:p>
            <a:pPr marL="173422" indent="-173422">
              <a:buFont typeface="Arial" panose="020B0604020202020204" pitchFamily="34" charset="0"/>
              <a:buChar char="•"/>
            </a:pPr>
            <a:r>
              <a:rPr lang="en-US" sz="1100" dirty="0"/>
              <a:t>Prepare Intervenor Testimony Summaries, duration - 3 days, to start- Sat 6/1/19, to finish - Tue 6/4/19;</a:t>
            </a:r>
          </a:p>
          <a:p>
            <a:pPr marL="173422" indent="-173422">
              <a:buFont typeface="Arial" panose="020B0604020202020204" pitchFamily="34" charset="0"/>
              <a:buChar char="•"/>
            </a:pPr>
            <a:r>
              <a:rPr lang="en-US" sz="1100" dirty="0"/>
              <a:t>Review Update Testimony with Law, duration - 15 days, to start - Mon 5/13/19,  to finish - Fri 5/31/19;</a:t>
            </a:r>
          </a:p>
          <a:p>
            <a:pPr marL="173422" indent="-173422">
              <a:buFont typeface="Arial" panose="020B0604020202020204" pitchFamily="34" charset="0"/>
              <a:buChar char="•"/>
            </a:pPr>
            <a:r>
              <a:rPr lang="en-US" sz="1100" dirty="0"/>
              <a:t>149 Provide 1st draft of Rebuttal / Update Testimony, duration - 8 days, to start - Fri 5/31/19, to finish - Tue 6;</a:t>
            </a:r>
          </a:p>
          <a:p>
            <a:pPr marL="173422" indent="-173422">
              <a:buFont typeface="Arial" panose="020B0604020202020204" pitchFamily="34" charset="0"/>
              <a:buChar char="•"/>
            </a:pPr>
            <a:r>
              <a:rPr lang="en-US" sz="1100" dirty="0"/>
              <a:t>Review / Finalize Rebuttal / Update Testimony, duration - 4 days, to start - Thu 6/13/19, to finish - Tue 6/18/19/11/19;</a:t>
            </a:r>
          </a:p>
          <a:p>
            <a:pPr marL="173422" indent="-173422">
              <a:buFont typeface="Arial" panose="020B0604020202020204" pitchFamily="34" charset="0"/>
              <a:buChar char="•"/>
            </a:pPr>
            <a:r>
              <a:rPr lang="en-US" sz="1100" dirty="0"/>
              <a:t>Hearings Commence, duration - 10 days, to start - Mon 7/15/19, to finish - Fri 7/26/19;</a:t>
            </a:r>
          </a:p>
          <a:p>
            <a:pPr marL="173422" indent="-173422">
              <a:buFont typeface="Arial" panose="020B0604020202020204" pitchFamily="34" charset="0"/>
              <a:buChar char="•"/>
            </a:pPr>
            <a:r>
              <a:rPr lang="en-US" sz="1100" dirty="0"/>
              <a:t>Initial Briefs, duration - 1 day, to start - Tue 8/20/19, to finish -Tue 8/20/19;</a:t>
            </a:r>
          </a:p>
          <a:p>
            <a:pPr marL="173422" indent="-173422">
              <a:buFont typeface="Arial" panose="020B0604020202020204" pitchFamily="34" charset="0"/>
              <a:buChar char="•"/>
            </a:pPr>
            <a:r>
              <a:rPr lang="en-US" sz="1100" dirty="0"/>
              <a:t>Reply Briefs 1 day, to start - Mon 9/16/19, to finish - Mon 9/16/19</a:t>
            </a:r>
          </a:p>
          <a:p>
            <a:endParaRPr lang="en-US" sz="1100" dirty="0"/>
          </a:p>
        </p:txBody>
      </p:sp>
      <p:sp>
        <p:nvSpPr>
          <p:cNvPr id="4" name="Slide Number Placeholder 3"/>
          <p:cNvSpPr>
            <a:spLocks noGrp="1"/>
          </p:cNvSpPr>
          <p:nvPr>
            <p:ph type="sldNum" sz="quarter" idx="10"/>
          </p:nvPr>
        </p:nvSpPr>
        <p:spPr/>
        <p:txBody>
          <a:bodyPr/>
          <a:lstStyle/>
          <a:p>
            <a:pPr>
              <a:defRPr/>
            </a:pPr>
            <a:fld id="{3C3A632B-FBDE-46D4-BF6F-6D14421E6342}" type="slidenum">
              <a:rPr lang="en-US" smtClean="0"/>
              <a:pPr>
                <a:defRPr/>
              </a:pPr>
              <a:t>3</a:t>
            </a:fld>
            <a:endParaRPr lang="en-US" dirty="0"/>
          </a:p>
        </p:txBody>
      </p:sp>
    </p:spTree>
    <p:extLst>
      <p:ext uri="{BB962C8B-B14F-4D97-AF65-F5344CB8AC3E}">
        <p14:creationId xmlns:p14="http://schemas.microsoft.com/office/powerpoint/2010/main" val="744453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821771" y="5045628"/>
            <a:ext cx="5468693" cy="3761596"/>
          </a:xfrm>
        </p:spPr>
        <p:txBody>
          <a:bodyPr/>
          <a:lstStyle/>
          <a:p>
            <a:endParaRPr lang="en-US" sz="1100" dirty="0"/>
          </a:p>
        </p:txBody>
      </p:sp>
      <p:sp>
        <p:nvSpPr>
          <p:cNvPr id="4" name="Slide Number Placeholder 3"/>
          <p:cNvSpPr>
            <a:spLocks noGrp="1"/>
          </p:cNvSpPr>
          <p:nvPr>
            <p:ph type="sldNum" sz="quarter" idx="10"/>
          </p:nvPr>
        </p:nvSpPr>
        <p:spPr/>
        <p:txBody>
          <a:bodyPr/>
          <a:lstStyle/>
          <a:p>
            <a:pPr defTabSz="924916">
              <a:defRPr/>
            </a:pPr>
            <a:fld id="{3C3A632B-FBDE-46D4-BF6F-6D14421E6342}" type="slidenum">
              <a:rPr lang="en-US">
                <a:solidFill>
                  <a:prstClr val="black"/>
                </a:solidFill>
                <a:latin typeface="Calibri" panose="020F0502020204030204"/>
              </a:rPr>
              <a:pPr defTabSz="924916">
                <a:defRPr/>
              </a:pPr>
              <a:t>4</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2723789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821771" y="5045628"/>
            <a:ext cx="5468693" cy="3761596"/>
          </a:xfrm>
        </p:spPr>
        <p:txBody>
          <a:bodyPr/>
          <a:lstStyle/>
          <a:p>
            <a:endParaRPr lang="en-US" sz="1100" dirty="0"/>
          </a:p>
        </p:txBody>
      </p:sp>
      <p:sp>
        <p:nvSpPr>
          <p:cNvPr id="4" name="Slide Number Placeholder 3"/>
          <p:cNvSpPr>
            <a:spLocks noGrp="1"/>
          </p:cNvSpPr>
          <p:nvPr>
            <p:ph type="sldNum" sz="quarter" idx="10"/>
          </p:nvPr>
        </p:nvSpPr>
        <p:spPr/>
        <p:txBody>
          <a:bodyPr/>
          <a:lstStyle/>
          <a:p>
            <a:pPr defTabSz="924916">
              <a:defRPr/>
            </a:pPr>
            <a:fld id="{3C3A632B-FBDE-46D4-BF6F-6D14421E6342}" type="slidenum">
              <a:rPr lang="en-US">
                <a:solidFill>
                  <a:prstClr val="black"/>
                </a:solidFill>
                <a:latin typeface="Calibri" panose="020F0502020204030204"/>
              </a:rPr>
              <a:pPr defTabSz="924916">
                <a:defRPr/>
              </a:pPr>
              <a:t>5</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1088751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821771" y="5045628"/>
            <a:ext cx="5468693" cy="3761596"/>
          </a:xfrm>
        </p:spPr>
        <p:txBody>
          <a:bodyPr/>
          <a:lstStyle/>
          <a:p>
            <a:endParaRPr lang="en-US" sz="1100" dirty="0"/>
          </a:p>
        </p:txBody>
      </p:sp>
      <p:sp>
        <p:nvSpPr>
          <p:cNvPr id="4" name="Slide Number Placeholder 3"/>
          <p:cNvSpPr>
            <a:spLocks noGrp="1"/>
          </p:cNvSpPr>
          <p:nvPr>
            <p:ph type="sldNum" sz="quarter" idx="10"/>
          </p:nvPr>
        </p:nvSpPr>
        <p:spPr/>
        <p:txBody>
          <a:bodyPr/>
          <a:lstStyle/>
          <a:p>
            <a:pPr defTabSz="924916">
              <a:defRPr/>
            </a:pPr>
            <a:fld id="{3C3A632B-FBDE-46D4-BF6F-6D14421E6342}" type="slidenum">
              <a:rPr lang="en-US">
                <a:solidFill>
                  <a:prstClr val="black"/>
                </a:solidFill>
                <a:latin typeface="Calibri" panose="020F0502020204030204"/>
              </a:rPr>
              <a:pPr defTabSz="924916">
                <a:defRPr/>
              </a:pPr>
              <a:t>6</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158604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821771" y="5045628"/>
            <a:ext cx="5468693" cy="3761596"/>
          </a:xfrm>
        </p:spPr>
        <p:txBody>
          <a:bodyPr/>
          <a:lstStyle/>
          <a:p>
            <a:endParaRPr lang="en-US" sz="1100" dirty="0"/>
          </a:p>
        </p:txBody>
      </p:sp>
      <p:sp>
        <p:nvSpPr>
          <p:cNvPr id="4" name="Slide Number Placeholder 3"/>
          <p:cNvSpPr>
            <a:spLocks noGrp="1"/>
          </p:cNvSpPr>
          <p:nvPr>
            <p:ph type="sldNum" sz="quarter" idx="10"/>
          </p:nvPr>
        </p:nvSpPr>
        <p:spPr/>
        <p:txBody>
          <a:bodyPr/>
          <a:lstStyle/>
          <a:p>
            <a:pPr defTabSz="924916">
              <a:defRPr/>
            </a:pPr>
            <a:fld id="{3C3A632B-FBDE-46D4-BF6F-6D14421E6342}" type="slidenum">
              <a:rPr lang="en-US">
                <a:solidFill>
                  <a:prstClr val="black"/>
                </a:solidFill>
                <a:latin typeface="Calibri" panose="020F0502020204030204"/>
              </a:rPr>
              <a:pPr defTabSz="924916">
                <a:defRPr/>
              </a:pPr>
              <a:t>7</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2823141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C3A632B-FBDE-46D4-BF6F-6D14421E6342}" type="slidenum">
              <a:rPr lang="en-US" smtClean="0"/>
              <a:pPr>
                <a:defRPr/>
              </a:pPr>
              <a:t>8</a:t>
            </a:fld>
            <a:endParaRPr lang="en-US" dirty="0"/>
          </a:p>
        </p:txBody>
      </p:sp>
    </p:spTree>
    <p:extLst>
      <p:ext uri="{BB962C8B-B14F-4D97-AF65-F5344CB8AC3E}">
        <p14:creationId xmlns:p14="http://schemas.microsoft.com/office/powerpoint/2010/main" val="1145284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916">
              <a:defRPr/>
            </a:pPr>
            <a:r>
              <a:rPr lang="en-US" b="1" kern="0" dirty="0">
                <a:latin typeface="Arial Black" panose="020B0A04020102020204" pitchFamily="34" charset="0"/>
              </a:rPr>
              <a:t>Why do we care?</a:t>
            </a:r>
          </a:p>
          <a:p>
            <a:r>
              <a:rPr lang="en-US" dirty="0"/>
              <a:t>(Electric)</a:t>
            </a:r>
          </a:p>
          <a:p>
            <a:pPr>
              <a:spcBef>
                <a:spcPts val="607"/>
              </a:spcBef>
              <a:spcAft>
                <a:spcPts val="607"/>
              </a:spcAft>
            </a:pPr>
            <a:r>
              <a:rPr lang="en-US" dirty="0">
                <a:latin typeface="Arial" panose="020B0604020202020204" pitchFamily="34" charset="0"/>
                <a:cs typeface="Arial" panose="020B0604020202020204" pitchFamily="34" charset="0"/>
              </a:rPr>
              <a:t>Delivery costs are mainly fixed, but a significant portion of delivery revenue is recovered through volumetric charges.</a:t>
            </a:r>
          </a:p>
          <a:p>
            <a:pPr>
              <a:spcBef>
                <a:spcPts val="607"/>
              </a:spcBef>
              <a:spcAft>
                <a:spcPts val="607"/>
              </a:spcAft>
            </a:pPr>
            <a:r>
              <a:rPr lang="en-US" dirty="0">
                <a:latin typeface="Arial" panose="020B0604020202020204" pitchFamily="34" charset="0"/>
                <a:cs typeface="Arial" panose="020B0604020202020204" pitchFamily="34" charset="0"/>
              </a:rPr>
              <a:t>High penetration of DER will result in lower kWh sales volumes and revenues.</a:t>
            </a:r>
          </a:p>
          <a:p>
            <a:pPr>
              <a:spcBef>
                <a:spcPts val="607"/>
              </a:spcBef>
              <a:spcAft>
                <a:spcPts val="607"/>
              </a:spcAft>
            </a:pPr>
            <a:r>
              <a:rPr lang="en-US" dirty="0">
                <a:latin typeface="Arial" panose="020B0604020202020204" pitchFamily="34" charset="0"/>
                <a:cs typeface="Arial" panose="020B0604020202020204" pitchFamily="34" charset="0"/>
              </a:rPr>
              <a:t>Critical to shift delivery rate design from volumetric charges to more fixed/demand charges to minimize potential revenue loss.</a:t>
            </a:r>
          </a:p>
          <a:p>
            <a:pPr>
              <a:spcBef>
                <a:spcPts val="607"/>
              </a:spcBef>
              <a:spcAft>
                <a:spcPts val="607"/>
              </a:spcAft>
            </a:pPr>
            <a:r>
              <a:rPr lang="en-US" dirty="0">
                <a:latin typeface="Arial" panose="020B0604020202020204" pitchFamily="34" charset="0"/>
                <a:cs typeface="Arial" panose="020B0604020202020204" pitchFamily="34" charset="0"/>
              </a:rPr>
              <a:t>Cannot depend on RDM over long term.</a:t>
            </a:r>
          </a:p>
          <a:p>
            <a:pPr>
              <a:spcBef>
                <a:spcPts val="607"/>
              </a:spcBef>
              <a:spcAft>
                <a:spcPts val="607"/>
              </a:spcAft>
            </a:pPr>
            <a:r>
              <a:rPr lang="en-US" dirty="0"/>
              <a:t>(Gas)</a:t>
            </a:r>
            <a:r>
              <a:rPr lang="en-US" dirty="0">
                <a:latin typeface="Arial" panose="020B0604020202020204" pitchFamily="34" charset="0"/>
                <a:cs typeface="Arial" panose="020B0604020202020204" pitchFamily="34" charset="0"/>
              </a:rPr>
              <a:t> </a:t>
            </a:r>
          </a:p>
          <a:p>
            <a:pPr>
              <a:spcBef>
                <a:spcPts val="607"/>
              </a:spcBef>
              <a:spcAft>
                <a:spcPts val="607"/>
              </a:spcAft>
            </a:pPr>
            <a:r>
              <a:rPr lang="en-US" dirty="0">
                <a:latin typeface="Arial" panose="020B0604020202020204" pitchFamily="34" charset="0"/>
                <a:cs typeface="Arial" panose="020B0604020202020204" pitchFamily="34" charset="0"/>
              </a:rPr>
              <a:t>Delivery costs are mainly fixed, but a significant portion of delivery revenue is recovered through volumetric charges.</a:t>
            </a:r>
          </a:p>
          <a:p>
            <a:pPr>
              <a:spcBef>
                <a:spcPts val="607"/>
              </a:spcBef>
              <a:spcAft>
                <a:spcPts val="607"/>
              </a:spcAft>
            </a:pPr>
            <a:r>
              <a:rPr lang="en-US" dirty="0">
                <a:latin typeface="Arial" panose="020B0604020202020204" pitchFamily="34" charset="0"/>
                <a:cs typeface="Arial" panose="020B0604020202020204" pitchFamily="34" charset="0"/>
              </a:rPr>
              <a:t>High penetration of NPAs will result in lower </a:t>
            </a:r>
            <a:r>
              <a:rPr lang="en-US" dirty="0" err="1">
                <a:latin typeface="Arial" panose="020B0604020202020204" pitchFamily="34" charset="0"/>
                <a:cs typeface="Arial" panose="020B0604020202020204" pitchFamily="34" charset="0"/>
              </a:rPr>
              <a:t>therm</a:t>
            </a:r>
            <a:r>
              <a:rPr lang="en-US" dirty="0">
                <a:latin typeface="Arial" panose="020B0604020202020204" pitchFamily="34" charset="0"/>
                <a:cs typeface="Arial" panose="020B0604020202020204" pitchFamily="34" charset="0"/>
              </a:rPr>
              <a:t> sales volumes and revenues.</a:t>
            </a:r>
          </a:p>
          <a:p>
            <a:pPr>
              <a:spcBef>
                <a:spcPts val="607"/>
              </a:spcBef>
              <a:spcAft>
                <a:spcPts val="607"/>
              </a:spcAft>
            </a:pPr>
            <a:r>
              <a:rPr lang="en-US" dirty="0">
                <a:latin typeface="Arial" panose="020B0604020202020204" pitchFamily="34" charset="0"/>
                <a:cs typeface="Arial" panose="020B0604020202020204" pitchFamily="34" charset="0"/>
              </a:rPr>
              <a:t>Critical to shift delivery rate design from volumetric charges to more fixed/demand charges to minimize potential revenue loss.</a:t>
            </a:r>
          </a:p>
          <a:p>
            <a:pPr>
              <a:spcBef>
                <a:spcPts val="607"/>
              </a:spcBef>
              <a:spcAft>
                <a:spcPts val="607"/>
              </a:spcAft>
            </a:pPr>
            <a:r>
              <a:rPr lang="en-US" dirty="0">
                <a:latin typeface="Arial" panose="020B0604020202020204" pitchFamily="34" charset="0"/>
                <a:cs typeface="Arial" panose="020B0604020202020204" pitchFamily="34" charset="0"/>
              </a:rPr>
              <a:t>Cannot depend on RDM over long term.</a:t>
            </a:r>
          </a:p>
          <a:p>
            <a:endParaRPr lang="en-US" dirty="0"/>
          </a:p>
        </p:txBody>
      </p:sp>
      <p:sp>
        <p:nvSpPr>
          <p:cNvPr id="4" name="Slide Number Placeholder 3"/>
          <p:cNvSpPr>
            <a:spLocks noGrp="1"/>
          </p:cNvSpPr>
          <p:nvPr>
            <p:ph type="sldNum" sz="quarter" idx="5"/>
          </p:nvPr>
        </p:nvSpPr>
        <p:spPr/>
        <p:txBody>
          <a:bodyPr/>
          <a:lstStyle/>
          <a:p>
            <a:fld id="{DBCA4A76-4D10-452B-A91D-C88BE2285DC2}" type="slidenum">
              <a:rPr lang="en-US" smtClean="0"/>
              <a:t>9</a:t>
            </a:fld>
            <a:endParaRPr lang="en-US"/>
          </a:p>
        </p:txBody>
      </p:sp>
    </p:spTree>
    <p:extLst>
      <p:ext uri="{BB962C8B-B14F-4D97-AF65-F5344CB8AC3E}">
        <p14:creationId xmlns:p14="http://schemas.microsoft.com/office/powerpoint/2010/main" val="17708631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0F5C02-0E73-441E-BEE6-9524A90A98D2}"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53B7E-DEB7-49FD-920D-1F2565B17722}" type="slidenum">
              <a:rPr lang="en-US" smtClean="0"/>
              <a:t>‹#›</a:t>
            </a:fld>
            <a:endParaRPr lang="en-US"/>
          </a:p>
        </p:txBody>
      </p:sp>
      <p:sp>
        <p:nvSpPr>
          <p:cNvPr id="7" name="Rectangle 40">
            <a:extLst>
              <a:ext uri="{FF2B5EF4-FFF2-40B4-BE49-F238E27FC236}">
                <a16:creationId xmlns:a16="http://schemas.microsoft.com/office/drawing/2014/main" id="{9C062F33-6D6E-4995-B0C2-553AD2F62998}"/>
              </a:ext>
            </a:extLst>
          </p:cNvPr>
          <p:cNvSpPr>
            <a:spLocks noChangeArrowheads="1"/>
          </p:cNvSpPr>
          <p:nvPr userDrawn="1"/>
        </p:nvSpPr>
        <p:spPr bwMode="auto">
          <a:xfrm>
            <a:off x="0" y="6316665"/>
            <a:ext cx="12188825" cy="541337"/>
          </a:xfrm>
          <a:prstGeom prst="rect">
            <a:avLst/>
          </a:prstGeom>
          <a:solidFill>
            <a:schemeClr val="bg1">
              <a:lumMod val="75000"/>
            </a:schemeClr>
          </a:solidFill>
          <a:ln w="9525">
            <a:noFill/>
            <a:miter lim="800000"/>
            <a:headEnd/>
            <a:tailEnd/>
          </a:ln>
        </p:spPr>
        <p:txBody>
          <a:bodyPr wrap="none" anchor="ctr"/>
          <a:lstStyle/>
          <a:p>
            <a:pPr eaLnBrk="0" hangingPunct="0">
              <a:spcBef>
                <a:spcPct val="0"/>
              </a:spcBef>
              <a:defRPr/>
            </a:pPr>
            <a:endParaRPr lang="en-US" sz="1799" dirty="0">
              <a:latin typeface="Arial" charset="0"/>
              <a:ea typeface="ＭＳ Ｐゴシック" charset="0"/>
              <a:cs typeface="ＭＳ Ｐゴシック" charset="0"/>
            </a:endParaRPr>
          </a:p>
        </p:txBody>
      </p:sp>
      <p:pic>
        <p:nvPicPr>
          <p:cNvPr id="8" name="Picture 41">
            <a:extLst>
              <a:ext uri="{FF2B5EF4-FFF2-40B4-BE49-F238E27FC236}">
                <a16:creationId xmlns:a16="http://schemas.microsoft.com/office/drawing/2014/main" id="{0AB1B694-DFB7-4AA8-92E1-E3BAD72F04EE}"/>
              </a:ext>
            </a:extLst>
          </p:cNvPr>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2619" y="6427084"/>
            <a:ext cx="3654167" cy="29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6686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0F5C02-0E73-441E-BEE6-9524A90A98D2}" type="datetimeFigureOut">
              <a:rPr lang="en-US" smtClean="0"/>
              <a:t>2/2/2021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53B7E-DEB7-49FD-920D-1F2565B17722}" type="slidenum">
              <a:rPr lang="en-US" smtClean="0"/>
              <a:t>‹#›</a:t>
            </a:fld>
            <a:endParaRPr lang="en-US"/>
          </a:p>
        </p:txBody>
      </p:sp>
      <p:sp>
        <p:nvSpPr>
          <p:cNvPr id="7" name="Rectangle 40">
            <a:extLst>
              <a:ext uri="{FF2B5EF4-FFF2-40B4-BE49-F238E27FC236}">
                <a16:creationId xmlns:a16="http://schemas.microsoft.com/office/drawing/2014/main" id="{2E67201A-63F8-44D6-8E8D-932AB5245C88}"/>
              </a:ext>
            </a:extLst>
          </p:cNvPr>
          <p:cNvSpPr>
            <a:spLocks noChangeArrowheads="1"/>
          </p:cNvSpPr>
          <p:nvPr userDrawn="1"/>
        </p:nvSpPr>
        <p:spPr bwMode="auto">
          <a:xfrm>
            <a:off x="0" y="6316665"/>
            <a:ext cx="12188825" cy="541337"/>
          </a:xfrm>
          <a:prstGeom prst="rect">
            <a:avLst/>
          </a:prstGeom>
          <a:solidFill>
            <a:schemeClr val="bg1">
              <a:lumMod val="75000"/>
            </a:schemeClr>
          </a:solidFill>
          <a:ln w="9525">
            <a:noFill/>
            <a:miter lim="800000"/>
            <a:headEnd/>
            <a:tailEnd/>
          </a:ln>
        </p:spPr>
        <p:txBody>
          <a:bodyPr wrap="none" anchor="ctr"/>
          <a:lstStyle/>
          <a:p>
            <a:pPr eaLnBrk="0" hangingPunct="0">
              <a:spcBef>
                <a:spcPct val="0"/>
              </a:spcBef>
              <a:defRPr/>
            </a:pPr>
            <a:endParaRPr lang="en-US" sz="1799" dirty="0">
              <a:latin typeface="Arial" charset="0"/>
              <a:ea typeface="ＭＳ Ｐゴシック" charset="0"/>
              <a:cs typeface="ＭＳ Ｐゴシック" charset="0"/>
            </a:endParaRPr>
          </a:p>
        </p:txBody>
      </p:sp>
      <p:pic>
        <p:nvPicPr>
          <p:cNvPr id="8" name="Picture 41">
            <a:extLst>
              <a:ext uri="{FF2B5EF4-FFF2-40B4-BE49-F238E27FC236}">
                <a16:creationId xmlns:a16="http://schemas.microsoft.com/office/drawing/2014/main" id="{CCB3D440-3E2C-4244-9C17-CD5F43F6B7EA}"/>
              </a:ext>
            </a:extLst>
          </p:cNvPr>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2619" y="6427084"/>
            <a:ext cx="3654167" cy="29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8713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0F5C02-0E73-441E-BEE6-9524A90A98D2}" type="datetimeFigureOut">
              <a:rPr lang="en-US" smtClean="0"/>
              <a:t>2/2/2021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53B7E-DEB7-49FD-920D-1F2565B17722}" type="slidenum">
              <a:rPr lang="en-US" smtClean="0"/>
              <a:t>‹#›</a:t>
            </a:fld>
            <a:endParaRPr lang="en-US"/>
          </a:p>
        </p:txBody>
      </p:sp>
      <p:sp>
        <p:nvSpPr>
          <p:cNvPr id="7" name="Rectangle 40">
            <a:extLst>
              <a:ext uri="{FF2B5EF4-FFF2-40B4-BE49-F238E27FC236}">
                <a16:creationId xmlns:a16="http://schemas.microsoft.com/office/drawing/2014/main" id="{BB6E58EA-152B-4CC7-AD75-A8C6AF9C4313}"/>
              </a:ext>
            </a:extLst>
          </p:cNvPr>
          <p:cNvSpPr>
            <a:spLocks noChangeArrowheads="1"/>
          </p:cNvSpPr>
          <p:nvPr userDrawn="1"/>
        </p:nvSpPr>
        <p:spPr bwMode="auto">
          <a:xfrm>
            <a:off x="0" y="6316665"/>
            <a:ext cx="12188825" cy="541337"/>
          </a:xfrm>
          <a:prstGeom prst="rect">
            <a:avLst/>
          </a:prstGeom>
          <a:solidFill>
            <a:schemeClr val="bg1">
              <a:lumMod val="75000"/>
            </a:schemeClr>
          </a:solidFill>
          <a:ln w="9525">
            <a:noFill/>
            <a:miter lim="800000"/>
            <a:headEnd/>
            <a:tailEnd/>
          </a:ln>
        </p:spPr>
        <p:txBody>
          <a:bodyPr wrap="none" anchor="ctr"/>
          <a:lstStyle/>
          <a:p>
            <a:pPr eaLnBrk="0" hangingPunct="0">
              <a:spcBef>
                <a:spcPct val="0"/>
              </a:spcBef>
              <a:defRPr/>
            </a:pPr>
            <a:endParaRPr lang="en-US" sz="1799" dirty="0">
              <a:latin typeface="Arial" charset="0"/>
              <a:ea typeface="ＭＳ Ｐゴシック" charset="0"/>
              <a:cs typeface="ＭＳ Ｐゴシック" charset="0"/>
            </a:endParaRPr>
          </a:p>
        </p:txBody>
      </p:sp>
      <p:pic>
        <p:nvPicPr>
          <p:cNvPr id="8" name="Picture 41">
            <a:extLst>
              <a:ext uri="{FF2B5EF4-FFF2-40B4-BE49-F238E27FC236}">
                <a16:creationId xmlns:a16="http://schemas.microsoft.com/office/drawing/2014/main" id="{A19EE3E0-2F16-41FB-A885-786B5C67FB4D}"/>
              </a:ext>
            </a:extLst>
          </p:cNvPr>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4433" y="6466057"/>
            <a:ext cx="3654167" cy="29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1900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10" name="Text Placeholder 5"/>
          <p:cNvSpPr>
            <a:spLocks noGrp="1"/>
          </p:cNvSpPr>
          <p:nvPr>
            <p:ph type="body" sz="quarter" idx="11"/>
          </p:nvPr>
        </p:nvSpPr>
        <p:spPr>
          <a:xfrm>
            <a:off x="487681" y="365760"/>
            <a:ext cx="11216640" cy="305435"/>
          </a:xfrm>
        </p:spPr>
        <p:txBody>
          <a:bodyPr lIns="0"/>
          <a:lstStyle>
            <a:lvl1pPr>
              <a:buNone/>
              <a:defRPr sz="1600" b="1" cap="all" baseline="0">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3" name="Content Placeholder 2"/>
          <p:cNvSpPr>
            <a:spLocks noGrp="1"/>
          </p:cNvSpPr>
          <p:nvPr>
            <p:ph idx="1"/>
          </p:nvPr>
        </p:nvSpPr>
        <p:spPr>
          <a:xfrm>
            <a:off x="487681" y="1362455"/>
            <a:ext cx="11216640" cy="4581144"/>
          </a:xfrm>
        </p:spPr>
        <p:txBody>
          <a:bodyPr/>
          <a:lstStyle>
            <a:lvl1pPr>
              <a:defRPr sz="1600"/>
            </a:lvl1pPr>
            <a:lvl2pPr>
              <a:spcBef>
                <a:spcPts val="300"/>
              </a:spcBef>
              <a:defRPr sz="1400"/>
            </a:lvl2pPr>
            <a:lvl3pPr>
              <a:spcBef>
                <a:spcPts val="300"/>
              </a:spcBef>
              <a:defRPr sz="1200"/>
            </a:lvl3pPr>
            <a:lvl4pPr>
              <a:spcBef>
                <a:spcPts val="300"/>
              </a:spcBef>
              <a:defRPr sz="1200"/>
            </a:lvl4pPr>
            <a:lvl5pPr>
              <a:spcBef>
                <a:spcPts val="3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a:cxnSpLocks noChangeShapeType="1"/>
          </p:cNvCxnSpPr>
          <p:nvPr userDrawn="1"/>
        </p:nvCxnSpPr>
        <p:spPr bwMode="auto">
          <a:xfrm>
            <a:off x="488103" y="1076325"/>
            <a:ext cx="11216217" cy="0"/>
          </a:xfrm>
          <a:prstGeom prst="line">
            <a:avLst/>
          </a:prstGeom>
          <a:noFill/>
          <a:ln w="3175" algn="ctr">
            <a:solidFill>
              <a:schemeClr val="tx1"/>
            </a:solidFill>
            <a:round/>
            <a:headEnd/>
            <a:tailEnd/>
          </a:ln>
        </p:spPr>
      </p:cxnSp>
      <p:sp>
        <p:nvSpPr>
          <p:cNvPr id="8" name="Title 1"/>
          <p:cNvSpPr>
            <a:spLocks noGrp="1"/>
          </p:cNvSpPr>
          <p:nvPr>
            <p:ph type="title"/>
          </p:nvPr>
        </p:nvSpPr>
        <p:spPr>
          <a:xfrm>
            <a:off x="487681" y="805522"/>
            <a:ext cx="11216640" cy="332399"/>
          </a:xfrm>
        </p:spPr>
        <p:txBody>
          <a:bodyPr lIns="0"/>
          <a:lstStyle>
            <a:lvl1pPr>
              <a:defRPr sz="2400" baseline="0"/>
            </a:lvl1pPr>
          </a:lstStyle>
          <a:p>
            <a:r>
              <a:rPr lang="en-US" dirty="0"/>
              <a:t>Click to edit Master title style</a:t>
            </a:r>
          </a:p>
        </p:txBody>
      </p:sp>
      <p:pic>
        <p:nvPicPr>
          <p:cNvPr id="6" name="Picture 41">
            <a:extLst>
              <a:ext uri="{FF2B5EF4-FFF2-40B4-BE49-F238E27FC236}">
                <a16:creationId xmlns:a16="http://schemas.microsoft.com/office/drawing/2014/main" id="{94AA49B5-3ECE-4E22-BEED-01A4A4989289}"/>
              </a:ext>
            </a:extLst>
          </p:cNvPr>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2619" y="6427084"/>
            <a:ext cx="3654167" cy="29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40">
            <a:extLst>
              <a:ext uri="{FF2B5EF4-FFF2-40B4-BE49-F238E27FC236}">
                <a16:creationId xmlns:a16="http://schemas.microsoft.com/office/drawing/2014/main" id="{ED3108DF-9D30-4212-B5F9-FBE746A03AC2}"/>
              </a:ext>
            </a:extLst>
          </p:cNvPr>
          <p:cNvSpPr>
            <a:spLocks noChangeArrowheads="1"/>
          </p:cNvSpPr>
          <p:nvPr userDrawn="1"/>
        </p:nvSpPr>
        <p:spPr bwMode="auto">
          <a:xfrm>
            <a:off x="0" y="6316665"/>
            <a:ext cx="12188825" cy="541337"/>
          </a:xfrm>
          <a:prstGeom prst="rect">
            <a:avLst/>
          </a:prstGeom>
          <a:solidFill>
            <a:schemeClr val="bg1">
              <a:lumMod val="75000"/>
            </a:schemeClr>
          </a:solidFill>
          <a:ln w="9525">
            <a:noFill/>
            <a:miter lim="800000"/>
            <a:headEnd/>
            <a:tailEnd/>
          </a:ln>
        </p:spPr>
        <p:txBody>
          <a:bodyPr wrap="none" anchor="ctr"/>
          <a:lstStyle/>
          <a:p>
            <a:pPr eaLnBrk="0" hangingPunct="0">
              <a:spcBef>
                <a:spcPct val="0"/>
              </a:spcBef>
              <a:defRPr/>
            </a:pPr>
            <a:endParaRPr lang="en-US" sz="1799" dirty="0">
              <a:latin typeface="Arial" charset="0"/>
              <a:ea typeface="ＭＳ Ｐゴシック" charset="0"/>
              <a:cs typeface="ＭＳ Ｐゴシック" charset="0"/>
            </a:endParaRPr>
          </a:p>
        </p:txBody>
      </p:sp>
      <p:pic>
        <p:nvPicPr>
          <p:cNvPr id="12" name="Picture 41">
            <a:extLst>
              <a:ext uri="{FF2B5EF4-FFF2-40B4-BE49-F238E27FC236}">
                <a16:creationId xmlns:a16="http://schemas.microsoft.com/office/drawing/2014/main" id="{1611657C-94C1-453B-9354-6EE8512E5F94}"/>
              </a:ext>
            </a:extLst>
          </p:cNvPr>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5019" y="6463843"/>
            <a:ext cx="3654167" cy="29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131403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87680" y="1362455"/>
            <a:ext cx="11216640" cy="4581144"/>
          </a:xfrm>
        </p:spPr>
        <p:txBody>
          <a:bodyPr/>
          <a:lstStyle>
            <a:lvl1pPr>
              <a:defRPr sz="1600"/>
            </a:lvl1pPr>
            <a:lvl2pPr>
              <a:spcBef>
                <a:spcPts val="300"/>
              </a:spcBef>
              <a:defRPr sz="1400"/>
            </a:lvl2pPr>
            <a:lvl3pPr>
              <a:spcBef>
                <a:spcPts val="300"/>
              </a:spcBef>
              <a:defRPr sz="1200"/>
            </a:lvl3pPr>
            <a:lvl4pPr>
              <a:spcBef>
                <a:spcPts val="300"/>
              </a:spcBef>
              <a:defRPr sz="1200"/>
            </a:lvl4pPr>
            <a:lvl5pPr>
              <a:spcBef>
                <a:spcPts val="3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a:cxnSpLocks noChangeShapeType="1"/>
          </p:cNvCxnSpPr>
          <p:nvPr userDrawn="1"/>
        </p:nvCxnSpPr>
        <p:spPr bwMode="auto">
          <a:xfrm>
            <a:off x="488102" y="838200"/>
            <a:ext cx="11216217" cy="0"/>
          </a:xfrm>
          <a:prstGeom prst="line">
            <a:avLst/>
          </a:prstGeom>
          <a:noFill/>
          <a:ln w="3175" algn="ctr">
            <a:solidFill>
              <a:schemeClr val="tx1"/>
            </a:solidFill>
            <a:round/>
            <a:headEnd/>
            <a:tailEnd/>
          </a:ln>
        </p:spPr>
      </p:cxnSp>
      <p:sp>
        <p:nvSpPr>
          <p:cNvPr id="8" name="Title 1"/>
          <p:cNvSpPr>
            <a:spLocks noGrp="1"/>
          </p:cNvSpPr>
          <p:nvPr>
            <p:ph type="title"/>
          </p:nvPr>
        </p:nvSpPr>
        <p:spPr>
          <a:xfrm>
            <a:off x="487680" y="457200"/>
            <a:ext cx="11216640" cy="457200"/>
          </a:xfrm>
        </p:spPr>
        <p:txBody>
          <a:bodyPr lIns="0"/>
          <a:lstStyle>
            <a:lvl1pPr>
              <a:defRPr sz="2400" baseline="0"/>
            </a:lvl1pPr>
          </a:lstStyle>
          <a:p>
            <a:r>
              <a:rPr lang="en-US" dirty="0"/>
              <a:t>Click to edit Master title style</a:t>
            </a:r>
          </a:p>
        </p:txBody>
      </p:sp>
      <p:sp>
        <p:nvSpPr>
          <p:cNvPr id="10" name="Text Placeholder 5"/>
          <p:cNvSpPr>
            <a:spLocks noGrp="1"/>
          </p:cNvSpPr>
          <p:nvPr>
            <p:ph type="body" sz="quarter" idx="11"/>
          </p:nvPr>
        </p:nvSpPr>
        <p:spPr>
          <a:xfrm>
            <a:off x="487679" y="947792"/>
            <a:ext cx="11216640" cy="305435"/>
          </a:xfrm>
        </p:spPr>
        <p:txBody>
          <a:bodyPr lIns="0"/>
          <a:lstStyle>
            <a:lvl1pPr>
              <a:buNone/>
              <a:defRPr sz="1800" b="1" cap="none" baseline="0">
                <a:latin typeface="+mn-lt"/>
              </a:defRPr>
            </a:lvl1pPr>
            <a:lvl2pPr>
              <a:buNone/>
              <a:defRPr/>
            </a:lvl2pPr>
            <a:lvl3pPr>
              <a:buNone/>
              <a:defRPr/>
            </a:lvl3pPr>
            <a:lvl4pPr>
              <a:buNone/>
              <a:defRPr/>
            </a:lvl4pPr>
            <a:lvl5pPr>
              <a:buNone/>
              <a:defRPr/>
            </a:lvl5pPr>
          </a:lstStyle>
          <a:p>
            <a:pPr lvl="0"/>
            <a:r>
              <a:rPr lang="en-US" dirty="0"/>
              <a:t>Click to edit Master text styles</a:t>
            </a:r>
          </a:p>
        </p:txBody>
      </p:sp>
      <p:sp>
        <p:nvSpPr>
          <p:cNvPr id="11" name="Rectangle 6"/>
          <p:cNvSpPr txBox="1">
            <a:spLocks noChangeArrowheads="1"/>
          </p:cNvSpPr>
          <p:nvPr userDrawn="1"/>
        </p:nvSpPr>
        <p:spPr bwMode="auto">
          <a:xfrm>
            <a:off x="10991851" y="6423025"/>
            <a:ext cx="751416" cy="363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spcBef>
                <a:spcPct val="0"/>
              </a:spcBef>
              <a:defRPr sz="1400" kern="1200" smtClean="0">
                <a:solidFill>
                  <a:schemeClr val="bg1"/>
                </a:solidFill>
                <a:latin typeface="Arial" charset="0"/>
                <a:ea typeface="ＭＳ Ｐゴシック" pitchFamily="-110" charset="-128"/>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Aft>
                <a:spcPct val="0"/>
              </a:spcAft>
              <a:defRPr/>
            </a:pPr>
            <a:fld id="{325F620D-2FFE-4934-A59D-88E686A27F4B}" type="slidenum">
              <a:rPr lang="en-US" sz="1400" smtClean="0">
                <a:solidFill>
                  <a:prstClr val="white"/>
                </a:solidFill>
              </a:rPr>
              <a:pPr fontAlgn="base">
                <a:spcAft>
                  <a:spcPct val="0"/>
                </a:spcAft>
                <a:defRPr/>
              </a:pPr>
              <a:t>‹#›</a:t>
            </a:fld>
            <a:endParaRPr lang="en-US" sz="1400" dirty="0">
              <a:solidFill>
                <a:prstClr val="white"/>
              </a:solidFill>
            </a:endParaRPr>
          </a:p>
        </p:txBody>
      </p:sp>
      <p:sp>
        <p:nvSpPr>
          <p:cNvPr id="9" name="Rectangle 40">
            <a:extLst>
              <a:ext uri="{FF2B5EF4-FFF2-40B4-BE49-F238E27FC236}">
                <a16:creationId xmlns:a16="http://schemas.microsoft.com/office/drawing/2014/main" id="{88203CE7-5AC2-4D07-8418-A6AC50A248B4}"/>
              </a:ext>
            </a:extLst>
          </p:cNvPr>
          <p:cNvSpPr>
            <a:spLocks noChangeArrowheads="1"/>
          </p:cNvSpPr>
          <p:nvPr userDrawn="1"/>
        </p:nvSpPr>
        <p:spPr bwMode="auto">
          <a:xfrm>
            <a:off x="0" y="6316665"/>
            <a:ext cx="12188825" cy="541337"/>
          </a:xfrm>
          <a:prstGeom prst="rect">
            <a:avLst/>
          </a:prstGeom>
          <a:solidFill>
            <a:schemeClr val="bg1">
              <a:lumMod val="75000"/>
            </a:schemeClr>
          </a:solidFill>
          <a:ln w="9525">
            <a:noFill/>
            <a:miter lim="800000"/>
            <a:headEnd/>
            <a:tailEnd/>
          </a:ln>
        </p:spPr>
        <p:txBody>
          <a:bodyPr wrap="none" anchor="ctr"/>
          <a:lstStyle/>
          <a:p>
            <a:pPr eaLnBrk="0" hangingPunct="0">
              <a:spcBef>
                <a:spcPct val="0"/>
              </a:spcBef>
              <a:defRPr/>
            </a:pPr>
            <a:endParaRPr lang="en-US" sz="1799" dirty="0">
              <a:latin typeface="Arial" charset="0"/>
              <a:ea typeface="ＭＳ Ｐゴシック" charset="0"/>
              <a:cs typeface="ＭＳ Ｐゴシック" charset="0"/>
            </a:endParaRPr>
          </a:p>
        </p:txBody>
      </p:sp>
      <p:pic>
        <p:nvPicPr>
          <p:cNvPr id="12" name="Picture 41">
            <a:extLst>
              <a:ext uri="{FF2B5EF4-FFF2-40B4-BE49-F238E27FC236}">
                <a16:creationId xmlns:a16="http://schemas.microsoft.com/office/drawing/2014/main" id="{15B75EA0-2CD3-4D21-9C24-4056A9225EDF}"/>
              </a:ext>
            </a:extLst>
          </p:cNvPr>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2619" y="6427084"/>
            <a:ext cx="3654167" cy="29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692987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10" name="Content Placeholder 2"/>
          <p:cNvSpPr>
            <a:spLocks noGrp="1"/>
          </p:cNvSpPr>
          <p:nvPr>
            <p:ph idx="13"/>
          </p:nvPr>
        </p:nvSpPr>
        <p:spPr>
          <a:xfrm>
            <a:off x="621791" y="2148840"/>
            <a:ext cx="5279136" cy="3794760"/>
          </a:xfrm>
        </p:spPr>
        <p:txBody>
          <a:bodyPr/>
          <a:lstStyle>
            <a:lvl1pPr>
              <a:defRPr sz="1400"/>
            </a:lvl1pPr>
            <a:lvl2pPr>
              <a:spcBef>
                <a:spcPts val="300"/>
              </a:spcBef>
              <a:defRPr sz="1200"/>
            </a:lvl2pPr>
            <a:lvl3pPr>
              <a:spcBef>
                <a:spcPts val="300"/>
              </a:spcBef>
              <a:defRPr sz="1100"/>
            </a:lvl3pPr>
            <a:lvl4pPr>
              <a:spcBef>
                <a:spcPts val="300"/>
              </a:spcBef>
              <a:defRPr sz="1100"/>
            </a:lvl4pPr>
            <a:lvl5pPr>
              <a:spcBef>
                <a:spcPts val="300"/>
              </a:spcBef>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5"/>
          <p:cNvSpPr>
            <a:spLocks noGrp="1"/>
          </p:cNvSpPr>
          <p:nvPr>
            <p:ph type="body" sz="quarter" idx="15"/>
          </p:nvPr>
        </p:nvSpPr>
        <p:spPr>
          <a:xfrm>
            <a:off x="609092" y="1371600"/>
            <a:ext cx="5279136" cy="338328"/>
          </a:xfrm>
        </p:spPr>
        <p:txBody>
          <a:bodyPr anchor="ctr"/>
          <a:lstStyle>
            <a:lvl1pPr>
              <a:buNone/>
              <a:defRPr sz="1600" b="1"/>
            </a:lvl1pPr>
            <a:lvl2pPr>
              <a:buNone/>
              <a:defRPr/>
            </a:lvl2pPr>
            <a:lvl3pPr>
              <a:buNone/>
              <a:defRPr/>
            </a:lvl3pPr>
            <a:lvl4pPr>
              <a:buNone/>
              <a:defRPr/>
            </a:lvl4pPr>
            <a:lvl5pPr>
              <a:buNone/>
              <a:defRPr/>
            </a:lvl5pPr>
          </a:lstStyle>
          <a:p>
            <a:pPr lvl="0"/>
            <a:r>
              <a:rPr lang="en-US" dirty="0"/>
              <a:t>Click to edit Master text styles</a:t>
            </a:r>
          </a:p>
        </p:txBody>
      </p:sp>
      <p:sp>
        <p:nvSpPr>
          <p:cNvPr id="13" name="Line 13"/>
          <p:cNvSpPr>
            <a:spLocks noChangeShapeType="1"/>
          </p:cNvSpPr>
          <p:nvPr/>
        </p:nvSpPr>
        <p:spPr bwMode="auto">
          <a:xfrm>
            <a:off x="488103" y="1699383"/>
            <a:ext cx="5413248" cy="0"/>
          </a:xfrm>
          <a:prstGeom prst="line">
            <a:avLst/>
          </a:prstGeom>
          <a:noFill/>
          <a:ln w="9525">
            <a:solidFill>
              <a:schemeClr val="tx1"/>
            </a:solidFill>
            <a:round/>
            <a:headEnd/>
            <a:tailEnd/>
          </a:ln>
        </p:spPr>
        <p:txBody>
          <a:bodyPr/>
          <a:lstStyle/>
          <a:p>
            <a:pPr fontAlgn="base">
              <a:spcBef>
                <a:spcPct val="0"/>
              </a:spcBef>
              <a:spcAft>
                <a:spcPct val="0"/>
              </a:spcAft>
            </a:pPr>
            <a:endParaRPr lang="en-US" sz="2000" dirty="0">
              <a:solidFill>
                <a:prstClr val="black"/>
              </a:solidFill>
              <a:ea typeface="ＭＳ Ｐゴシック"/>
            </a:endParaRPr>
          </a:p>
        </p:txBody>
      </p:sp>
      <p:sp>
        <p:nvSpPr>
          <p:cNvPr id="20" name="Text Placeholder 15"/>
          <p:cNvSpPr>
            <a:spLocks noGrp="1"/>
          </p:cNvSpPr>
          <p:nvPr userDrawn="1">
            <p:ph type="body" sz="quarter" idx="18"/>
          </p:nvPr>
        </p:nvSpPr>
        <p:spPr>
          <a:xfrm>
            <a:off x="6412992" y="1371600"/>
            <a:ext cx="5279136" cy="338328"/>
          </a:xfrm>
        </p:spPr>
        <p:txBody>
          <a:bodyPr anchor="ctr"/>
          <a:lstStyle>
            <a:lvl1pPr>
              <a:buNone/>
              <a:defRPr sz="1600" b="1"/>
            </a:lvl1pPr>
            <a:lvl2pPr>
              <a:buNone/>
              <a:defRPr/>
            </a:lvl2pPr>
            <a:lvl3pPr>
              <a:buNone/>
              <a:defRPr/>
            </a:lvl3pPr>
            <a:lvl4pPr>
              <a:buNone/>
              <a:defRPr/>
            </a:lvl4pPr>
            <a:lvl5pPr>
              <a:buNone/>
              <a:defRPr/>
            </a:lvl5pPr>
          </a:lstStyle>
          <a:p>
            <a:pPr lvl="0"/>
            <a:r>
              <a:rPr lang="en-US" dirty="0"/>
              <a:t>Click to edit Master text styles</a:t>
            </a:r>
          </a:p>
        </p:txBody>
      </p:sp>
      <p:sp>
        <p:nvSpPr>
          <p:cNvPr id="22" name="Line 13"/>
          <p:cNvSpPr>
            <a:spLocks noChangeShapeType="1"/>
          </p:cNvSpPr>
          <p:nvPr userDrawn="1"/>
        </p:nvSpPr>
        <p:spPr bwMode="auto">
          <a:xfrm>
            <a:off x="6278880" y="1700784"/>
            <a:ext cx="5413248" cy="0"/>
          </a:xfrm>
          <a:prstGeom prst="line">
            <a:avLst/>
          </a:prstGeom>
          <a:noFill/>
          <a:ln w="9525">
            <a:solidFill>
              <a:schemeClr val="tx1"/>
            </a:solidFill>
            <a:round/>
            <a:headEnd/>
            <a:tailEnd/>
          </a:ln>
        </p:spPr>
        <p:txBody>
          <a:bodyPr/>
          <a:lstStyle/>
          <a:p>
            <a:pPr fontAlgn="base">
              <a:spcBef>
                <a:spcPct val="0"/>
              </a:spcBef>
              <a:spcAft>
                <a:spcPct val="0"/>
              </a:spcAft>
            </a:pPr>
            <a:endParaRPr lang="en-US" sz="2400" dirty="0">
              <a:solidFill>
                <a:prstClr val="black"/>
              </a:solidFill>
              <a:ea typeface="ＭＳ Ｐゴシック"/>
            </a:endParaRPr>
          </a:p>
        </p:txBody>
      </p:sp>
      <p:sp>
        <p:nvSpPr>
          <p:cNvPr id="24" name="Content Placeholder 2"/>
          <p:cNvSpPr>
            <a:spLocks noGrp="1"/>
          </p:cNvSpPr>
          <p:nvPr userDrawn="1">
            <p:ph idx="1"/>
          </p:nvPr>
        </p:nvSpPr>
        <p:spPr>
          <a:xfrm>
            <a:off x="6412991" y="2148840"/>
            <a:ext cx="5279136" cy="3762841"/>
          </a:xfrm>
        </p:spPr>
        <p:txBody>
          <a:bodyPr/>
          <a:lstStyle>
            <a:lvl1pPr>
              <a:defRPr sz="1400"/>
            </a:lvl1pPr>
            <a:lvl2pPr>
              <a:spcBef>
                <a:spcPts val="300"/>
              </a:spcBef>
              <a:defRPr sz="1200"/>
            </a:lvl2pPr>
            <a:lvl3pPr>
              <a:spcBef>
                <a:spcPts val="300"/>
              </a:spcBef>
              <a:defRPr sz="1100"/>
            </a:lvl3pPr>
            <a:lvl4pPr>
              <a:spcBef>
                <a:spcPts val="300"/>
              </a:spcBef>
              <a:defRPr sz="1100"/>
            </a:lvl4pPr>
            <a:lvl5pPr>
              <a:spcBef>
                <a:spcPts val="300"/>
              </a:spcBef>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5" name="Straight Connector 6"/>
          <p:cNvCxnSpPr>
            <a:cxnSpLocks noChangeShapeType="1"/>
          </p:cNvCxnSpPr>
          <p:nvPr userDrawn="1"/>
        </p:nvCxnSpPr>
        <p:spPr bwMode="auto">
          <a:xfrm>
            <a:off x="488104" y="762000"/>
            <a:ext cx="11216217" cy="0"/>
          </a:xfrm>
          <a:prstGeom prst="line">
            <a:avLst/>
          </a:prstGeom>
          <a:noFill/>
          <a:ln w="3175" algn="ctr">
            <a:solidFill>
              <a:schemeClr val="tx1"/>
            </a:solidFill>
            <a:round/>
            <a:headEnd/>
            <a:tailEnd/>
          </a:ln>
        </p:spPr>
      </p:cxnSp>
      <p:sp>
        <p:nvSpPr>
          <p:cNvPr id="26" name="Title 1"/>
          <p:cNvSpPr>
            <a:spLocks noGrp="1"/>
          </p:cNvSpPr>
          <p:nvPr userDrawn="1">
            <p:ph type="title"/>
          </p:nvPr>
        </p:nvSpPr>
        <p:spPr>
          <a:xfrm>
            <a:off x="475488" y="381000"/>
            <a:ext cx="11216640" cy="457200"/>
          </a:xfrm>
        </p:spPr>
        <p:txBody>
          <a:bodyPr lIns="0"/>
          <a:lstStyle>
            <a:lvl1pPr>
              <a:defRPr sz="2400" baseline="0"/>
            </a:lvl1pPr>
          </a:lstStyle>
          <a:p>
            <a:r>
              <a:rPr lang="en-US" dirty="0"/>
              <a:t>Click to edit Master title style</a:t>
            </a:r>
          </a:p>
        </p:txBody>
      </p:sp>
      <p:sp>
        <p:nvSpPr>
          <p:cNvPr id="28" name="Text Placeholder 10"/>
          <p:cNvSpPr>
            <a:spLocks noGrp="1"/>
          </p:cNvSpPr>
          <p:nvPr userDrawn="1">
            <p:ph type="body" sz="quarter" idx="14"/>
          </p:nvPr>
        </p:nvSpPr>
        <p:spPr>
          <a:xfrm>
            <a:off x="487680" y="838201"/>
            <a:ext cx="11216640" cy="342205"/>
          </a:xfrm>
          <a:noFill/>
          <a:ln>
            <a:noFill/>
          </a:ln>
        </p:spPr>
        <p:txBody>
          <a:bodyPr/>
          <a:lstStyle>
            <a:lvl1pPr marL="0" indent="0">
              <a:buNone/>
              <a:defRPr sz="1600"/>
            </a:lvl1pPr>
            <a:lvl2pPr>
              <a:buNone/>
              <a:defRPr sz="1600"/>
            </a:lvl2pPr>
            <a:lvl3pPr>
              <a:buNone/>
              <a:defRPr sz="1600"/>
            </a:lvl3pPr>
            <a:lvl4pPr>
              <a:buNone/>
              <a:defRPr sz="1600"/>
            </a:lvl4pPr>
            <a:lvl5pPr>
              <a:buNone/>
              <a:defRPr sz="1600"/>
            </a:lvl5pPr>
          </a:lstStyle>
          <a:p>
            <a:pPr lvl="0"/>
            <a:r>
              <a:rPr lang="en-US" dirty="0"/>
              <a:t>Click to edit Master text styles</a:t>
            </a:r>
          </a:p>
        </p:txBody>
      </p:sp>
      <p:sp>
        <p:nvSpPr>
          <p:cNvPr id="29" name="Rectangle 6"/>
          <p:cNvSpPr txBox="1">
            <a:spLocks noChangeArrowheads="1"/>
          </p:cNvSpPr>
          <p:nvPr userDrawn="1"/>
        </p:nvSpPr>
        <p:spPr bwMode="auto">
          <a:xfrm>
            <a:off x="10991851" y="6423025"/>
            <a:ext cx="751416" cy="363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spcBef>
                <a:spcPct val="0"/>
              </a:spcBef>
              <a:defRPr sz="1400" kern="1200" smtClean="0">
                <a:solidFill>
                  <a:schemeClr val="bg1"/>
                </a:solidFill>
                <a:latin typeface="Arial" charset="0"/>
                <a:ea typeface="ＭＳ Ｐゴシック" pitchFamily="-110" charset="-128"/>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Aft>
                <a:spcPct val="0"/>
              </a:spcAft>
              <a:defRPr/>
            </a:pPr>
            <a:fld id="{325F620D-2FFE-4934-A59D-88E686A27F4B}" type="slidenum">
              <a:rPr lang="en-US" sz="1400" smtClean="0">
                <a:solidFill>
                  <a:prstClr val="white"/>
                </a:solidFill>
              </a:rPr>
              <a:pPr fontAlgn="base">
                <a:spcAft>
                  <a:spcPct val="0"/>
                </a:spcAft>
                <a:defRPr/>
              </a:pPr>
              <a:t>‹#›</a:t>
            </a:fld>
            <a:endParaRPr lang="en-US" sz="1400" dirty="0">
              <a:solidFill>
                <a:prstClr val="white"/>
              </a:solidFill>
            </a:endParaRPr>
          </a:p>
        </p:txBody>
      </p:sp>
      <p:sp>
        <p:nvSpPr>
          <p:cNvPr id="12" name="Rectangle 40">
            <a:extLst>
              <a:ext uri="{FF2B5EF4-FFF2-40B4-BE49-F238E27FC236}">
                <a16:creationId xmlns:a16="http://schemas.microsoft.com/office/drawing/2014/main" id="{233AA3B5-197B-460B-8611-899F7F25D305}"/>
              </a:ext>
            </a:extLst>
          </p:cNvPr>
          <p:cNvSpPr>
            <a:spLocks noChangeArrowheads="1"/>
          </p:cNvSpPr>
          <p:nvPr userDrawn="1"/>
        </p:nvSpPr>
        <p:spPr bwMode="auto">
          <a:xfrm>
            <a:off x="0" y="6316665"/>
            <a:ext cx="12188825" cy="541337"/>
          </a:xfrm>
          <a:prstGeom prst="rect">
            <a:avLst/>
          </a:prstGeom>
          <a:solidFill>
            <a:schemeClr val="bg1">
              <a:lumMod val="75000"/>
            </a:schemeClr>
          </a:solidFill>
          <a:ln w="9525">
            <a:noFill/>
            <a:miter lim="800000"/>
            <a:headEnd/>
            <a:tailEnd/>
          </a:ln>
        </p:spPr>
        <p:txBody>
          <a:bodyPr wrap="none" anchor="ctr"/>
          <a:lstStyle/>
          <a:p>
            <a:pPr eaLnBrk="0" hangingPunct="0">
              <a:spcBef>
                <a:spcPct val="0"/>
              </a:spcBef>
              <a:defRPr/>
            </a:pPr>
            <a:endParaRPr lang="en-US" sz="1799" dirty="0">
              <a:latin typeface="Arial" charset="0"/>
              <a:ea typeface="ＭＳ Ｐゴシック" charset="0"/>
              <a:cs typeface="ＭＳ Ｐゴシック" charset="0"/>
            </a:endParaRPr>
          </a:p>
        </p:txBody>
      </p:sp>
      <p:pic>
        <p:nvPicPr>
          <p:cNvPr id="14" name="Picture 41">
            <a:extLst>
              <a:ext uri="{FF2B5EF4-FFF2-40B4-BE49-F238E27FC236}">
                <a16:creationId xmlns:a16="http://schemas.microsoft.com/office/drawing/2014/main" id="{9464A1E3-CDF9-4391-80FB-65D024E41AB1}"/>
              </a:ext>
            </a:extLst>
          </p:cNvPr>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2619" y="6427084"/>
            <a:ext cx="3654167" cy="29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414648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cxnSp>
        <p:nvCxnSpPr>
          <p:cNvPr id="5" name="Straight Connector 6"/>
          <p:cNvCxnSpPr>
            <a:cxnSpLocks noChangeShapeType="1"/>
          </p:cNvCxnSpPr>
          <p:nvPr userDrawn="1"/>
        </p:nvCxnSpPr>
        <p:spPr bwMode="auto">
          <a:xfrm>
            <a:off x="488103" y="1076325"/>
            <a:ext cx="11216217" cy="0"/>
          </a:xfrm>
          <a:prstGeom prst="line">
            <a:avLst/>
          </a:prstGeom>
          <a:noFill/>
          <a:ln w="3175" algn="ctr">
            <a:solidFill>
              <a:schemeClr val="tx1"/>
            </a:solidFill>
            <a:round/>
            <a:headEnd/>
            <a:tailEnd/>
          </a:ln>
        </p:spPr>
      </p:cxnSp>
      <p:sp>
        <p:nvSpPr>
          <p:cNvPr id="2" name="Title 1"/>
          <p:cNvSpPr>
            <a:spLocks noGrp="1"/>
          </p:cNvSpPr>
          <p:nvPr>
            <p:ph type="title"/>
          </p:nvPr>
        </p:nvSpPr>
        <p:spPr>
          <a:xfrm>
            <a:off x="487681" y="680720"/>
            <a:ext cx="11216640" cy="457200"/>
          </a:xfrm>
        </p:spPr>
        <p:txBody>
          <a:bodyPr lIns="0"/>
          <a:lstStyle>
            <a:lvl1pPr>
              <a:defRPr sz="2400" baseline="0"/>
            </a:lvl1pPr>
          </a:lstStyle>
          <a:p>
            <a:r>
              <a:rPr lang="en-US"/>
              <a:t>Click to edit Master title style</a:t>
            </a:r>
            <a:endParaRPr lang="en-US" dirty="0"/>
          </a:p>
        </p:txBody>
      </p:sp>
      <p:sp>
        <p:nvSpPr>
          <p:cNvPr id="3" name="Content Placeholder 2"/>
          <p:cNvSpPr>
            <a:spLocks noGrp="1"/>
          </p:cNvSpPr>
          <p:nvPr>
            <p:ph idx="1"/>
          </p:nvPr>
        </p:nvSpPr>
        <p:spPr>
          <a:xfrm>
            <a:off x="488103" y="1828800"/>
            <a:ext cx="11216217" cy="4114800"/>
          </a:xfrm>
        </p:spPr>
        <p:txBody>
          <a:bodyPr/>
          <a:lstStyle>
            <a:lvl1pPr marL="228600" indent="-228600">
              <a:buSzPct val="125000"/>
              <a:buFont typeface="Arial" panose="020B0604020202020204" pitchFamily="34" charset="0"/>
              <a:buChar char="•"/>
              <a:defRPr sz="1600"/>
            </a:lvl1pPr>
            <a:lvl2pPr>
              <a:spcBef>
                <a:spcPts val="300"/>
              </a:spcBef>
              <a:defRPr sz="1400"/>
            </a:lvl2pPr>
            <a:lvl3pPr>
              <a:spcBef>
                <a:spcPts val="300"/>
              </a:spcBef>
              <a:defRPr sz="1200"/>
            </a:lvl3pPr>
            <a:lvl4pPr>
              <a:spcBef>
                <a:spcPts val="300"/>
              </a:spcBef>
              <a:defRPr sz="1200"/>
            </a:lvl4pPr>
            <a:lvl5pPr>
              <a:spcBef>
                <a:spcPts val="3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1"/>
          </p:nvPr>
        </p:nvSpPr>
        <p:spPr>
          <a:xfrm>
            <a:off x="487681" y="365760"/>
            <a:ext cx="11216640" cy="305435"/>
          </a:xfrm>
        </p:spPr>
        <p:txBody>
          <a:bodyPr lIns="0"/>
          <a:lstStyle>
            <a:lvl1pPr>
              <a:buNone/>
              <a:defRPr sz="1600" b="1" cap="all" baseline="0">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9" name="Text Placeholder 10"/>
          <p:cNvSpPr>
            <a:spLocks noGrp="1"/>
          </p:cNvSpPr>
          <p:nvPr>
            <p:ph type="body" sz="quarter" idx="14"/>
          </p:nvPr>
        </p:nvSpPr>
        <p:spPr>
          <a:xfrm>
            <a:off x="487681" y="1203964"/>
            <a:ext cx="11216640" cy="342205"/>
          </a:xfrm>
          <a:solidFill>
            <a:schemeClr val="bg1">
              <a:lumMod val="95000"/>
              <a:alpha val="50000"/>
            </a:schemeClr>
          </a:solidFill>
          <a:ln>
            <a:solidFill>
              <a:schemeClr val="tx1"/>
            </a:solidFill>
          </a:ln>
        </p:spPr>
        <p:txBody>
          <a:bodyPr/>
          <a:lstStyle>
            <a:lvl1pPr marL="0" indent="0">
              <a:buNone/>
              <a:defRPr sz="1600"/>
            </a:lvl1pPr>
            <a:lvl2pPr>
              <a:buNone/>
              <a:defRPr sz="1600"/>
            </a:lvl2pPr>
            <a:lvl3pPr>
              <a:buNone/>
              <a:defRPr sz="1600"/>
            </a:lvl3pPr>
            <a:lvl4pPr>
              <a:buNone/>
              <a:defRPr sz="1600"/>
            </a:lvl4pPr>
            <a:lvl5pPr>
              <a:buNone/>
              <a:defRPr sz="1600"/>
            </a:lvl5pPr>
          </a:lstStyle>
          <a:p>
            <a:pPr lvl="0"/>
            <a:r>
              <a:rPr lang="en-US"/>
              <a:t>Click to edit Master text styles</a:t>
            </a:r>
          </a:p>
        </p:txBody>
      </p:sp>
      <p:sp>
        <p:nvSpPr>
          <p:cNvPr id="7" name="Slide Number Placeholder 6"/>
          <p:cNvSpPr>
            <a:spLocks noGrp="1" noChangeArrowheads="1"/>
          </p:cNvSpPr>
          <p:nvPr>
            <p:ph type="sldNum" sz="quarter" idx="10"/>
          </p:nvPr>
        </p:nvSpPr>
        <p:spPr>
          <a:xfrm>
            <a:off x="11032069" y="6418266"/>
            <a:ext cx="713316" cy="363537"/>
          </a:xfrm>
          <a:prstGeom prst="rect">
            <a:avLst/>
          </a:prstGeom>
          <a:ln/>
        </p:spPr>
        <p:txBody>
          <a:bodyPr wrap="square" lIns="91440" tIns="45720" rIns="91440" bIns="45720" anchor="b" anchorCtr="0">
            <a:noAutofit/>
          </a:bodyPr>
          <a:lstStyle>
            <a:lvl1pPr marL="0" indent="0" algn="r">
              <a:lnSpc>
                <a:spcPct val="100000"/>
              </a:lnSpc>
              <a:spcBef>
                <a:spcPts val="0"/>
              </a:spcBef>
              <a:spcAft>
                <a:spcPts val="0"/>
              </a:spcAft>
              <a:buFontTx/>
              <a:buNone/>
              <a:defRPr sz="1100" b="0" i="0">
                <a:solidFill>
                  <a:schemeClr val="tx1"/>
                </a:solidFill>
                <a:latin typeface="Arial" panose="020B0604020202020204" pitchFamily="34" charset="0"/>
              </a:defRPr>
            </a:lvl1pPr>
          </a:lstStyle>
          <a:p>
            <a:pPr>
              <a:defRPr/>
            </a:pPr>
            <a:fld id="{1D0F6AF5-F02C-4F9D-93A1-6479435ACD56}" type="slidenum">
              <a:rPr lang="en-US" smtClean="0"/>
              <a:pPr>
                <a:defRPr/>
              </a:pPr>
              <a:t>‹#›</a:t>
            </a:fld>
            <a:endParaRPr lang="en-US" dirty="0"/>
          </a:p>
        </p:txBody>
      </p:sp>
    </p:spTree>
    <p:extLst>
      <p:ext uri="{BB962C8B-B14F-4D97-AF65-F5344CB8AC3E}">
        <p14:creationId xmlns:p14="http://schemas.microsoft.com/office/powerpoint/2010/main" val="15249297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0">
            <a:extLst>
              <a:ext uri="{FF2B5EF4-FFF2-40B4-BE49-F238E27FC236}">
                <a16:creationId xmlns:a16="http://schemas.microsoft.com/office/drawing/2014/main" id="{0A1DFC19-7837-412E-9A0D-C9FD102AD282}"/>
              </a:ext>
            </a:extLst>
          </p:cNvPr>
          <p:cNvSpPr>
            <a:spLocks noChangeArrowheads="1"/>
          </p:cNvSpPr>
          <p:nvPr userDrawn="1"/>
        </p:nvSpPr>
        <p:spPr bwMode="auto">
          <a:xfrm>
            <a:off x="0" y="6316665"/>
            <a:ext cx="12188825" cy="541337"/>
          </a:xfrm>
          <a:prstGeom prst="rect">
            <a:avLst/>
          </a:prstGeom>
          <a:solidFill>
            <a:schemeClr val="bg1">
              <a:lumMod val="75000"/>
            </a:schemeClr>
          </a:solidFill>
          <a:ln w="9525">
            <a:noFill/>
            <a:miter lim="800000"/>
            <a:headEnd/>
            <a:tailEnd/>
          </a:ln>
        </p:spPr>
        <p:txBody>
          <a:bodyPr wrap="none" anchor="ctr"/>
          <a:lstStyle/>
          <a:p>
            <a:pPr eaLnBrk="0" hangingPunct="0">
              <a:spcBef>
                <a:spcPct val="0"/>
              </a:spcBef>
              <a:defRPr/>
            </a:pPr>
            <a:endParaRPr lang="en-US" sz="1799" dirty="0">
              <a:latin typeface="Arial" charset="0"/>
              <a:ea typeface="ＭＳ Ｐゴシック" charset="0"/>
              <a:cs typeface="ＭＳ Ｐゴシック" charset="0"/>
            </a:endParaRPr>
          </a:p>
        </p:txBody>
      </p:sp>
      <p:pic>
        <p:nvPicPr>
          <p:cNvPr id="8" name="Picture 41">
            <a:extLst>
              <a:ext uri="{FF2B5EF4-FFF2-40B4-BE49-F238E27FC236}">
                <a16:creationId xmlns:a16="http://schemas.microsoft.com/office/drawing/2014/main" id="{A2E9AAD4-B7B6-40FF-86A4-8B47DFABB272}"/>
              </a:ext>
            </a:extLst>
          </p:cNvPr>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319" y="6426372"/>
            <a:ext cx="3654167" cy="29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8615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0F5C02-0E73-441E-BEE6-9524A90A98D2}"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53B7E-DEB7-49FD-920D-1F2565B17722}" type="slidenum">
              <a:rPr lang="en-US" smtClean="0"/>
              <a:t>‹#›</a:t>
            </a:fld>
            <a:endParaRPr lang="en-US"/>
          </a:p>
        </p:txBody>
      </p:sp>
      <p:sp>
        <p:nvSpPr>
          <p:cNvPr id="7" name="Rectangle 40">
            <a:extLst>
              <a:ext uri="{FF2B5EF4-FFF2-40B4-BE49-F238E27FC236}">
                <a16:creationId xmlns:a16="http://schemas.microsoft.com/office/drawing/2014/main" id="{F7D67890-9DEE-489B-832D-CB597A81699C}"/>
              </a:ext>
            </a:extLst>
          </p:cNvPr>
          <p:cNvSpPr>
            <a:spLocks noChangeArrowheads="1"/>
          </p:cNvSpPr>
          <p:nvPr userDrawn="1"/>
        </p:nvSpPr>
        <p:spPr bwMode="auto">
          <a:xfrm>
            <a:off x="0" y="6316665"/>
            <a:ext cx="12188825" cy="541337"/>
          </a:xfrm>
          <a:prstGeom prst="rect">
            <a:avLst/>
          </a:prstGeom>
          <a:solidFill>
            <a:schemeClr val="bg1">
              <a:lumMod val="75000"/>
            </a:schemeClr>
          </a:solidFill>
          <a:ln w="9525">
            <a:noFill/>
            <a:miter lim="800000"/>
            <a:headEnd/>
            <a:tailEnd/>
          </a:ln>
        </p:spPr>
        <p:txBody>
          <a:bodyPr wrap="none" anchor="ctr"/>
          <a:lstStyle/>
          <a:p>
            <a:pPr eaLnBrk="0" hangingPunct="0">
              <a:spcBef>
                <a:spcPct val="0"/>
              </a:spcBef>
              <a:defRPr/>
            </a:pPr>
            <a:endParaRPr lang="en-US" sz="1799" dirty="0">
              <a:latin typeface="Arial" charset="0"/>
              <a:ea typeface="ＭＳ Ｐゴシック" charset="0"/>
              <a:cs typeface="ＭＳ Ｐゴシック" charset="0"/>
            </a:endParaRPr>
          </a:p>
        </p:txBody>
      </p:sp>
      <p:pic>
        <p:nvPicPr>
          <p:cNvPr id="8" name="Picture 41">
            <a:extLst>
              <a:ext uri="{FF2B5EF4-FFF2-40B4-BE49-F238E27FC236}">
                <a16:creationId xmlns:a16="http://schemas.microsoft.com/office/drawing/2014/main" id="{84A54112-A599-4032-B1F2-1CBD30447CDE}"/>
              </a:ext>
            </a:extLst>
          </p:cNvPr>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4433" y="6434307"/>
            <a:ext cx="3654167" cy="29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7044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0F5C02-0E73-441E-BEE6-9524A90A98D2}" type="datetimeFigureOut">
              <a:rPr lang="en-US" smtClean="0"/>
              <a:t>2/2/2021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953B7E-DEB7-49FD-920D-1F2565B17722}" type="slidenum">
              <a:rPr lang="en-US" smtClean="0"/>
              <a:t>‹#›</a:t>
            </a:fld>
            <a:endParaRPr lang="en-US"/>
          </a:p>
        </p:txBody>
      </p:sp>
      <p:sp>
        <p:nvSpPr>
          <p:cNvPr id="8" name="Rectangle 40">
            <a:extLst>
              <a:ext uri="{FF2B5EF4-FFF2-40B4-BE49-F238E27FC236}">
                <a16:creationId xmlns:a16="http://schemas.microsoft.com/office/drawing/2014/main" id="{879982CD-112E-48D6-91E7-FB1D7D2743AB}"/>
              </a:ext>
            </a:extLst>
          </p:cNvPr>
          <p:cNvSpPr>
            <a:spLocks noChangeArrowheads="1"/>
          </p:cNvSpPr>
          <p:nvPr userDrawn="1"/>
        </p:nvSpPr>
        <p:spPr bwMode="auto">
          <a:xfrm>
            <a:off x="0" y="6316665"/>
            <a:ext cx="12188825" cy="541337"/>
          </a:xfrm>
          <a:prstGeom prst="rect">
            <a:avLst/>
          </a:prstGeom>
          <a:solidFill>
            <a:schemeClr val="bg1">
              <a:lumMod val="75000"/>
            </a:schemeClr>
          </a:solidFill>
          <a:ln w="9525">
            <a:noFill/>
            <a:miter lim="800000"/>
            <a:headEnd/>
            <a:tailEnd/>
          </a:ln>
        </p:spPr>
        <p:txBody>
          <a:bodyPr wrap="none" anchor="ctr"/>
          <a:lstStyle/>
          <a:p>
            <a:pPr eaLnBrk="0" hangingPunct="0">
              <a:spcBef>
                <a:spcPct val="0"/>
              </a:spcBef>
              <a:defRPr/>
            </a:pPr>
            <a:endParaRPr lang="en-US" sz="1799" dirty="0">
              <a:latin typeface="Arial" charset="0"/>
              <a:ea typeface="ＭＳ Ｐゴシック" charset="0"/>
              <a:cs typeface="ＭＳ Ｐゴシック" charset="0"/>
            </a:endParaRPr>
          </a:p>
        </p:txBody>
      </p:sp>
      <p:pic>
        <p:nvPicPr>
          <p:cNvPr id="9" name="Picture 41">
            <a:extLst>
              <a:ext uri="{FF2B5EF4-FFF2-40B4-BE49-F238E27FC236}">
                <a16:creationId xmlns:a16="http://schemas.microsoft.com/office/drawing/2014/main" id="{B374AB62-44AE-4F4A-BB75-3109CA8D78B2}"/>
              </a:ext>
            </a:extLst>
          </p:cNvPr>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2619" y="6427084"/>
            <a:ext cx="3654167" cy="29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8711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0F5C02-0E73-441E-BEE6-9524A90A98D2}" type="datetimeFigureOut">
              <a:rPr lang="en-US" smtClean="0"/>
              <a:t>2/2/2021</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953B7E-DEB7-49FD-920D-1F2565B17722}" type="slidenum">
              <a:rPr lang="en-US" smtClean="0"/>
              <a:t>‹#›</a:t>
            </a:fld>
            <a:endParaRPr lang="en-US"/>
          </a:p>
        </p:txBody>
      </p:sp>
      <p:sp>
        <p:nvSpPr>
          <p:cNvPr id="10" name="Rectangle 40">
            <a:extLst>
              <a:ext uri="{FF2B5EF4-FFF2-40B4-BE49-F238E27FC236}">
                <a16:creationId xmlns:a16="http://schemas.microsoft.com/office/drawing/2014/main" id="{34E80163-ED34-45FB-938C-F0458CEBC3C8}"/>
              </a:ext>
            </a:extLst>
          </p:cNvPr>
          <p:cNvSpPr>
            <a:spLocks noChangeArrowheads="1"/>
          </p:cNvSpPr>
          <p:nvPr userDrawn="1"/>
        </p:nvSpPr>
        <p:spPr bwMode="auto">
          <a:xfrm>
            <a:off x="0" y="6316665"/>
            <a:ext cx="12188825" cy="541337"/>
          </a:xfrm>
          <a:prstGeom prst="rect">
            <a:avLst/>
          </a:prstGeom>
          <a:solidFill>
            <a:schemeClr val="bg1">
              <a:lumMod val="75000"/>
            </a:schemeClr>
          </a:solidFill>
          <a:ln w="9525">
            <a:noFill/>
            <a:miter lim="800000"/>
            <a:headEnd/>
            <a:tailEnd/>
          </a:ln>
        </p:spPr>
        <p:txBody>
          <a:bodyPr wrap="none" anchor="ctr"/>
          <a:lstStyle/>
          <a:p>
            <a:pPr eaLnBrk="0" hangingPunct="0">
              <a:spcBef>
                <a:spcPct val="0"/>
              </a:spcBef>
              <a:defRPr/>
            </a:pPr>
            <a:endParaRPr lang="en-US" sz="1799" dirty="0">
              <a:latin typeface="Arial" charset="0"/>
              <a:ea typeface="ＭＳ Ｐゴシック" charset="0"/>
              <a:cs typeface="ＭＳ Ｐゴシック" charset="0"/>
            </a:endParaRPr>
          </a:p>
        </p:txBody>
      </p:sp>
      <p:pic>
        <p:nvPicPr>
          <p:cNvPr id="11" name="Picture 41">
            <a:extLst>
              <a:ext uri="{FF2B5EF4-FFF2-40B4-BE49-F238E27FC236}">
                <a16:creationId xmlns:a16="http://schemas.microsoft.com/office/drawing/2014/main" id="{DB79C500-C296-41E4-92A1-9050F7DC3BBE}"/>
              </a:ext>
            </a:extLst>
          </p:cNvPr>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2619" y="6427084"/>
            <a:ext cx="3654167" cy="29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8655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0F5C02-0E73-441E-BEE6-9524A90A98D2}" type="datetimeFigureOut">
              <a:rPr lang="en-US" smtClean="0"/>
              <a:t>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953B7E-DEB7-49FD-920D-1F2565B17722}" type="slidenum">
              <a:rPr lang="en-US" smtClean="0"/>
              <a:t>‹#›</a:t>
            </a:fld>
            <a:endParaRPr lang="en-US"/>
          </a:p>
        </p:txBody>
      </p:sp>
      <p:sp>
        <p:nvSpPr>
          <p:cNvPr id="6" name="Rectangle 40">
            <a:extLst>
              <a:ext uri="{FF2B5EF4-FFF2-40B4-BE49-F238E27FC236}">
                <a16:creationId xmlns:a16="http://schemas.microsoft.com/office/drawing/2014/main" id="{384EDA31-B667-4E0F-BCDA-FE2E63B684D9}"/>
              </a:ext>
            </a:extLst>
          </p:cNvPr>
          <p:cNvSpPr>
            <a:spLocks noChangeArrowheads="1"/>
          </p:cNvSpPr>
          <p:nvPr userDrawn="1"/>
        </p:nvSpPr>
        <p:spPr bwMode="auto">
          <a:xfrm>
            <a:off x="0" y="6316665"/>
            <a:ext cx="12188825" cy="541337"/>
          </a:xfrm>
          <a:prstGeom prst="rect">
            <a:avLst/>
          </a:prstGeom>
          <a:solidFill>
            <a:schemeClr val="bg1">
              <a:lumMod val="75000"/>
            </a:schemeClr>
          </a:solidFill>
          <a:ln w="9525">
            <a:noFill/>
            <a:miter lim="800000"/>
            <a:headEnd/>
            <a:tailEnd/>
          </a:ln>
        </p:spPr>
        <p:txBody>
          <a:bodyPr wrap="none" anchor="ctr"/>
          <a:lstStyle/>
          <a:p>
            <a:pPr eaLnBrk="0" hangingPunct="0">
              <a:spcBef>
                <a:spcPct val="0"/>
              </a:spcBef>
              <a:defRPr/>
            </a:pPr>
            <a:endParaRPr lang="en-US" sz="1799" dirty="0">
              <a:latin typeface="Arial" charset="0"/>
              <a:ea typeface="ＭＳ Ｐゴシック" charset="0"/>
              <a:cs typeface="ＭＳ Ｐゴシック" charset="0"/>
            </a:endParaRPr>
          </a:p>
        </p:txBody>
      </p:sp>
      <p:pic>
        <p:nvPicPr>
          <p:cNvPr id="7" name="Picture 41">
            <a:extLst>
              <a:ext uri="{FF2B5EF4-FFF2-40B4-BE49-F238E27FC236}">
                <a16:creationId xmlns:a16="http://schemas.microsoft.com/office/drawing/2014/main" id="{5B9CABF3-9457-41B1-9B71-A1CBE99A51F8}"/>
              </a:ext>
            </a:extLst>
          </p:cNvPr>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2619" y="6427084"/>
            <a:ext cx="3654167" cy="29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7504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0F5C02-0E73-441E-BEE6-9524A90A98D2}" type="datetimeFigureOut">
              <a:rPr lang="en-US" smtClean="0"/>
              <a:t>2/2/2021</a:t>
            </a:fld>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953B7E-DEB7-49FD-920D-1F2565B17722}" type="slidenum">
              <a:rPr lang="en-US" smtClean="0"/>
              <a:t>‹#›</a:t>
            </a:fld>
            <a:endParaRPr lang="en-US"/>
          </a:p>
        </p:txBody>
      </p:sp>
      <p:sp>
        <p:nvSpPr>
          <p:cNvPr id="5" name="Rectangle 40">
            <a:extLst>
              <a:ext uri="{FF2B5EF4-FFF2-40B4-BE49-F238E27FC236}">
                <a16:creationId xmlns:a16="http://schemas.microsoft.com/office/drawing/2014/main" id="{5300CC9D-7EC7-42D6-8280-45BD2373002C}"/>
              </a:ext>
            </a:extLst>
          </p:cNvPr>
          <p:cNvSpPr>
            <a:spLocks noChangeArrowheads="1"/>
          </p:cNvSpPr>
          <p:nvPr userDrawn="1"/>
        </p:nvSpPr>
        <p:spPr bwMode="auto">
          <a:xfrm>
            <a:off x="0" y="6316665"/>
            <a:ext cx="12188825" cy="541337"/>
          </a:xfrm>
          <a:prstGeom prst="rect">
            <a:avLst/>
          </a:prstGeom>
          <a:solidFill>
            <a:schemeClr val="bg1">
              <a:lumMod val="75000"/>
            </a:schemeClr>
          </a:solidFill>
          <a:ln w="9525">
            <a:noFill/>
            <a:miter lim="800000"/>
            <a:headEnd/>
            <a:tailEnd/>
          </a:ln>
        </p:spPr>
        <p:txBody>
          <a:bodyPr wrap="none" anchor="ctr"/>
          <a:lstStyle/>
          <a:p>
            <a:pPr eaLnBrk="0" hangingPunct="0">
              <a:spcBef>
                <a:spcPct val="0"/>
              </a:spcBef>
              <a:defRPr/>
            </a:pPr>
            <a:endParaRPr lang="en-US" sz="1799" dirty="0">
              <a:latin typeface="Arial" charset="0"/>
              <a:ea typeface="ＭＳ Ｐゴシック" charset="0"/>
              <a:cs typeface="ＭＳ Ｐゴシック" charset="0"/>
            </a:endParaRPr>
          </a:p>
        </p:txBody>
      </p:sp>
      <p:pic>
        <p:nvPicPr>
          <p:cNvPr id="6" name="Picture 41">
            <a:extLst>
              <a:ext uri="{FF2B5EF4-FFF2-40B4-BE49-F238E27FC236}">
                <a16:creationId xmlns:a16="http://schemas.microsoft.com/office/drawing/2014/main" id="{C25BDEF1-ED9F-4F83-B465-90414A21A78E}"/>
              </a:ext>
            </a:extLst>
          </p:cNvPr>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2619" y="6427084"/>
            <a:ext cx="3654167" cy="29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0132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0F5C02-0E73-441E-BEE6-9524A90A98D2}" type="datetimeFigureOut">
              <a:rPr lang="en-US" smtClean="0"/>
              <a:t>2/2/2021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953B7E-DEB7-49FD-920D-1F2565B17722}" type="slidenum">
              <a:rPr lang="en-US" smtClean="0"/>
              <a:t>‹#›</a:t>
            </a:fld>
            <a:endParaRPr lang="en-US"/>
          </a:p>
        </p:txBody>
      </p:sp>
      <p:sp>
        <p:nvSpPr>
          <p:cNvPr id="8" name="Rectangle 40">
            <a:extLst>
              <a:ext uri="{FF2B5EF4-FFF2-40B4-BE49-F238E27FC236}">
                <a16:creationId xmlns:a16="http://schemas.microsoft.com/office/drawing/2014/main" id="{714C95F9-9FD5-49CB-BAA2-0DED41F833C5}"/>
              </a:ext>
            </a:extLst>
          </p:cNvPr>
          <p:cNvSpPr>
            <a:spLocks noChangeArrowheads="1"/>
          </p:cNvSpPr>
          <p:nvPr userDrawn="1"/>
        </p:nvSpPr>
        <p:spPr bwMode="auto">
          <a:xfrm>
            <a:off x="0" y="6316665"/>
            <a:ext cx="12188825" cy="541337"/>
          </a:xfrm>
          <a:prstGeom prst="rect">
            <a:avLst/>
          </a:prstGeom>
          <a:solidFill>
            <a:schemeClr val="bg1">
              <a:lumMod val="75000"/>
            </a:schemeClr>
          </a:solidFill>
          <a:ln w="9525">
            <a:noFill/>
            <a:miter lim="800000"/>
            <a:headEnd/>
            <a:tailEnd/>
          </a:ln>
        </p:spPr>
        <p:txBody>
          <a:bodyPr wrap="none" anchor="ctr"/>
          <a:lstStyle/>
          <a:p>
            <a:pPr eaLnBrk="0" hangingPunct="0">
              <a:spcBef>
                <a:spcPct val="0"/>
              </a:spcBef>
              <a:defRPr/>
            </a:pPr>
            <a:endParaRPr lang="en-US" sz="1799" dirty="0">
              <a:latin typeface="Arial" charset="0"/>
              <a:ea typeface="ＭＳ Ｐゴシック" charset="0"/>
              <a:cs typeface="ＭＳ Ｐゴシック" charset="0"/>
            </a:endParaRPr>
          </a:p>
        </p:txBody>
      </p:sp>
      <p:pic>
        <p:nvPicPr>
          <p:cNvPr id="9" name="Picture 41">
            <a:extLst>
              <a:ext uri="{FF2B5EF4-FFF2-40B4-BE49-F238E27FC236}">
                <a16:creationId xmlns:a16="http://schemas.microsoft.com/office/drawing/2014/main" id="{5D9293B5-67B9-462B-BD4B-42176BDDBF7B}"/>
              </a:ext>
            </a:extLst>
          </p:cNvPr>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2619" y="6427084"/>
            <a:ext cx="3654167" cy="29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9141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0F5C02-0E73-441E-BEE6-9524A90A98D2}" type="datetimeFigureOut">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953B7E-DEB7-49FD-920D-1F2565B17722}" type="slidenum">
              <a:rPr lang="en-US" smtClean="0"/>
              <a:t>‹#›</a:t>
            </a:fld>
            <a:endParaRPr lang="en-US"/>
          </a:p>
        </p:txBody>
      </p:sp>
      <p:sp>
        <p:nvSpPr>
          <p:cNvPr id="8" name="Rectangle 40">
            <a:extLst>
              <a:ext uri="{FF2B5EF4-FFF2-40B4-BE49-F238E27FC236}">
                <a16:creationId xmlns:a16="http://schemas.microsoft.com/office/drawing/2014/main" id="{5B8B50E4-74D5-4701-BA89-3D7DFF295B03}"/>
              </a:ext>
            </a:extLst>
          </p:cNvPr>
          <p:cNvSpPr>
            <a:spLocks noChangeArrowheads="1"/>
          </p:cNvSpPr>
          <p:nvPr userDrawn="1"/>
        </p:nvSpPr>
        <p:spPr bwMode="auto">
          <a:xfrm>
            <a:off x="0" y="6268243"/>
            <a:ext cx="12188825" cy="541337"/>
          </a:xfrm>
          <a:prstGeom prst="rect">
            <a:avLst/>
          </a:prstGeom>
          <a:solidFill>
            <a:schemeClr val="bg1">
              <a:lumMod val="75000"/>
            </a:schemeClr>
          </a:solidFill>
          <a:ln w="9525">
            <a:noFill/>
            <a:miter lim="800000"/>
            <a:headEnd/>
            <a:tailEnd/>
          </a:ln>
        </p:spPr>
        <p:txBody>
          <a:bodyPr wrap="none" anchor="ctr"/>
          <a:lstStyle/>
          <a:p>
            <a:pPr eaLnBrk="0" hangingPunct="0">
              <a:spcBef>
                <a:spcPct val="0"/>
              </a:spcBef>
              <a:defRPr/>
            </a:pPr>
            <a:endParaRPr lang="en-US" sz="1799" dirty="0">
              <a:latin typeface="Arial" charset="0"/>
              <a:ea typeface="ＭＳ Ｐゴシック" charset="0"/>
              <a:cs typeface="ＭＳ Ｐゴシック" charset="0"/>
            </a:endParaRPr>
          </a:p>
        </p:txBody>
      </p:sp>
      <p:pic>
        <p:nvPicPr>
          <p:cNvPr id="9" name="Picture 41">
            <a:extLst>
              <a:ext uri="{FF2B5EF4-FFF2-40B4-BE49-F238E27FC236}">
                <a16:creationId xmlns:a16="http://schemas.microsoft.com/office/drawing/2014/main" id="{D8A36985-3DE6-4D87-BBFD-EA1E8D023C57}"/>
              </a:ext>
            </a:extLst>
          </p:cNvPr>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2619" y="6427084"/>
            <a:ext cx="3654167" cy="29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8230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0F5C02-0E73-441E-BEE6-9524A90A98D2}" type="datetimeFigureOut">
              <a:rPr lang="en-US" smtClean="0"/>
              <a:t>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953B7E-DEB7-49FD-920D-1F2565B17722}" type="slidenum">
              <a:rPr lang="en-US" smtClean="0"/>
              <a:t>‹#›</a:t>
            </a:fld>
            <a:endParaRPr lang="en-US"/>
          </a:p>
        </p:txBody>
      </p:sp>
    </p:spTree>
    <p:extLst>
      <p:ext uri="{BB962C8B-B14F-4D97-AF65-F5344CB8AC3E}">
        <p14:creationId xmlns:p14="http://schemas.microsoft.com/office/powerpoint/2010/main" val="417825596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4" r:id="rId13"/>
    <p:sldLayoutId id="2147483695" r:id="rId14"/>
    <p:sldLayoutId id="2147483696"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chart" Target="../charts/chart4.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chart" Target="../charts/chart3.xml"/><Relationship Id="rId5" Type="http://schemas.openxmlformats.org/officeDocument/2006/relationships/tags" Target="../tags/tag5.xml"/><Relationship Id="rId10" Type="http://schemas.openxmlformats.org/officeDocument/2006/relationships/notesSlide" Target="../notesSlides/notesSlide10.xml"/><Relationship Id="rId4" Type="http://schemas.openxmlformats.org/officeDocument/2006/relationships/tags" Target="../tags/tag4.xml"/><Relationship Id="rId9"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3" Type="http://schemas.openxmlformats.org/officeDocument/2006/relationships/tags" Target="../tags/tag11.xml"/><Relationship Id="rId7" Type="http://schemas.openxmlformats.org/officeDocument/2006/relationships/slideLayout" Target="../slideLayouts/slideLayout14.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10" Type="http://schemas.openxmlformats.org/officeDocument/2006/relationships/chart" Target="../charts/chart6.xml"/><Relationship Id="rId4" Type="http://schemas.openxmlformats.org/officeDocument/2006/relationships/tags" Target="../tags/tag12.xml"/><Relationship Id="rId9" Type="http://schemas.openxmlformats.org/officeDocument/2006/relationships/chart" Target="../charts/char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533399" y="1541143"/>
            <a:ext cx="10972801" cy="4278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875" tIns="60939" rIns="121875" bIns="60939" numCol="1" anchor="t" anchorCtr="0" compatLnSpc="1">
            <a:prstTxWarp prst="textNoShape">
              <a:avLst/>
            </a:prstTxWarp>
          </a:bodyPr>
          <a:lstStyle>
            <a:lvl1pPr marL="304689" indent="-304689" algn="l" rtl="0" eaLnBrk="0" fontAlgn="base" hangingPunct="0">
              <a:spcBef>
                <a:spcPct val="50000"/>
              </a:spcBef>
              <a:spcAft>
                <a:spcPct val="0"/>
              </a:spcAft>
              <a:buClr>
                <a:srgbClr val="0790EC"/>
              </a:buClr>
              <a:buSzPct val="125000"/>
              <a:buFont typeface="Times" pitchFamily="1" charset="0"/>
              <a:buChar char="•"/>
              <a:defRPr sz="1600">
                <a:solidFill>
                  <a:schemeClr val="tx1"/>
                </a:solidFill>
                <a:latin typeface="+mn-lt"/>
                <a:ea typeface="ＭＳ Ｐゴシック" pitchFamily="-110" charset="-128"/>
                <a:cs typeface="ＭＳ Ｐゴシック" pitchFamily="-110" charset="-128"/>
              </a:defRPr>
            </a:lvl1pPr>
            <a:lvl2pPr marL="835780" indent="-378746" algn="l" rtl="0" eaLnBrk="0" fontAlgn="base" hangingPunct="0">
              <a:spcBef>
                <a:spcPts val="300"/>
              </a:spcBef>
              <a:spcAft>
                <a:spcPct val="0"/>
              </a:spcAft>
              <a:buClr>
                <a:srgbClr val="0790EC"/>
              </a:buClr>
              <a:buSzPct val="130000"/>
              <a:buFont typeface="Times" pitchFamily="1" charset="0"/>
              <a:buChar char="–"/>
              <a:defRPr sz="1400">
                <a:solidFill>
                  <a:schemeClr val="tx1"/>
                </a:solidFill>
                <a:latin typeface="+mn-lt"/>
                <a:ea typeface="ＭＳ Ｐゴシック" pitchFamily="-110" charset="-128"/>
                <a:cs typeface="ＭＳ Ｐゴシック" charset="0"/>
              </a:defRPr>
            </a:lvl2pPr>
            <a:lvl3pPr marL="1218757" indent="-230634" algn="l" rtl="0" eaLnBrk="0" fontAlgn="base" hangingPunct="0">
              <a:spcBef>
                <a:spcPts val="300"/>
              </a:spcBef>
              <a:spcAft>
                <a:spcPct val="0"/>
              </a:spcAft>
              <a:buClr>
                <a:srgbClr val="0790EC"/>
              </a:buClr>
              <a:buSzPct val="110000"/>
              <a:buFont typeface="Times" pitchFamily="1" charset="0"/>
              <a:buChar char="•"/>
              <a:defRPr sz="1200">
                <a:solidFill>
                  <a:schemeClr val="tx1"/>
                </a:solidFill>
                <a:latin typeface="+mn-lt"/>
                <a:ea typeface="ＭＳ Ｐゴシック" pitchFamily="-110" charset="-128"/>
                <a:cs typeface="ＭＳ Ｐゴシック" charset="0"/>
              </a:defRPr>
            </a:lvl3pPr>
            <a:lvl4pPr marL="1682138" indent="-311038" algn="l" rtl="0" eaLnBrk="0" fontAlgn="base" hangingPunct="0">
              <a:spcBef>
                <a:spcPts val="300"/>
              </a:spcBef>
              <a:spcAft>
                <a:spcPct val="0"/>
              </a:spcAft>
              <a:buClr>
                <a:srgbClr val="0790EC"/>
              </a:buClr>
              <a:buSzPct val="110000"/>
              <a:buFont typeface="Times" pitchFamily="1" charset="0"/>
              <a:buChar char="–"/>
              <a:defRPr sz="1200">
                <a:solidFill>
                  <a:schemeClr val="tx1"/>
                </a:solidFill>
                <a:latin typeface="+mn-lt"/>
                <a:ea typeface="ＭＳ Ｐゴシック" pitchFamily="-110" charset="-128"/>
                <a:cs typeface="ＭＳ Ｐゴシック" charset="0"/>
              </a:defRPr>
            </a:lvl4pPr>
            <a:lvl5pPr marL="2054535" indent="-220052" algn="l" rtl="0" eaLnBrk="0" fontAlgn="base" hangingPunct="0">
              <a:spcBef>
                <a:spcPts val="300"/>
              </a:spcBef>
              <a:spcAft>
                <a:spcPct val="0"/>
              </a:spcAft>
              <a:buClr>
                <a:srgbClr val="0790EC"/>
              </a:buClr>
              <a:buFont typeface="Times" pitchFamily="1" charset="0"/>
              <a:buChar char="•"/>
              <a:defRPr sz="1200">
                <a:solidFill>
                  <a:schemeClr val="tx1"/>
                </a:solidFill>
                <a:latin typeface="+mn-lt"/>
                <a:ea typeface="ＭＳ Ｐゴシック" pitchFamily="-110" charset="-128"/>
                <a:cs typeface="ＭＳ Ｐゴシック" charset="0"/>
              </a:defRPr>
            </a:lvl5pPr>
            <a:lvl6pPr marL="2663914" indent="-220052" algn="l" rtl="0" fontAlgn="base">
              <a:spcBef>
                <a:spcPct val="50000"/>
              </a:spcBef>
              <a:spcAft>
                <a:spcPct val="0"/>
              </a:spcAft>
              <a:buClr>
                <a:srgbClr val="0790EC"/>
              </a:buClr>
              <a:buFont typeface="Times" pitchFamily="-110" charset="0"/>
              <a:buChar char="•"/>
              <a:defRPr>
                <a:solidFill>
                  <a:schemeClr val="tx1"/>
                </a:solidFill>
                <a:latin typeface="+mn-lt"/>
                <a:ea typeface="ＭＳ Ｐゴシック" pitchFamily="-110" charset="-128"/>
              </a:defRPr>
            </a:lvl6pPr>
            <a:lvl7pPr marL="3273292" indent="-220052" algn="l" rtl="0" fontAlgn="base">
              <a:spcBef>
                <a:spcPct val="50000"/>
              </a:spcBef>
              <a:spcAft>
                <a:spcPct val="0"/>
              </a:spcAft>
              <a:buClr>
                <a:srgbClr val="0790EC"/>
              </a:buClr>
              <a:buFont typeface="Times" pitchFamily="-110" charset="0"/>
              <a:buChar char="•"/>
              <a:defRPr>
                <a:solidFill>
                  <a:schemeClr val="tx1"/>
                </a:solidFill>
                <a:latin typeface="+mn-lt"/>
                <a:ea typeface="ＭＳ Ｐゴシック" pitchFamily="-110" charset="-128"/>
              </a:defRPr>
            </a:lvl7pPr>
            <a:lvl8pPr marL="3882668" indent="-220052" algn="l" rtl="0" fontAlgn="base">
              <a:spcBef>
                <a:spcPct val="50000"/>
              </a:spcBef>
              <a:spcAft>
                <a:spcPct val="0"/>
              </a:spcAft>
              <a:buClr>
                <a:srgbClr val="0790EC"/>
              </a:buClr>
              <a:buFont typeface="Times" pitchFamily="-110" charset="0"/>
              <a:buChar char="•"/>
              <a:defRPr>
                <a:solidFill>
                  <a:schemeClr val="tx1"/>
                </a:solidFill>
                <a:latin typeface="+mn-lt"/>
                <a:ea typeface="ＭＳ Ｐゴシック" pitchFamily="-110" charset="-128"/>
              </a:defRPr>
            </a:lvl8pPr>
            <a:lvl9pPr marL="4492050" indent="-220052" algn="l" rtl="0" fontAlgn="base">
              <a:spcBef>
                <a:spcPct val="50000"/>
              </a:spcBef>
              <a:spcAft>
                <a:spcPct val="0"/>
              </a:spcAft>
              <a:buClr>
                <a:srgbClr val="0790EC"/>
              </a:buClr>
              <a:buFont typeface="Times" pitchFamily="-110" charset="0"/>
              <a:buChar char="•"/>
              <a:defRPr>
                <a:solidFill>
                  <a:schemeClr val="tx1"/>
                </a:solidFill>
                <a:latin typeface="+mn-lt"/>
                <a:ea typeface="ＭＳ Ｐゴシック" pitchFamily="-110" charset="-128"/>
              </a:defRPr>
            </a:lvl9pPr>
          </a:lstStyle>
          <a:p>
            <a:pPr marL="687666" marR="0" lvl="2" indent="-304689" algn="l" defTabSz="914400" rtl="0" eaLnBrk="0" fontAlgn="base" latinLnBrk="0" hangingPunct="0">
              <a:lnSpc>
                <a:spcPct val="100000"/>
              </a:lnSpc>
              <a:spcBef>
                <a:spcPts val="0"/>
              </a:spcBef>
              <a:spcAft>
                <a:spcPts val="1200"/>
              </a:spcAft>
              <a:buClrTx/>
              <a:buSzPct val="125000"/>
              <a:buFont typeface="Times" pitchFamily="1" charset="0"/>
              <a:buChar char="•"/>
              <a:tabLst>
                <a:tab pos="1597025" algn="l"/>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pitchFamily="-110" charset="-128"/>
              <a:cs typeface="ＭＳ Ｐゴシック" pitchFamily="-110" charset="-128"/>
            </a:endParaRPr>
          </a:p>
        </p:txBody>
      </p:sp>
      <p:sp>
        <p:nvSpPr>
          <p:cNvPr id="7" name="Title 1">
            <a:extLst>
              <a:ext uri="{FF2B5EF4-FFF2-40B4-BE49-F238E27FC236}">
                <a16:creationId xmlns:a16="http://schemas.microsoft.com/office/drawing/2014/main" id="{3D56F565-648B-4D60-A813-DB690D0F100A}"/>
              </a:ext>
            </a:extLst>
          </p:cNvPr>
          <p:cNvSpPr txBox="1">
            <a:spLocks/>
          </p:cNvSpPr>
          <p:nvPr/>
        </p:nvSpPr>
        <p:spPr>
          <a:xfrm>
            <a:off x="533399" y="462880"/>
            <a:ext cx="8041341" cy="523803"/>
          </a:xfrm>
          <a:prstGeom prst="rect">
            <a:avLst/>
          </a:prstGeom>
          <a:effectLst/>
        </p:spPr>
        <p:txBody>
          <a:bodyPr vert="horz" lIns="0" tIns="45720" rIns="91440" bIns="45720" rtlCol="0" anchor="ctr">
            <a:noAutofit/>
          </a:bodyPr>
          <a:lstStyle>
            <a:lvl1pPr algn="l" defTabSz="914400" rtl="0" eaLnBrk="1" latinLnBrk="0" hangingPunct="1">
              <a:lnSpc>
                <a:spcPct val="90000"/>
              </a:lnSpc>
              <a:spcBef>
                <a:spcPct val="0"/>
              </a:spcBef>
              <a:buNone/>
              <a:defRPr sz="2400" kern="1200" baseline="0">
                <a:solidFill>
                  <a:schemeClr val="tx1"/>
                </a:solidFill>
                <a:latin typeface="+mj-lt"/>
                <a:ea typeface="+mj-ea"/>
                <a:cs typeface="+mj-cs"/>
              </a:defRPr>
            </a:lvl1pPr>
          </a:lstStyle>
          <a:p>
            <a:br>
              <a:rPr lang="en-US" sz="3600" b="1" dirty="0">
                <a:solidFill>
                  <a:srgbClr val="FFFFFF"/>
                </a:solidFill>
                <a:latin typeface="Arial Black" panose="020B0A04020102020204" pitchFamily="34" charset="0"/>
              </a:rPr>
            </a:br>
            <a:r>
              <a:rPr lang="en-US" sz="3600" b="1" dirty="0">
                <a:latin typeface="Arial Black" panose="020B0A04020102020204" pitchFamily="34" charset="0"/>
                <a:cs typeface="Arial" panose="020B0604020202020204" pitchFamily="34" charset="0"/>
              </a:rPr>
              <a:t>Rate Case Strategy</a:t>
            </a:r>
            <a:br>
              <a:rPr lang="en-US" dirty="0">
                <a:solidFill>
                  <a:srgbClr val="FFFFFF"/>
                </a:solidFill>
                <a:latin typeface="Arial Black" panose="020B0A04020102020204" pitchFamily="34" charset="0"/>
              </a:rPr>
            </a:br>
            <a:endParaRPr lang="en-US" dirty="0">
              <a:solidFill>
                <a:srgbClr val="FFFFFF"/>
              </a:solidFill>
              <a:latin typeface="Arial Black" panose="020B0A04020102020204" pitchFamily="34" charset="0"/>
            </a:endParaRPr>
          </a:p>
        </p:txBody>
      </p:sp>
      <p:pic>
        <p:nvPicPr>
          <p:cNvPr id="8" name="Picture 4" descr="Luce &amp; Gas - I prezzi più bassi e le migliori tariffe per risparmiare (Bari)">
            <a:extLst>
              <a:ext uri="{FF2B5EF4-FFF2-40B4-BE49-F238E27FC236}">
                <a16:creationId xmlns:a16="http://schemas.microsoft.com/office/drawing/2014/main" id="{EE3E14B9-3E28-46BF-A2C4-F856786D8F1A}"/>
              </a:ext>
            </a:extLst>
          </p:cNvPr>
          <p:cNvPicPr>
            <a:picLocks noChangeAspect="1" noChangeArrowheads="1"/>
          </p:cNvPicPr>
          <p:nvPr/>
        </p:nvPicPr>
        <p:blipFill>
          <a:blip r:embed="rId3">
            <a:alphaModFix/>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877849" y="1171503"/>
            <a:ext cx="8436302" cy="4278702"/>
          </a:xfrm>
          <a:prstGeom prst="rect">
            <a:avLst/>
          </a:prstGeom>
          <a:solidFill>
            <a:schemeClr val="bg1"/>
          </a:solidFill>
          <a:effectLst>
            <a:outerShdw blurRad="50800" dist="50800" dir="5400000" algn="ctr" rotWithShape="0">
              <a:srgbClr val="000000">
                <a:alpha val="0"/>
              </a:srgbClr>
            </a:outerShdw>
            <a:softEdge rad="0"/>
          </a:effectLst>
        </p:spPr>
      </p:pic>
      <p:sp>
        <p:nvSpPr>
          <p:cNvPr id="9" name="Subtitle 2">
            <a:extLst>
              <a:ext uri="{FF2B5EF4-FFF2-40B4-BE49-F238E27FC236}">
                <a16:creationId xmlns:a16="http://schemas.microsoft.com/office/drawing/2014/main" id="{FD0E2DCB-93F8-4E9A-9475-D1345E67BB4C}"/>
              </a:ext>
            </a:extLst>
          </p:cNvPr>
          <p:cNvSpPr txBox="1">
            <a:spLocks/>
          </p:cNvSpPr>
          <p:nvPr/>
        </p:nvSpPr>
        <p:spPr>
          <a:xfrm>
            <a:off x="533399" y="5267232"/>
            <a:ext cx="3956043" cy="781705"/>
          </a:xfrm>
          <a:prstGeom prst="rect">
            <a:avLst/>
          </a:prstGeom>
          <a:noFill/>
          <a:effectLst>
            <a:softEdge rad="63500"/>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3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3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3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3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Arial" panose="020B0604020202020204" pitchFamily="34" charset="0"/>
                <a:cs typeface="Arial" panose="020B0604020202020204" pitchFamily="34" charset="0"/>
              </a:rPr>
              <a:t>Rate Engineering</a:t>
            </a:r>
          </a:p>
          <a:p>
            <a:pPr marL="0" indent="0">
              <a:buNone/>
            </a:pPr>
            <a:r>
              <a:rPr lang="en-US" sz="2000" dirty="0">
                <a:latin typeface="Arial" panose="020B0604020202020204" pitchFamily="34" charset="0"/>
                <a:cs typeface="Arial" panose="020B0604020202020204" pitchFamily="34" charset="0"/>
              </a:rPr>
              <a:t>February 5th, 2021</a:t>
            </a:r>
          </a:p>
        </p:txBody>
      </p:sp>
    </p:spTree>
    <p:extLst>
      <p:ext uri="{BB962C8B-B14F-4D97-AF65-F5344CB8AC3E}">
        <p14:creationId xmlns:p14="http://schemas.microsoft.com/office/powerpoint/2010/main" val="345801194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Content Placeholder 17"/>
          <p:cNvGraphicFramePr>
            <a:graphicFrameLocks noGrp="1"/>
          </p:cNvGraphicFramePr>
          <p:nvPr>
            <p:ph idx="13"/>
            <p:extLst>
              <p:ext uri="{D42A27DB-BD31-4B8C-83A1-F6EECF244321}">
                <p14:modId xmlns:p14="http://schemas.microsoft.com/office/powerpoint/2010/main" val="3248670669"/>
              </p:ext>
            </p:extLst>
          </p:nvPr>
        </p:nvGraphicFramePr>
        <p:xfrm>
          <a:off x="475489" y="2161000"/>
          <a:ext cx="5279198" cy="3546711"/>
        </p:xfrm>
        <a:graphic>
          <a:graphicData uri="http://schemas.openxmlformats.org/drawingml/2006/chart">
            <c:chart xmlns:c="http://schemas.openxmlformats.org/drawingml/2006/chart" xmlns:r="http://schemas.openxmlformats.org/officeDocument/2006/relationships" r:id="rId11"/>
          </a:graphicData>
        </a:graphic>
      </p:graphicFrame>
      <p:sp>
        <p:nvSpPr>
          <p:cNvPr id="16" name="Text Placeholder 15"/>
          <p:cNvSpPr>
            <a:spLocks noGrp="1"/>
          </p:cNvSpPr>
          <p:nvPr>
            <p:ph type="body" sz="quarter" idx="15"/>
          </p:nvPr>
        </p:nvSpPr>
        <p:spPr>
          <a:xfrm>
            <a:off x="774700" y="1371600"/>
            <a:ext cx="4864100" cy="338328"/>
          </a:xfrm>
        </p:spPr>
        <p:txBody>
          <a:bodyPr>
            <a:noAutofit/>
          </a:bodyPr>
          <a:lstStyle/>
          <a:p>
            <a:pPr algn="ctr"/>
            <a:r>
              <a:rPr lang="en-US" sz="2000" dirty="0">
                <a:latin typeface="Arial" panose="020B0604020202020204" pitchFamily="34" charset="0"/>
                <a:cs typeface="Arial" panose="020B0604020202020204" pitchFamily="34" charset="0"/>
              </a:rPr>
              <a:t>Delivery Revenue by Service Class</a:t>
            </a:r>
          </a:p>
        </p:txBody>
      </p:sp>
      <p:sp>
        <p:nvSpPr>
          <p:cNvPr id="17" name="Text Placeholder 16"/>
          <p:cNvSpPr>
            <a:spLocks noGrp="1"/>
          </p:cNvSpPr>
          <p:nvPr>
            <p:ph type="body" sz="quarter" idx="18"/>
          </p:nvPr>
        </p:nvSpPr>
        <p:spPr/>
        <p:txBody>
          <a:bodyPr>
            <a:noAutofit/>
          </a:bodyPr>
          <a:lstStyle/>
          <a:p>
            <a:pPr algn="ctr"/>
            <a:r>
              <a:rPr lang="en-US" sz="2000" dirty="0">
                <a:latin typeface="Arial" panose="020B0604020202020204" pitchFamily="34" charset="0"/>
                <a:cs typeface="Arial" panose="020B0604020202020204" pitchFamily="34" charset="0"/>
              </a:rPr>
              <a:t>Delivery Costs by Service Class</a:t>
            </a:r>
          </a:p>
        </p:txBody>
      </p:sp>
      <p:graphicFrame>
        <p:nvGraphicFramePr>
          <p:cNvPr id="25" name="Content Placeholder 17"/>
          <p:cNvGraphicFramePr>
            <a:graphicFrameLocks noGrp="1"/>
          </p:cNvGraphicFramePr>
          <p:nvPr>
            <p:ph idx="1"/>
            <p:extLst>
              <p:ext uri="{D42A27DB-BD31-4B8C-83A1-F6EECF244321}">
                <p14:modId xmlns:p14="http://schemas.microsoft.com/office/powerpoint/2010/main" val="1598403377"/>
              </p:ext>
            </p:extLst>
          </p:nvPr>
        </p:nvGraphicFramePr>
        <p:xfrm>
          <a:off x="6826539" y="2175280"/>
          <a:ext cx="4889972" cy="3546711"/>
        </p:xfrm>
        <a:graphic>
          <a:graphicData uri="http://schemas.openxmlformats.org/drawingml/2006/chart">
            <c:chart xmlns:c="http://schemas.openxmlformats.org/drawingml/2006/chart" xmlns:r="http://schemas.openxmlformats.org/officeDocument/2006/relationships" r:id="rId12"/>
          </a:graphicData>
        </a:graphic>
      </p:graphicFrame>
      <p:sp>
        <p:nvSpPr>
          <p:cNvPr id="11" name="Title 10"/>
          <p:cNvSpPr>
            <a:spLocks noGrp="1"/>
          </p:cNvSpPr>
          <p:nvPr>
            <p:ph type="title"/>
          </p:nvPr>
        </p:nvSpPr>
        <p:spPr>
          <a:xfrm>
            <a:off x="799083" y="172383"/>
            <a:ext cx="10917428" cy="537484"/>
          </a:xfrm>
        </p:spPr>
        <p:txBody>
          <a:bodyPr>
            <a:noAutofit/>
          </a:bodyPr>
          <a:lstStyle/>
          <a:p>
            <a:pPr>
              <a:lnSpc>
                <a:spcPct val="100000"/>
              </a:lnSpc>
            </a:pPr>
            <a:r>
              <a:rPr lang="en-US" sz="1600" dirty="0">
                <a:latin typeface="Arial Black" panose="020B0A04020102020204" pitchFamily="34" charset="0"/>
              </a:rPr>
              <a:t>Rate Design Strategies</a:t>
            </a:r>
            <a:br>
              <a:rPr lang="en-US" b="1" dirty="0">
                <a:latin typeface="Arial Black" panose="020B0A04020102020204" pitchFamily="34" charset="0"/>
              </a:rPr>
            </a:br>
            <a:r>
              <a:rPr lang="en-US" b="1" dirty="0">
                <a:latin typeface="Arial Black" panose="020B0A04020102020204" pitchFamily="34" charset="0"/>
              </a:rPr>
              <a:t>CECONY Electric Delivery Revenue and Cost Detail</a:t>
            </a:r>
          </a:p>
        </p:txBody>
      </p:sp>
      <p:sp>
        <p:nvSpPr>
          <p:cNvPr id="26" name="Text Placeholder 20"/>
          <p:cNvSpPr>
            <a:spLocks noGrp="1"/>
          </p:cNvSpPr>
          <p:nvPr>
            <p:custDataLst>
              <p:tags r:id="rId1"/>
            </p:custDataLst>
          </p:nvPr>
        </p:nvSpPr>
        <p:spPr bwMode="gray">
          <a:xfrm>
            <a:off x="5916612" y="3828233"/>
            <a:ext cx="255588" cy="182563"/>
          </a:xfrm>
          <a:prstGeom prst="rect">
            <a:avLst/>
          </a:prstGeom>
          <a:noFill/>
          <a:extLst>
            <a:ext uri="{909E8E84-426E-40DD-AFC4-6F175D3DCCD1}">
              <a14:hiddenFill xmlns:a14="http://schemas.microsoft.com/office/drawing/2010/main">
                <a:solidFill>
                  <a:scrgbClr r="0" g="0" b="0"/>
                </a:solidFill>
              </a14:hiddenFill>
            </a:ext>
          </a:extLst>
        </p:spPr>
        <p:txBody>
          <a:bodyPr wrap="none" lIns="22225" tIns="0" rIns="22225" bIns="0" numCol="1" spcCol="0" anchor="ctr" anchorCtr="0">
            <a:noAutofit/>
          </a:bodyPr>
          <a:lstStyle>
            <a:lvl1pPr marL="342900" indent="-342900" algn="l" defTabSz="914400" rtl="0" eaLnBrk="1" latinLnBrk="0" hangingPunct="1">
              <a:spcBef>
                <a:spcPct val="20000"/>
              </a:spcBef>
              <a:buFont typeface="Arial" pitchFamily="34" charset="0"/>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en-US" sz="1300" b="0" dirty="0"/>
              <a:t>$0.6</a:t>
            </a:r>
            <a:endParaRPr lang="en-US" sz="1300" b="0" dirty="0">
              <a:latin typeface="Arial"/>
              <a:cs typeface="Arial"/>
              <a:sym typeface="Arial"/>
            </a:endParaRPr>
          </a:p>
        </p:txBody>
      </p:sp>
      <p:sp>
        <p:nvSpPr>
          <p:cNvPr id="27" name="Text Placeholder 7"/>
          <p:cNvSpPr>
            <a:spLocks noGrp="1"/>
          </p:cNvSpPr>
          <p:nvPr>
            <p:custDataLst>
              <p:tags r:id="rId2"/>
            </p:custDataLst>
          </p:nvPr>
        </p:nvSpPr>
        <p:spPr bwMode="gray">
          <a:xfrm>
            <a:off x="5916612" y="4298053"/>
            <a:ext cx="255588" cy="182563"/>
          </a:xfrm>
          <a:prstGeom prst="rect">
            <a:avLst/>
          </a:prstGeom>
          <a:noFill/>
          <a:extLst>
            <a:ext uri="{909E8E84-426E-40DD-AFC4-6F175D3DCCD1}">
              <a14:hiddenFill xmlns:a14="http://schemas.microsoft.com/office/drawing/2010/main">
                <a:solidFill>
                  <a:scrgbClr r="0" g="0" b="0"/>
                </a:solidFill>
              </a14:hiddenFill>
            </a:ext>
          </a:extLst>
        </p:spPr>
        <p:txBody>
          <a:bodyPr wrap="none" lIns="22225" tIns="0" rIns="22225" bIns="0" numCol="1" spcCol="0" anchor="ctr" anchorCtr="0">
            <a:noAutofit/>
          </a:bodyPr>
          <a:lstStyle>
            <a:lvl1pPr marL="342900" indent="-342900" algn="l" defTabSz="914400" rtl="0" eaLnBrk="1" latinLnBrk="0" hangingPunct="1">
              <a:spcBef>
                <a:spcPct val="20000"/>
              </a:spcBef>
              <a:buFont typeface="Arial" pitchFamily="34" charset="0"/>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en-US" sz="1300" b="0" dirty="0">
                <a:latin typeface="Arial"/>
                <a:cs typeface="Arial"/>
                <a:sym typeface="Arial"/>
              </a:rPr>
              <a:t>$0.7</a:t>
            </a:r>
          </a:p>
        </p:txBody>
      </p:sp>
      <p:sp>
        <p:nvSpPr>
          <p:cNvPr id="28" name="Text Placeholder 37"/>
          <p:cNvSpPr>
            <a:spLocks noGrp="1"/>
          </p:cNvSpPr>
          <p:nvPr>
            <p:custDataLst>
              <p:tags r:id="rId3"/>
            </p:custDataLst>
          </p:nvPr>
        </p:nvSpPr>
        <p:spPr bwMode="gray">
          <a:xfrm>
            <a:off x="5916612" y="2904013"/>
            <a:ext cx="255588" cy="182563"/>
          </a:xfrm>
          <a:prstGeom prst="rect">
            <a:avLst/>
          </a:prstGeom>
          <a:noFill/>
          <a:extLst>
            <a:ext uri="{909E8E84-426E-40DD-AFC4-6F175D3DCCD1}">
              <a14:hiddenFill xmlns:a14="http://schemas.microsoft.com/office/drawing/2010/main">
                <a:solidFill>
                  <a:scrgbClr r="0" g="0" b="0"/>
                </a:solidFill>
              </a14:hiddenFill>
            </a:ext>
          </a:extLst>
        </p:spPr>
        <p:txBody>
          <a:bodyPr wrap="none" lIns="22225" tIns="0" rIns="22225" bIns="0" numCol="1" spcCol="0" anchor="ctr" anchorCtr="0">
            <a:noAutofit/>
          </a:bodyPr>
          <a:lstStyle>
            <a:lvl1pPr marL="342900" indent="-342900" algn="l" defTabSz="914400" rtl="0" eaLnBrk="1" latinLnBrk="0" hangingPunct="1">
              <a:spcBef>
                <a:spcPct val="20000"/>
              </a:spcBef>
              <a:buFont typeface="Arial" pitchFamily="34" charset="0"/>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en-US" sz="1300" b="0" dirty="0"/>
              <a:t>$0.4</a:t>
            </a:r>
            <a:endParaRPr lang="en-US" sz="1300" b="0" dirty="0">
              <a:latin typeface="Arial"/>
              <a:cs typeface="Arial"/>
              <a:sym typeface="Arial"/>
            </a:endParaRPr>
          </a:p>
        </p:txBody>
      </p:sp>
      <p:sp>
        <p:nvSpPr>
          <p:cNvPr id="29" name="Text Placeholder 15"/>
          <p:cNvSpPr>
            <a:spLocks noGrp="1"/>
          </p:cNvSpPr>
          <p:nvPr>
            <p:custDataLst>
              <p:tags r:id="rId4"/>
            </p:custDataLst>
          </p:nvPr>
        </p:nvSpPr>
        <p:spPr bwMode="gray">
          <a:xfrm>
            <a:off x="5916612" y="2454376"/>
            <a:ext cx="255588" cy="182563"/>
          </a:xfrm>
          <a:prstGeom prst="rect">
            <a:avLst/>
          </a:prstGeom>
          <a:noFill/>
          <a:extLst>
            <a:ext uri="{909E8E84-426E-40DD-AFC4-6F175D3DCCD1}">
              <a14:hiddenFill xmlns:a14="http://schemas.microsoft.com/office/drawing/2010/main">
                <a:solidFill>
                  <a:scrgbClr r="0" g="0" b="0"/>
                </a:solidFill>
              </a14:hiddenFill>
            </a:ext>
          </a:extLst>
        </p:spPr>
        <p:txBody>
          <a:bodyPr wrap="none" lIns="22225" tIns="0" rIns="22225" bIns="0" numCol="1" spcCol="0" anchor="ctr" anchorCtr="0">
            <a:noAutofit/>
          </a:bodyPr>
          <a:lstStyle>
            <a:lvl1pPr marL="342900" indent="-342900" algn="l" defTabSz="914400" rtl="0" eaLnBrk="1" latinLnBrk="0" hangingPunct="1">
              <a:spcBef>
                <a:spcPct val="20000"/>
              </a:spcBef>
              <a:buFont typeface="Arial" pitchFamily="34" charset="0"/>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en-US" sz="1300" b="0" dirty="0"/>
              <a:t>$2.3</a:t>
            </a:r>
            <a:endParaRPr lang="en-US" sz="1300" b="0" dirty="0">
              <a:latin typeface="Arial"/>
              <a:cs typeface="Arial"/>
              <a:sym typeface="Arial"/>
            </a:endParaRPr>
          </a:p>
        </p:txBody>
      </p:sp>
      <p:sp>
        <p:nvSpPr>
          <p:cNvPr id="30" name="Text Placeholder 37"/>
          <p:cNvSpPr>
            <a:spLocks noGrp="1"/>
          </p:cNvSpPr>
          <p:nvPr>
            <p:custDataLst>
              <p:tags r:id="rId5"/>
            </p:custDataLst>
          </p:nvPr>
        </p:nvSpPr>
        <p:spPr bwMode="gray">
          <a:xfrm>
            <a:off x="5916612" y="3370281"/>
            <a:ext cx="255588" cy="182563"/>
          </a:xfrm>
          <a:prstGeom prst="rect">
            <a:avLst/>
          </a:prstGeom>
          <a:noFill/>
          <a:extLst>
            <a:ext uri="{909E8E84-426E-40DD-AFC4-6F175D3DCCD1}">
              <a14:hiddenFill xmlns:a14="http://schemas.microsoft.com/office/drawing/2010/main">
                <a:solidFill>
                  <a:scrgbClr r="0" g="0" b="0"/>
                </a:solidFill>
              </a14:hiddenFill>
            </a:ext>
          </a:extLst>
        </p:spPr>
        <p:txBody>
          <a:bodyPr wrap="none" lIns="22225" tIns="0" rIns="22225" bIns="0" numCol="1" spcCol="0" anchor="ctr" anchorCtr="0">
            <a:noAutofit/>
          </a:bodyPr>
          <a:lstStyle>
            <a:lvl1pPr marL="342900" indent="-342900" algn="l" defTabSz="914400" rtl="0" eaLnBrk="1" latinLnBrk="0" hangingPunct="1">
              <a:spcBef>
                <a:spcPct val="20000"/>
              </a:spcBef>
              <a:buFont typeface="Arial" pitchFamily="34" charset="0"/>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en-US" sz="1300" b="0" dirty="0"/>
              <a:t>$1.8</a:t>
            </a:r>
            <a:endParaRPr lang="en-US" sz="1300" b="0" dirty="0">
              <a:latin typeface="Arial"/>
              <a:cs typeface="Arial"/>
              <a:sym typeface="Arial"/>
            </a:endParaRPr>
          </a:p>
        </p:txBody>
      </p:sp>
      <p:sp>
        <p:nvSpPr>
          <p:cNvPr id="31" name="Text Placeholder 7"/>
          <p:cNvSpPr>
            <a:spLocks noGrp="1"/>
          </p:cNvSpPr>
          <p:nvPr>
            <p:custDataLst>
              <p:tags r:id="rId6"/>
            </p:custDataLst>
          </p:nvPr>
        </p:nvSpPr>
        <p:spPr bwMode="gray">
          <a:xfrm>
            <a:off x="5902324" y="5213958"/>
            <a:ext cx="255588" cy="182563"/>
          </a:xfrm>
          <a:prstGeom prst="rect">
            <a:avLst/>
          </a:prstGeom>
          <a:noFill/>
          <a:extLst>
            <a:ext uri="{909E8E84-426E-40DD-AFC4-6F175D3DCCD1}">
              <a14:hiddenFill xmlns:a14="http://schemas.microsoft.com/office/drawing/2010/main">
                <a:solidFill>
                  <a:scrgbClr r="0" g="0" b="0"/>
                </a:solidFill>
              </a14:hiddenFill>
            </a:ext>
          </a:extLst>
        </p:spPr>
        <p:txBody>
          <a:bodyPr wrap="none" lIns="22225" tIns="0" rIns="22225" bIns="0" numCol="1" spcCol="0" anchor="ctr" anchorCtr="0">
            <a:noAutofit/>
          </a:bodyPr>
          <a:lstStyle>
            <a:lvl1pPr marL="342900" indent="-342900" algn="l" defTabSz="914400" rtl="0" eaLnBrk="1" latinLnBrk="0" hangingPunct="1">
              <a:spcBef>
                <a:spcPct val="20000"/>
              </a:spcBef>
              <a:buFont typeface="Arial" pitchFamily="34" charset="0"/>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en-US" sz="1300" b="0" dirty="0">
                <a:latin typeface="Arial"/>
                <a:cs typeface="Arial"/>
                <a:sym typeface="Arial"/>
              </a:rPr>
              <a:t>$6.0</a:t>
            </a:r>
          </a:p>
        </p:txBody>
      </p:sp>
      <p:sp>
        <p:nvSpPr>
          <p:cNvPr id="32" name="Text Placeholder 7"/>
          <p:cNvSpPr>
            <a:spLocks noGrp="1"/>
          </p:cNvSpPr>
          <p:nvPr>
            <p:custDataLst>
              <p:tags r:id="rId7"/>
            </p:custDataLst>
          </p:nvPr>
        </p:nvSpPr>
        <p:spPr bwMode="gray">
          <a:xfrm>
            <a:off x="5902324" y="4744138"/>
            <a:ext cx="255588" cy="182563"/>
          </a:xfrm>
          <a:prstGeom prst="rect">
            <a:avLst/>
          </a:prstGeom>
          <a:noFill/>
          <a:extLst>
            <a:ext uri="{909E8E84-426E-40DD-AFC4-6F175D3DCCD1}">
              <a14:hiddenFill xmlns:a14="http://schemas.microsoft.com/office/drawing/2010/main">
                <a:solidFill>
                  <a:scrgbClr r="0" g="0" b="0"/>
                </a:solidFill>
              </a14:hiddenFill>
            </a:ext>
          </a:extLst>
        </p:spPr>
        <p:txBody>
          <a:bodyPr wrap="none" lIns="22225" tIns="0" rIns="22225" bIns="0" numCol="1" spcCol="0" anchor="ctr" anchorCtr="0">
            <a:noAutofit/>
          </a:bodyPr>
          <a:lstStyle>
            <a:lvl1pPr marL="342900" indent="-342900" algn="l" defTabSz="914400" rtl="0" eaLnBrk="1" latinLnBrk="0" hangingPunct="1">
              <a:spcBef>
                <a:spcPct val="20000"/>
              </a:spcBef>
              <a:buFont typeface="Arial" pitchFamily="34" charset="0"/>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en-US" sz="1300" b="0" dirty="0">
                <a:latin typeface="Arial"/>
                <a:cs typeface="Arial"/>
                <a:sym typeface="Arial"/>
              </a:rPr>
              <a:t>$0.2</a:t>
            </a:r>
          </a:p>
        </p:txBody>
      </p:sp>
      <p:sp>
        <p:nvSpPr>
          <p:cNvPr id="34" name="Text Placeholder 15"/>
          <p:cNvSpPr>
            <a:spLocks noGrp="1"/>
          </p:cNvSpPr>
          <p:nvPr>
            <p:custDataLst>
              <p:tags r:id="rId8"/>
            </p:custDataLst>
          </p:nvPr>
        </p:nvSpPr>
        <p:spPr bwMode="gray">
          <a:xfrm>
            <a:off x="5863430" y="2009387"/>
            <a:ext cx="255588" cy="182563"/>
          </a:xfrm>
          <a:prstGeom prst="rect">
            <a:avLst/>
          </a:prstGeom>
          <a:noFill/>
          <a:extLst>
            <a:ext uri="{909E8E84-426E-40DD-AFC4-6F175D3DCCD1}">
              <a14:hiddenFill xmlns:a14="http://schemas.microsoft.com/office/drawing/2010/main">
                <a:solidFill>
                  <a:scrgbClr r="0" g="0" b="0"/>
                </a:solidFill>
              </a14:hiddenFill>
            </a:ext>
          </a:extLst>
        </p:spPr>
        <p:txBody>
          <a:bodyPr wrap="none" lIns="22225" tIns="0" rIns="22225" bIns="0" numCol="1" spcCol="0" anchor="ctr" anchorCtr="0">
            <a:noAutofit/>
          </a:bodyPr>
          <a:lstStyle>
            <a:lvl1pPr marL="342900" indent="-342900" algn="l" defTabSz="914400" rtl="0" eaLnBrk="1" latinLnBrk="0" hangingPunct="1">
              <a:spcBef>
                <a:spcPct val="20000"/>
              </a:spcBef>
              <a:buFont typeface="Arial" pitchFamily="34" charset="0"/>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en-US" sz="1300" b="0" dirty="0"/>
              <a:t>Total revenue ($bln)</a:t>
            </a:r>
            <a:endParaRPr lang="en-US" sz="1300" b="0" dirty="0">
              <a:latin typeface="Arial"/>
              <a:cs typeface="Arial"/>
              <a:sym typeface="Arial"/>
            </a:endParaRPr>
          </a:p>
        </p:txBody>
      </p:sp>
      <p:grpSp>
        <p:nvGrpSpPr>
          <p:cNvPr id="22559" name="Group 22558"/>
          <p:cNvGrpSpPr/>
          <p:nvPr/>
        </p:nvGrpSpPr>
        <p:grpSpPr>
          <a:xfrm>
            <a:off x="5233458" y="5744217"/>
            <a:ext cx="5506429" cy="383837"/>
            <a:chOff x="2326256" y="5451739"/>
            <a:chExt cx="3970947" cy="383837"/>
          </a:xfrm>
        </p:grpSpPr>
        <p:sp>
          <p:nvSpPr>
            <p:cNvPr id="22557" name="TextBox 22556"/>
            <p:cNvSpPr txBox="1"/>
            <p:nvPr/>
          </p:nvSpPr>
          <p:spPr>
            <a:xfrm>
              <a:off x="2326256" y="5451739"/>
              <a:ext cx="3970947" cy="276999"/>
            </a:xfrm>
            <a:prstGeom prst="rect">
              <a:avLst/>
            </a:prstGeom>
            <a:solidFill>
              <a:schemeClr val="bg1"/>
            </a:solidFill>
          </p:spPr>
          <p:txBody>
            <a:bodyPr wrap="square" rtlCol="0">
              <a:spAutoFit/>
            </a:bodyPr>
            <a:lstStyle/>
            <a:p>
              <a:r>
                <a:rPr lang="en-US" sz="1100" dirty="0"/>
                <a:t>   </a:t>
              </a:r>
              <a:r>
                <a:rPr lang="en-US" sz="1200" b="1" dirty="0">
                  <a:latin typeface="Arial" panose="020B0604020202020204" pitchFamily="34" charset="0"/>
                  <a:cs typeface="Arial" panose="020B0604020202020204" pitchFamily="34" charset="0"/>
                </a:rPr>
                <a:t>Volumetric</a:t>
              </a:r>
              <a:r>
                <a:rPr lang="en-US" sz="1100" dirty="0"/>
                <a:t>               </a:t>
              </a:r>
              <a:r>
                <a:rPr lang="en-US" sz="1200" b="1" dirty="0">
                  <a:latin typeface="Arial" panose="020B0604020202020204" pitchFamily="34" charset="0"/>
                  <a:cs typeface="Arial" panose="020B0604020202020204" pitchFamily="34" charset="0"/>
                </a:rPr>
                <a:t>Demand</a:t>
              </a:r>
              <a:r>
                <a:rPr lang="en-US" sz="1100" dirty="0"/>
                <a:t>                </a:t>
              </a:r>
              <a:r>
                <a:rPr lang="en-US" sz="1200" b="1" dirty="0">
                  <a:latin typeface="Arial" panose="020B0604020202020204" pitchFamily="34" charset="0"/>
                  <a:cs typeface="Arial" panose="020B0604020202020204" pitchFamily="34" charset="0"/>
                </a:rPr>
                <a:t>Customer</a:t>
              </a:r>
              <a:r>
                <a:rPr lang="en-US" sz="1200" dirty="0">
                  <a:latin typeface="Arial" panose="020B0604020202020204" pitchFamily="34" charset="0"/>
                  <a:cs typeface="Arial" panose="020B0604020202020204" pitchFamily="34" charset="0"/>
                </a:rPr>
                <a:t> (fixed)</a:t>
              </a:r>
              <a:endParaRPr lang="en-US" sz="1200" baseline="30000" dirty="0">
                <a:latin typeface="Arial" panose="020B0604020202020204" pitchFamily="34" charset="0"/>
                <a:cs typeface="Arial" panose="020B0604020202020204" pitchFamily="34" charset="0"/>
              </a:endParaRPr>
            </a:p>
          </p:txBody>
        </p:sp>
        <p:sp>
          <p:nvSpPr>
            <p:cNvPr id="22558" name="Rectangle 22557"/>
            <p:cNvSpPr/>
            <p:nvPr/>
          </p:nvSpPr>
          <p:spPr bwMode="auto">
            <a:xfrm rot="16200000">
              <a:off x="2704942" y="5547593"/>
              <a:ext cx="114300" cy="461665"/>
            </a:xfrm>
            <a:prstGeom prst="rect">
              <a:avLst/>
            </a:prstGeom>
            <a:solidFill>
              <a:srgbClr val="FFCCCC"/>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fontAlgn="base">
                <a:spcBef>
                  <a:spcPct val="50000"/>
                </a:spcBef>
                <a:spcAft>
                  <a:spcPct val="0"/>
                </a:spcAft>
              </a:pPr>
              <a:endParaRPr lang="en-US" sz="2400" dirty="0">
                <a:latin typeface="Arial" pitchFamily="-110" charset="0"/>
              </a:endParaRPr>
            </a:p>
          </p:txBody>
        </p:sp>
        <p:sp>
          <p:nvSpPr>
            <p:cNvPr id="95" name="Rectangle 94"/>
            <p:cNvSpPr/>
            <p:nvPr/>
          </p:nvSpPr>
          <p:spPr bwMode="auto">
            <a:xfrm rot="16200000">
              <a:off x="3539574" y="5549353"/>
              <a:ext cx="97176" cy="461665"/>
            </a:xfrm>
            <a:prstGeom prst="rect">
              <a:avLst/>
            </a:prstGeom>
            <a:solidFill>
              <a:srgbClr val="99CCFF"/>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fontAlgn="base">
                <a:spcBef>
                  <a:spcPct val="50000"/>
                </a:spcBef>
                <a:spcAft>
                  <a:spcPct val="0"/>
                </a:spcAft>
              </a:pPr>
              <a:endParaRPr lang="en-US" sz="2400" dirty="0">
                <a:latin typeface="Arial" pitchFamily="-110" charset="0"/>
              </a:endParaRPr>
            </a:p>
          </p:txBody>
        </p:sp>
        <p:sp>
          <p:nvSpPr>
            <p:cNvPr id="96" name="Rectangle 95"/>
            <p:cNvSpPr/>
            <p:nvPr/>
          </p:nvSpPr>
          <p:spPr bwMode="auto">
            <a:xfrm rot="16200000">
              <a:off x="4357082" y="5547592"/>
              <a:ext cx="114300" cy="461665"/>
            </a:xfrm>
            <a:prstGeom prst="rect">
              <a:avLst/>
            </a:prstGeom>
            <a:solidFill>
              <a:srgbClr val="003366"/>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fontAlgn="base">
                <a:spcBef>
                  <a:spcPct val="50000"/>
                </a:spcBef>
                <a:spcAft>
                  <a:spcPct val="0"/>
                </a:spcAft>
              </a:pPr>
              <a:endParaRPr lang="en-US" sz="2400" dirty="0">
                <a:latin typeface="Arial" pitchFamily="-110" charset="0"/>
              </a:endParaRPr>
            </a:p>
          </p:txBody>
        </p:sp>
      </p:grpSp>
    </p:spTree>
    <p:extLst>
      <p:ext uri="{BB962C8B-B14F-4D97-AF65-F5344CB8AC3E}">
        <p14:creationId xmlns:p14="http://schemas.microsoft.com/office/powerpoint/2010/main" val="141041161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Content Placeholder 17"/>
          <p:cNvGraphicFramePr>
            <a:graphicFrameLocks noGrp="1"/>
          </p:cNvGraphicFramePr>
          <p:nvPr>
            <p:ph idx="13"/>
            <p:extLst>
              <p:ext uri="{D42A27DB-BD31-4B8C-83A1-F6EECF244321}">
                <p14:modId xmlns:p14="http://schemas.microsoft.com/office/powerpoint/2010/main" val="2653589457"/>
              </p:ext>
            </p:extLst>
          </p:nvPr>
        </p:nvGraphicFramePr>
        <p:xfrm>
          <a:off x="314793" y="2114331"/>
          <a:ext cx="5413397" cy="3413125"/>
        </p:xfrm>
        <a:graphic>
          <a:graphicData uri="http://schemas.openxmlformats.org/drawingml/2006/chart">
            <c:chart xmlns:c="http://schemas.openxmlformats.org/drawingml/2006/chart" xmlns:r="http://schemas.openxmlformats.org/officeDocument/2006/relationships" r:id="rId9"/>
          </a:graphicData>
        </a:graphic>
      </p:graphicFrame>
      <p:sp>
        <p:nvSpPr>
          <p:cNvPr id="4" name="Text Placeholder 3">
            <a:extLst>
              <a:ext uri="{FF2B5EF4-FFF2-40B4-BE49-F238E27FC236}">
                <a16:creationId xmlns:a16="http://schemas.microsoft.com/office/drawing/2014/main" id="{6BFFEDBD-621E-46CB-9AA1-AEEB0851FF8F}"/>
              </a:ext>
            </a:extLst>
          </p:cNvPr>
          <p:cNvSpPr>
            <a:spLocks noGrp="1"/>
          </p:cNvSpPr>
          <p:nvPr>
            <p:ph type="body" sz="quarter" idx="15"/>
          </p:nvPr>
        </p:nvSpPr>
        <p:spPr>
          <a:xfrm>
            <a:off x="576848" y="1405276"/>
            <a:ext cx="5279136" cy="256496"/>
          </a:xfrm>
        </p:spPr>
        <p:txBody>
          <a:bodyPr>
            <a:noAutofit/>
          </a:bodyPr>
          <a:lstStyle/>
          <a:p>
            <a:pPr algn="ctr"/>
            <a:r>
              <a:rPr lang="en-US" sz="2000" dirty="0">
                <a:latin typeface="Arial" panose="020B0604020202020204" pitchFamily="34" charset="0"/>
                <a:cs typeface="Arial" panose="020B0604020202020204" pitchFamily="34" charset="0"/>
              </a:rPr>
              <a:t>Delivery Revenue by Service Class</a:t>
            </a:r>
          </a:p>
        </p:txBody>
      </p:sp>
      <p:sp>
        <p:nvSpPr>
          <p:cNvPr id="17" name="Text Placeholder 16"/>
          <p:cNvSpPr>
            <a:spLocks noGrp="1"/>
          </p:cNvSpPr>
          <p:nvPr>
            <p:ph type="body" sz="quarter" idx="18"/>
          </p:nvPr>
        </p:nvSpPr>
        <p:spPr>
          <a:xfrm>
            <a:off x="6171712" y="1405276"/>
            <a:ext cx="5711502" cy="269138"/>
          </a:xfrm>
        </p:spPr>
        <p:txBody>
          <a:bodyPr>
            <a:noAutofit/>
          </a:bodyPr>
          <a:lstStyle/>
          <a:p>
            <a:pPr algn="ctr"/>
            <a:r>
              <a:rPr lang="en-US" sz="2000" dirty="0">
                <a:latin typeface="Arial" panose="020B0604020202020204" pitchFamily="34" charset="0"/>
                <a:cs typeface="Arial" panose="020B0604020202020204" pitchFamily="34" charset="0"/>
              </a:rPr>
              <a:t>Delivery Costs by Service Class</a:t>
            </a:r>
          </a:p>
        </p:txBody>
      </p:sp>
      <p:graphicFrame>
        <p:nvGraphicFramePr>
          <p:cNvPr id="25" name="Content Placeholder 17"/>
          <p:cNvGraphicFramePr>
            <a:graphicFrameLocks noGrp="1"/>
          </p:cNvGraphicFramePr>
          <p:nvPr>
            <p:ph idx="1"/>
            <p:extLst>
              <p:ext uri="{D42A27DB-BD31-4B8C-83A1-F6EECF244321}">
                <p14:modId xmlns:p14="http://schemas.microsoft.com/office/powerpoint/2010/main" val="1636888691"/>
              </p:ext>
            </p:extLst>
          </p:nvPr>
        </p:nvGraphicFramePr>
        <p:xfrm>
          <a:off x="6171712" y="2097214"/>
          <a:ext cx="5891334" cy="3384563"/>
        </p:xfrm>
        <a:graphic>
          <a:graphicData uri="http://schemas.openxmlformats.org/drawingml/2006/chart">
            <c:chart xmlns:c="http://schemas.openxmlformats.org/drawingml/2006/chart" xmlns:r="http://schemas.openxmlformats.org/officeDocument/2006/relationships" r:id="rId10"/>
          </a:graphicData>
        </a:graphic>
      </p:graphicFrame>
      <p:sp>
        <p:nvSpPr>
          <p:cNvPr id="11" name="Title 10"/>
          <p:cNvSpPr>
            <a:spLocks noGrp="1"/>
          </p:cNvSpPr>
          <p:nvPr>
            <p:ph type="title"/>
          </p:nvPr>
        </p:nvSpPr>
        <p:spPr>
          <a:xfrm>
            <a:off x="794818" y="187804"/>
            <a:ext cx="10602364" cy="498475"/>
          </a:xfrm>
        </p:spPr>
        <p:txBody>
          <a:bodyPr>
            <a:noAutofit/>
          </a:bodyPr>
          <a:lstStyle/>
          <a:p>
            <a:pPr>
              <a:lnSpc>
                <a:spcPct val="100000"/>
              </a:lnSpc>
            </a:pPr>
            <a:r>
              <a:rPr lang="en-US" sz="1600" dirty="0">
                <a:latin typeface="Arial Black" panose="020B0A04020102020204" pitchFamily="34" charset="0"/>
              </a:rPr>
              <a:t>Rate Design Strategies</a:t>
            </a:r>
            <a:br>
              <a:rPr lang="en-US" dirty="0">
                <a:latin typeface="Arial Black" panose="020B0A04020102020204" pitchFamily="34" charset="0"/>
              </a:rPr>
            </a:br>
            <a:r>
              <a:rPr lang="en-US" dirty="0">
                <a:latin typeface="Arial Black" panose="020B0A04020102020204" pitchFamily="34" charset="0"/>
              </a:rPr>
              <a:t>CECONY </a:t>
            </a:r>
            <a:r>
              <a:rPr lang="en-US" b="1" dirty="0">
                <a:latin typeface="Arial Black" panose="020B0A04020102020204" pitchFamily="34" charset="0"/>
              </a:rPr>
              <a:t>Gas Delivery Revenue and Cost Detail</a:t>
            </a:r>
          </a:p>
        </p:txBody>
      </p:sp>
      <p:sp>
        <p:nvSpPr>
          <p:cNvPr id="26" name="Text Placeholder 20"/>
          <p:cNvSpPr>
            <a:spLocks noGrp="1"/>
          </p:cNvSpPr>
          <p:nvPr>
            <p:custDataLst>
              <p:tags r:id="rId1"/>
            </p:custDataLst>
          </p:nvPr>
        </p:nvSpPr>
        <p:spPr bwMode="gray">
          <a:xfrm>
            <a:off x="5616522" y="3708884"/>
            <a:ext cx="390578" cy="276999"/>
          </a:xfrm>
          <a:prstGeom prst="rect">
            <a:avLst/>
          </a:prstGeom>
          <a:noFill/>
          <a:extLst>
            <a:ext uri="{909E8E84-426E-40DD-AFC4-6F175D3DCCD1}">
              <a14:hiddenFill xmlns:a14="http://schemas.microsoft.com/office/drawing/2010/main">
                <a:solidFill>
                  <a:scrgbClr r="0" g="0" b="0"/>
                </a:solidFill>
              </a14:hiddenFill>
            </a:ext>
          </a:extLst>
        </p:spPr>
        <p:txBody>
          <a:bodyPr wrap="none" lIns="22225" tIns="0" rIns="22225" bIns="0" numCol="1" spcCol="0" anchor="ctr" anchorCtr="0">
            <a:noAutofit/>
          </a:bodyPr>
          <a:lstStyle>
            <a:lvl1pPr marL="342900" indent="-342900" algn="l" defTabSz="914400" rtl="0" eaLnBrk="1" latinLnBrk="0" hangingPunct="1">
              <a:spcBef>
                <a:spcPct val="20000"/>
              </a:spcBef>
              <a:buFont typeface="Arial" pitchFamily="34" charset="0"/>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en-US" sz="1300" b="0" dirty="0"/>
              <a:t>$0.3</a:t>
            </a:r>
          </a:p>
          <a:p>
            <a:pPr marL="0" indent="0" algn="ctr">
              <a:spcBef>
                <a:spcPct val="0"/>
              </a:spcBef>
              <a:spcAft>
                <a:spcPct val="0"/>
              </a:spcAft>
              <a:buNone/>
            </a:pPr>
            <a:endParaRPr lang="en-US" sz="1000" b="0" i="1" dirty="0">
              <a:latin typeface="Arial"/>
              <a:cs typeface="Arial"/>
              <a:sym typeface="Arial"/>
            </a:endParaRPr>
          </a:p>
        </p:txBody>
      </p:sp>
      <p:sp>
        <p:nvSpPr>
          <p:cNvPr id="28" name="Text Placeholder 37"/>
          <p:cNvSpPr>
            <a:spLocks noGrp="1"/>
          </p:cNvSpPr>
          <p:nvPr>
            <p:custDataLst>
              <p:tags r:id="rId2"/>
            </p:custDataLst>
          </p:nvPr>
        </p:nvSpPr>
        <p:spPr bwMode="gray">
          <a:xfrm>
            <a:off x="5629712" y="3171062"/>
            <a:ext cx="390578" cy="172328"/>
          </a:xfrm>
          <a:prstGeom prst="rect">
            <a:avLst/>
          </a:prstGeom>
          <a:noFill/>
          <a:extLst>
            <a:ext uri="{909E8E84-426E-40DD-AFC4-6F175D3DCCD1}">
              <a14:hiddenFill xmlns:a14="http://schemas.microsoft.com/office/drawing/2010/main">
                <a:solidFill>
                  <a:scrgbClr r="0" g="0" b="0"/>
                </a:solidFill>
              </a14:hiddenFill>
            </a:ext>
          </a:extLst>
        </p:spPr>
        <p:txBody>
          <a:bodyPr wrap="none" lIns="22225" tIns="0" rIns="22225" bIns="0" numCol="1" spcCol="0" anchor="ctr" anchorCtr="0">
            <a:noAutofit/>
          </a:bodyPr>
          <a:lstStyle>
            <a:lvl1pPr marL="342900" indent="-342900" algn="l" defTabSz="914400" rtl="0" eaLnBrk="1" latinLnBrk="0" hangingPunct="1">
              <a:spcBef>
                <a:spcPct val="20000"/>
              </a:spcBef>
              <a:buFont typeface="Arial" pitchFamily="34" charset="0"/>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en-US" sz="1300" b="0" dirty="0"/>
              <a:t>$0.2</a:t>
            </a:r>
          </a:p>
          <a:p>
            <a:pPr marL="0" indent="0" algn="ctr">
              <a:spcBef>
                <a:spcPct val="0"/>
              </a:spcBef>
              <a:spcAft>
                <a:spcPct val="0"/>
              </a:spcAft>
              <a:buNone/>
            </a:pPr>
            <a:endParaRPr lang="en-US" sz="900" b="0" i="1" dirty="0">
              <a:latin typeface="Arial"/>
              <a:cs typeface="Arial"/>
              <a:sym typeface="Arial"/>
            </a:endParaRPr>
          </a:p>
        </p:txBody>
      </p:sp>
      <p:sp>
        <p:nvSpPr>
          <p:cNvPr id="29" name="Text Placeholder 15"/>
          <p:cNvSpPr>
            <a:spLocks noGrp="1"/>
          </p:cNvSpPr>
          <p:nvPr>
            <p:custDataLst>
              <p:tags r:id="rId3"/>
            </p:custDataLst>
          </p:nvPr>
        </p:nvSpPr>
        <p:spPr bwMode="gray">
          <a:xfrm>
            <a:off x="5600396" y="2480909"/>
            <a:ext cx="406704" cy="211370"/>
          </a:xfrm>
          <a:prstGeom prst="rect">
            <a:avLst/>
          </a:prstGeom>
          <a:noFill/>
          <a:extLst>
            <a:ext uri="{909E8E84-426E-40DD-AFC4-6F175D3DCCD1}">
              <a14:hiddenFill xmlns:a14="http://schemas.microsoft.com/office/drawing/2010/main">
                <a:solidFill>
                  <a:scrgbClr r="0" g="0" b="0"/>
                </a:solidFill>
              </a14:hiddenFill>
            </a:ext>
          </a:extLst>
        </p:spPr>
        <p:txBody>
          <a:bodyPr wrap="none" lIns="22225" tIns="0" rIns="22225" bIns="0" numCol="1" spcCol="0" anchor="ctr" anchorCtr="0">
            <a:noAutofit/>
          </a:bodyPr>
          <a:lstStyle>
            <a:lvl1pPr marL="342900" indent="-342900" algn="l" defTabSz="914400" rtl="0" eaLnBrk="1" latinLnBrk="0" hangingPunct="1">
              <a:spcBef>
                <a:spcPct val="20000"/>
              </a:spcBef>
              <a:buFont typeface="Arial" pitchFamily="34" charset="0"/>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en-US" sz="1300" b="0" dirty="0"/>
              <a:t>$0.2</a:t>
            </a:r>
            <a:endParaRPr lang="en-US" sz="1300" b="0" dirty="0">
              <a:latin typeface="Arial"/>
              <a:cs typeface="Arial"/>
              <a:sym typeface="Arial"/>
            </a:endParaRPr>
          </a:p>
        </p:txBody>
      </p:sp>
      <p:sp>
        <p:nvSpPr>
          <p:cNvPr id="31" name="Text Placeholder 7"/>
          <p:cNvSpPr>
            <a:spLocks noGrp="1"/>
          </p:cNvSpPr>
          <p:nvPr>
            <p:custDataLst>
              <p:tags r:id="rId4"/>
            </p:custDataLst>
          </p:nvPr>
        </p:nvSpPr>
        <p:spPr bwMode="gray">
          <a:xfrm>
            <a:off x="5612123" y="4925403"/>
            <a:ext cx="383250" cy="276999"/>
          </a:xfrm>
          <a:prstGeom prst="rect">
            <a:avLst/>
          </a:prstGeom>
          <a:noFill/>
          <a:extLst>
            <a:ext uri="{909E8E84-426E-40DD-AFC4-6F175D3DCCD1}">
              <a14:hiddenFill xmlns:a14="http://schemas.microsoft.com/office/drawing/2010/main">
                <a:solidFill>
                  <a:scrgbClr r="0" g="0" b="0"/>
                </a:solidFill>
              </a14:hiddenFill>
            </a:ext>
          </a:extLst>
        </p:spPr>
        <p:txBody>
          <a:bodyPr wrap="none" lIns="22225" tIns="0" rIns="22225" bIns="0" numCol="1" spcCol="0" anchor="ctr" anchorCtr="0">
            <a:noAutofit/>
          </a:bodyPr>
          <a:lstStyle>
            <a:lvl1pPr marL="342900" indent="-342900" algn="l" defTabSz="914400" rtl="0" eaLnBrk="1" latinLnBrk="0" hangingPunct="1">
              <a:spcBef>
                <a:spcPct val="20000"/>
              </a:spcBef>
              <a:buFont typeface="Arial" pitchFamily="34" charset="0"/>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en-US" sz="1300" b="0" dirty="0">
                <a:latin typeface="Arial"/>
                <a:cs typeface="Arial"/>
                <a:sym typeface="Arial"/>
              </a:rPr>
              <a:t>$1.7</a:t>
            </a:r>
          </a:p>
        </p:txBody>
      </p:sp>
      <p:sp>
        <p:nvSpPr>
          <p:cNvPr id="34" name="Text Placeholder 15"/>
          <p:cNvSpPr>
            <a:spLocks noGrp="1"/>
          </p:cNvSpPr>
          <p:nvPr>
            <p:custDataLst>
              <p:tags r:id="rId5"/>
            </p:custDataLst>
          </p:nvPr>
        </p:nvSpPr>
        <p:spPr bwMode="gray">
          <a:xfrm>
            <a:off x="5048740" y="1897242"/>
            <a:ext cx="1358900" cy="217089"/>
          </a:xfrm>
          <a:prstGeom prst="rect">
            <a:avLst/>
          </a:prstGeom>
          <a:noFill/>
          <a:extLst>
            <a:ext uri="{909E8E84-426E-40DD-AFC4-6F175D3DCCD1}">
              <a14:hiddenFill xmlns:a14="http://schemas.microsoft.com/office/drawing/2010/main">
                <a:solidFill>
                  <a:scrgbClr r="0" g="0" b="0"/>
                </a:solidFill>
              </a14:hiddenFill>
            </a:ext>
          </a:extLst>
        </p:spPr>
        <p:txBody>
          <a:bodyPr wrap="none" lIns="22225" tIns="0" rIns="22225" bIns="0" numCol="1" spcCol="0" anchor="ctr" anchorCtr="0">
            <a:noAutofit/>
          </a:bodyPr>
          <a:lstStyle>
            <a:lvl1pPr marL="342900" indent="-342900" algn="l" defTabSz="914400" rtl="0" eaLnBrk="1" latinLnBrk="0" hangingPunct="1">
              <a:spcBef>
                <a:spcPct val="20000"/>
              </a:spcBef>
              <a:buFont typeface="Arial" pitchFamily="34" charset="0"/>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en-US" sz="1300" b="0" dirty="0"/>
              <a:t>Total</a:t>
            </a:r>
            <a:r>
              <a:rPr lang="en-US" sz="1300" b="0" i="1" dirty="0"/>
              <a:t> </a:t>
            </a:r>
            <a:r>
              <a:rPr lang="en-US" sz="1300" b="0" dirty="0"/>
              <a:t>revenue ($bln)</a:t>
            </a:r>
            <a:endParaRPr lang="en-US" sz="1300" b="0" dirty="0">
              <a:latin typeface="Arial"/>
              <a:cs typeface="Arial"/>
              <a:sym typeface="Arial"/>
            </a:endParaRPr>
          </a:p>
        </p:txBody>
      </p:sp>
      <p:sp>
        <p:nvSpPr>
          <p:cNvPr id="22557" name="TextBox 22556"/>
          <p:cNvSpPr txBox="1"/>
          <p:nvPr/>
        </p:nvSpPr>
        <p:spPr>
          <a:xfrm>
            <a:off x="4879326" y="5662979"/>
            <a:ext cx="4749081" cy="276999"/>
          </a:xfrm>
          <a:prstGeom prst="rect">
            <a:avLst/>
          </a:prstGeom>
          <a:solidFill>
            <a:schemeClr val="bg1"/>
          </a:solidFill>
        </p:spPr>
        <p:txBody>
          <a:bodyPr wrap="square" rtlCol="0">
            <a:spAutoFit/>
          </a:bodyPr>
          <a:lstStyle/>
          <a:p>
            <a:r>
              <a:rPr lang="en-US" sz="12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Volumetric</a:t>
            </a:r>
            <a:r>
              <a:rPr lang="en-US" sz="12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Demand</a:t>
            </a:r>
            <a:r>
              <a:rPr lang="en-US" sz="12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Customer</a:t>
            </a:r>
            <a:r>
              <a:rPr lang="en-US" sz="1200" dirty="0">
                <a:latin typeface="Arial" panose="020B0604020202020204" pitchFamily="34" charset="0"/>
                <a:cs typeface="Arial" panose="020B0604020202020204" pitchFamily="34" charset="0"/>
              </a:rPr>
              <a:t> (fixed)</a:t>
            </a:r>
            <a:endParaRPr lang="en-US" sz="1200" baseline="30000" dirty="0">
              <a:latin typeface="Arial" panose="020B0604020202020204" pitchFamily="34" charset="0"/>
              <a:cs typeface="Arial" panose="020B0604020202020204" pitchFamily="34" charset="0"/>
            </a:endParaRPr>
          </a:p>
        </p:txBody>
      </p:sp>
      <p:sp>
        <p:nvSpPr>
          <p:cNvPr id="37" name="Text Placeholder 7">
            <a:extLst>
              <a:ext uri="{FF2B5EF4-FFF2-40B4-BE49-F238E27FC236}">
                <a16:creationId xmlns:a16="http://schemas.microsoft.com/office/drawing/2014/main" id="{E3456C95-C4D9-4954-9D6D-52CB81E8FA3D}"/>
              </a:ext>
            </a:extLst>
          </p:cNvPr>
          <p:cNvSpPr>
            <a:spLocks noGrp="1"/>
          </p:cNvSpPr>
          <p:nvPr>
            <p:custDataLst>
              <p:tags r:id="rId6"/>
            </p:custDataLst>
          </p:nvPr>
        </p:nvSpPr>
        <p:spPr bwMode="gray">
          <a:xfrm>
            <a:off x="5616522" y="4310036"/>
            <a:ext cx="390578" cy="328241"/>
          </a:xfrm>
          <a:prstGeom prst="rect">
            <a:avLst/>
          </a:prstGeom>
          <a:noFill/>
          <a:extLst>
            <a:ext uri="{909E8E84-426E-40DD-AFC4-6F175D3DCCD1}">
              <a14:hiddenFill xmlns:a14="http://schemas.microsoft.com/office/drawing/2010/main">
                <a:solidFill>
                  <a:scrgbClr r="0" g="0" b="0"/>
                </a:solidFill>
              </a14:hiddenFill>
            </a:ext>
          </a:extLst>
        </p:spPr>
        <p:txBody>
          <a:bodyPr wrap="none" lIns="22225" tIns="0" rIns="22225" bIns="0" numCol="1" spcCol="0" anchor="ctr" anchorCtr="0">
            <a:noAutofit/>
          </a:bodyPr>
          <a:lstStyle>
            <a:lvl1pPr marL="342900" indent="-342900" algn="l" defTabSz="914400" rtl="0" eaLnBrk="1" latinLnBrk="0" hangingPunct="1">
              <a:spcBef>
                <a:spcPct val="20000"/>
              </a:spcBef>
              <a:buFont typeface="Arial" pitchFamily="34" charset="0"/>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en-US" sz="1300" b="0" dirty="0">
                <a:latin typeface="Arial"/>
                <a:cs typeface="Arial"/>
                <a:sym typeface="Arial"/>
              </a:rPr>
              <a:t>$1.0</a:t>
            </a:r>
          </a:p>
          <a:p>
            <a:pPr marL="0" indent="0" algn="ctr">
              <a:spcBef>
                <a:spcPct val="0"/>
              </a:spcBef>
              <a:spcAft>
                <a:spcPct val="0"/>
              </a:spcAft>
              <a:buNone/>
            </a:pPr>
            <a:endParaRPr lang="en-US" sz="1200" b="0" dirty="0">
              <a:latin typeface="Arial"/>
              <a:cs typeface="Arial"/>
              <a:sym typeface="Arial"/>
            </a:endParaRPr>
          </a:p>
        </p:txBody>
      </p:sp>
      <p:sp>
        <p:nvSpPr>
          <p:cNvPr id="18" name="Rectangle 17">
            <a:extLst>
              <a:ext uri="{FF2B5EF4-FFF2-40B4-BE49-F238E27FC236}">
                <a16:creationId xmlns:a16="http://schemas.microsoft.com/office/drawing/2014/main" id="{4235F675-1742-4C0C-97AE-7B449BF638B5}"/>
              </a:ext>
            </a:extLst>
          </p:cNvPr>
          <p:cNvSpPr/>
          <p:nvPr/>
        </p:nvSpPr>
        <p:spPr bwMode="auto">
          <a:xfrm rot="16200000">
            <a:off x="6778148" y="5687183"/>
            <a:ext cx="97176" cy="640181"/>
          </a:xfrm>
          <a:prstGeom prst="rect">
            <a:avLst/>
          </a:prstGeom>
          <a:solidFill>
            <a:srgbClr val="99CCFF"/>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fontAlgn="base">
              <a:spcBef>
                <a:spcPct val="50000"/>
              </a:spcBef>
              <a:spcAft>
                <a:spcPct val="0"/>
              </a:spcAft>
            </a:pPr>
            <a:endParaRPr lang="en-US" sz="2400" dirty="0">
              <a:latin typeface="Arial" pitchFamily="-110" charset="0"/>
            </a:endParaRPr>
          </a:p>
        </p:txBody>
      </p:sp>
      <p:sp>
        <p:nvSpPr>
          <p:cNvPr id="19" name="Rectangle 18">
            <a:extLst>
              <a:ext uri="{FF2B5EF4-FFF2-40B4-BE49-F238E27FC236}">
                <a16:creationId xmlns:a16="http://schemas.microsoft.com/office/drawing/2014/main" id="{1520F6BA-ED39-4BAD-9228-8773363ABABA}"/>
              </a:ext>
            </a:extLst>
          </p:cNvPr>
          <p:cNvSpPr/>
          <p:nvPr/>
        </p:nvSpPr>
        <p:spPr bwMode="auto">
          <a:xfrm rot="16200000">
            <a:off x="8121810" y="5678621"/>
            <a:ext cx="114300" cy="640181"/>
          </a:xfrm>
          <a:prstGeom prst="rect">
            <a:avLst/>
          </a:prstGeom>
          <a:solidFill>
            <a:srgbClr val="003366"/>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fontAlgn="base">
              <a:spcBef>
                <a:spcPct val="50000"/>
              </a:spcBef>
              <a:spcAft>
                <a:spcPct val="0"/>
              </a:spcAft>
            </a:pPr>
            <a:endParaRPr lang="en-US" sz="2400" dirty="0">
              <a:latin typeface="Arial" pitchFamily="-110" charset="0"/>
            </a:endParaRPr>
          </a:p>
        </p:txBody>
      </p:sp>
      <p:sp>
        <p:nvSpPr>
          <p:cNvPr id="20" name="Rectangle 19">
            <a:extLst>
              <a:ext uri="{FF2B5EF4-FFF2-40B4-BE49-F238E27FC236}">
                <a16:creationId xmlns:a16="http://schemas.microsoft.com/office/drawing/2014/main" id="{CF8C9259-EBBE-42D3-9632-D5F3D93509DE}"/>
              </a:ext>
            </a:extLst>
          </p:cNvPr>
          <p:cNvSpPr/>
          <p:nvPr/>
        </p:nvSpPr>
        <p:spPr bwMode="auto">
          <a:xfrm rot="16200000">
            <a:off x="5417361" y="5694433"/>
            <a:ext cx="114300" cy="640181"/>
          </a:xfrm>
          <a:prstGeom prst="rect">
            <a:avLst/>
          </a:prstGeom>
          <a:solidFill>
            <a:srgbClr val="FFCCCC"/>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fontAlgn="base">
              <a:spcBef>
                <a:spcPct val="50000"/>
              </a:spcBef>
              <a:spcAft>
                <a:spcPct val="0"/>
              </a:spcAft>
            </a:pPr>
            <a:endParaRPr lang="en-US" sz="2400" dirty="0">
              <a:latin typeface="Arial" pitchFamily="-110" charset="0"/>
            </a:endParaRPr>
          </a:p>
        </p:txBody>
      </p:sp>
    </p:spTree>
    <p:extLst>
      <p:ext uri="{BB962C8B-B14F-4D97-AF65-F5344CB8AC3E}">
        <p14:creationId xmlns:p14="http://schemas.microsoft.com/office/powerpoint/2010/main" val="207837968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2076" y="467670"/>
            <a:ext cx="11035902" cy="379947"/>
          </a:xfrm>
        </p:spPr>
        <p:txBody>
          <a:bodyPr>
            <a:noAutofit/>
          </a:bodyPr>
          <a:lstStyle/>
          <a:p>
            <a:pPr lvl="2" indent="-304689">
              <a:buSzPct val="125000"/>
              <a:tabLst>
                <a:tab pos="1597025" algn="l"/>
              </a:tabLst>
            </a:pPr>
            <a:r>
              <a:rPr lang="en-US" sz="1600" dirty="0">
                <a:latin typeface="Arial Black" panose="020B0A04020102020204" pitchFamily="34" charset="0"/>
              </a:rPr>
              <a:t>Rate Design Strategies</a:t>
            </a:r>
            <a:br>
              <a:rPr lang="en-US" sz="2400" b="1" dirty="0">
                <a:latin typeface="Arial Black" panose="020B0A04020102020204" pitchFamily="34" charset="0"/>
              </a:rPr>
            </a:br>
            <a:r>
              <a:rPr lang="en-US" sz="2400" b="1" dirty="0">
                <a:latin typeface="Arial Black" panose="020B0A04020102020204" pitchFamily="34" charset="0"/>
              </a:rPr>
              <a:t>Strategies Considered </a:t>
            </a:r>
          </a:p>
        </p:txBody>
      </p:sp>
      <p:sp>
        <p:nvSpPr>
          <p:cNvPr id="6" name="Content Placeholder 2"/>
          <p:cNvSpPr txBox="1">
            <a:spLocks/>
          </p:cNvSpPr>
          <p:nvPr/>
        </p:nvSpPr>
        <p:spPr bwMode="auto">
          <a:xfrm>
            <a:off x="533399" y="1110170"/>
            <a:ext cx="10972801" cy="4637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875" tIns="60939" rIns="121875" bIns="60939" numCol="1" anchor="t" anchorCtr="0" compatLnSpc="1">
            <a:prstTxWarp prst="textNoShape">
              <a:avLst/>
            </a:prstTxWarp>
          </a:bodyPr>
          <a:lstStyle>
            <a:lvl1pPr marL="304689" indent="-304689" algn="l" rtl="0" eaLnBrk="0" fontAlgn="base" hangingPunct="0">
              <a:spcBef>
                <a:spcPct val="50000"/>
              </a:spcBef>
              <a:spcAft>
                <a:spcPct val="0"/>
              </a:spcAft>
              <a:buClr>
                <a:srgbClr val="0790EC"/>
              </a:buClr>
              <a:buSzPct val="125000"/>
              <a:buFont typeface="Times" pitchFamily="1" charset="0"/>
              <a:buChar char="•"/>
              <a:defRPr sz="1600">
                <a:solidFill>
                  <a:schemeClr val="tx1"/>
                </a:solidFill>
                <a:latin typeface="+mn-lt"/>
                <a:ea typeface="ＭＳ Ｐゴシック" pitchFamily="-110" charset="-128"/>
                <a:cs typeface="ＭＳ Ｐゴシック" pitchFamily="-110" charset="-128"/>
              </a:defRPr>
            </a:lvl1pPr>
            <a:lvl2pPr marL="835780" indent="-378746" algn="l" rtl="0" eaLnBrk="0" fontAlgn="base" hangingPunct="0">
              <a:spcBef>
                <a:spcPts val="300"/>
              </a:spcBef>
              <a:spcAft>
                <a:spcPct val="0"/>
              </a:spcAft>
              <a:buClr>
                <a:srgbClr val="0790EC"/>
              </a:buClr>
              <a:buSzPct val="130000"/>
              <a:buFont typeface="Times" pitchFamily="1" charset="0"/>
              <a:buChar char="–"/>
              <a:defRPr sz="1400">
                <a:solidFill>
                  <a:schemeClr val="tx1"/>
                </a:solidFill>
                <a:latin typeface="+mn-lt"/>
                <a:ea typeface="ＭＳ Ｐゴシック" pitchFamily="-110" charset="-128"/>
                <a:cs typeface="ＭＳ Ｐゴシック" charset="0"/>
              </a:defRPr>
            </a:lvl2pPr>
            <a:lvl3pPr marL="1218757" indent="-230634" algn="l" rtl="0" eaLnBrk="0" fontAlgn="base" hangingPunct="0">
              <a:spcBef>
                <a:spcPts val="300"/>
              </a:spcBef>
              <a:spcAft>
                <a:spcPct val="0"/>
              </a:spcAft>
              <a:buClr>
                <a:srgbClr val="0790EC"/>
              </a:buClr>
              <a:buSzPct val="110000"/>
              <a:buFont typeface="Times" pitchFamily="1" charset="0"/>
              <a:buChar char="•"/>
              <a:defRPr sz="1200">
                <a:solidFill>
                  <a:schemeClr val="tx1"/>
                </a:solidFill>
                <a:latin typeface="+mn-lt"/>
                <a:ea typeface="ＭＳ Ｐゴシック" pitchFamily="-110" charset="-128"/>
                <a:cs typeface="ＭＳ Ｐゴシック" charset="0"/>
              </a:defRPr>
            </a:lvl3pPr>
            <a:lvl4pPr marL="1682138" indent="-311038" algn="l" rtl="0" eaLnBrk="0" fontAlgn="base" hangingPunct="0">
              <a:spcBef>
                <a:spcPts val="300"/>
              </a:spcBef>
              <a:spcAft>
                <a:spcPct val="0"/>
              </a:spcAft>
              <a:buClr>
                <a:srgbClr val="0790EC"/>
              </a:buClr>
              <a:buSzPct val="110000"/>
              <a:buFont typeface="Times" pitchFamily="1" charset="0"/>
              <a:buChar char="–"/>
              <a:defRPr sz="1200">
                <a:solidFill>
                  <a:schemeClr val="tx1"/>
                </a:solidFill>
                <a:latin typeface="+mn-lt"/>
                <a:ea typeface="ＭＳ Ｐゴシック" pitchFamily="-110" charset="-128"/>
                <a:cs typeface="ＭＳ Ｐゴシック" charset="0"/>
              </a:defRPr>
            </a:lvl4pPr>
            <a:lvl5pPr marL="2054535" indent="-220052" algn="l" rtl="0" eaLnBrk="0" fontAlgn="base" hangingPunct="0">
              <a:spcBef>
                <a:spcPts val="300"/>
              </a:spcBef>
              <a:spcAft>
                <a:spcPct val="0"/>
              </a:spcAft>
              <a:buClr>
                <a:srgbClr val="0790EC"/>
              </a:buClr>
              <a:buFont typeface="Times" pitchFamily="1" charset="0"/>
              <a:buChar char="•"/>
              <a:defRPr sz="1200">
                <a:solidFill>
                  <a:schemeClr val="tx1"/>
                </a:solidFill>
                <a:latin typeface="+mn-lt"/>
                <a:ea typeface="ＭＳ Ｐゴシック" pitchFamily="-110" charset="-128"/>
                <a:cs typeface="ＭＳ Ｐゴシック" charset="0"/>
              </a:defRPr>
            </a:lvl5pPr>
            <a:lvl6pPr marL="2663914" indent="-220052" algn="l" rtl="0" fontAlgn="base">
              <a:spcBef>
                <a:spcPct val="50000"/>
              </a:spcBef>
              <a:spcAft>
                <a:spcPct val="0"/>
              </a:spcAft>
              <a:buClr>
                <a:srgbClr val="0790EC"/>
              </a:buClr>
              <a:buFont typeface="Times" pitchFamily="-110" charset="0"/>
              <a:buChar char="•"/>
              <a:defRPr>
                <a:solidFill>
                  <a:schemeClr val="tx1"/>
                </a:solidFill>
                <a:latin typeface="+mn-lt"/>
                <a:ea typeface="ＭＳ Ｐゴシック" pitchFamily="-110" charset="-128"/>
              </a:defRPr>
            </a:lvl6pPr>
            <a:lvl7pPr marL="3273292" indent="-220052" algn="l" rtl="0" fontAlgn="base">
              <a:spcBef>
                <a:spcPct val="50000"/>
              </a:spcBef>
              <a:spcAft>
                <a:spcPct val="0"/>
              </a:spcAft>
              <a:buClr>
                <a:srgbClr val="0790EC"/>
              </a:buClr>
              <a:buFont typeface="Times" pitchFamily="-110" charset="0"/>
              <a:buChar char="•"/>
              <a:defRPr>
                <a:solidFill>
                  <a:schemeClr val="tx1"/>
                </a:solidFill>
                <a:latin typeface="+mn-lt"/>
                <a:ea typeface="ＭＳ Ｐゴシック" pitchFamily="-110" charset="-128"/>
              </a:defRPr>
            </a:lvl7pPr>
            <a:lvl8pPr marL="3882668" indent="-220052" algn="l" rtl="0" fontAlgn="base">
              <a:spcBef>
                <a:spcPct val="50000"/>
              </a:spcBef>
              <a:spcAft>
                <a:spcPct val="0"/>
              </a:spcAft>
              <a:buClr>
                <a:srgbClr val="0790EC"/>
              </a:buClr>
              <a:buFont typeface="Times" pitchFamily="-110" charset="0"/>
              <a:buChar char="•"/>
              <a:defRPr>
                <a:solidFill>
                  <a:schemeClr val="tx1"/>
                </a:solidFill>
                <a:latin typeface="+mn-lt"/>
                <a:ea typeface="ＭＳ Ｐゴシック" pitchFamily="-110" charset="-128"/>
              </a:defRPr>
            </a:lvl8pPr>
            <a:lvl9pPr marL="4492050" indent="-220052" algn="l" rtl="0" fontAlgn="base">
              <a:spcBef>
                <a:spcPct val="50000"/>
              </a:spcBef>
              <a:spcAft>
                <a:spcPct val="0"/>
              </a:spcAft>
              <a:buClr>
                <a:srgbClr val="0790EC"/>
              </a:buClr>
              <a:buFont typeface="Times" pitchFamily="-110" charset="0"/>
              <a:buChar char="•"/>
              <a:defRPr>
                <a:solidFill>
                  <a:schemeClr val="tx1"/>
                </a:solidFill>
                <a:latin typeface="+mn-lt"/>
                <a:ea typeface="ＭＳ Ｐゴシック" pitchFamily="-110" charset="-128"/>
              </a:defRPr>
            </a:lvl9pPr>
          </a:lstStyle>
          <a:p>
            <a:pPr marL="382977" marR="0" lvl="2" indent="0" algn="l" defTabSz="914400" rtl="0" eaLnBrk="0" fontAlgn="base" latinLnBrk="0" hangingPunct="0">
              <a:lnSpc>
                <a:spcPct val="100000"/>
              </a:lnSpc>
              <a:spcBef>
                <a:spcPts val="0"/>
              </a:spcBef>
              <a:spcAft>
                <a:spcPts val="1200"/>
              </a:spcAft>
              <a:buClrTx/>
              <a:buSzPct val="125000"/>
              <a:buNone/>
              <a:tabLst>
                <a:tab pos="1597025" algn="l"/>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pitchFamily="-110" charset="-128"/>
              <a:cs typeface="ＭＳ Ｐゴシック" pitchFamily="-110" charset="-128"/>
            </a:endParaRPr>
          </a:p>
          <a:p>
            <a:pPr marL="382977" marR="0" lvl="2" indent="0" algn="l" defTabSz="914400" rtl="0" eaLnBrk="0" fontAlgn="base" latinLnBrk="0" hangingPunct="0">
              <a:lnSpc>
                <a:spcPct val="100000"/>
              </a:lnSpc>
              <a:spcBef>
                <a:spcPts val="0"/>
              </a:spcBef>
              <a:spcAft>
                <a:spcPts val="1200"/>
              </a:spcAft>
              <a:buClrTx/>
              <a:buSzPct val="125000"/>
              <a:buNone/>
              <a:tabLst>
                <a:tab pos="1597025" algn="l"/>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pitchFamily="-110" charset="-128"/>
              <a:cs typeface="ＭＳ Ｐゴシック" pitchFamily="-110" charset="-128"/>
            </a:endParaRPr>
          </a:p>
        </p:txBody>
      </p:sp>
      <p:sp>
        <p:nvSpPr>
          <p:cNvPr id="5" name="Content Placeholder 2">
            <a:extLst>
              <a:ext uri="{FF2B5EF4-FFF2-40B4-BE49-F238E27FC236}">
                <a16:creationId xmlns:a16="http://schemas.microsoft.com/office/drawing/2014/main" id="{6C944C53-D2FC-4747-B7FA-0DB1C7CFE9FB}"/>
              </a:ext>
            </a:extLst>
          </p:cNvPr>
          <p:cNvSpPr>
            <a:spLocks noGrp="1"/>
          </p:cNvSpPr>
          <p:nvPr>
            <p:ph idx="1"/>
          </p:nvPr>
        </p:nvSpPr>
        <p:spPr>
          <a:xfrm>
            <a:off x="685800" y="1621766"/>
            <a:ext cx="9855926" cy="3666226"/>
          </a:xfrm>
        </p:spPr>
        <p:txBody>
          <a:bodyPr>
            <a:normAutofit/>
          </a:bodyPr>
          <a:lstStyle/>
          <a:p>
            <a:pPr>
              <a:spcAft>
                <a:spcPts val="1200"/>
              </a:spcAft>
              <a:buClr>
                <a:srgbClr val="00B0F0"/>
              </a:buClr>
              <a:buSzPct val="125000"/>
            </a:pPr>
            <a:r>
              <a:rPr lang="en-US" sz="2000" dirty="0">
                <a:latin typeface="Arial" panose="020B0604020202020204" pitchFamily="34" charset="0"/>
                <a:cs typeface="Arial" panose="020B0604020202020204" pitchFamily="34" charset="0"/>
              </a:rPr>
              <a:t>Initiatives to Better Align Cost Recovery with Costs Incurred</a:t>
            </a:r>
          </a:p>
          <a:p>
            <a:pPr lvl="1">
              <a:spcAft>
                <a:spcPts val="1200"/>
              </a:spcAft>
              <a:buSzPct val="120000"/>
            </a:pPr>
            <a:r>
              <a:rPr lang="en-US" sz="1800" dirty="0">
                <a:latin typeface="Arial" panose="020B0604020202020204" pitchFamily="34" charset="0"/>
                <a:cs typeface="Arial" panose="020B0604020202020204" pitchFamily="34" charset="0"/>
              </a:rPr>
              <a:t>Demand Charge Considerations</a:t>
            </a:r>
          </a:p>
          <a:p>
            <a:pPr lvl="2">
              <a:spcAft>
                <a:spcPts val="1200"/>
              </a:spcAft>
              <a:buSzPct val="120000"/>
              <a:buFont typeface="Wingdings" panose="05000000000000000000" pitchFamily="2" charset="2"/>
              <a:buChar char="Ø"/>
            </a:pPr>
            <a:r>
              <a:rPr lang="en-US" sz="1600" dirty="0">
                <a:latin typeface="Arial" panose="020B0604020202020204" pitchFamily="34" charset="0"/>
                <a:cs typeface="Arial" panose="020B0604020202020204" pitchFamily="34" charset="0"/>
              </a:rPr>
              <a:t>Electric</a:t>
            </a:r>
          </a:p>
          <a:p>
            <a:pPr lvl="2">
              <a:spcAft>
                <a:spcPts val="1200"/>
              </a:spcAft>
              <a:buSzPct val="120000"/>
              <a:buFont typeface="Wingdings" panose="05000000000000000000" pitchFamily="2" charset="2"/>
              <a:buChar char="Ø"/>
            </a:pPr>
            <a:r>
              <a:rPr lang="en-US" sz="1600" dirty="0">
                <a:latin typeface="Arial" panose="020B0604020202020204" pitchFamily="34" charset="0"/>
                <a:cs typeface="Arial" panose="020B0604020202020204" pitchFamily="34" charset="0"/>
              </a:rPr>
              <a:t>Gas</a:t>
            </a:r>
          </a:p>
          <a:p>
            <a:pPr lvl="1">
              <a:spcAft>
                <a:spcPts val="1200"/>
              </a:spcAft>
              <a:buSzPct val="120000"/>
            </a:pPr>
            <a:r>
              <a:rPr lang="en-US" sz="1800" dirty="0">
                <a:latin typeface="Arial" panose="020B0604020202020204" pitchFamily="34" charset="0"/>
                <a:cs typeface="Arial" panose="020B0604020202020204" pitchFamily="34" charset="0"/>
              </a:rPr>
              <a:t>Increase Customer Charges </a:t>
            </a:r>
          </a:p>
          <a:p>
            <a:pPr>
              <a:spcBef>
                <a:spcPts val="2400"/>
              </a:spcBef>
              <a:spcAft>
                <a:spcPts val="1200"/>
              </a:spcAft>
              <a:buClr>
                <a:srgbClr val="00B0F0"/>
              </a:buClr>
              <a:buSzPct val="125000"/>
            </a:pPr>
            <a:r>
              <a:rPr lang="en-US" sz="2000" dirty="0">
                <a:latin typeface="Arial" panose="020B0604020202020204" pitchFamily="34" charset="0"/>
                <a:cs typeface="Arial" panose="020B0604020202020204" pitchFamily="34" charset="0"/>
              </a:rPr>
              <a:t>Potential Initiative to  Align with Policy Objectives</a:t>
            </a:r>
          </a:p>
          <a:p>
            <a:pPr lvl="1">
              <a:spcAft>
                <a:spcPts val="1200"/>
              </a:spcAft>
              <a:buSzPct val="120000"/>
            </a:pPr>
            <a:r>
              <a:rPr lang="en-US" sz="1800" dirty="0">
                <a:latin typeface="Arial" panose="020B0604020202020204" pitchFamily="34" charset="0"/>
                <a:cs typeface="Arial" panose="020B0604020202020204" pitchFamily="34" charset="0"/>
              </a:rPr>
              <a:t>Move towards Flatter Gas Block Rate Design</a:t>
            </a:r>
          </a:p>
          <a:p>
            <a:pPr marL="0" indent="0">
              <a:spcAft>
                <a:spcPts val="1200"/>
              </a:spcAft>
              <a:buNone/>
            </a:pPr>
            <a:endParaRPr lang="en-US" sz="2000" dirty="0">
              <a:latin typeface="Arial" panose="020B0604020202020204" pitchFamily="34" charset="0"/>
              <a:cs typeface="Arial" panose="020B0604020202020204" pitchFamily="34" charset="0"/>
            </a:endParaRPr>
          </a:p>
          <a:p>
            <a:pPr marL="0" indent="0">
              <a:spcAft>
                <a:spcPts val="1200"/>
              </a:spcAft>
              <a:buNone/>
            </a:pPr>
            <a:endParaRPr lang="en-US" sz="2000" dirty="0">
              <a:latin typeface="Arial" panose="020B0604020202020204" pitchFamily="34" charset="0"/>
              <a:cs typeface="Arial" panose="020B0604020202020204" pitchFamily="34" charset="0"/>
            </a:endParaRPr>
          </a:p>
          <a:p>
            <a:pPr>
              <a:spcAft>
                <a:spcPts val="1200"/>
              </a:spcAft>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879457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318001-F7AF-4BEA-90DE-04A906D217BB}"/>
              </a:ext>
            </a:extLst>
          </p:cNvPr>
          <p:cNvSpPr>
            <a:spLocks noGrp="1"/>
          </p:cNvSpPr>
          <p:nvPr>
            <p:ph idx="1"/>
          </p:nvPr>
        </p:nvSpPr>
        <p:spPr>
          <a:xfrm>
            <a:off x="780876" y="1187220"/>
            <a:ext cx="10047513" cy="4268386"/>
          </a:xfrm>
        </p:spPr>
        <p:txBody>
          <a:bodyPr>
            <a:normAutofit/>
          </a:bodyPr>
          <a:lstStyle/>
          <a:p>
            <a:pPr>
              <a:spcBef>
                <a:spcPts val="600"/>
              </a:spcBef>
              <a:spcAft>
                <a:spcPts val="600"/>
              </a:spcAft>
              <a:buClr>
                <a:srgbClr val="00B0F0"/>
              </a:buClr>
              <a:buSzPct val="125000"/>
            </a:pPr>
            <a:r>
              <a:rPr lang="en-US" sz="1800" dirty="0">
                <a:latin typeface="Arial" panose="020B0604020202020204" pitchFamily="34" charset="0"/>
                <a:cs typeface="Arial" panose="020B0604020202020204" pitchFamily="34" charset="0"/>
              </a:rPr>
              <a:t>More Cost Recovery to Demand Rates through Energy Demand Shifting</a:t>
            </a:r>
          </a:p>
          <a:p>
            <a:pPr>
              <a:spcBef>
                <a:spcPts val="600"/>
              </a:spcBef>
              <a:spcAft>
                <a:spcPts val="600"/>
              </a:spcAft>
              <a:buClr>
                <a:srgbClr val="00B0F0"/>
              </a:buClr>
              <a:buSzPct val="125000"/>
            </a:pPr>
            <a:r>
              <a:rPr lang="en-US" sz="1800" dirty="0">
                <a:latin typeface="Arial" panose="020B0604020202020204" pitchFamily="34" charset="0"/>
                <a:cs typeface="Arial" panose="020B0604020202020204" pitchFamily="34" charset="0"/>
              </a:rPr>
              <a:t>High-Tension and Low-Tension Cost Differentials Approaches</a:t>
            </a:r>
          </a:p>
          <a:p>
            <a:pPr>
              <a:spcBef>
                <a:spcPts val="600"/>
              </a:spcBef>
              <a:spcAft>
                <a:spcPts val="600"/>
              </a:spcAft>
              <a:buClr>
                <a:srgbClr val="00B0F0"/>
              </a:buClr>
              <a:buSzPct val="125000"/>
            </a:pPr>
            <a:r>
              <a:rPr lang="en-US" sz="1800" dirty="0">
                <a:latin typeface="Arial" panose="020B0604020202020204" pitchFamily="34" charset="0"/>
                <a:cs typeface="Arial" panose="020B0604020202020204" pitchFamily="34" charset="0"/>
              </a:rPr>
              <a:t>Increase Minimum Demand Revenue for Demand Classes</a:t>
            </a:r>
          </a:p>
          <a:p>
            <a:pPr marL="0" indent="0">
              <a:spcAft>
                <a:spcPts val="1200"/>
              </a:spcAft>
              <a:buNone/>
            </a:pPr>
            <a:endParaRPr lang="en-US" sz="2000" b="1" dirty="0">
              <a:latin typeface="Arial" panose="020B0604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C4BB724D-E071-4AB9-B121-7E9549779F37}"/>
              </a:ext>
            </a:extLst>
          </p:cNvPr>
          <p:cNvSpPr>
            <a:spLocks noGrp="1"/>
          </p:cNvSpPr>
          <p:nvPr>
            <p:ph type="title"/>
          </p:nvPr>
        </p:nvSpPr>
        <p:spPr>
          <a:xfrm>
            <a:off x="808948" y="363644"/>
            <a:ext cx="11213719" cy="677005"/>
          </a:xfrm>
        </p:spPr>
        <p:txBody>
          <a:bodyPr>
            <a:normAutofit fontScale="90000"/>
          </a:bodyPr>
          <a:lstStyle/>
          <a:p>
            <a:pPr>
              <a:lnSpc>
                <a:spcPct val="100000"/>
              </a:lnSpc>
            </a:pPr>
            <a:br>
              <a:rPr lang="en-US" sz="1800" dirty="0">
                <a:latin typeface="Arial Black" panose="020B0A04020102020204" pitchFamily="34" charset="0"/>
                <a:ea typeface="Calibri" panose="020F0502020204030204" pitchFamily="34" charset="0"/>
                <a:cs typeface="Arial" panose="020B0604020202020204" pitchFamily="34" charset="0"/>
              </a:rPr>
            </a:br>
            <a:r>
              <a:rPr lang="en-US" sz="1800" dirty="0">
                <a:latin typeface="Arial Black" panose="020B0A04020102020204" pitchFamily="34" charset="0"/>
              </a:rPr>
              <a:t>Rate Design Strategies</a:t>
            </a:r>
            <a:br>
              <a:rPr lang="en-US" sz="2700" dirty="0">
                <a:latin typeface="Arial Black" panose="020B0A04020102020204" pitchFamily="34" charset="0"/>
                <a:ea typeface="Calibri" panose="020F0502020204030204" pitchFamily="34" charset="0"/>
                <a:cs typeface="Arial" panose="020B0604020202020204" pitchFamily="34" charset="0"/>
              </a:rPr>
            </a:br>
            <a:r>
              <a:rPr lang="en-US" sz="2700" dirty="0">
                <a:latin typeface="Arial Black" panose="020B0A04020102020204" pitchFamily="34" charset="0"/>
                <a:ea typeface="Calibri" panose="020F0502020204030204" pitchFamily="34" charset="0"/>
                <a:cs typeface="Arial" panose="020B0604020202020204" pitchFamily="34" charset="0"/>
              </a:rPr>
              <a:t>Electric Demand Charge Considerations</a:t>
            </a:r>
            <a:br>
              <a:rPr lang="en-US" dirty="0">
                <a:ea typeface="Calibri" panose="020F0502020204030204" pitchFamily="34" charset="0"/>
                <a:cs typeface="Times New Roman" panose="02020603050405020304" pitchFamily="18" charset="0"/>
              </a:rPr>
            </a:br>
            <a:endParaRPr lang="en-US" dirty="0"/>
          </a:p>
        </p:txBody>
      </p:sp>
      <p:sp>
        <p:nvSpPr>
          <p:cNvPr id="5" name="TextBox 4">
            <a:extLst>
              <a:ext uri="{FF2B5EF4-FFF2-40B4-BE49-F238E27FC236}">
                <a16:creationId xmlns:a16="http://schemas.microsoft.com/office/drawing/2014/main" id="{E61B9AD4-B512-464A-98A3-6C97B7CE92F3}"/>
              </a:ext>
            </a:extLst>
          </p:cNvPr>
          <p:cNvSpPr txBox="1"/>
          <p:nvPr/>
        </p:nvSpPr>
        <p:spPr>
          <a:xfrm>
            <a:off x="780876" y="2447352"/>
            <a:ext cx="9412203" cy="338554"/>
          </a:xfrm>
          <a:prstGeom prst="rect">
            <a:avLst/>
          </a:prstGeom>
          <a:noFill/>
          <a:ln w="12700" cmpd="sng">
            <a:solidFill>
              <a:schemeClr val="tx1"/>
            </a:solidFill>
          </a:ln>
        </p:spPr>
        <p:txBody>
          <a:bodyPr wrap="square" rtlCol="0">
            <a:spAutoFit/>
          </a:bodyPr>
          <a:lstStyle/>
          <a:p>
            <a:pPr algn="ctr"/>
            <a:r>
              <a:rPr lang="en-US" sz="1600" b="1" dirty="0">
                <a:latin typeface="Arial" panose="020B0604020202020204" pitchFamily="34" charset="0"/>
                <a:cs typeface="Arial" panose="020B0604020202020204" pitchFamily="34" charset="0"/>
              </a:rPr>
              <a:t>Current Rates </a:t>
            </a:r>
            <a:r>
              <a:rPr lang="en-US" sz="1600" b="1" dirty="0">
                <a:latin typeface="Arial" panose="020B0604020202020204" pitchFamily="34" charset="0"/>
                <a:cs typeface="Arial" panose="020B0604020202020204" pitchFamily="34" charset="0"/>
                <a:sym typeface="Wingdings" panose="05000000000000000000" pitchFamily="2" charset="2"/>
              </a:rPr>
              <a:t> Energy Demand Shift  HT/LT Shift  Min Demand Shift  Redesigned Rates</a:t>
            </a:r>
            <a:endParaRPr lang="en-US" sz="1600" b="1"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25C262B-28CA-4EA4-A06A-DA2AB1790B35}"/>
              </a:ext>
            </a:extLst>
          </p:cNvPr>
          <p:cNvPicPr>
            <a:picLocks noChangeAspect="1"/>
          </p:cNvPicPr>
          <p:nvPr/>
        </p:nvPicPr>
        <p:blipFill>
          <a:blip r:embed="rId3"/>
          <a:stretch>
            <a:fillRect/>
          </a:stretch>
        </p:blipFill>
        <p:spPr>
          <a:xfrm>
            <a:off x="1037191" y="2946785"/>
            <a:ext cx="8496876" cy="3177567"/>
          </a:xfrm>
          <a:prstGeom prst="rect">
            <a:avLst/>
          </a:prstGeom>
        </p:spPr>
      </p:pic>
    </p:spTree>
    <p:extLst>
      <p:ext uri="{BB962C8B-B14F-4D97-AF65-F5344CB8AC3E}">
        <p14:creationId xmlns:p14="http://schemas.microsoft.com/office/powerpoint/2010/main" val="76866266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4CC70041-A336-450A-AEAF-EA102C2CE51A}"/>
              </a:ext>
            </a:extLst>
          </p:cNvPr>
          <p:cNvSpPr>
            <a:spLocks noGrp="1"/>
          </p:cNvSpPr>
          <p:nvPr>
            <p:ph type="title"/>
          </p:nvPr>
        </p:nvSpPr>
        <p:spPr>
          <a:xfrm>
            <a:off x="808948" y="363644"/>
            <a:ext cx="11213719" cy="677005"/>
          </a:xfrm>
        </p:spPr>
        <p:txBody>
          <a:bodyPr>
            <a:normAutofit fontScale="90000"/>
          </a:bodyPr>
          <a:lstStyle/>
          <a:p>
            <a:pPr>
              <a:lnSpc>
                <a:spcPct val="100000"/>
              </a:lnSpc>
            </a:pPr>
            <a:br>
              <a:rPr lang="en-US" sz="1800" dirty="0">
                <a:latin typeface="Arial Black" panose="020B0A04020102020204" pitchFamily="34" charset="0"/>
                <a:ea typeface="Calibri" panose="020F0502020204030204" pitchFamily="34" charset="0"/>
                <a:cs typeface="Arial" panose="020B0604020202020204" pitchFamily="34" charset="0"/>
              </a:rPr>
            </a:br>
            <a:r>
              <a:rPr lang="en-US" sz="1800" dirty="0">
                <a:latin typeface="Arial Black" panose="020B0A04020102020204" pitchFamily="34" charset="0"/>
              </a:rPr>
              <a:t>Rate Design Strategies</a:t>
            </a:r>
            <a:br>
              <a:rPr lang="en-US" sz="2700" dirty="0">
                <a:latin typeface="Arial Black" panose="020B0A04020102020204" pitchFamily="34" charset="0"/>
                <a:ea typeface="Calibri" panose="020F0502020204030204" pitchFamily="34" charset="0"/>
                <a:cs typeface="Arial" panose="020B0604020202020204" pitchFamily="34" charset="0"/>
              </a:rPr>
            </a:br>
            <a:r>
              <a:rPr lang="en-US" sz="2700" dirty="0">
                <a:latin typeface="Arial Black" panose="020B0A04020102020204" pitchFamily="34" charset="0"/>
                <a:ea typeface="Calibri" panose="020F0502020204030204" pitchFamily="34" charset="0"/>
                <a:cs typeface="Arial" panose="020B0604020202020204" pitchFamily="34" charset="0"/>
              </a:rPr>
              <a:t>Increase Customer Charges</a:t>
            </a:r>
            <a:br>
              <a:rPr lang="en-US" dirty="0">
                <a:ea typeface="Calibri" panose="020F0502020204030204" pitchFamily="34" charset="0"/>
                <a:cs typeface="Times New Roman" panose="02020603050405020304" pitchFamily="18" charset="0"/>
              </a:rPr>
            </a:br>
            <a:endParaRPr lang="en-US" dirty="0"/>
          </a:p>
        </p:txBody>
      </p:sp>
      <p:graphicFrame>
        <p:nvGraphicFramePr>
          <p:cNvPr id="4" name="Chart 3">
            <a:extLst>
              <a:ext uri="{FF2B5EF4-FFF2-40B4-BE49-F238E27FC236}">
                <a16:creationId xmlns:a16="http://schemas.microsoft.com/office/drawing/2014/main" id="{B5C2A682-3EFB-413C-BB7B-F057EF55F91E}"/>
              </a:ext>
            </a:extLst>
          </p:cNvPr>
          <p:cNvGraphicFramePr>
            <a:graphicFrameLocks/>
          </p:cNvGraphicFramePr>
          <p:nvPr>
            <p:extLst>
              <p:ext uri="{D42A27DB-BD31-4B8C-83A1-F6EECF244321}">
                <p14:modId xmlns:p14="http://schemas.microsoft.com/office/powerpoint/2010/main" val="3522075761"/>
              </p:ext>
            </p:extLst>
          </p:nvPr>
        </p:nvGraphicFramePr>
        <p:xfrm>
          <a:off x="1357747" y="1172482"/>
          <a:ext cx="8700976" cy="508977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9065040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00000000-0008-0000-2900-000003000000}"/>
              </a:ext>
            </a:extLst>
          </p:cNvPr>
          <p:cNvGraphicFramePr>
            <a:graphicFrameLocks/>
          </p:cNvGraphicFramePr>
          <p:nvPr>
            <p:extLst>
              <p:ext uri="{D42A27DB-BD31-4B8C-83A1-F6EECF244321}">
                <p14:modId xmlns:p14="http://schemas.microsoft.com/office/powerpoint/2010/main" val="1237299671"/>
              </p:ext>
            </p:extLst>
          </p:nvPr>
        </p:nvGraphicFramePr>
        <p:xfrm>
          <a:off x="1219200" y="1423298"/>
          <a:ext cx="9332595" cy="4517562"/>
        </p:xfrm>
        <a:graphic>
          <a:graphicData uri="http://schemas.openxmlformats.org/drawingml/2006/chart">
            <c:chart xmlns:c="http://schemas.openxmlformats.org/drawingml/2006/chart" xmlns:r="http://schemas.openxmlformats.org/officeDocument/2006/relationships" r:id="rId3"/>
          </a:graphicData>
        </a:graphic>
      </p:graphicFrame>
      <p:sp>
        <p:nvSpPr>
          <p:cNvPr id="10" name="Title 3">
            <a:extLst>
              <a:ext uri="{FF2B5EF4-FFF2-40B4-BE49-F238E27FC236}">
                <a16:creationId xmlns:a16="http://schemas.microsoft.com/office/drawing/2014/main" id="{0116896E-D448-4A1D-8D14-6BD9B5BED463}"/>
              </a:ext>
            </a:extLst>
          </p:cNvPr>
          <p:cNvSpPr>
            <a:spLocks noGrp="1"/>
          </p:cNvSpPr>
          <p:nvPr>
            <p:ph type="title"/>
          </p:nvPr>
        </p:nvSpPr>
        <p:spPr>
          <a:xfrm>
            <a:off x="885621" y="327068"/>
            <a:ext cx="11213719" cy="677005"/>
          </a:xfrm>
        </p:spPr>
        <p:txBody>
          <a:bodyPr>
            <a:normAutofit fontScale="90000"/>
          </a:bodyPr>
          <a:lstStyle/>
          <a:p>
            <a:pPr>
              <a:lnSpc>
                <a:spcPct val="100000"/>
              </a:lnSpc>
            </a:pPr>
            <a:br>
              <a:rPr lang="en-US" sz="1800" dirty="0">
                <a:latin typeface="Arial Black" panose="020B0A04020102020204" pitchFamily="34" charset="0"/>
                <a:ea typeface="Calibri" panose="020F0502020204030204" pitchFamily="34" charset="0"/>
                <a:cs typeface="Arial" panose="020B0604020202020204" pitchFamily="34" charset="0"/>
              </a:rPr>
            </a:br>
            <a:r>
              <a:rPr lang="en-US" sz="1800" dirty="0">
                <a:latin typeface="Arial Black" panose="020B0A04020102020204" pitchFamily="34" charset="0"/>
              </a:rPr>
              <a:t>Rate Design Strategies</a:t>
            </a:r>
            <a:br>
              <a:rPr lang="en-US" sz="2800" b="1" dirty="0">
                <a:latin typeface="Arial Black" panose="020B0A04020102020204" pitchFamily="34" charset="0"/>
              </a:rPr>
            </a:br>
            <a:r>
              <a:rPr lang="en-US" sz="2700" b="1" dirty="0">
                <a:latin typeface="Arial Black" panose="020B0A04020102020204" pitchFamily="34" charset="0"/>
                <a:cs typeface="Arial" panose="020B0604020202020204" pitchFamily="34" charset="0"/>
              </a:rPr>
              <a:t>CECONY Gas SC1 Customer (Minimum) Charge Bill Impact</a:t>
            </a:r>
            <a:br>
              <a:rPr lang="en-US" sz="2800" b="1" dirty="0">
                <a:latin typeface="Arial" panose="020B0604020202020204" pitchFamily="34" charset="0"/>
                <a:cs typeface="Arial" panose="020B0604020202020204" pitchFamily="34" charset="0"/>
              </a:rPr>
            </a:br>
            <a:br>
              <a:rPr lang="en-US" dirty="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266683716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5">
            <a:extLst>
              <a:ext uri="{FF2B5EF4-FFF2-40B4-BE49-F238E27FC236}">
                <a16:creationId xmlns:a16="http://schemas.microsoft.com/office/drawing/2014/main" id="{16274442-13C1-41AF-BED3-5CA101761FEF}"/>
              </a:ext>
            </a:extLst>
          </p:cNvPr>
          <p:cNvSpPr txBox="1">
            <a:spLocks/>
          </p:cNvSpPr>
          <p:nvPr/>
        </p:nvSpPr>
        <p:spPr>
          <a:xfrm>
            <a:off x="6726395" y="2101748"/>
            <a:ext cx="5411503" cy="3670851"/>
          </a:xfrm>
          <a:prstGeom prst="rect">
            <a:avLst/>
          </a:prstGeom>
          <a:effectLst>
            <a:glow rad="127000">
              <a:srgbClr val="0070C0"/>
            </a:glow>
            <a:outerShdw blurRad="12700" dist="76200" sx="98000" sy="98000" algn="ctr" rotWithShape="0">
              <a:srgbClr val="0070C0">
                <a:alpha val="40000"/>
              </a:srgb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900"/>
              </a:spcBef>
              <a:spcAft>
                <a:spcPts val="900"/>
              </a:spcAft>
              <a:buClr>
                <a:srgbClr val="00B0F0"/>
              </a:buClr>
              <a:buSzPct val="125000"/>
            </a:pPr>
            <a:r>
              <a:rPr lang="en-US" sz="2000" dirty="0">
                <a:latin typeface="Arial" panose="020B0604020202020204" pitchFamily="34" charset="0"/>
                <a:cs typeface="Arial" panose="020B0604020202020204" pitchFamily="34" charset="0"/>
              </a:rPr>
              <a:t>Aligns Rate Design with Policy Goals</a:t>
            </a:r>
          </a:p>
          <a:p>
            <a:pPr lvl="1">
              <a:lnSpc>
                <a:spcPct val="100000"/>
              </a:lnSpc>
              <a:spcBef>
                <a:spcPts val="0"/>
              </a:spcBef>
              <a:buSzPct val="120000"/>
            </a:pPr>
            <a:r>
              <a:rPr lang="en-US" sz="1600" dirty="0">
                <a:latin typeface="Arial" panose="020B0604020202020204" pitchFamily="34" charset="0"/>
                <a:cs typeface="Arial" panose="020B0604020202020204" pitchFamily="34" charset="0"/>
              </a:rPr>
              <a:t>New York State Climate Act (July 2019)</a:t>
            </a:r>
          </a:p>
          <a:p>
            <a:pPr lvl="1">
              <a:lnSpc>
                <a:spcPct val="100000"/>
              </a:lnSpc>
              <a:spcBef>
                <a:spcPts val="0"/>
              </a:spcBef>
              <a:buSzPct val="110000"/>
            </a:pPr>
            <a:r>
              <a:rPr lang="en-US" sz="1600" dirty="0">
                <a:latin typeface="Arial" panose="020B0604020202020204" pitchFamily="34" charset="0"/>
                <a:cs typeface="Arial" panose="020B0604020202020204" pitchFamily="34" charset="0"/>
              </a:rPr>
              <a:t>New Efficiency New York Order (Jan 2020)</a:t>
            </a:r>
          </a:p>
          <a:p>
            <a:pPr marL="457200" lvl="1" indent="0">
              <a:lnSpc>
                <a:spcPct val="100000"/>
              </a:lnSpc>
              <a:spcBef>
                <a:spcPts val="0"/>
              </a:spcBef>
              <a:buSzPct val="110000"/>
              <a:buNone/>
            </a:pPr>
            <a:endParaRPr lang="en-US" sz="1600" dirty="0">
              <a:latin typeface="Arial" panose="020B0604020202020204" pitchFamily="34" charset="0"/>
              <a:cs typeface="Arial" panose="020B0604020202020204" pitchFamily="34" charset="0"/>
            </a:endParaRPr>
          </a:p>
          <a:p>
            <a:pPr>
              <a:spcBef>
                <a:spcPts val="900"/>
              </a:spcBef>
              <a:spcAft>
                <a:spcPts val="900"/>
              </a:spcAft>
              <a:buClr>
                <a:srgbClr val="00B0F0"/>
              </a:buClr>
              <a:buSzPct val="125000"/>
            </a:pPr>
            <a:r>
              <a:rPr lang="en-US" sz="2000" dirty="0">
                <a:latin typeface="Arial" panose="020B0604020202020204" pitchFamily="34" charset="0"/>
                <a:cs typeface="Arial" panose="020B0604020202020204" pitchFamily="34" charset="0"/>
              </a:rPr>
              <a:t>Declining Block Rates send wrong Price Signal</a:t>
            </a:r>
          </a:p>
          <a:p>
            <a:pPr>
              <a:spcBef>
                <a:spcPts val="900"/>
              </a:spcBef>
              <a:spcAft>
                <a:spcPts val="900"/>
              </a:spcAft>
              <a:buClr>
                <a:srgbClr val="00B0F0"/>
              </a:buClr>
              <a:buSzPct val="125000"/>
            </a:pPr>
            <a:r>
              <a:rPr lang="en-US" sz="2000" dirty="0">
                <a:latin typeface="Arial" panose="020B0604020202020204" pitchFamily="34" charset="0"/>
                <a:cs typeface="Arial" panose="020B0604020202020204" pitchFamily="34" charset="0"/>
              </a:rPr>
              <a:t>Promotes Energy Efficiency / Reduces Greenhouse Gas Emissions</a:t>
            </a:r>
          </a:p>
          <a:p>
            <a:pPr marL="0" indent="0">
              <a:buNone/>
            </a:pPr>
            <a:endParaRPr lang="en-US" sz="2400" dirty="0"/>
          </a:p>
        </p:txBody>
      </p:sp>
      <p:sp>
        <p:nvSpPr>
          <p:cNvPr id="8" name="TextBox 7">
            <a:extLst>
              <a:ext uri="{FF2B5EF4-FFF2-40B4-BE49-F238E27FC236}">
                <a16:creationId xmlns:a16="http://schemas.microsoft.com/office/drawing/2014/main" id="{B2C73732-982A-4CC8-9A0D-413D6DB87362}"/>
              </a:ext>
            </a:extLst>
          </p:cNvPr>
          <p:cNvSpPr txBox="1"/>
          <p:nvPr/>
        </p:nvSpPr>
        <p:spPr>
          <a:xfrm>
            <a:off x="7612086" y="1460589"/>
            <a:ext cx="3385171" cy="400110"/>
          </a:xfrm>
          <a:prstGeom prst="rect">
            <a:avLst/>
          </a:prstGeom>
          <a:noFill/>
        </p:spPr>
        <p:txBody>
          <a:bodyPr wrap="square">
            <a:spAutoFit/>
          </a:bodyPr>
          <a:lstStyle/>
          <a:p>
            <a:pPr>
              <a:spcBef>
                <a:spcPts val="900"/>
              </a:spcBef>
              <a:spcAft>
                <a:spcPts val="900"/>
              </a:spcAft>
            </a:pPr>
            <a:r>
              <a:rPr lang="en-US" sz="2000" b="1" dirty="0">
                <a:latin typeface="Arial" panose="020B0604020202020204" pitchFamily="34" charset="0"/>
                <a:cs typeface="Arial" panose="020B0604020202020204" pitchFamily="34" charset="0"/>
              </a:rPr>
              <a:t>Why do we care?</a:t>
            </a:r>
            <a:endParaRPr lang="en-US" sz="1800" dirty="0">
              <a:latin typeface="Arial" panose="020B0604020202020204" pitchFamily="34" charset="0"/>
              <a:cs typeface="Arial" panose="020B0604020202020204" pitchFamily="34" charset="0"/>
            </a:endParaRPr>
          </a:p>
        </p:txBody>
      </p:sp>
      <p:sp>
        <p:nvSpPr>
          <p:cNvPr id="9" name="Title 3">
            <a:extLst>
              <a:ext uri="{FF2B5EF4-FFF2-40B4-BE49-F238E27FC236}">
                <a16:creationId xmlns:a16="http://schemas.microsoft.com/office/drawing/2014/main" id="{54DF6E85-FB8F-404F-8931-7633508923EC}"/>
              </a:ext>
            </a:extLst>
          </p:cNvPr>
          <p:cNvSpPr txBox="1">
            <a:spLocks/>
          </p:cNvSpPr>
          <p:nvPr/>
        </p:nvSpPr>
        <p:spPr>
          <a:xfrm>
            <a:off x="543339" y="1388972"/>
            <a:ext cx="5420140" cy="543344"/>
          </a:xfrm>
          <a:prstGeom prst="rect">
            <a:avLst/>
          </a:prstGeom>
        </p:spPr>
        <p:txBody>
          <a:bodyPr vert="horz" lIns="0" tIns="45720" rIns="91440" bIns="45720" rtlCol="0" anchor="ctr">
            <a:noAutofit/>
          </a:bodyPr>
          <a:lstStyle>
            <a:lvl1pPr algn="l" defTabSz="914400" rtl="0" eaLnBrk="1" latinLnBrk="0" hangingPunct="1">
              <a:lnSpc>
                <a:spcPct val="90000"/>
              </a:lnSpc>
              <a:spcBef>
                <a:spcPct val="0"/>
              </a:spcBef>
              <a:buNone/>
              <a:defRPr sz="2400" kern="1200" baseline="0">
                <a:solidFill>
                  <a:schemeClr val="tx1"/>
                </a:solidFill>
                <a:latin typeface="+mj-lt"/>
                <a:ea typeface="+mj-ea"/>
                <a:cs typeface="+mj-cs"/>
              </a:defRPr>
            </a:lvl1pPr>
          </a:lstStyle>
          <a:p>
            <a:pPr marL="687666" lvl="2" indent="-304689" defTabSz="914400">
              <a:lnSpc>
                <a:spcPct val="150000"/>
              </a:lnSpc>
              <a:spcAft>
                <a:spcPts val="1200"/>
              </a:spcAft>
              <a:buSzPct val="125000"/>
              <a:tabLst>
                <a:tab pos="1597025" algn="l"/>
              </a:tabLst>
            </a:pPr>
            <a:r>
              <a:rPr lang="en-US" sz="2000" b="1" kern="0" dirty="0">
                <a:latin typeface="Arial" panose="020B0604020202020204" pitchFamily="34" charset="0"/>
                <a:cs typeface="Arial" panose="020B0604020202020204" pitchFamily="34" charset="0"/>
              </a:rPr>
              <a:t>CECONY Gas Base Rates RY3 (2022)</a:t>
            </a:r>
            <a:endParaRPr lang="en-US" sz="2000" b="1" kern="0" dirty="0">
              <a:latin typeface="Arial Black" panose="020B0A04020102020204" pitchFamily="34" charset="0"/>
            </a:endParaRPr>
          </a:p>
        </p:txBody>
      </p:sp>
      <p:sp>
        <p:nvSpPr>
          <p:cNvPr id="11" name="Content Placeholder 5">
            <a:extLst>
              <a:ext uri="{FF2B5EF4-FFF2-40B4-BE49-F238E27FC236}">
                <a16:creationId xmlns:a16="http://schemas.microsoft.com/office/drawing/2014/main" id="{F7503425-F7D3-40A0-9433-E45739BBC422}"/>
              </a:ext>
            </a:extLst>
          </p:cNvPr>
          <p:cNvSpPr txBox="1">
            <a:spLocks/>
          </p:cNvSpPr>
          <p:nvPr/>
        </p:nvSpPr>
        <p:spPr>
          <a:xfrm>
            <a:off x="543339" y="2072483"/>
            <a:ext cx="5552661" cy="36708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p>
        </p:txBody>
      </p:sp>
      <p:graphicFrame>
        <p:nvGraphicFramePr>
          <p:cNvPr id="14" name="Table 13">
            <a:extLst>
              <a:ext uri="{FF2B5EF4-FFF2-40B4-BE49-F238E27FC236}">
                <a16:creationId xmlns:a16="http://schemas.microsoft.com/office/drawing/2014/main" id="{6573F2E9-6B78-425D-BF8B-CC17CF3D2021}"/>
              </a:ext>
            </a:extLst>
          </p:cNvPr>
          <p:cNvGraphicFramePr>
            <a:graphicFrameLocks noGrp="1"/>
          </p:cNvGraphicFramePr>
          <p:nvPr>
            <p:extLst>
              <p:ext uri="{D42A27DB-BD31-4B8C-83A1-F6EECF244321}">
                <p14:modId xmlns:p14="http://schemas.microsoft.com/office/powerpoint/2010/main" val="118150820"/>
              </p:ext>
            </p:extLst>
          </p:nvPr>
        </p:nvGraphicFramePr>
        <p:xfrm>
          <a:off x="543337" y="2114088"/>
          <a:ext cx="5940589" cy="2665731"/>
        </p:xfrm>
        <a:graphic>
          <a:graphicData uri="http://schemas.openxmlformats.org/drawingml/2006/table">
            <a:tbl>
              <a:tblPr>
                <a:effectLst>
                  <a:outerShdw blurRad="63500" algn="ctr" rotWithShape="0">
                    <a:srgbClr val="002060">
                      <a:alpha val="40000"/>
                    </a:srgbClr>
                  </a:outerShdw>
                </a:effectLst>
              </a:tblPr>
              <a:tblGrid>
                <a:gridCol w="1818264">
                  <a:extLst>
                    <a:ext uri="{9D8B030D-6E8A-4147-A177-3AD203B41FA5}">
                      <a16:colId xmlns:a16="http://schemas.microsoft.com/office/drawing/2014/main" val="834694624"/>
                    </a:ext>
                  </a:extLst>
                </a:gridCol>
                <a:gridCol w="575148">
                  <a:extLst>
                    <a:ext uri="{9D8B030D-6E8A-4147-A177-3AD203B41FA5}">
                      <a16:colId xmlns:a16="http://schemas.microsoft.com/office/drawing/2014/main" val="2028811611"/>
                    </a:ext>
                  </a:extLst>
                </a:gridCol>
                <a:gridCol w="965518">
                  <a:extLst>
                    <a:ext uri="{9D8B030D-6E8A-4147-A177-3AD203B41FA5}">
                      <a16:colId xmlns:a16="http://schemas.microsoft.com/office/drawing/2014/main" val="1148936894"/>
                    </a:ext>
                  </a:extLst>
                </a:gridCol>
                <a:gridCol w="860553">
                  <a:extLst>
                    <a:ext uri="{9D8B030D-6E8A-4147-A177-3AD203B41FA5}">
                      <a16:colId xmlns:a16="http://schemas.microsoft.com/office/drawing/2014/main" val="2374241189"/>
                    </a:ext>
                  </a:extLst>
                </a:gridCol>
                <a:gridCol w="860553">
                  <a:extLst>
                    <a:ext uri="{9D8B030D-6E8A-4147-A177-3AD203B41FA5}">
                      <a16:colId xmlns:a16="http://schemas.microsoft.com/office/drawing/2014/main" val="2775430419"/>
                    </a:ext>
                  </a:extLst>
                </a:gridCol>
                <a:gridCol w="860553">
                  <a:extLst>
                    <a:ext uri="{9D8B030D-6E8A-4147-A177-3AD203B41FA5}">
                      <a16:colId xmlns:a16="http://schemas.microsoft.com/office/drawing/2014/main" val="620188309"/>
                    </a:ext>
                  </a:extLst>
                </a:gridCol>
              </a:tblGrid>
              <a:tr h="848541">
                <a:tc>
                  <a:txBody>
                    <a:bodyPr/>
                    <a:lstStyle/>
                    <a:p>
                      <a:pPr algn="ctr" fontAlgn="ctr"/>
                      <a:r>
                        <a:rPr lang="en-US" sz="1600" b="1" i="0" u="none" strike="noStrike" dirty="0">
                          <a:solidFill>
                            <a:srgbClr val="FFFFFF"/>
                          </a:solidFill>
                          <a:effectLst/>
                          <a:latin typeface="Arial" panose="020B0604020202020204" pitchFamily="34" charset="0"/>
                          <a:cs typeface="Arial" panose="020B0604020202020204" pitchFamily="34" charset="0"/>
                        </a:rPr>
                        <a:t>Service Class</a:t>
                      </a:r>
                    </a:p>
                  </a:txBody>
                  <a:tcPr marL="9525" marR="9525" marT="9525" marB="0" anchor="ctr">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00B0F0">
                        <a:alpha val="78000"/>
                      </a:srgbClr>
                    </a:solidFill>
                  </a:tcPr>
                </a:tc>
                <a:tc>
                  <a:txBody>
                    <a:bodyPr/>
                    <a:lstStyle/>
                    <a:p>
                      <a:pPr algn="ctr" fontAlgn="ctr"/>
                      <a:endParaRPr lang="en-US" sz="16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00B0F0">
                        <a:alpha val="78000"/>
                      </a:srgbClr>
                    </a:solidFill>
                  </a:tcPr>
                </a:tc>
                <a:tc>
                  <a:txBody>
                    <a:bodyPr/>
                    <a:lstStyle/>
                    <a:p>
                      <a:pPr algn="ctr" fontAlgn="ctr"/>
                      <a:r>
                        <a:rPr lang="en-US" sz="1600" b="1" i="0" u="none" strike="noStrike" dirty="0">
                          <a:solidFill>
                            <a:srgbClr val="FFFFFF"/>
                          </a:solidFill>
                          <a:effectLst/>
                          <a:latin typeface="Arial" panose="020B0604020202020204" pitchFamily="34" charset="0"/>
                          <a:cs typeface="Arial" panose="020B0604020202020204" pitchFamily="34" charset="0"/>
                        </a:rPr>
                        <a:t>SC 1 Res</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00B0F0">
                        <a:alpha val="78000"/>
                      </a:srgbClr>
                    </a:solidFill>
                  </a:tcPr>
                </a:tc>
                <a:tc>
                  <a:txBody>
                    <a:bodyPr/>
                    <a:lstStyle/>
                    <a:p>
                      <a:pPr algn="ctr" fontAlgn="ctr"/>
                      <a:r>
                        <a:rPr lang="en-US" sz="1600" b="1" i="0" u="none" strike="noStrike" dirty="0">
                          <a:solidFill>
                            <a:srgbClr val="FFFFFF"/>
                          </a:solidFill>
                          <a:effectLst/>
                          <a:latin typeface="Arial" panose="020B0604020202020204" pitchFamily="34" charset="0"/>
                          <a:cs typeface="Arial" panose="020B0604020202020204" pitchFamily="34" charset="0"/>
                        </a:rPr>
                        <a:t>SC 2 Rate 1</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00B0F0">
                        <a:alpha val="78000"/>
                      </a:srgbClr>
                    </a:solidFill>
                  </a:tcPr>
                </a:tc>
                <a:tc>
                  <a:txBody>
                    <a:bodyPr/>
                    <a:lstStyle/>
                    <a:p>
                      <a:pPr algn="ctr" fontAlgn="ctr"/>
                      <a:r>
                        <a:rPr lang="en-US" sz="1600" b="1" i="0" u="none" strike="noStrike" dirty="0">
                          <a:solidFill>
                            <a:srgbClr val="FFFFFF"/>
                          </a:solidFill>
                          <a:effectLst/>
                          <a:latin typeface="Arial" panose="020B0604020202020204" pitchFamily="34" charset="0"/>
                          <a:cs typeface="Arial" panose="020B0604020202020204" pitchFamily="34" charset="0"/>
                        </a:rPr>
                        <a:t>SC 2 Rate 2</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00B0F0">
                        <a:alpha val="78000"/>
                      </a:srgbClr>
                    </a:solidFill>
                  </a:tcPr>
                </a:tc>
                <a:tc>
                  <a:txBody>
                    <a:bodyPr/>
                    <a:lstStyle/>
                    <a:p>
                      <a:pPr algn="ctr" fontAlgn="ctr"/>
                      <a:r>
                        <a:rPr lang="en-US" sz="1600" b="1" i="0" u="none" strike="noStrike" dirty="0">
                          <a:solidFill>
                            <a:srgbClr val="FFFFFF"/>
                          </a:solidFill>
                          <a:effectLst/>
                          <a:latin typeface="Arial" panose="020B0604020202020204" pitchFamily="34" charset="0"/>
                          <a:cs typeface="Arial" panose="020B0604020202020204" pitchFamily="34" charset="0"/>
                        </a:rPr>
                        <a:t>SC 3 Res</a:t>
                      </a:r>
                    </a:p>
                    <a:p>
                      <a:pPr algn="ctr" fontAlgn="ctr"/>
                      <a:r>
                        <a:rPr lang="en-US" sz="1600" b="1" i="0" u="none" strike="noStrike" dirty="0">
                          <a:solidFill>
                            <a:srgbClr val="FFFFFF"/>
                          </a:solidFill>
                          <a:effectLst/>
                          <a:latin typeface="Arial" panose="020B0604020202020204" pitchFamily="34" charset="0"/>
                          <a:cs typeface="Arial" panose="020B0604020202020204" pitchFamily="34" charset="0"/>
                        </a:rPr>
                        <a:t>Heating</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00B0F0">
                        <a:alpha val="78000"/>
                      </a:srgbClr>
                    </a:solidFill>
                  </a:tcPr>
                </a:tc>
                <a:extLst>
                  <a:ext uri="{0D108BD9-81ED-4DB2-BD59-A6C34878D82A}">
                    <a16:rowId xmlns:a16="http://schemas.microsoft.com/office/drawing/2014/main" val="975033069"/>
                  </a:ext>
                </a:extLst>
              </a:tr>
              <a:tr h="255217">
                <a:tc gridSpan="2">
                  <a:txBody>
                    <a:bodyPr/>
                    <a:lstStyle/>
                    <a:p>
                      <a:pPr algn="l" fontAlgn="b"/>
                      <a:r>
                        <a:rPr lang="en-US" sz="1400" b="0" i="0" u="none" strike="noStrike" dirty="0">
                          <a:solidFill>
                            <a:srgbClr val="000000"/>
                          </a:solidFill>
                          <a:effectLst/>
                          <a:highlight>
                            <a:srgbClr val="CED8EE"/>
                          </a:highlight>
                          <a:latin typeface="Arial" panose="020B0604020202020204" pitchFamily="34" charset="0"/>
                          <a:cs typeface="Arial" panose="020B0604020202020204" pitchFamily="34" charset="0"/>
                        </a:rPr>
                        <a:t>Customer (Minimum) Charge</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ED8EE"/>
                    </a:solidFill>
                  </a:tcPr>
                </a:tc>
                <a:tc hMerge="1">
                  <a:txBody>
                    <a:bodyPr/>
                    <a:lstStyle/>
                    <a:p>
                      <a:endParaRPr lang="en-US"/>
                    </a:p>
                  </a:txBody>
                  <a:tcPr/>
                </a:tc>
                <a:tc>
                  <a:txBody>
                    <a:bodyPr/>
                    <a:lstStyle/>
                    <a:p>
                      <a:pPr algn="ctr" fontAlgn="ctr"/>
                      <a:r>
                        <a:rPr lang="en-US" sz="1400" b="0" i="0" u="none" strike="noStrike" dirty="0">
                          <a:solidFill>
                            <a:srgbClr val="000000"/>
                          </a:solidFill>
                          <a:effectLst/>
                          <a:highlight>
                            <a:srgbClr val="CED8EE"/>
                          </a:highlight>
                          <a:latin typeface="Arial" panose="020B0604020202020204" pitchFamily="34" charset="0"/>
                          <a:cs typeface="Arial" panose="020B0604020202020204" pitchFamily="34" charset="0"/>
                        </a:rPr>
                        <a:t>$27.70</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ED8EE"/>
                    </a:solidFill>
                  </a:tcPr>
                </a:tc>
                <a:tc>
                  <a:txBody>
                    <a:bodyPr/>
                    <a:lstStyle/>
                    <a:p>
                      <a:pPr algn="ctr" fontAlgn="ctr"/>
                      <a:r>
                        <a:rPr lang="en-US" sz="1400" b="0" i="0" u="none" strike="noStrike" dirty="0">
                          <a:solidFill>
                            <a:srgbClr val="000000"/>
                          </a:solidFill>
                          <a:effectLst/>
                          <a:highlight>
                            <a:srgbClr val="CED8EE"/>
                          </a:highlight>
                          <a:latin typeface="Arial" panose="020B0604020202020204" pitchFamily="34" charset="0"/>
                          <a:cs typeface="Arial" panose="020B0604020202020204" pitchFamily="34" charset="0"/>
                        </a:rPr>
                        <a:t>$34.80</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ED8EE"/>
                    </a:solidFill>
                  </a:tcPr>
                </a:tc>
                <a:tc>
                  <a:txBody>
                    <a:bodyPr/>
                    <a:lstStyle/>
                    <a:p>
                      <a:pPr algn="ctr" fontAlgn="ctr"/>
                      <a:r>
                        <a:rPr lang="en-US" sz="1400" b="0" i="0" u="none" strike="noStrike" dirty="0">
                          <a:solidFill>
                            <a:srgbClr val="000000"/>
                          </a:solidFill>
                          <a:effectLst/>
                          <a:highlight>
                            <a:srgbClr val="CED8EE"/>
                          </a:highlight>
                          <a:latin typeface="Arial" panose="020B0604020202020204" pitchFamily="34" charset="0"/>
                          <a:cs typeface="Arial" panose="020B0604020202020204" pitchFamily="34" charset="0"/>
                        </a:rPr>
                        <a:t>$34.80</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ED8EE"/>
                    </a:solidFill>
                  </a:tcPr>
                </a:tc>
                <a:tc>
                  <a:txBody>
                    <a:bodyPr/>
                    <a:lstStyle/>
                    <a:p>
                      <a:pPr algn="ctr" fontAlgn="ctr"/>
                      <a:r>
                        <a:rPr lang="en-US" sz="1400" b="0" i="0" u="none" strike="noStrike" dirty="0">
                          <a:solidFill>
                            <a:srgbClr val="000000"/>
                          </a:solidFill>
                          <a:effectLst/>
                          <a:highlight>
                            <a:srgbClr val="CED8EE"/>
                          </a:highlight>
                          <a:latin typeface="Arial" panose="020B0604020202020204" pitchFamily="34" charset="0"/>
                          <a:cs typeface="Arial" panose="020B0604020202020204" pitchFamily="34" charset="0"/>
                        </a:rPr>
                        <a:t>$23.80</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ED8EE"/>
                    </a:solidFill>
                  </a:tcPr>
                </a:tc>
                <a:extLst>
                  <a:ext uri="{0D108BD9-81ED-4DB2-BD59-A6C34878D82A}">
                    <a16:rowId xmlns:a16="http://schemas.microsoft.com/office/drawing/2014/main" val="18883358"/>
                  </a:ext>
                </a:extLst>
              </a:tr>
              <a:tr h="290118">
                <a:tc gridSpan="6">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Block Rates ($/Therm)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F0F8"/>
                    </a:solidFill>
                  </a:tcPr>
                </a:tc>
                <a:tc hMerge="1">
                  <a:txBody>
                    <a:bodyPr/>
                    <a:lstStyle/>
                    <a:p>
                      <a:pPr algn="l" fontAlgn="b"/>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DF2F7"/>
                    </a:solidFill>
                  </a:tcPr>
                </a:tc>
                <a:tc hMerge="1">
                  <a:txBody>
                    <a:bodyPr/>
                    <a:lstStyle/>
                    <a:p>
                      <a:pPr algn="ctr" fontAlgn="b"/>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DF2F7"/>
                    </a:solidFill>
                  </a:tcPr>
                </a:tc>
                <a:tc hMerge="1">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DF2F7"/>
                    </a:solidFill>
                  </a:tcPr>
                </a:tc>
                <a:tc hMerge="1">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DF2F7"/>
                    </a:solidFill>
                  </a:tcPr>
                </a:tc>
                <a:tc hMerge="1">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DF2F7"/>
                    </a:solidFill>
                  </a:tcPr>
                </a:tc>
                <a:extLst>
                  <a:ext uri="{0D108BD9-81ED-4DB2-BD59-A6C34878D82A}">
                    <a16:rowId xmlns:a16="http://schemas.microsoft.com/office/drawing/2014/main" val="2287026414"/>
                  </a:ext>
                </a:extLst>
              </a:tr>
              <a:tr h="255217">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Over 3 Therms</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F0F8"/>
                    </a:solidFill>
                  </a:tcPr>
                </a:tc>
                <a:tc>
                  <a:txBody>
                    <a:bodyPr/>
                    <a:lstStyle/>
                    <a:p>
                      <a:pPr algn="l" fontAlgn="b"/>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F0F8"/>
                    </a:solidFill>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1.7131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F0F8"/>
                    </a:solidFill>
                  </a:tcPr>
                </a:tc>
                <a:tc>
                  <a:txBody>
                    <a:bodyPr/>
                    <a:lstStyle/>
                    <a:p>
                      <a:pPr algn="ctr" fontAlgn="b"/>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F0F8"/>
                    </a:solidFill>
                  </a:tcPr>
                </a:tc>
                <a:tc>
                  <a:txBody>
                    <a:bodyPr/>
                    <a:lstStyle/>
                    <a:p>
                      <a:pPr algn="ctr" fontAlgn="b"/>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F0F8"/>
                    </a:solidFill>
                  </a:tcPr>
                </a:tc>
                <a:tc>
                  <a:txBody>
                    <a:bodyPr/>
                    <a:lstStyle/>
                    <a:p>
                      <a:pPr algn="ctr" fontAlgn="b"/>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F0F8"/>
                    </a:solidFill>
                  </a:tcPr>
                </a:tc>
                <a:extLst>
                  <a:ext uri="{0D108BD9-81ED-4DB2-BD59-A6C34878D82A}">
                    <a16:rowId xmlns:a16="http://schemas.microsoft.com/office/drawing/2014/main" val="637495124"/>
                  </a:ext>
                </a:extLst>
              </a:tr>
              <a:tr h="405862">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4 - 90 Therms</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F0F8"/>
                    </a:solidFill>
                  </a:tcPr>
                </a:tc>
                <a:tc>
                  <a:txBody>
                    <a:bodyPr/>
                    <a:lstStyle/>
                    <a:p>
                      <a:pPr algn="l" fontAlgn="b"/>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F0F8"/>
                    </a:solidFill>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F0F8"/>
                    </a:solidFill>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1.0121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F0F8"/>
                    </a:solidFill>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1.0121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F0F8"/>
                    </a:solidFill>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1.2571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F0F8"/>
                    </a:solidFill>
                  </a:tcPr>
                </a:tc>
                <a:extLst>
                  <a:ext uri="{0D108BD9-81ED-4DB2-BD59-A6C34878D82A}">
                    <a16:rowId xmlns:a16="http://schemas.microsoft.com/office/drawing/2014/main" val="2589329515"/>
                  </a:ext>
                </a:extLst>
              </a:tr>
              <a:tr h="305388">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91 - 3,000 Therms</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F0F8"/>
                    </a:solidFill>
                  </a:tcPr>
                </a:tc>
                <a:tc>
                  <a:txBody>
                    <a:bodyPr/>
                    <a:lstStyle/>
                    <a:p>
                      <a:pPr algn="l" fontAlgn="b"/>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F0F8"/>
                    </a:solidFill>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F0F8"/>
                    </a:solidFill>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0.5221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F0F8"/>
                    </a:solidFill>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0.7609</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F0F8"/>
                    </a:solidFill>
                  </a:tcPr>
                </a:tc>
                <a:tc>
                  <a:txBody>
                    <a:bodyPr/>
                    <a:lstStyle/>
                    <a:p>
                      <a:pPr algn="ctr" fontAlgn="b"/>
                      <a:r>
                        <a:rPr lang="en-US" sz="1400" b="0" i="0" u="none" strike="noStrike">
                          <a:solidFill>
                            <a:srgbClr val="000000"/>
                          </a:solidFill>
                          <a:effectLst/>
                          <a:latin typeface="Arial" panose="020B0604020202020204" pitchFamily="34" charset="0"/>
                          <a:cs typeface="Arial" panose="020B0604020202020204" pitchFamily="34" charset="0"/>
                        </a:rPr>
                        <a:t>0.9562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F0F8"/>
                    </a:solidFill>
                  </a:tcPr>
                </a:tc>
                <a:extLst>
                  <a:ext uri="{0D108BD9-81ED-4DB2-BD59-A6C34878D82A}">
                    <a16:rowId xmlns:a16="http://schemas.microsoft.com/office/drawing/2014/main" val="2361900828"/>
                  </a:ext>
                </a:extLst>
              </a:tr>
              <a:tr h="305388">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Over 3,000 Therms</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F0F8"/>
                    </a:solidFill>
                  </a:tcPr>
                </a:tc>
                <a:tc>
                  <a:txBody>
                    <a:bodyPr/>
                    <a:lstStyle/>
                    <a:p>
                      <a:pPr algn="l" fontAlgn="b"/>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F0F8"/>
                    </a:solidFill>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CF0F8"/>
                    </a:solidFill>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0.3598</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CF0F8"/>
                    </a:solidFill>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0.5175</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CF0F8"/>
                    </a:solidFill>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0.7361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CF0F8"/>
                    </a:solidFill>
                  </a:tcPr>
                </a:tc>
                <a:extLst>
                  <a:ext uri="{0D108BD9-81ED-4DB2-BD59-A6C34878D82A}">
                    <a16:rowId xmlns:a16="http://schemas.microsoft.com/office/drawing/2014/main" val="535612035"/>
                  </a:ext>
                </a:extLst>
              </a:tr>
            </a:tbl>
          </a:graphicData>
        </a:graphic>
      </p:graphicFrame>
      <p:sp>
        <p:nvSpPr>
          <p:cNvPr id="13" name="Title 3">
            <a:extLst>
              <a:ext uri="{FF2B5EF4-FFF2-40B4-BE49-F238E27FC236}">
                <a16:creationId xmlns:a16="http://schemas.microsoft.com/office/drawing/2014/main" id="{8A4EE30F-3614-4208-8278-5A7B9B3FCEE8}"/>
              </a:ext>
            </a:extLst>
          </p:cNvPr>
          <p:cNvSpPr>
            <a:spLocks noGrp="1"/>
          </p:cNvSpPr>
          <p:nvPr>
            <p:ph type="title"/>
          </p:nvPr>
        </p:nvSpPr>
        <p:spPr>
          <a:xfrm>
            <a:off x="808948" y="363644"/>
            <a:ext cx="11213719" cy="677005"/>
          </a:xfrm>
        </p:spPr>
        <p:txBody>
          <a:bodyPr>
            <a:normAutofit fontScale="90000"/>
          </a:bodyPr>
          <a:lstStyle/>
          <a:p>
            <a:pPr>
              <a:lnSpc>
                <a:spcPct val="100000"/>
              </a:lnSpc>
            </a:pPr>
            <a:br>
              <a:rPr lang="en-US" sz="1800" dirty="0">
                <a:latin typeface="Arial Black" panose="020B0A04020102020204" pitchFamily="34" charset="0"/>
                <a:ea typeface="Calibri" panose="020F0502020204030204" pitchFamily="34" charset="0"/>
                <a:cs typeface="Arial" panose="020B0604020202020204" pitchFamily="34" charset="0"/>
              </a:rPr>
            </a:br>
            <a:r>
              <a:rPr lang="en-US" sz="1800" dirty="0">
                <a:latin typeface="Arial Black" panose="020B0A04020102020204" pitchFamily="34" charset="0"/>
              </a:rPr>
              <a:t>Rate Design Strategies</a:t>
            </a:r>
            <a:br>
              <a:rPr lang="en-US" sz="2700" dirty="0">
                <a:latin typeface="Arial Black" panose="020B0A04020102020204" pitchFamily="34" charset="0"/>
                <a:ea typeface="Calibri" panose="020F0502020204030204" pitchFamily="34" charset="0"/>
                <a:cs typeface="Arial" panose="020B0604020202020204" pitchFamily="34" charset="0"/>
              </a:rPr>
            </a:br>
            <a:r>
              <a:rPr lang="en-US" sz="2700" dirty="0">
                <a:latin typeface="Arial Black" panose="020B0A04020102020204" pitchFamily="34" charset="0"/>
                <a:ea typeface="Calibri" panose="020F0502020204030204" pitchFamily="34" charset="0"/>
                <a:cs typeface="Arial" panose="020B0604020202020204" pitchFamily="34" charset="0"/>
              </a:rPr>
              <a:t>Move Toward Flatter Gas Block Rate Design</a:t>
            </a:r>
            <a:br>
              <a:rPr lang="en-US" dirty="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350966177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433154-14A0-4AA3-8FC3-40DBA95DE307}"/>
              </a:ext>
            </a:extLst>
          </p:cNvPr>
          <p:cNvSpPr>
            <a:spLocks noGrp="1"/>
          </p:cNvSpPr>
          <p:nvPr>
            <p:ph idx="1"/>
          </p:nvPr>
        </p:nvSpPr>
        <p:spPr>
          <a:xfrm>
            <a:off x="487680" y="1362455"/>
            <a:ext cx="11216640" cy="4581144"/>
          </a:xfrm>
        </p:spPr>
        <p:txBody>
          <a:bodyPr>
            <a:normAutofit lnSpcReduction="10000"/>
          </a:bodyPr>
          <a:lstStyle/>
          <a:p>
            <a:pPr>
              <a:buClr>
                <a:srgbClr val="00B0F0"/>
              </a:buClr>
              <a:buSzPct val="125000"/>
            </a:pPr>
            <a:r>
              <a:rPr lang="en-US" sz="2000" b="1" dirty="0">
                <a:latin typeface="Arial" panose="020B0604020202020204" pitchFamily="34" charset="0"/>
                <a:cs typeface="Arial" panose="020B0604020202020204" pitchFamily="34" charset="0"/>
              </a:rPr>
              <a:t>Niagara Mohawk (National Grid) filed on July 31, 2020</a:t>
            </a:r>
          </a:p>
          <a:p>
            <a:pPr marL="0" indent="0">
              <a:buClr>
                <a:srgbClr val="00B0F0"/>
              </a:buClr>
              <a:buSzPct val="125000"/>
              <a:buNone/>
            </a:pPr>
            <a:endParaRPr lang="en-US" sz="1800" b="1" dirty="0">
              <a:latin typeface="Arial" panose="020B0604020202020204" pitchFamily="34" charset="0"/>
              <a:cs typeface="Arial" panose="020B0604020202020204" pitchFamily="34" charset="0"/>
            </a:endParaRPr>
          </a:p>
          <a:p>
            <a:pPr lvl="1">
              <a:lnSpc>
                <a:spcPct val="100000"/>
              </a:lnSpc>
              <a:buClr>
                <a:schemeClr val="tx1"/>
              </a:buClr>
              <a:buSzPct val="100000"/>
              <a:tabLst>
                <a:tab pos="457200" algn="l"/>
              </a:tabLst>
            </a:pPr>
            <a:r>
              <a:rPr lang="en-US" sz="1800" dirty="0">
                <a:latin typeface="Arial" panose="020B0604020202020204" pitchFamily="34" charset="0"/>
                <a:cs typeface="Arial" panose="020B0604020202020204" pitchFamily="34" charset="0"/>
              </a:rPr>
              <a:t>Company proposed flattening gas block rates by slightly increasing tail block rate</a:t>
            </a:r>
          </a:p>
          <a:p>
            <a:pPr marL="457200" lvl="1" indent="0">
              <a:lnSpc>
                <a:spcPct val="100000"/>
              </a:lnSpc>
              <a:buClr>
                <a:schemeClr val="tx1"/>
              </a:buClr>
              <a:buSzPct val="100000"/>
              <a:buFont typeface="Arial" panose="020B0604020202020204" pitchFamily="34" charset="0"/>
              <a:buNone/>
              <a:tabLst>
                <a:tab pos="457200" algn="l"/>
              </a:tabLst>
            </a:pPr>
            <a:endParaRPr lang="en-US" sz="1800" dirty="0">
              <a:latin typeface="Arial" panose="020B0604020202020204" pitchFamily="34" charset="0"/>
              <a:cs typeface="Arial" panose="020B0604020202020204" pitchFamily="34" charset="0"/>
            </a:endParaRPr>
          </a:p>
          <a:p>
            <a:pPr lvl="1">
              <a:lnSpc>
                <a:spcPct val="100000"/>
              </a:lnSpc>
              <a:buClr>
                <a:schemeClr val="tx1"/>
              </a:buClr>
              <a:buSzPct val="100000"/>
              <a:tabLst>
                <a:tab pos="457200" algn="l"/>
              </a:tabLst>
            </a:pPr>
            <a:r>
              <a:rPr lang="en-US" sz="1800" dirty="0">
                <a:latin typeface="Arial" panose="020B0604020202020204" pitchFamily="34" charset="0"/>
                <a:cs typeface="Arial" panose="020B0604020202020204" pitchFamily="34" charset="0"/>
              </a:rPr>
              <a:t>PSC agreed with changes that move toward flattening the blocks while sending customers a price signal to reduce usage.</a:t>
            </a:r>
          </a:p>
          <a:p>
            <a:pPr marL="457200" lvl="1" indent="0">
              <a:lnSpc>
                <a:spcPct val="100000"/>
              </a:lnSpc>
              <a:buClr>
                <a:schemeClr val="tx1"/>
              </a:buClr>
              <a:buSzPct val="100000"/>
              <a:buFont typeface="Arial" panose="020B0604020202020204" pitchFamily="34" charset="0"/>
              <a:buNone/>
              <a:tabLst>
                <a:tab pos="457200" algn="l"/>
              </a:tabLst>
            </a:pPr>
            <a:endParaRPr lang="en-US" sz="1800" dirty="0">
              <a:latin typeface="Arial" panose="020B0604020202020204" pitchFamily="34" charset="0"/>
              <a:cs typeface="Arial" panose="020B0604020202020204" pitchFamily="34" charset="0"/>
            </a:endParaRPr>
          </a:p>
          <a:p>
            <a:pPr lvl="1">
              <a:lnSpc>
                <a:spcPct val="100000"/>
              </a:lnSpc>
              <a:buClr>
                <a:schemeClr val="tx1"/>
              </a:buClr>
              <a:buSzPct val="100000"/>
              <a:tabLst>
                <a:tab pos="457200" algn="l"/>
              </a:tabLst>
            </a:pPr>
            <a:r>
              <a:rPr lang="en-US" sz="1800" dirty="0">
                <a:latin typeface="Arial" panose="020B0604020202020204" pitchFamily="34" charset="0"/>
                <a:cs typeface="Arial" panose="020B0604020202020204" pitchFamily="34" charset="0"/>
              </a:rPr>
              <a:t>Public Utility Law Project (PULP) agreed that this is a positive first step toward a new rate design that could better incentivize conservation, reduce greenhouse gas emissions, and improve gas affordability for low- and moderate-income customers.</a:t>
            </a:r>
          </a:p>
          <a:p>
            <a:pPr marL="457200" lvl="1" indent="0">
              <a:lnSpc>
                <a:spcPct val="100000"/>
              </a:lnSpc>
              <a:buClr>
                <a:schemeClr val="tx1"/>
              </a:buClr>
              <a:buSzPct val="100000"/>
              <a:buFont typeface="Arial" panose="020B0604020202020204" pitchFamily="34" charset="0"/>
              <a:buNone/>
              <a:tabLst>
                <a:tab pos="457200" algn="l"/>
              </a:tabLst>
            </a:pPr>
            <a:endParaRPr lang="en-US" sz="1800" dirty="0">
              <a:latin typeface="Arial" panose="020B0604020202020204" pitchFamily="34" charset="0"/>
              <a:cs typeface="Arial" panose="020B0604020202020204" pitchFamily="34" charset="0"/>
            </a:endParaRPr>
          </a:p>
          <a:p>
            <a:pPr lvl="1">
              <a:lnSpc>
                <a:spcPct val="100000"/>
              </a:lnSpc>
              <a:buClr>
                <a:schemeClr val="tx1"/>
              </a:buClr>
              <a:buSzPct val="100000"/>
              <a:tabLst>
                <a:tab pos="457200" algn="l"/>
              </a:tabLst>
            </a:pPr>
            <a:r>
              <a:rPr lang="en-US" sz="1800" dirty="0">
                <a:latin typeface="Arial" panose="020B0604020202020204" pitchFamily="34" charset="0"/>
                <a:cs typeface="Arial" panose="020B0604020202020204" pitchFamily="34" charset="0"/>
              </a:rPr>
              <a:t>Utility Intervention Unit (UIU) agreed with the Company’s proposal to slightly increase the tail block rate and noted that now is not the time to increase the tail block more due to economic hardships customers are facing during the pandemic.</a:t>
            </a:r>
          </a:p>
          <a:p>
            <a:pPr marL="0" lvl="1" indent="0">
              <a:lnSpc>
                <a:spcPct val="100000"/>
              </a:lnSpc>
              <a:buClr>
                <a:schemeClr val="tx1"/>
              </a:buClr>
              <a:buSzPct val="125000"/>
              <a:buFont typeface="Arial" panose="020B0604020202020204" pitchFamily="34" charset="0"/>
              <a:buNone/>
              <a:tabLst>
                <a:tab pos="457200" algn="l"/>
              </a:tabLst>
            </a:pPr>
            <a:endParaRPr lang="en-US" sz="1800" dirty="0">
              <a:latin typeface="Arial" panose="020B0604020202020204" pitchFamily="34" charset="0"/>
              <a:cs typeface="Arial" panose="020B0604020202020204" pitchFamily="34" charset="0"/>
            </a:endParaRPr>
          </a:p>
          <a:p>
            <a:pPr marL="0" lvl="1" indent="0">
              <a:lnSpc>
                <a:spcPct val="100000"/>
              </a:lnSpc>
              <a:buClr>
                <a:schemeClr val="tx1"/>
              </a:buClr>
              <a:buFont typeface="Arial" panose="020B0604020202020204" pitchFamily="34" charset="0"/>
              <a:buNone/>
              <a:tabLst>
                <a:tab pos="457200" algn="l"/>
              </a:tabLst>
            </a:pPr>
            <a:r>
              <a:rPr lang="en-US" sz="1800" dirty="0">
                <a:latin typeface="Arial" panose="020B0604020202020204" pitchFamily="34" charset="0"/>
                <a:cs typeface="Arial" panose="020B0604020202020204" pitchFamily="34" charset="0"/>
              </a:rPr>
              <a:t>		</a:t>
            </a:r>
          </a:p>
          <a:p>
            <a:pPr marL="0" indent="0">
              <a:buNone/>
            </a:pPr>
            <a:endParaRPr lang="en-US" sz="2400" dirty="0">
              <a:latin typeface="Arial" panose="020B0604020202020204" pitchFamily="34" charset="0"/>
              <a:cs typeface="Arial" panose="020B0604020202020204" pitchFamily="34" charset="0"/>
            </a:endParaRPr>
          </a:p>
          <a:p>
            <a:pPr marL="0" indent="0" algn="ctr">
              <a:buNone/>
            </a:pPr>
            <a:endParaRPr lang="en-US" sz="3200" dirty="0">
              <a:latin typeface="Arial" panose="020B0604020202020204" pitchFamily="34" charset="0"/>
              <a:cs typeface="Arial" panose="020B0604020202020204" pitchFamily="34" charset="0"/>
            </a:endParaRPr>
          </a:p>
          <a:p>
            <a:endParaRPr lang="en-US" dirty="0"/>
          </a:p>
        </p:txBody>
      </p:sp>
      <p:sp>
        <p:nvSpPr>
          <p:cNvPr id="4" name="Title 3">
            <a:extLst>
              <a:ext uri="{FF2B5EF4-FFF2-40B4-BE49-F238E27FC236}">
                <a16:creationId xmlns:a16="http://schemas.microsoft.com/office/drawing/2014/main" id="{48125A1A-9045-45E1-8F67-0F9C527EB361}"/>
              </a:ext>
            </a:extLst>
          </p:cNvPr>
          <p:cNvSpPr>
            <a:spLocks noGrp="1"/>
          </p:cNvSpPr>
          <p:nvPr>
            <p:ph type="title"/>
          </p:nvPr>
        </p:nvSpPr>
        <p:spPr>
          <a:xfrm>
            <a:off x="765081" y="196850"/>
            <a:ext cx="11216640" cy="1096332"/>
          </a:xfrm>
        </p:spPr>
        <p:txBody>
          <a:bodyPr>
            <a:normAutofit/>
          </a:bodyPr>
          <a:lstStyle/>
          <a:p>
            <a:pPr>
              <a:lnSpc>
                <a:spcPct val="100000"/>
              </a:lnSpc>
            </a:pPr>
            <a:r>
              <a:rPr lang="en-US" sz="1600" dirty="0">
                <a:latin typeface="Arial Black" panose="020B0A04020102020204" pitchFamily="34" charset="0"/>
              </a:rPr>
              <a:t>Rate Design Strategies</a:t>
            </a:r>
            <a:br>
              <a:rPr lang="en-US" dirty="0">
                <a:latin typeface="Arial Black" panose="020B0A04020102020204" pitchFamily="34" charset="0"/>
              </a:rPr>
            </a:br>
            <a:r>
              <a:rPr lang="en-US" dirty="0">
                <a:latin typeface="Arial Black" panose="020B0A04020102020204" pitchFamily="34" charset="0"/>
              </a:rPr>
              <a:t>Gas Rate Proposals in Other Utility Rate Proceedings</a:t>
            </a:r>
          </a:p>
        </p:txBody>
      </p:sp>
    </p:spTree>
    <p:extLst>
      <p:ext uri="{BB962C8B-B14F-4D97-AF65-F5344CB8AC3E}">
        <p14:creationId xmlns:p14="http://schemas.microsoft.com/office/powerpoint/2010/main" val="369073409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433154-14A0-4AA3-8FC3-40DBA95DE307}"/>
              </a:ext>
            </a:extLst>
          </p:cNvPr>
          <p:cNvSpPr>
            <a:spLocks noGrp="1"/>
          </p:cNvSpPr>
          <p:nvPr>
            <p:ph idx="1"/>
          </p:nvPr>
        </p:nvSpPr>
        <p:spPr>
          <a:xfrm>
            <a:off x="487680" y="1362455"/>
            <a:ext cx="11216640" cy="4581144"/>
          </a:xfrm>
        </p:spPr>
        <p:txBody>
          <a:bodyPr>
            <a:normAutofit/>
          </a:bodyPr>
          <a:lstStyle/>
          <a:p>
            <a:pPr>
              <a:buClr>
                <a:srgbClr val="00B0F0"/>
              </a:buClr>
              <a:buSzPct val="125000"/>
            </a:pPr>
            <a:r>
              <a:rPr lang="en-US" sz="2000" b="1" dirty="0">
                <a:latin typeface="Arial" panose="020B0604020202020204" pitchFamily="34" charset="0"/>
                <a:cs typeface="Arial" panose="020B0604020202020204" pitchFamily="34" charset="0"/>
              </a:rPr>
              <a:t>Central Hudson filed on August 27, 2020</a:t>
            </a:r>
          </a:p>
          <a:p>
            <a:pPr marL="0" indent="0">
              <a:buClr>
                <a:srgbClr val="00B0F0"/>
              </a:buClr>
              <a:buSzPct val="125000"/>
              <a:buNone/>
            </a:pPr>
            <a:endParaRPr lang="en-US" sz="1800" b="1" dirty="0">
              <a:latin typeface="Arial" panose="020B0604020202020204" pitchFamily="34" charset="0"/>
              <a:cs typeface="Arial" panose="020B0604020202020204" pitchFamily="34" charset="0"/>
            </a:endParaRPr>
          </a:p>
          <a:p>
            <a:pPr lvl="1">
              <a:buClr>
                <a:schemeClr val="tx1"/>
              </a:buClr>
              <a:buSzPct val="120000"/>
              <a:tabLst>
                <a:tab pos="457200" algn="l"/>
              </a:tabLst>
            </a:pPr>
            <a:r>
              <a:rPr lang="en-US" sz="1800" dirty="0">
                <a:latin typeface="Arial" panose="020B0604020202020204" pitchFamily="34" charset="0"/>
                <a:cs typeface="Arial" panose="020B0604020202020204" pitchFamily="34" charset="0"/>
              </a:rPr>
              <a:t>Company proposed flat volumetric rates to improve price signal.  Promote energy efficiency.</a:t>
            </a:r>
          </a:p>
          <a:p>
            <a:pPr marL="457200" lvl="1" indent="0">
              <a:buClr>
                <a:schemeClr val="tx1"/>
              </a:buClr>
              <a:buSzPct val="100000"/>
              <a:buNone/>
              <a:tabLst>
                <a:tab pos="457200" algn="l"/>
              </a:tabLst>
            </a:pPr>
            <a:endParaRPr lang="en-US" sz="1800" dirty="0">
              <a:latin typeface="Arial" panose="020B0604020202020204" pitchFamily="34" charset="0"/>
              <a:cs typeface="Arial" panose="020B0604020202020204" pitchFamily="34" charset="0"/>
            </a:endParaRPr>
          </a:p>
          <a:p>
            <a:pPr lvl="1">
              <a:buClr>
                <a:schemeClr val="tx1"/>
              </a:buClr>
              <a:buSzPct val="120000"/>
              <a:tabLst>
                <a:tab pos="457200" algn="l"/>
              </a:tabLst>
            </a:pPr>
            <a:r>
              <a:rPr lang="en-US" sz="1800" dirty="0">
                <a:latin typeface="Arial" panose="020B0604020202020204" pitchFamily="34" charset="0"/>
                <a:cs typeface="Arial" panose="020B0604020202020204" pitchFamily="34" charset="0"/>
              </a:rPr>
              <a:t>PSC did not agree with flat rate proposal.  PSC Staff recommended keeping the current declining block rate structure in part due to pandemic and to minimize bill impacts.</a:t>
            </a:r>
          </a:p>
          <a:p>
            <a:pPr marL="457200" lvl="1" indent="0">
              <a:buClr>
                <a:schemeClr val="tx1"/>
              </a:buClr>
              <a:buSzPct val="100000"/>
              <a:buNone/>
              <a:tabLst>
                <a:tab pos="457200" algn="l"/>
              </a:tabLst>
            </a:pPr>
            <a:endParaRPr lang="en-US" sz="1800" dirty="0">
              <a:latin typeface="Arial" panose="020B0604020202020204" pitchFamily="34" charset="0"/>
              <a:cs typeface="Arial" panose="020B0604020202020204" pitchFamily="34" charset="0"/>
            </a:endParaRPr>
          </a:p>
          <a:p>
            <a:pPr lvl="1">
              <a:buClr>
                <a:schemeClr val="tx1"/>
              </a:buClr>
              <a:buSzPct val="120000"/>
              <a:tabLst>
                <a:tab pos="457200" algn="l"/>
              </a:tabLst>
            </a:pPr>
            <a:r>
              <a:rPr lang="en-US" sz="1800" dirty="0">
                <a:latin typeface="Arial" panose="020B0604020202020204" pitchFamily="34" charset="0"/>
                <a:cs typeface="Arial" panose="020B0604020202020204" pitchFamily="34" charset="0"/>
              </a:rPr>
              <a:t>PULP basically agreed with flat rate proposal but said must be accompanied ty measure to protect current low-income customers whose usage is average the average monthly usage against rate shock.</a:t>
            </a:r>
          </a:p>
          <a:p>
            <a:pPr marL="457200" lvl="1" indent="0">
              <a:buClr>
                <a:schemeClr val="tx1"/>
              </a:buClr>
              <a:buSzPct val="100000"/>
              <a:buNone/>
              <a:tabLst>
                <a:tab pos="457200" algn="l"/>
              </a:tabLst>
            </a:pPr>
            <a:endParaRPr lang="en-US" sz="1800" dirty="0">
              <a:latin typeface="Arial" panose="020B0604020202020204" pitchFamily="34" charset="0"/>
              <a:cs typeface="Arial" panose="020B0604020202020204" pitchFamily="34" charset="0"/>
            </a:endParaRPr>
          </a:p>
          <a:p>
            <a:pPr lvl="1">
              <a:buClr>
                <a:schemeClr val="tx1"/>
              </a:buClr>
              <a:buSzPct val="120000"/>
              <a:tabLst>
                <a:tab pos="457200" algn="l"/>
              </a:tabLst>
            </a:pPr>
            <a:r>
              <a:rPr lang="en-US" sz="1800" dirty="0">
                <a:latin typeface="Arial" panose="020B0604020202020204" pitchFamily="34" charset="0"/>
                <a:cs typeface="Arial" panose="020B0604020202020204" pitchFamily="34" charset="0"/>
              </a:rPr>
              <a:t>UIU agreed with the Company’s move to a more energy efficient rate.  However, they suggest a more gradual or phase-in approach should be considered given the impact on large use customers.</a:t>
            </a:r>
          </a:p>
          <a:p>
            <a:pPr marL="0" indent="0">
              <a:buClr>
                <a:srgbClr val="00B0F0"/>
              </a:buClr>
              <a:buSzPct val="125000"/>
              <a:buNone/>
              <a:tabLst>
                <a:tab pos="457200" algn="l"/>
              </a:tabLst>
            </a:pPr>
            <a:endParaRPr lang="en-US" sz="1800" dirty="0">
              <a:latin typeface="Arial" panose="020B0604020202020204" pitchFamily="34" charset="0"/>
              <a:cs typeface="Arial" panose="020B0604020202020204" pitchFamily="34" charset="0"/>
            </a:endParaRPr>
          </a:p>
          <a:p>
            <a:pPr marL="0" indent="0" defTabSz="569913">
              <a:buNone/>
            </a:pPr>
            <a:r>
              <a:rPr lang="en-US" sz="2400" dirty="0">
                <a:latin typeface="Arial" panose="020B0604020202020204" pitchFamily="34" charset="0"/>
                <a:cs typeface="Arial" panose="020B0604020202020204" pitchFamily="34" charset="0"/>
              </a:rPr>
              <a:t>		</a:t>
            </a:r>
          </a:p>
          <a:p>
            <a:pPr marL="0" indent="0">
              <a:buNone/>
            </a:pPr>
            <a:endParaRPr lang="en-US" sz="2400" dirty="0">
              <a:latin typeface="Arial" panose="020B0604020202020204" pitchFamily="34" charset="0"/>
              <a:cs typeface="Arial" panose="020B0604020202020204" pitchFamily="34" charset="0"/>
            </a:endParaRPr>
          </a:p>
          <a:p>
            <a:pPr marL="0" indent="0" algn="ctr">
              <a:buNone/>
            </a:pPr>
            <a:endParaRPr lang="en-US" sz="3200" dirty="0">
              <a:latin typeface="Arial" panose="020B0604020202020204" pitchFamily="34" charset="0"/>
              <a:cs typeface="Arial" panose="020B0604020202020204" pitchFamily="34" charset="0"/>
            </a:endParaRPr>
          </a:p>
          <a:p>
            <a:endParaRPr lang="en-US" dirty="0"/>
          </a:p>
        </p:txBody>
      </p:sp>
      <p:sp>
        <p:nvSpPr>
          <p:cNvPr id="4" name="Title 3">
            <a:extLst>
              <a:ext uri="{FF2B5EF4-FFF2-40B4-BE49-F238E27FC236}">
                <a16:creationId xmlns:a16="http://schemas.microsoft.com/office/drawing/2014/main" id="{48125A1A-9045-45E1-8F67-0F9C527EB361}"/>
              </a:ext>
            </a:extLst>
          </p:cNvPr>
          <p:cNvSpPr>
            <a:spLocks noGrp="1"/>
          </p:cNvSpPr>
          <p:nvPr>
            <p:ph type="title"/>
          </p:nvPr>
        </p:nvSpPr>
        <p:spPr>
          <a:xfrm>
            <a:off x="792791" y="164372"/>
            <a:ext cx="11216640" cy="1096332"/>
          </a:xfrm>
        </p:spPr>
        <p:txBody>
          <a:bodyPr>
            <a:normAutofit/>
          </a:bodyPr>
          <a:lstStyle/>
          <a:p>
            <a:pPr>
              <a:lnSpc>
                <a:spcPct val="100000"/>
              </a:lnSpc>
            </a:pPr>
            <a:r>
              <a:rPr lang="en-US" sz="1600" dirty="0">
                <a:latin typeface="Arial Black" panose="020B0A04020102020204" pitchFamily="34" charset="0"/>
              </a:rPr>
              <a:t>Rate Design Strategies</a:t>
            </a:r>
            <a:br>
              <a:rPr lang="en-US" dirty="0">
                <a:latin typeface="Arial Black" panose="020B0A04020102020204" pitchFamily="34" charset="0"/>
              </a:rPr>
            </a:br>
            <a:r>
              <a:rPr lang="en-US" dirty="0">
                <a:latin typeface="Arial Black" panose="020B0A04020102020204" pitchFamily="34" charset="0"/>
              </a:rPr>
              <a:t>Gas Rate Proposals in Other Utility Rate Proceedings</a:t>
            </a:r>
          </a:p>
        </p:txBody>
      </p:sp>
    </p:spTree>
    <p:extLst>
      <p:ext uri="{BB962C8B-B14F-4D97-AF65-F5344CB8AC3E}">
        <p14:creationId xmlns:p14="http://schemas.microsoft.com/office/powerpoint/2010/main" val="339011752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37856D-4E49-44F6-9AD8-9D722F5FF571}"/>
              </a:ext>
            </a:extLst>
          </p:cNvPr>
          <p:cNvSpPr>
            <a:spLocks noGrp="1"/>
          </p:cNvSpPr>
          <p:nvPr>
            <p:ph type="body" sz="quarter" idx="11"/>
          </p:nvPr>
        </p:nvSpPr>
        <p:spPr>
          <a:xfrm>
            <a:off x="978281" y="366240"/>
            <a:ext cx="11216640" cy="339891"/>
          </a:xfrm>
        </p:spPr>
        <p:txBody>
          <a:bodyPr>
            <a:normAutofit/>
          </a:bodyPr>
          <a:lstStyle/>
          <a:p>
            <a:r>
              <a:rPr lang="en-US" altLang="en-US" dirty="0">
                <a:latin typeface="Arial Black" panose="020B0A04020102020204" pitchFamily="34" charset="0"/>
              </a:rPr>
              <a:t>O&amp;R rate cases</a:t>
            </a:r>
          </a:p>
          <a:p>
            <a:endParaRPr lang="en-US" sz="2200" dirty="0"/>
          </a:p>
        </p:txBody>
      </p:sp>
      <p:sp>
        <p:nvSpPr>
          <p:cNvPr id="3" name="Content Placeholder 2">
            <a:extLst>
              <a:ext uri="{FF2B5EF4-FFF2-40B4-BE49-F238E27FC236}">
                <a16:creationId xmlns:a16="http://schemas.microsoft.com/office/drawing/2014/main" id="{CE318001-F7AF-4BEA-90DE-04A906D217BB}"/>
              </a:ext>
            </a:extLst>
          </p:cNvPr>
          <p:cNvSpPr>
            <a:spLocks noGrp="1"/>
          </p:cNvSpPr>
          <p:nvPr>
            <p:ph idx="1"/>
          </p:nvPr>
        </p:nvSpPr>
        <p:spPr>
          <a:xfrm>
            <a:off x="683140" y="1219200"/>
            <a:ext cx="10047513" cy="4900441"/>
          </a:xfrm>
        </p:spPr>
        <p:txBody>
          <a:bodyPr>
            <a:normAutofit fontScale="92500" lnSpcReduction="20000"/>
          </a:bodyPr>
          <a:lstStyle/>
          <a:p>
            <a:pPr>
              <a:spcAft>
                <a:spcPts val="1200"/>
              </a:spcAft>
              <a:buClr>
                <a:srgbClr val="00B0F0"/>
              </a:buClr>
              <a:buSzPct val="125000"/>
            </a:pPr>
            <a:r>
              <a:rPr lang="en-US" sz="2200" b="1" dirty="0">
                <a:latin typeface="Arial" panose="020B0604020202020204" pitchFamily="34" charset="0"/>
                <a:cs typeface="Arial" panose="020B0604020202020204" pitchFamily="34" charset="0"/>
              </a:rPr>
              <a:t>Proposal to Increase Customer Charges</a:t>
            </a:r>
          </a:p>
          <a:p>
            <a:pPr lvl="1">
              <a:buSzPct val="120000"/>
            </a:pPr>
            <a:r>
              <a:rPr lang="en-US" sz="2200" dirty="0">
                <a:latin typeface="Arial" panose="020B0604020202020204" pitchFamily="34" charset="0"/>
                <a:cs typeface="Arial" panose="020B0604020202020204" pitchFamily="34" charset="0"/>
              </a:rPr>
              <a:t>Proposed customer charges that better reflect ECOS study results while keeping bill impacts in mind for low use customers</a:t>
            </a:r>
          </a:p>
          <a:p>
            <a:pPr lvl="1"/>
            <a:endParaRPr lang="en-US" sz="2400" dirty="0">
              <a:latin typeface="Arial" panose="020B0604020202020204" pitchFamily="34" charset="0"/>
              <a:cs typeface="Arial" panose="020B0604020202020204" pitchFamily="34" charset="0"/>
            </a:endParaRPr>
          </a:p>
          <a:p>
            <a:pPr marL="457200" lvl="1" indent="0">
              <a:buNone/>
            </a:pPr>
            <a:endParaRPr lang="en-US" sz="2000" dirty="0">
              <a:latin typeface="Arial" panose="020B0604020202020204" pitchFamily="34" charset="0"/>
              <a:cs typeface="Arial" panose="020B0604020202020204" pitchFamily="34" charset="0"/>
            </a:endParaRPr>
          </a:p>
          <a:p>
            <a:pPr marL="457200" lvl="1" indent="0">
              <a:buNone/>
            </a:pPr>
            <a:endParaRPr lang="en-US" sz="2000" dirty="0">
              <a:latin typeface="Arial" panose="020B0604020202020204" pitchFamily="34" charset="0"/>
              <a:cs typeface="Arial" panose="020B0604020202020204" pitchFamily="34" charset="0"/>
            </a:endParaRPr>
          </a:p>
          <a:p>
            <a:pPr marL="457200" lvl="1" indent="0">
              <a:buNone/>
            </a:pPr>
            <a:endParaRPr lang="en-US" sz="2000" dirty="0">
              <a:latin typeface="Arial" panose="020B0604020202020204" pitchFamily="34" charset="0"/>
              <a:cs typeface="Arial" panose="020B0604020202020204" pitchFamily="34" charset="0"/>
            </a:endParaRPr>
          </a:p>
          <a:p>
            <a:pPr>
              <a:spcAft>
                <a:spcPts val="1200"/>
              </a:spcAft>
            </a:pPr>
            <a:endParaRPr lang="en-US" sz="2000" b="1" dirty="0">
              <a:latin typeface="Arial" panose="020B0604020202020204" pitchFamily="34" charset="0"/>
              <a:cs typeface="Arial" panose="020B0604020202020204" pitchFamily="34" charset="0"/>
            </a:endParaRPr>
          </a:p>
          <a:p>
            <a:pPr>
              <a:spcAft>
                <a:spcPts val="1200"/>
              </a:spcAft>
            </a:pPr>
            <a:endParaRPr lang="en-US" sz="2000" b="1" dirty="0">
              <a:latin typeface="Arial" panose="020B0604020202020204" pitchFamily="34" charset="0"/>
              <a:cs typeface="Arial" panose="020B0604020202020204" pitchFamily="34" charset="0"/>
            </a:endParaRPr>
          </a:p>
          <a:p>
            <a:pPr>
              <a:spcBef>
                <a:spcPts val="2400"/>
              </a:spcBef>
              <a:spcAft>
                <a:spcPts val="1200"/>
              </a:spcAft>
              <a:buClr>
                <a:srgbClr val="00B0F0"/>
              </a:buClr>
              <a:buSzPct val="125000"/>
            </a:pPr>
            <a:r>
              <a:rPr lang="en-US" sz="2200" b="1" dirty="0">
                <a:latin typeface="Arial" panose="020B0604020202020204" pitchFamily="34" charset="0"/>
                <a:cs typeface="Arial" panose="020B0604020202020204" pitchFamily="34" charset="0"/>
              </a:rPr>
              <a:t>Shift More Revenue from Usage to Demand</a:t>
            </a:r>
          </a:p>
          <a:p>
            <a:pPr lvl="1">
              <a:spcBef>
                <a:spcPts val="600"/>
              </a:spcBef>
              <a:spcAft>
                <a:spcPts val="600"/>
              </a:spcAft>
              <a:buSzPct val="120000"/>
            </a:pPr>
            <a:r>
              <a:rPr lang="en-US" sz="2200" dirty="0">
                <a:latin typeface="Arial" panose="020B0604020202020204" pitchFamily="34" charset="0"/>
                <a:cs typeface="Arial" panose="020B0604020202020204" pitchFamily="34" charset="0"/>
              </a:rPr>
              <a:t>Proposed to apply class increases to demand charges and class decreases to usage charges</a:t>
            </a:r>
          </a:p>
          <a:p>
            <a:pPr lvl="1">
              <a:spcBef>
                <a:spcPts val="600"/>
              </a:spcBef>
              <a:spcAft>
                <a:spcPts val="600"/>
              </a:spcAft>
              <a:buSzPct val="120000"/>
            </a:pPr>
            <a:r>
              <a:rPr lang="en-US" sz="2200" dirty="0">
                <a:latin typeface="Arial" panose="020B0604020202020204" pitchFamily="34" charset="0"/>
                <a:cs typeface="Arial" panose="020B0604020202020204" pitchFamily="34" charset="0"/>
              </a:rPr>
              <a:t>Revenue neutral changes made in certain classes to move revenue from usage to demand</a:t>
            </a:r>
          </a:p>
          <a:p>
            <a:pPr lvl="1">
              <a:spcBef>
                <a:spcPts val="600"/>
              </a:spcBef>
              <a:spcAft>
                <a:spcPts val="600"/>
              </a:spcAft>
            </a:pPr>
            <a:endParaRPr lang="en-US" sz="2000" dirty="0">
              <a:latin typeface="Arial" panose="020B0604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C4BB724D-E071-4AB9-B121-7E9549779F37}"/>
              </a:ext>
            </a:extLst>
          </p:cNvPr>
          <p:cNvSpPr>
            <a:spLocks noGrp="1"/>
          </p:cNvSpPr>
          <p:nvPr>
            <p:ph type="title"/>
          </p:nvPr>
        </p:nvSpPr>
        <p:spPr>
          <a:xfrm>
            <a:off x="978281" y="770136"/>
            <a:ext cx="11213719" cy="556934"/>
          </a:xfrm>
        </p:spPr>
        <p:txBody>
          <a:bodyPr>
            <a:normAutofit fontScale="90000"/>
          </a:bodyPr>
          <a:lstStyle/>
          <a:p>
            <a:r>
              <a:rPr lang="en-US" dirty="0">
                <a:latin typeface="Arial Black" panose="020B0A04020102020204" pitchFamily="34" charset="0"/>
                <a:ea typeface="Calibri" panose="020F0502020204030204" pitchFamily="34" charset="0"/>
                <a:cs typeface="Arial" panose="020B0604020202020204" pitchFamily="34" charset="0"/>
              </a:rPr>
              <a:t>January 29, 2021 Filings Incorporate Strategy Previously Discussed</a:t>
            </a:r>
            <a:br>
              <a:rPr lang="en-US" dirty="0">
                <a:ea typeface="Calibri" panose="020F0502020204030204" pitchFamily="34" charset="0"/>
                <a:cs typeface="Times New Roman" panose="02020603050405020304" pitchFamily="18" charset="0"/>
              </a:rPr>
            </a:br>
            <a:endParaRPr lang="en-US" dirty="0"/>
          </a:p>
        </p:txBody>
      </p:sp>
      <p:graphicFrame>
        <p:nvGraphicFramePr>
          <p:cNvPr id="5" name="Table 5">
            <a:extLst>
              <a:ext uri="{FF2B5EF4-FFF2-40B4-BE49-F238E27FC236}">
                <a16:creationId xmlns:a16="http://schemas.microsoft.com/office/drawing/2014/main" id="{E717F88E-DBFA-48E6-9F04-E1E6BB6FCB24}"/>
              </a:ext>
            </a:extLst>
          </p:cNvPr>
          <p:cNvGraphicFramePr>
            <a:graphicFrameLocks noGrp="1"/>
          </p:cNvGraphicFramePr>
          <p:nvPr>
            <p:extLst>
              <p:ext uri="{D42A27DB-BD31-4B8C-83A1-F6EECF244321}">
                <p14:modId xmlns:p14="http://schemas.microsoft.com/office/powerpoint/2010/main" val="570550529"/>
              </p:ext>
            </p:extLst>
          </p:nvPr>
        </p:nvGraphicFramePr>
        <p:xfrm>
          <a:off x="1027320" y="2440193"/>
          <a:ext cx="9359152" cy="1656080"/>
        </p:xfrm>
        <a:graphic>
          <a:graphicData uri="http://schemas.openxmlformats.org/drawingml/2006/table">
            <a:tbl>
              <a:tblPr firstRow="1" bandRow="1">
                <a:tableStyleId>{5C22544A-7EE6-4342-B048-85BDC9FD1C3A}</a:tableStyleId>
              </a:tblPr>
              <a:tblGrid>
                <a:gridCol w="2339788">
                  <a:extLst>
                    <a:ext uri="{9D8B030D-6E8A-4147-A177-3AD203B41FA5}">
                      <a16:colId xmlns:a16="http://schemas.microsoft.com/office/drawing/2014/main" val="3356017811"/>
                    </a:ext>
                  </a:extLst>
                </a:gridCol>
                <a:gridCol w="2339788">
                  <a:extLst>
                    <a:ext uri="{9D8B030D-6E8A-4147-A177-3AD203B41FA5}">
                      <a16:colId xmlns:a16="http://schemas.microsoft.com/office/drawing/2014/main" val="683570901"/>
                    </a:ext>
                  </a:extLst>
                </a:gridCol>
                <a:gridCol w="2339788">
                  <a:extLst>
                    <a:ext uri="{9D8B030D-6E8A-4147-A177-3AD203B41FA5}">
                      <a16:colId xmlns:a16="http://schemas.microsoft.com/office/drawing/2014/main" val="2693211628"/>
                    </a:ext>
                  </a:extLst>
                </a:gridCol>
                <a:gridCol w="2339788">
                  <a:extLst>
                    <a:ext uri="{9D8B030D-6E8A-4147-A177-3AD203B41FA5}">
                      <a16:colId xmlns:a16="http://schemas.microsoft.com/office/drawing/2014/main" val="392534926"/>
                    </a:ext>
                  </a:extLst>
                </a:gridCol>
              </a:tblGrid>
              <a:tr h="251081">
                <a:tc>
                  <a:txBody>
                    <a:bodyPr/>
                    <a:lstStyle/>
                    <a:p>
                      <a:endParaRPr lang="en-US" sz="1600" dirty="0">
                        <a:latin typeface="Arial" panose="020B0604020202020204" pitchFamily="34" charset="0"/>
                        <a:cs typeface="Arial" panose="020B0604020202020204" pitchFamily="34" charset="0"/>
                      </a:endParaRPr>
                    </a:p>
                  </a:txBody>
                  <a:tcPr>
                    <a:solidFill>
                      <a:srgbClr val="00B0F0"/>
                    </a:solidFill>
                  </a:tcPr>
                </a:tc>
                <a:tc>
                  <a:txBody>
                    <a:bodyPr/>
                    <a:lstStyle/>
                    <a:p>
                      <a:pPr algn="ctr"/>
                      <a:r>
                        <a:rPr lang="en-US" sz="1800" dirty="0">
                          <a:latin typeface="Arial" panose="020B0604020202020204" pitchFamily="34" charset="0"/>
                          <a:cs typeface="Arial" panose="020B0604020202020204" pitchFamily="34" charset="0"/>
                        </a:rPr>
                        <a:t>Current Customer Charges</a:t>
                      </a:r>
                      <a:endParaRPr lang="en-US" sz="1800" baseline="0" dirty="0">
                        <a:latin typeface="Arial" panose="020B0604020202020204" pitchFamily="34" charset="0"/>
                        <a:cs typeface="Arial" panose="020B0604020202020204" pitchFamily="34" charset="0"/>
                      </a:endParaRPr>
                    </a:p>
                  </a:txBody>
                  <a:tcPr>
                    <a:solidFill>
                      <a:srgbClr val="00B0F0"/>
                    </a:solidFill>
                  </a:tcPr>
                </a:tc>
                <a:tc>
                  <a:txBody>
                    <a:bodyPr/>
                    <a:lstStyle/>
                    <a:p>
                      <a:pPr algn="ctr"/>
                      <a:r>
                        <a:rPr lang="en-US" sz="1800" dirty="0">
                          <a:latin typeface="Arial" panose="020B0604020202020204" pitchFamily="34" charset="0"/>
                          <a:cs typeface="Arial" panose="020B0604020202020204" pitchFamily="34" charset="0"/>
                        </a:rPr>
                        <a:t>ECOS Study Customer Cost Indication</a:t>
                      </a:r>
                    </a:p>
                  </a:txBody>
                  <a:tcPr>
                    <a:solidFill>
                      <a:srgbClr val="00B0F0"/>
                    </a:solidFill>
                  </a:tcPr>
                </a:tc>
                <a:tc>
                  <a:txBody>
                    <a:bodyPr/>
                    <a:lstStyle/>
                    <a:p>
                      <a:pPr algn="ctr"/>
                      <a:r>
                        <a:rPr lang="en-US" sz="1800" dirty="0">
                          <a:latin typeface="Arial" panose="020B0604020202020204" pitchFamily="34" charset="0"/>
                          <a:cs typeface="Arial" panose="020B0604020202020204" pitchFamily="34" charset="0"/>
                        </a:rPr>
                        <a:t>Proposed Customer Charge</a:t>
                      </a:r>
                    </a:p>
                  </a:txBody>
                  <a:tcPr>
                    <a:solidFill>
                      <a:srgbClr val="00B0F0"/>
                    </a:solidFill>
                  </a:tcPr>
                </a:tc>
                <a:extLst>
                  <a:ext uri="{0D108BD9-81ED-4DB2-BD59-A6C34878D82A}">
                    <a16:rowId xmlns:a16="http://schemas.microsoft.com/office/drawing/2014/main" val="1981383272"/>
                  </a:ext>
                </a:extLst>
              </a:tr>
              <a:tr h="370840">
                <a:tc>
                  <a:txBody>
                    <a:bodyPr/>
                    <a:lstStyle/>
                    <a:p>
                      <a:r>
                        <a:rPr lang="en-US" dirty="0">
                          <a:latin typeface="Arial" panose="020B0604020202020204" pitchFamily="34" charset="0"/>
                          <a:cs typeface="Arial" panose="020B0604020202020204" pitchFamily="34" charset="0"/>
                        </a:rPr>
                        <a:t>Electric</a:t>
                      </a:r>
                    </a:p>
                  </a:txBody>
                  <a:tcPr/>
                </a:tc>
                <a:tc>
                  <a:txBody>
                    <a:bodyPr/>
                    <a:lstStyle/>
                    <a:p>
                      <a:pPr algn="ctr"/>
                      <a:r>
                        <a:rPr lang="en-US" sz="1600" dirty="0">
                          <a:latin typeface="Arial" panose="020B0604020202020204" pitchFamily="34" charset="0"/>
                          <a:cs typeface="Arial" panose="020B0604020202020204" pitchFamily="34" charset="0"/>
                        </a:rPr>
                        <a:t>$</a:t>
                      </a:r>
                      <a:r>
                        <a:rPr lang="en-US" sz="1600" baseline="0" dirty="0">
                          <a:latin typeface="Arial" panose="020B0604020202020204" pitchFamily="34" charset="0"/>
                          <a:cs typeface="Arial" panose="020B0604020202020204" pitchFamily="34" charset="0"/>
                        </a:rPr>
                        <a:t>19.50</a:t>
                      </a:r>
                    </a:p>
                  </a:txBody>
                  <a:tcPr/>
                </a:tc>
                <a:tc>
                  <a:txBody>
                    <a:bodyPr/>
                    <a:lstStyle/>
                    <a:p>
                      <a:pPr algn="ctr"/>
                      <a:r>
                        <a:rPr lang="en-US" sz="1600" dirty="0">
                          <a:latin typeface="Arial" panose="020B0604020202020204" pitchFamily="34" charset="0"/>
                          <a:cs typeface="Arial" panose="020B0604020202020204" pitchFamily="34" charset="0"/>
                        </a:rPr>
                        <a:t>$31.94</a:t>
                      </a:r>
                    </a:p>
                  </a:txBody>
                  <a:tcPr/>
                </a:tc>
                <a:tc>
                  <a:txBody>
                    <a:bodyPr/>
                    <a:lstStyle/>
                    <a:p>
                      <a:pPr algn="ctr"/>
                      <a:r>
                        <a:rPr lang="en-US" sz="1600" dirty="0">
                          <a:latin typeface="Arial" panose="020B0604020202020204" pitchFamily="34" charset="0"/>
                          <a:cs typeface="Arial" panose="020B0604020202020204" pitchFamily="34" charset="0"/>
                        </a:rPr>
                        <a:t>$22.00</a:t>
                      </a:r>
                    </a:p>
                  </a:txBody>
                  <a:tcPr/>
                </a:tc>
                <a:extLst>
                  <a:ext uri="{0D108BD9-81ED-4DB2-BD59-A6C34878D82A}">
                    <a16:rowId xmlns:a16="http://schemas.microsoft.com/office/drawing/2014/main" val="2353099020"/>
                  </a:ext>
                </a:extLst>
              </a:tr>
              <a:tr h="370840">
                <a:tc>
                  <a:txBody>
                    <a:bodyPr/>
                    <a:lstStyle/>
                    <a:p>
                      <a:r>
                        <a:rPr lang="en-US" dirty="0">
                          <a:latin typeface="Arial" panose="020B0604020202020204" pitchFamily="34" charset="0"/>
                          <a:cs typeface="Arial" panose="020B0604020202020204" pitchFamily="34" charset="0"/>
                        </a:rPr>
                        <a:t>Gas</a:t>
                      </a:r>
                    </a:p>
                  </a:txBody>
                  <a:tcPr/>
                </a:tc>
                <a:tc>
                  <a:txBody>
                    <a:bodyPr/>
                    <a:lstStyle/>
                    <a:p>
                      <a:pPr algn="ctr"/>
                      <a:r>
                        <a:rPr lang="en-US" sz="1600" dirty="0">
                          <a:latin typeface="Arial" panose="020B0604020202020204" pitchFamily="34" charset="0"/>
                          <a:cs typeface="Arial" panose="020B0604020202020204" pitchFamily="34" charset="0"/>
                        </a:rPr>
                        <a:t>$19.50</a:t>
                      </a:r>
                    </a:p>
                  </a:txBody>
                  <a:tcPr/>
                </a:tc>
                <a:tc>
                  <a:txBody>
                    <a:bodyPr/>
                    <a:lstStyle/>
                    <a:p>
                      <a:pPr algn="ctr"/>
                      <a:r>
                        <a:rPr lang="en-US" sz="1600" dirty="0">
                          <a:latin typeface="Arial" panose="020B0604020202020204" pitchFamily="34" charset="0"/>
                          <a:cs typeface="Arial" panose="020B0604020202020204" pitchFamily="34" charset="0"/>
                        </a:rPr>
                        <a:t>$74.49</a:t>
                      </a:r>
                    </a:p>
                  </a:txBody>
                  <a:tcPr/>
                </a:tc>
                <a:tc>
                  <a:txBody>
                    <a:bodyPr/>
                    <a:lstStyle/>
                    <a:p>
                      <a:pPr algn="ctr"/>
                      <a:r>
                        <a:rPr lang="en-US" sz="1600" dirty="0">
                          <a:latin typeface="Arial" panose="020B0604020202020204" pitchFamily="34" charset="0"/>
                          <a:cs typeface="Arial" panose="020B0604020202020204" pitchFamily="34" charset="0"/>
                        </a:rPr>
                        <a:t>$22.00</a:t>
                      </a:r>
                    </a:p>
                  </a:txBody>
                  <a:tcPr/>
                </a:tc>
                <a:extLst>
                  <a:ext uri="{0D108BD9-81ED-4DB2-BD59-A6C34878D82A}">
                    <a16:rowId xmlns:a16="http://schemas.microsoft.com/office/drawing/2014/main" val="794775673"/>
                  </a:ext>
                </a:extLst>
              </a:tr>
            </a:tbl>
          </a:graphicData>
        </a:graphic>
      </p:graphicFrame>
    </p:spTree>
    <p:extLst>
      <p:ext uri="{BB962C8B-B14F-4D97-AF65-F5344CB8AC3E}">
        <p14:creationId xmlns:p14="http://schemas.microsoft.com/office/powerpoint/2010/main" val="106739039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1848" y="448666"/>
            <a:ext cx="11035902" cy="433168"/>
          </a:xfrm>
        </p:spPr>
        <p:txBody>
          <a:bodyPr>
            <a:noAutofit/>
          </a:bodyPr>
          <a:lstStyle/>
          <a:p>
            <a:pPr marL="687666" lvl="2" indent="-304689" algn="l">
              <a:lnSpc>
                <a:spcPct val="150000"/>
              </a:lnSpc>
              <a:spcAft>
                <a:spcPts val="1200"/>
              </a:spcAft>
              <a:buSzPct val="125000"/>
              <a:tabLst>
                <a:tab pos="1597025" algn="l"/>
              </a:tabLst>
            </a:pPr>
            <a:r>
              <a:rPr lang="en-US" sz="2400" b="1" dirty="0">
                <a:latin typeface="Arial Black" panose="020B0A04020102020204" pitchFamily="34" charset="0"/>
              </a:rPr>
              <a:t>Agenda</a:t>
            </a:r>
          </a:p>
        </p:txBody>
      </p:sp>
      <p:sp>
        <p:nvSpPr>
          <p:cNvPr id="6" name="Content Placeholder 2"/>
          <p:cNvSpPr txBox="1">
            <a:spLocks/>
          </p:cNvSpPr>
          <p:nvPr/>
        </p:nvSpPr>
        <p:spPr bwMode="auto">
          <a:xfrm>
            <a:off x="533399" y="1347107"/>
            <a:ext cx="10972801" cy="4472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875" tIns="60939" rIns="121875" bIns="60939" numCol="1" anchor="t" anchorCtr="0" compatLnSpc="1">
            <a:prstTxWarp prst="textNoShape">
              <a:avLst/>
            </a:prstTxWarp>
          </a:bodyPr>
          <a:lstStyle>
            <a:lvl1pPr marL="304689" indent="-304689" algn="l" rtl="0" eaLnBrk="0" fontAlgn="base" hangingPunct="0">
              <a:spcBef>
                <a:spcPct val="50000"/>
              </a:spcBef>
              <a:spcAft>
                <a:spcPct val="0"/>
              </a:spcAft>
              <a:buClr>
                <a:srgbClr val="0790EC"/>
              </a:buClr>
              <a:buSzPct val="125000"/>
              <a:buFont typeface="Times" pitchFamily="1" charset="0"/>
              <a:buChar char="•"/>
              <a:defRPr sz="1600">
                <a:solidFill>
                  <a:schemeClr val="tx1"/>
                </a:solidFill>
                <a:latin typeface="+mn-lt"/>
                <a:ea typeface="ＭＳ Ｐゴシック" pitchFamily="-110" charset="-128"/>
                <a:cs typeface="ＭＳ Ｐゴシック" pitchFamily="-110" charset="-128"/>
              </a:defRPr>
            </a:lvl1pPr>
            <a:lvl2pPr marL="835780" indent="-378746" algn="l" rtl="0" eaLnBrk="0" fontAlgn="base" hangingPunct="0">
              <a:spcBef>
                <a:spcPts val="300"/>
              </a:spcBef>
              <a:spcAft>
                <a:spcPct val="0"/>
              </a:spcAft>
              <a:buClr>
                <a:srgbClr val="0790EC"/>
              </a:buClr>
              <a:buSzPct val="130000"/>
              <a:buFont typeface="Times" pitchFamily="1" charset="0"/>
              <a:buChar char="–"/>
              <a:defRPr sz="1400">
                <a:solidFill>
                  <a:schemeClr val="tx1"/>
                </a:solidFill>
                <a:latin typeface="+mn-lt"/>
                <a:ea typeface="ＭＳ Ｐゴシック" pitchFamily="-110" charset="-128"/>
                <a:cs typeface="ＭＳ Ｐゴシック" charset="0"/>
              </a:defRPr>
            </a:lvl2pPr>
            <a:lvl3pPr marL="1218757" indent="-230634" algn="l" rtl="0" eaLnBrk="0" fontAlgn="base" hangingPunct="0">
              <a:spcBef>
                <a:spcPts val="300"/>
              </a:spcBef>
              <a:spcAft>
                <a:spcPct val="0"/>
              </a:spcAft>
              <a:buClr>
                <a:srgbClr val="0790EC"/>
              </a:buClr>
              <a:buSzPct val="110000"/>
              <a:buFont typeface="Times" pitchFamily="1" charset="0"/>
              <a:buChar char="•"/>
              <a:defRPr sz="1200">
                <a:solidFill>
                  <a:schemeClr val="tx1"/>
                </a:solidFill>
                <a:latin typeface="+mn-lt"/>
                <a:ea typeface="ＭＳ Ｐゴシック" pitchFamily="-110" charset="-128"/>
                <a:cs typeface="ＭＳ Ｐゴシック" charset="0"/>
              </a:defRPr>
            </a:lvl3pPr>
            <a:lvl4pPr marL="1682138" indent="-311038" algn="l" rtl="0" eaLnBrk="0" fontAlgn="base" hangingPunct="0">
              <a:spcBef>
                <a:spcPts val="300"/>
              </a:spcBef>
              <a:spcAft>
                <a:spcPct val="0"/>
              </a:spcAft>
              <a:buClr>
                <a:srgbClr val="0790EC"/>
              </a:buClr>
              <a:buSzPct val="110000"/>
              <a:buFont typeface="Times" pitchFamily="1" charset="0"/>
              <a:buChar char="–"/>
              <a:defRPr sz="1200">
                <a:solidFill>
                  <a:schemeClr val="tx1"/>
                </a:solidFill>
                <a:latin typeface="+mn-lt"/>
                <a:ea typeface="ＭＳ Ｐゴシック" pitchFamily="-110" charset="-128"/>
                <a:cs typeface="ＭＳ Ｐゴシック" charset="0"/>
              </a:defRPr>
            </a:lvl4pPr>
            <a:lvl5pPr marL="2054535" indent="-220052" algn="l" rtl="0" eaLnBrk="0" fontAlgn="base" hangingPunct="0">
              <a:spcBef>
                <a:spcPts val="300"/>
              </a:spcBef>
              <a:spcAft>
                <a:spcPct val="0"/>
              </a:spcAft>
              <a:buClr>
                <a:srgbClr val="0790EC"/>
              </a:buClr>
              <a:buFont typeface="Times" pitchFamily="1" charset="0"/>
              <a:buChar char="•"/>
              <a:defRPr sz="1200">
                <a:solidFill>
                  <a:schemeClr val="tx1"/>
                </a:solidFill>
                <a:latin typeface="+mn-lt"/>
                <a:ea typeface="ＭＳ Ｐゴシック" pitchFamily="-110" charset="-128"/>
                <a:cs typeface="ＭＳ Ｐゴシック" charset="0"/>
              </a:defRPr>
            </a:lvl5pPr>
            <a:lvl6pPr marL="2663914" indent="-220052" algn="l" rtl="0" fontAlgn="base">
              <a:spcBef>
                <a:spcPct val="50000"/>
              </a:spcBef>
              <a:spcAft>
                <a:spcPct val="0"/>
              </a:spcAft>
              <a:buClr>
                <a:srgbClr val="0790EC"/>
              </a:buClr>
              <a:buFont typeface="Times" pitchFamily="-110" charset="0"/>
              <a:buChar char="•"/>
              <a:defRPr>
                <a:solidFill>
                  <a:schemeClr val="tx1"/>
                </a:solidFill>
                <a:latin typeface="+mn-lt"/>
                <a:ea typeface="ＭＳ Ｐゴシック" pitchFamily="-110" charset="-128"/>
              </a:defRPr>
            </a:lvl6pPr>
            <a:lvl7pPr marL="3273292" indent="-220052" algn="l" rtl="0" fontAlgn="base">
              <a:spcBef>
                <a:spcPct val="50000"/>
              </a:spcBef>
              <a:spcAft>
                <a:spcPct val="0"/>
              </a:spcAft>
              <a:buClr>
                <a:srgbClr val="0790EC"/>
              </a:buClr>
              <a:buFont typeface="Times" pitchFamily="-110" charset="0"/>
              <a:buChar char="•"/>
              <a:defRPr>
                <a:solidFill>
                  <a:schemeClr val="tx1"/>
                </a:solidFill>
                <a:latin typeface="+mn-lt"/>
                <a:ea typeface="ＭＳ Ｐゴシック" pitchFamily="-110" charset="-128"/>
              </a:defRPr>
            </a:lvl7pPr>
            <a:lvl8pPr marL="3882668" indent="-220052" algn="l" rtl="0" fontAlgn="base">
              <a:spcBef>
                <a:spcPct val="50000"/>
              </a:spcBef>
              <a:spcAft>
                <a:spcPct val="0"/>
              </a:spcAft>
              <a:buClr>
                <a:srgbClr val="0790EC"/>
              </a:buClr>
              <a:buFont typeface="Times" pitchFamily="-110" charset="0"/>
              <a:buChar char="•"/>
              <a:defRPr>
                <a:solidFill>
                  <a:schemeClr val="tx1"/>
                </a:solidFill>
                <a:latin typeface="+mn-lt"/>
                <a:ea typeface="ＭＳ Ｐゴシック" pitchFamily="-110" charset="-128"/>
              </a:defRPr>
            </a:lvl8pPr>
            <a:lvl9pPr marL="4492050" indent="-220052" algn="l" rtl="0" fontAlgn="base">
              <a:spcBef>
                <a:spcPct val="50000"/>
              </a:spcBef>
              <a:spcAft>
                <a:spcPct val="0"/>
              </a:spcAft>
              <a:buClr>
                <a:srgbClr val="0790EC"/>
              </a:buClr>
              <a:buFont typeface="Times" pitchFamily="-110" charset="0"/>
              <a:buChar char="•"/>
              <a:defRPr>
                <a:solidFill>
                  <a:schemeClr val="tx1"/>
                </a:solidFill>
                <a:latin typeface="+mn-lt"/>
                <a:ea typeface="ＭＳ Ｐゴシック" pitchFamily="-110" charset="-128"/>
              </a:defRPr>
            </a:lvl9pPr>
          </a:lstStyle>
          <a:p>
            <a:pPr marR="0" lvl="1" algn="l" defTabSz="914400" rtl="0" eaLnBrk="0" fontAlgn="base" latinLnBrk="0" hangingPunct="0">
              <a:lnSpc>
                <a:spcPct val="100000"/>
              </a:lnSpc>
              <a:spcBef>
                <a:spcPts val="1200"/>
              </a:spcBef>
              <a:spcAft>
                <a:spcPts val="1200"/>
              </a:spcAft>
              <a:buClr>
                <a:srgbClr val="00B0F0"/>
              </a:buClr>
              <a:buSzPct val="125000"/>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itchFamily="-110" charset="-128"/>
                <a:cs typeface="Arial" panose="020B0604020202020204" pitchFamily="34" charset="0"/>
              </a:rPr>
              <a:t>Rate Case Overview</a:t>
            </a:r>
          </a:p>
          <a:p>
            <a:pPr marR="0" lvl="1" algn="l" defTabSz="914400" rtl="0" eaLnBrk="0" fontAlgn="base" latinLnBrk="0" hangingPunct="0">
              <a:lnSpc>
                <a:spcPct val="100000"/>
              </a:lnSpc>
              <a:spcBef>
                <a:spcPts val="1200"/>
              </a:spcBef>
              <a:spcAft>
                <a:spcPts val="1200"/>
              </a:spcAft>
              <a:buClr>
                <a:srgbClr val="00B0F0"/>
              </a:buClr>
              <a:buSzPct val="125000"/>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itchFamily="-110" charset="-128"/>
                <a:cs typeface="Arial" panose="020B0604020202020204" pitchFamily="34" charset="0"/>
              </a:rPr>
              <a:t>Embedded Cost of Service (ECOS) Study</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endParaRPr>
          </a:p>
          <a:p>
            <a:pPr marR="0" lvl="1" algn="l" defTabSz="914400" rtl="0" eaLnBrk="0" fontAlgn="base" latinLnBrk="0" hangingPunct="0">
              <a:lnSpc>
                <a:spcPct val="100000"/>
              </a:lnSpc>
              <a:spcBef>
                <a:spcPts val="1200"/>
              </a:spcBef>
              <a:spcAft>
                <a:spcPts val="1200"/>
              </a:spcAft>
              <a:buClr>
                <a:srgbClr val="00B0F0"/>
              </a:buClr>
              <a:buSzPct val="125000"/>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Rate Design Strategies</a:t>
            </a:r>
          </a:p>
          <a:p>
            <a:pPr marR="0" lvl="1" algn="l" defTabSz="914400" rtl="0" eaLnBrk="0" fontAlgn="base" latinLnBrk="0" hangingPunct="0">
              <a:lnSpc>
                <a:spcPct val="100000"/>
              </a:lnSpc>
              <a:spcBef>
                <a:spcPts val="1200"/>
              </a:spcBef>
              <a:spcAft>
                <a:spcPts val="1200"/>
              </a:spcAft>
              <a:buClr>
                <a:srgbClr val="00B0F0"/>
              </a:buClr>
              <a:buSzPct val="125000"/>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O&amp;R Rate Cases</a:t>
            </a:r>
          </a:p>
          <a:p>
            <a:pPr marR="0" lvl="1" algn="l" defTabSz="914400" rtl="0" eaLnBrk="0" fontAlgn="base" latinLnBrk="0" hangingPunct="0">
              <a:lnSpc>
                <a:spcPct val="100000"/>
              </a:lnSpc>
              <a:spcBef>
                <a:spcPts val="1200"/>
              </a:spcBef>
              <a:spcAft>
                <a:spcPts val="1200"/>
              </a:spcAft>
              <a:buClr>
                <a:srgbClr val="00B0F0"/>
              </a:buClr>
              <a:buSzPct val="125000"/>
              <a:buFont typeface="Arial" panose="020B0604020202020204" pitchFamily="34" charset="0"/>
              <a:buChar char="•"/>
              <a:tabLst/>
              <a:defRPr/>
            </a:pPr>
            <a:r>
              <a:rPr lang="en-US" sz="2000" dirty="0">
                <a:solidFill>
                  <a:prstClr val="black"/>
                </a:solidFill>
                <a:latin typeface="Arial" panose="020B0604020202020204" pitchFamily="34" charset="0"/>
                <a:ea typeface="Calibri" panose="020F0502020204030204" pitchFamily="34" charset="0"/>
                <a:cs typeface="Arial" panose="020B0604020202020204" pitchFamily="34" charset="0"/>
              </a:rPr>
              <a:t>Next Steps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endParaRPr>
          </a:p>
          <a:p>
            <a:pPr marL="687666" marR="0" lvl="2" indent="-304689" algn="l" defTabSz="914400" rtl="0" eaLnBrk="0" fontAlgn="base" latinLnBrk="0" hangingPunct="0">
              <a:lnSpc>
                <a:spcPct val="100000"/>
              </a:lnSpc>
              <a:spcBef>
                <a:spcPts val="0"/>
              </a:spcBef>
              <a:spcAft>
                <a:spcPts val="1200"/>
              </a:spcAft>
              <a:buClrTx/>
              <a:buSzPct val="125000"/>
              <a:buFont typeface="Times" pitchFamily="1" charset="0"/>
              <a:buChar char="•"/>
              <a:tabLst>
                <a:tab pos="1597025" algn="l"/>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95200128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55B842-A02E-434B-BF09-CA6D15D0A3BB}"/>
              </a:ext>
            </a:extLst>
          </p:cNvPr>
          <p:cNvSpPr>
            <a:spLocks noGrp="1"/>
          </p:cNvSpPr>
          <p:nvPr>
            <p:ph type="body" sz="quarter" idx="11"/>
          </p:nvPr>
        </p:nvSpPr>
        <p:spPr/>
        <p:txBody>
          <a:bodyPr>
            <a:normAutofit lnSpcReduction="10000"/>
          </a:bodyPr>
          <a:lstStyle/>
          <a:p>
            <a:endParaRPr lang="en-US" dirty="0"/>
          </a:p>
          <a:p>
            <a:endParaRPr lang="en-US" dirty="0"/>
          </a:p>
        </p:txBody>
      </p:sp>
      <p:sp>
        <p:nvSpPr>
          <p:cNvPr id="3" name="Content Placeholder 2">
            <a:extLst>
              <a:ext uri="{FF2B5EF4-FFF2-40B4-BE49-F238E27FC236}">
                <a16:creationId xmlns:a16="http://schemas.microsoft.com/office/drawing/2014/main" id="{65433154-14A0-4AA3-8FC3-40DBA95DE307}"/>
              </a:ext>
            </a:extLst>
          </p:cNvPr>
          <p:cNvSpPr>
            <a:spLocks noGrp="1"/>
          </p:cNvSpPr>
          <p:nvPr>
            <p:ph idx="1"/>
          </p:nvPr>
        </p:nvSpPr>
        <p:spPr>
          <a:xfrm>
            <a:off x="487681" y="881767"/>
            <a:ext cx="11216640" cy="5352778"/>
          </a:xfrm>
        </p:spPr>
        <p:txBody>
          <a:bodyPr>
            <a:normAutofit fontScale="92500" lnSpcReduction="20000"/>
          </a:bodyPr>
          <a:lstStyle/>
          <a:p>
            <a:pPr>
              <a:spcBef>
                <a:spcPts val="1200"/>
              </a:spcBef>
              <a:spcAft>
                <a:spcPts val="1200"/>
              </a:spcAft>
              <a:buClr>
                <a:srgbClr val="00B0F0"/>
              </a:buClr>
              <a:buSzPct val="125000"/>
            </a:pPr>
            <a:endParaRPr lang="en-US" sz="2000" b="1" dirty="0">
              <a:latin typeface="Arial" panose="020B0604020202020204" pitchFamily="34" charset="0"/>
              <a:cs typeface="Arial" panose="020B0604020202020204" pitchFamily="34" charset="0"/>
            </a:endParaRPr>
          </a:p>
          <a:p>
            <a:pPr>
              <a:spcBef>
                <a:spcPts val="1200"/>
              </a:spcBef>
              <a:spcAft>
                <a:spcPts val="1200"/>
              </a:spcAft>
              <a:buClr>
                <a:srgbClr val="00B0F0"/>
              </a:buClr>
              <a:buSzPct val="125000"/>
            </a:pPr>
            <a:r>
              <a:rPr lang="en-US" sz="2000" b="1" dirty="0">
                <a:latin typeface="Arial" panose="020B0604020202020204" pitchFamily="34" charset="0"/>
                <a:cs typeface="Arial" panose="020B0604020202020204" pitchFamily="34" charset="0"/>
              </a:rPr>
              <a:t>Plan for CECONY Electric and Gas Rate Cases to be filed in January 2022</a:t>
            </a:r>
          </a:p>
          <a:p>
            <a:pPr lvl="1">
              <a:spcAft>
                <a:spcPts val="300"/>
              </a:spcAft>
              <a:buSzPct val="120000"/>
            </a:pPr>
            <a:r>
              <a:rPr lang="en-US" sz="1800" dirty="0">
                <a:latin typeface="Arial" panose="020B0604020202020204" pitchFamily="34" charset="0"/>
                <a:cs typeface="Arial" panose="020B0604020202020204" pitchFamily="34" charset="0"/>
              </a:rPr>
              <a:t>Continue to Monitor other Utility Rate Proceedings</a:t>
            </a:r>
          </a:p>
          <a:p>
            <a:pPr lvl="1">
              <a:spcAft>
                <a:spcPts val="300"/>
              </a:spcAft>
              <a:buSzPct val="120000"/>
            </a:pPr>
            <a:r>
              <a:rPr lang="en-US" sz="1800" dirty="0">
                <a:latin typeface="Arial" panose="020B0604020202020204" pitchFamily="34" charset="0"/>
                <a:cs typeface="Arial" panose="020B0604020202020204" pitchFamily="34" charset="0"/>
              </a:rPr>
              <a:t>Meet with Parties on NYPA and Seasonal ECOS studies </a:t>
            </a:r>
          </a:p>
          <a:p>
            <a:pPr lvl="1">
              <a:spcAft>
                <a:spcPts val="300"/>
              </a:spcAft>
              <a:buSzPct val="120000"/>
            </a:pPr>
            <a:r>
              <a:rPr lang="en-US" sz="1800" dirty="0">
                <a:latin typeface="Arial" panose="020B0604020202020204" pitchFamily="34" charset="0"/>
                <a:cs typeface="Arial" panose="020B0604020202020204" pitchFamily="34" charset="0"/>
              </a:rPr>
              <a:t>Decide historical year for ECOS Study, Load Research and Rate Design</a:t>
            </a:r>
          </a:p>
          <a:p>
            <a:pPr lvl="1">
              <a:spcAft>
                <a:spcPts val="300"/>
              </a:spcAft>
              <a:buSzPct val="120000"/>
            </a:pPr>
            <a:r>
              <a:rPr lang="en-US" sz="1800" dirty="0">
                <a:latin typeface="Arial" panose="020B0604020202020204" pitchFamily="34" charset="0"/>
                <a:cs typeface="Arial" panose="020B0604020202020204" pitchFamily="34" charset="0"/>
              </a:rPr>
              <a:t>Coordinate with other departments on rate and tariff Related Changes</a:t>
            </a:r>
            <a:endParaRPr lang="en-US" sz="2200" dirty="0">
              <a:latin typeface="Arial" panose="020B0604020202020204" pitchFamily="34" charset="0"/>
              <a:cs typeface="Arial" panose="020B0604020202020204" pitchFamily="34" charset="0"/>
            </a:endParaRPr>
          </a:p>
          <a:p>
            <a:pPr>
              <a:spcBef>
                <a:spcPts val="1200"/>
              </a:spcBef>
              <a:spcAft>
                <a:spcPts val="1200"/>
              </a:spcAft>
              <a:buClr>
                <a:srgbClr val="00B0F0"/>
              </a:buClr>
              <a:buSzPct val="125000"/>
            </a:pPr>
            <a:r>
              <a:rPr lang="en-US" sz="2000" b="1" dirty="0">
                <a:latin typeface="Arial" panose="020B0604020202020204" pitchFamily="34" charset="0"/>
                <a:cs typeface="Arial" panose="020B0604020202020204" pitchFamily="34" charset="0"/>
              </a:rPr>
              <a:t>Support the O&amp;R Electric and Gas Rates Cases filed in January 2021</a:t>
            </a:r>
          </a:p>
          <a:p>
            <a:pPr lvl="1">
              <a:lnSpc>
                <a:spcPct val="120000"/>
              </a:lnSpc>
              <a:spcAft>
                <a:spcPts val="300"/>
              </a:spcAft>
              <a:buSzPct val="120000"/>
            </a:pPr>
            <a:r>
              <a:rPr lang="en-US" sz="1800" dirty="0">
                <a:latin typeface="Arial" panose="020B0604020202020204" pitchFamily="34" charset="0"/>
                <a:cs typeface="Arial" panose="020B0604020202020204" pitchFamily="34" charset="0"/>
              </a:rPr>
              <a:t>Conduct a Walkthrough to the Parties of the Electric and Gas ECOS Study, Revenue Allocation and Rate Design Process</a:t>
            </a:r>
          </a:p>
          <a:p>
            <a:pPr lvl="1">
              <a:spcAft>
                <a:spcPts val="300"/>
              </a:spcAft>
              <a:buSzPct val="120000"/>
            </a:pPr>
            <a:r>
              <a:rPr lang="en-US" sz="1800" dirty="0">
                <a:latin typeface="Arial" panose="020B0604020202020204" pitchFamily="34" charset="0"/>
                <a:cs typeface="Arial" panose="020B0604020202020204" pitchFamily="34" charset="0"/>
              </a:rPr>
              <a:t>Respond to Interrogatories</a:t>
            </a:r>
          </a:p>
          <a:p>
            <a:pPr lvl="1">
              <a:spcAft>
                <a:spcPts val="300"/>
              </a:spcAft>
              <a:buSzPct val="120000"/>
            </a:pPr>
            <a:r>
              <a:rPr lang="en-US" sz="1800" dirty="0">
                <a:latin typeface="Arial" panose="020B0604020202020204" pitchFamily="34" charset="0"/>
                <a:cs typeface="Arial" panose="020B0604020202020204" pitchFamily="34" charset="0"/>
              </a:rPr>
              <a:t>Analyze Parties’ testimony</a:t>
            </a:r>
          </a:p>
          <a:p>
            <a:pPr lvl="1">
              <a:spcAft>
                <a:spcPts val="300"/>
              </a:spcAft>
              <a:buSzPct val="120000"/>
            </a:pPr>
            <a:r>
              <a:rPr lang="en-US" sz="1800" dirty="0">
                <a:latin typeface="Arial" panose="020B0604020202020204" pitchFamily="34" charset="0"/>
                <a:cs typeface="Arial" panose="020B0604020202020204" pitchFamily="34" charset="0"/>
              </a:rPr>
              <a:t>Write Rebuttal Testimony</a:t>
            </a:r>
          </a:p>
          <a:p>
            <a:pPr lvl="1">
              <a:spcAft>
                <a:spcPts val="300"/>
              </a:spcAft>
              <a:buSzPct val="120000"/>
            </a:pPr>
            <a:r>
              <a:rPr lang="en-US" sz="1800" dirty="0">
                <a:latin typeface="Arial" panose="020B0604020202020204" pitchFamily="34" charset="0"/>
                <a:cs typeface="Arial" panose="020B0604020202020204" pitchFamily="34" charset="0"/>
              </a:rPr>
              <a:t>Participate in Settlement Negotiations and/or Hearings</a:t>
            </a:r>
          </a:p>
          <a:p>
            <a:pPr lvl="1">
              <a:spcAft>
                <a:spcPts val="300"/>
              </a:spcAft>
              <a:buSzPct val="120000"/>
            </a:pPr>
            <a:r>
              <a:rPr lang="en-US" sz="1800" dirty="0">
                <a:latin typeface="Arial" panose="020B0604020202020204" pitchFamily="34" charset="0"/>
                <a:cs typeface="Arial" panose="020B0604020202020204" pitchFamily="34" charset="0"/>
              </a:rPr>
              <a:t>Assist with drafting Joint Proposal</a:t>
            </a:r>
          </a:p>
          <a:p>
            <a:pPr lvl="1">
              <a:spcAft>
                <a:spcPts val="300"/>
              </a:spcAft>
              <a:buSzPct val="120000"/>
            </a:pPr>
            <a:r>
              <a:rPr lang="en-US" sz="1800" dirty="0">
                <a:latin typeface="Arial" panose="020B0604020202020204" pitchFamily="34" charset="0"/>
                <a:cs typeface="Arial" panose="020B0604020202020204" pitchFamily="34" charset="0"/>
              </a:rPr>
              <a:t>Prepare and Final RY1 Compliance Filing</a:t>
            </a:r>
            <a:endParaRPr lang="en-US" sz="2000" dirty="0">
              <a:latin typeface="Arial" panose="020B0604020202020204" pitchFamily="34" charset="0"/>
              <a:cs typeface="Arial" panose="020B0604020202020204" pitchFamily="34" charset="0"/>
            </a:endParaRPr>
          </a:p>
          <a:p>
            <a:pPr>
              <a:spcBef>
                <a:spcPts val="1200"/>
              </a:spcBef>
              <a:spcAft>
                <a:spcPts val="1200"/>
              </a:spcAft>
              <a:buClr>
                <a:srgbClr val="00B0F0"/>
              </a:buClr>
              <a:buSzPct val="125000"/>
            </a:pPr>
            <a:r>
              <a:rPr lang="en-US" sz="2000" b="1" dirty="0">
                <a:latin typeface="Arial" panose="020B0604020202020204" pitchFamily="34" charset="0"/>
                <a:cs typeface="Arial" panose="020B0604020202020204" pitchFamily="34" charset="0"/>
              </a:rPr>
              <a:t>Continue to Research Demand Rates for Gas</a:t>
            </a:r>
          </a:p>
          <a:p>
            <a:pPr marL="0" indent="0">
              <a:buNone/>
            </a:pPr>
            <a:endParaRPr lang="en-US" sz="2400" dirty="0">
              <a:latin typeface="Arial" panose="020B0604020202020204" pitchFamily="34" charset="0"/>
              <a:cs typeface="Arial" panose="020B0604020202020204" pitchFamily="34" charset="0"/>
            </a:endParaRPr>
          </a:p>
          <a:p>
            <a:pPr marL="0" indent="0" algn="ctr">
              <a:buNone/>
            </a:pPr>
            <a:endParaRPr lang="en-US" sz="3200" dirty="0">
              <a:latin typeface="Arial" panose="020B0604020202020204" pitchFamily="34" charset="0"/>
              <a:cs typeface="Arial" panose="020B0604020202020204" pitchFamily="34" charset="0"/>
            </a:endParaRPr>
          </a:p>
          <a:p>
            <a:endParaRPr lang="en-US" dirty="0"/>
          </a:p>
        </p:txBody>
      </p:sp>
      <p:sp>
        <p:nvSpPr>
          <p:cNvPr id="4" name="Title 3">
            <a:extLst>
              <a:ext uri="{FF2B5EF4-FFF2-40B4-BE49-F238E27FC236}">
                <a16:creationId xmlns:a16="http://schemas.microsoft.com/office/drawing/2014/main" id="{48125A1A-9045-45E1-8F67-0F9C527EB361}"/>
              </a:ext>
            </a:extLst>
          </p:cNvPr>
          <p:cNvSpPr>
            <a:spLocks noGrp="1"/>
          </p:cNvSpPr>
          <p:nvPr>
            <p:ph type="title"/>
          </p:nvPr>
        </p:nvSpPr>
        <p:spPr>
          <a:xfrm>
            <a:off x="818651" y="380694"/>
            <a:ext cx="11216640" cy="772161"/>
          </a:xfrm>
        </p:spPr>
        <p:txBody>
          <a:bodyPr>
            <a:normAutofit/>
          </a:bodyPr>
          <a:lstStyle/>
          <a:p>
            <a:r>
              <a:rPr lang="en-US" dirty="0">
                <a:latin typeface="Arial Black" panose="020B0A04020102020204" pitchFamily="34" charset="0"/>
              </a:rPr>
              <a:t>NEXT STEPS</a:t>
            </a:r>
          </a:p>
        </p:txBody>
      </p:sp>
    </p:spTree>
    <p:extLst>
      <p:ext uri="{BB962C8B-B14F-4D97-AF65-F5344CB8AC3E}">
        <p14:creationId xmlns:p14="http://schemas.microsoft.com/office/powerpoint/2010/main" val="89294676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55B842-A02E-434B-BF09-CA6D15D0A3BB}"/>
              </a:ext>
            </a:extLst>
          </p:cNvPr>
          <p:cNvSpPr>
            <a:spLocks noGrp="1"/>
          </p:cNvSpPr>
          <p:nvPr>
            <p:ph type="body" sz="quarter" idx="4294967295"/>
          </p:nvPr>
        </p:nvSpPr>
        <p:spPr>
          <a:xfrm>
            <a:off x="0" y="365125"/>
            <a:ext cx="11217275" cy="306388"/>
          </a:xfrm>
        </p:spPr>
        <p:txBody>
          <a:bodyPr>
            <a:normAutofit fontScale="70000" lnSpcReduction="20000"/>
          </a:bodyPr>
          <a:lstStyle/>
          <a:p>
            <a:endParaRPr lang="en-US" dirty="0"/>
          </a:p>
          <a:p>
            <a:endParaRPr lang="en-US" dirty="0"/>
          </a:p>
        </p:txBody>
      </p:sp>
      <p:sp>
        <p:nvSpPr>
          <p:cNvPr id="3" name="Content Placeholder 2">
            <a:extLst>
              <a:ext uri="{FF2B5EF4-FFF2-40B4-BE49-F238E27FC236}">
                <a16:creationId xmlns:a16="http://schemas.microsoft.com/office/drawing/2014/main" id="{65433154-14A0-4AA3-8FC3-40DBA95DE307}"/>
              </a:ext>
            </a:extLst>
          </p:cNvPr>
          <p:cNvSpPr>
            <a:spLocks noGrp="1"/>
          </p:cNvSpPr>
          <p:nvPr>
            <p:ph idx="4294967295"/>
          </p:nvPr>
        </p:nvSpPr>
        <p:spPr>
          <a:xfrm>
            <a:off x="487362" y="1138237"/>
            <a:ext cx="11217275" cy="4581525"/>
          </a:xfrm>
        </p:spPr>
        <p:txBody>
          <a:bodyPr/>
          <a:lstStyle/>
          <a:p>
            <a:pPr marL="0" indent="0" algn="ctr">
              <a:buNone/>
            </a:pPr>
            <a:endParaRPr lang="en-US" sz="3200" dirty="0">
              <a:latin typeface="Arial" panose="020B0604020202020204" pitchFamily="34" charset="0"/>
              <a:cs typeface="Arial" panose="020B0604020202020204" pitchFamily="34" charset="0"/>
            </a:endParaRPr>
          </a:p>
          <a:p>
            <a:pPr marL="0" indent="0">
              <a:buNone/>
            </a:pPr>
            <a:endParaRPr lang="en-US" sz="3200" dirty="0">
              <a:latin typeface="Arial" panose="020B0604020202020204" pitchFamily="34" charset="0"/>
              <a:cs typeface="Arial" panose="020B0604020202020204" pitchFamily="34" charset="0"/>
            </a:endParaRPr>
          </a:p>
          <a:p>
            <a:pPr marL="0" indent="0" algn="ctr">
              <a:buNone/>
            </a:pPr>
            <a:endParaRPr lang="en-US" sz="3200" dirty="0">
              <a:latin typeface="Arial" panose="020B0604020202020204" pitchFamily="34" charset="0"/>
              <a:cs typeface="Arial" panose="020B0604020202020204" pitchFamily="34" charset="0"/>
            </a:endParaRPr>
          </a:p>
          <a:p>
            <a:pPr marL="0" indent="0" algn="ctr">
              <a:buNone/>
            </a:pPr>
            <a:r>
              <a:rPr lang="en-US" sz="3600" dirty="0">
                <a:latin typeface="Arial" panose="020B0604020202020204" pitchFamily="34" charset="0"/>
                <a:cs typeface="Arial" panose="020B0604020202020204" pitchFamily="34" charset="0"/>
              </a:rPr>
              <a:t>APPENDIX</a:t>
            </a:r>
          </a:p>
          <a:p>
            <a:endParaRPr lang="en-US" dirty="0"/>
          </a:p>
        </p:txBody>
      </p:sp>
    </p:spTree>
    <p:extLst>
      <p:ext uri="{BB962C8B-B14F-4D97-AF65-F5344CB8AC3E}">
        <p14:creationId xmlns:p14="http://schemas.microsoft.com/office/powerpoint/2010/main" val="520477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25689" y="342900"/>
            <a:ext cx="9405761" cy="706438"/>
          </a:xfrm>
        </p:spPr>
        <p:txBody>
          <a:bodyPr/>
          <a:lstStyle/>
          <a:p>
            <a:pPr eaLnBrk="1" hangingPunct="1"/>
            <a:r>
              <a:rPr lang="en-US" sz="3200" dirty="0">
                <a:latin typeface="Arial Black" pitchFamily="-1" charset="0"/>
                <a:ea typeface="ＭＳ Ｐゴシック" pitchFamily="-1" charset="-128"/>
              </a:rPr>
              <a:t>ECOS Process</a:t>
            </a:r>
            <a:br>
              <a:rPr lang="en-US" sz="3200" dirty="0">
                <a:latin typeface="Arial Black" pitchFamily="-1" charset="0"/>
                <a:ea typeface="ＭＳ Ｐゴシック" pitchFamily="-1" charset="-128"/>
              </a:rPr>
            </a:br>
            <a:r>
              <a:rPr lang="en-US" sz="1200" dirty="0">
                <a:latin typeface="Arial Black" pitchFamily="-1" charset="0"/>
                <a:ea typeface="ＭＳ Ｐゴシック" pitchFamily="-1" charset="-128"/>
              </a:rPr>
              <a:t>(POSSIBLY PART OF THE APPENDIX)</a:t>
            </a:r>
          </a:p>
        </p:txBody>
      </p:sp>
      <p:sp>
        <p:nvSpPr>
          <p:cNvPr id="10254" name="Slide Number Placeholder 24"/>
          <p:cNvSpPr>
            <a:spLocks noGrp="1"/>
          </p:cNvSpPr>
          <p:nvPr>
            <p:ph type="sldNum" sz="quarter" idx="12"/>
          </p:nvPr>
        </p:nvSpPr>
        <p:spPr/>
        <p:txBody>
          <a:bodyPr/>
          <a:lstStyle/>
          <a:p>
            <a:pPr>
              <a:defRPr/>
            </a:pPr>
            <a:fld id="{A4546E1D-9A37-404C-88E6-A987D9F8570B}" type="slidenum">
              <a:rPr lang="en-US"/>
              <a:pPr>
                <a:defRPr/>
              </a:pPr>
              <a:t>22</a:t>
            </a:fld>
            <a:endParaRPr lang="en-US"/>
          </a:p>
        </p:txBody>
      </p:sp>
      <p:sp>
        <p:nvSpPr>
          <p:cNvPr id="17412" name="Rectangle 3"/>
          <p:cNvSpPr>
            <a:spLocks noChangeArrowheads="1"/>
          </p:cNvSpPr>
          <p:nvPr/>
        </p:nvSpPr>
        <p:spPr bwMode="auto">
          <a:xfrm>
            <a:off x="1752600" y="1611313"/>
            <a:ext cx="3352800" cy="2057400"/>
          </a:xfrm>
          <a:prstGeom prst="rect">
            <a:avLst/>
          </a:prstGeom>
          <a:noFill/>
          <a:ln w="9525">
            <a:solidFill>
              <a:schemeClr val="tx1"/>
            </a:solidFill>
            <a:miter lim="800000"/>
            <a:headEnd/>
            <a:tailEnd/>
          </a:ln>
        </p:spPr>
        <p:txBody>
          <a:bodyPr wrap="none" anchor="ctr"/>
          <a:lstStyle/>
          <a:p>
            <a:endParaRPr lang="en-US" dirty="0"/>
          </a:p>
        </p:txBody>
      </p:sp>
      <p:sp>
        <p:nvSpPr>
          <p:cNvPr id="17413" name="AutoShape 4"/>
          <p:cNvSpPr>
            <a:spLocks noChangeArrowheads="1"/>
          </p:cNvSpPr>
          <p:nvPr/>
        </p:nvSpPr>
        <p:spPr bwMode="auto">
          <a:xfrm>
            <a:off x="5345113" y="2198688"/>
            <a:ext cx="1066800" cy="457200"/>
          </a:xfrm>
          <a:prstGeom prst="rightArrow">
            <a:avLst>
              <a:gd name="adj1" fmla="val 50000"/>
              <a:gd name="adj2" fmla="val 58333"/>
            </a:avLst>
          </a:prstGeom>
          <a:noFill/>
          <a:ln w="9525">
            <a:solidFill>
              <a:schemeClr val="tx1"/>
            </a:solidFill>
            <a:miter lim="800000"/>
            <a:headEnd/>
            <a:tailEnd/>
          </a:ln>
        </p:spPr>
        <p:txBody>
          <a:bodyPr wrap="none" anchor="ctr"/>
          <a:lstStyle/>
          <a:p>
            <a:endParaRPr lang="en-US"/>
          </a:p>
        </p:txBody>
      </p:sp>
      <p:sp>
        <p:nvSpPr>
          <p:cNvPr id="17414" name="Text Box 5"/>
          <p:cNvSpPr txBox="1">
            <a:spLocks noChangeArrowheads="1"/>
          </p:cNvSpPr>
          <p:nvPr/>
        </p:nvSpPr>
        <p:spPr bwMode="auto">
          <a:xfrm>
            <a:off x="1771650" y="1693863"/>
            <a:ext cx="3505200" cy="1077218"/>
          </a:xfrm>
          <a:prstGeom prst="rect">
            <a:avLst/>
          </a:prstGeom>
          <a:noFill/>
          <a:ln w="9525">
            <a:noFill/>
            <a:miter lim="800000"/>
            <a:headEnd/>
            <a:tailEnd/>
          </a:ln>
        </p:spPr>
        <p:txBody>
          <a:bodyPr>
            <a:spAutoFit/>
          </a:bodyPr>
          <a:lstStyle/>
          <a:p>
            <a:pPr algn="l"/>
            <a:r>
              <a:rPr lang="en-US" sz="1600" b="1"/>
              <a:t>Data Inputs for Functionalization</a:t>
            </a:r>
          </a:p>
          <a:p>
            <a:pPr algn="l">
              <a:buFontTx/>
              <a:buChar char="•"/>
            </a:pPr>
            <a:r>
              <a:rPr lang="en-US" sz="1600"/>
              <a:t> Accounting Data</a:t>
            </a:r>
          </a:p>
          <a:p>
            <a:pPr lvl="1" algn="l">
              <a:buFont typeface="Wingdings" pitchFamily="2" charset="2"/>
              <a:buChar char="Ø"/>
            </a:pPr>
            <a:r>
              <a:rPr lang="en-US" sz="1600"/>
              <a:t>PSC Annual Report</a:t>
            </a:r>
          </a:p>
          <a:p>
            <a:pPr lvl="1" algn="l">
              <a:buFont typeface="Wingdings" pitchFamily="2" charset="2"/>
              <a:buChar char="Ø"/>
            </a:pPr>
            <a:r>
              <a:rPr lang="en-US" sz="1600"/>
              <a:t>Other Company Data</a:t>
            </a:r>
          </a:p>
        </p:txBody>
      </p:sp>
      <p:sp>
        <p:nvSpPr>
          <p:cNvPr id="17415" name="Rectangle 6"/>
          <p:cNvSpPr>
            <a:spLocks noChangeArrowheads="1"/>
          </p:cNvSpPr>
          <p:nvPr/>
        </p:nvSpPr>
        <p:spPr bwMode="auto">
          <a:xfrm>
            <a:off x="6553200" y="1905000"/>
            <a:ext cx="2362200" cy="1447800"/>
          </a:xfrm>
          <a:prstGeom prst="rect">
            <a:avLst/>
          </a:prstGeom>
          <a:noFill/>
          <a:ln w="9525">
            <a:solidFill>
              <a:schemeClr val="tx1"/>
            </a:solidFill>
            <a:miter lim="800000"/>
            <a:headEnd/>
            <a:tailEnd/>
          </a:ln>
        </p:spPr>
        <p:txBody>
          <a:bodyPr wrap="none" anchor="ctr"/>
          <a:lstStyle/>
          <a:p>
            <a:endParaRPr lang="en-US"/>
          </a:p>
        </p:txBody>
      </p:sp>
      <p:sp>
        <p:nvSpPr>
          <p:cNvPr id="17416" name="Text Box 7"/>
          <p:cNvSpPr txBox="1">
            <a:spLocks noChangeArrowheads="1"/>
          </p:cNvSpPr>
          <p:nvPr/>
        </p:nvSpPr>
        <p:spPr bwMode="auto">
          <a:xfrm>
            <a:off x="6738938" y="1878013"/>
            <a:ext cx="2032000" cy="1077218"/>
          </a:xfrm>
          <a:prstGeom prst="rect">
            <a:avLst/>
          </a:prstGeom>
          <a:noFill/>
          <a:ln w="9525">
            <a:noFill/>
            <a:miter lim="800000"/>
            <a:headEnd/>
            <a:tailEnd/>
          </a:ln>
        </p:spPr>
        <p:txBody>
          <a:bodyPr>
            <a:spAutoFit/>
          </a:bodyPr>
          <a:lstStyle/>
          <a:p>
            <a:r>
              <a:rPr lang="en-US" sz="1600" b="1" dirty="0"/>
              <a:t>Functionalization</a:t>
            </a:r>
          </a:p>
          <a:p>
            <a:pPr algn="l">
              <a:buFontTx/>
              <a:buChar char="•"/>
            </a:pPr>
            <a:r>
              <a:rPr lang="en-US" sz="1600" dirty="0"/>
              <a:t> Direct</a:t>
            </a:r>
          </a:p>
          <a:p>
            <a:pPr algn="l">
              <a:buFontTx/>
              <a:buChar char="•"/>
            </a:pPr>
            <a:r>
              <a:rPr lang="en-US" sz="1600" dirty="0"/>
              <a:t> Cost Causation</a:t>
            </a:r>
          </a:p>
          <a:p>
            <a:pPr algn="l">
              <a:buFontTx/>
              <a:buChar char="•"/>
            </a:pPr>
            <a:r>
              <a:rPr lang="en-US" sz="1600" dirty="0"/>
              <a:t> Special Studies</a:t>
            </a:r>
          </a:p>
        </p:txBody>
      </p:sp>
      <p:sp>
        <p:nvSpPr>
          <p:cNvPr id="17417" name="AutoShape 8"/>
          <p:cNvSpPr>
            <a:spLocks noChangeArrowheads="1"/>
          </p:cNvSpPr>
          <p:nvPr/>
        </p:nvSpPr>
        <p:spPr bwMode="auto">
          <a:xfrm>
            <a:off x="9144000" y="2895600"/>
            <a:ext cx="1219200" cy="2743200"/>
          </a:xfrm>
          <a:prstGeom prst="curvedLeftArrow">
            <a:avLst>
              <a:gd name="adj1" fmla="val 29542"/>
              <a:gd name="adj2" fmla="val 108521"/>
              <a:gd name="adj3" fmla="val 33333"/>
            </a:avLst>
          </a:prstGeom>
          <a:noFill/>
          <a:ln w="9525">
            <a:solidFill>
              <a:schemeClr val="tx1"/>
            </a:solidFill>
            <a:miter lim="800000"/>
            <a:headEnd/>
            <a:tailEnd/>
          </a:ln>
        </p:spPr>
        <p:txBody>
          <a:bodyPr wrap="none" anchor="ctr"/>
          <a:lstStyle/>
          <a:p>
            <a:endParaRPr lang="en-US"/>
          </a:p>
        </p:txBody>
      </p:sp>
      <p:sp>
        <p:nvSpPr>
          <p:cNvPr id="17418" name="Rectangle 9"/>
          <p:cNvSpPr>
            <a:spLocks noChangeArrowheads="1"/>
          </p:cNvSpPr>
          <p:nvPr/>
        </p:nvSpPr>
        <p:spPr bwMode="auto">
          <a:xfrm>
            <a:off x="1752600" y="4267200"/>
            <a:ext cx="3733800" cy="1847850"/>
          </a:xfrm>
          <a:prstGeom prst="rect">
            <a:avLst/>
          </a:prstGeom>
          <a:noFill/>
          <a:ln w="9525">
            <a:solidFill>
              <a:schemeClr val="tx1"/>
            </a:solidFill>
            <a:miter lim="800000"/>
            <a:headEnd/>
            <a:tailEnd/>
          </a:ln>
        </p:spPr>
        <p:txBody>
          <a:bodyPr wrap="none" anchor="ctr"/>
          <a:lstStyle/>
          <a:p>
            <a:endParaRPr lang="en-US"/>
          </a:p>
        </p:txBody>
      </p:sp>
      <p:sp>
        <p:nvSpPr>
          <p:cNvPr id="17419" name="Text Box 11"/>
          <p:cNvSpPr txBox="1">
            <a:spLocks noChangeArrowheads="1"/>
          </p:cNvSpPr>
          <p:nvPr/>
        </p:nvSpPr>
        <p:spPr bwMode="auto">
          <a:xfrm>
            <a:off x="1774825" y="4298951"/>
            <a:ext cx="3581400" cy="1323439"/>
          </a:xfrm>
          <a:prstGeom prst="rect">
            <a:avLst/>
          </a:prstGeom>
          <a:noFill/>
          <a:ln w="9525">
            <a:noFill/>
            <a:miter lim="800000"/>
            <a:headEnd/>
            <a:tailEnd/>
          </a:ln>
        </p:spPr>
        <p:txBody>
          <a:bodyPr>
            <a:spAutoFit/>
          </a:bodyPr>
          <a:lstStyle/>
          <a:p>
            <a:r>
              <a:rPr lang="en-US" sz="1600" b="1"/>
              <a:t>Results</a:t>
            </a:r>
          </a:p>
          <a:p>
            <a:pPr algn="l">
              <a:buFontTx/>
              <a:buChar char="•"/>
            </a:pPr>
            <a:r>
              <a:rPr lang="en-US" sz="1400"/>
              <a:t> </a:t>
            </a:r>
            <a:r>
              <a:rPr lang="en-US" sz="1600"/>
              <a:t>System and class rates of return  </a:t>
            </a:r>
          </a:p>
          <a:p>
            <a:pPr algn="l">
              <a:buFontTx/>
              <a:buChar char="•"/>
            </a:pPr>
            <a:r>
              <a:rPr lang="en-US" sz="1600"/>
              <a:t> Revenue surpluses and    </a:t>
            </a:r>
          </a:p>
          <a:p>
            <a:pPr algn="l"/>
            <a:r>
              <a:rPr lang="en-US" sz="1600"/>
              <a:t>   deficiencies by class</a:t>
            </a:r>
          </a:p>
          <a:p>
            <a:pPr algn="l">
              <a:buFontTx/>
              <a:buChar char="•"/>
            </a:pPr>
            <a:r>
              <a:rPr lang="en-US" sz="1600"/>
              <a:t> Customer Costs by class</a:t>
            </a:r>
          </a:p>
        </p:txBody>
      </p:sp>
      <p:sp>
        <p:nvSpPr>
          <p:cNvPr id="17420" name="Rectangle 13"/>
          <p:cNvSpPr>
            <a:spLocks noChangeArrowheads="1"/>
          </p:cNvSpPr>
          <p:nvPr/>
        </p:nvSpPr>
        <p:spPr bwMode="auto">
          <a:xfrm>
            <a:off x="6477000" y="4191000"/>
            <a:ext cx="2590800" cy="1828800"/>
          </a:xfrm>
          <a:prstGeom prst="rect">
            <a:avLst/>
          </a:prstGeom>
          <a:noFill/>
          <a:ln w="9525">
            <a:solidFill>
              <a:schemeClr val="tx1"/>
            </a:solidFill>
            <a:miter lim="800000"/>
            <a:headEnd/>
            <a:tailEnd/>
          </a:ln>
        </p:spPr>
        <p:txBody>
          <a:bodyPr wrap="none" anchor="ctr"/>
          <a:lstStyle/>
          <a:p>
            <a:endParaRPr lang="en-US"/>
          </a:p>
        </p:txBody>
      </p:sp>
      <p:sp>
        <p:nvSpPr>
          <p:cNvPr id="17421" name="AutoShape 15"/>
          <p:cNvSpPr>
            <a:spLocks noChangeArrowheads="1"/>
          </p:cNvSpPr>
          <p:nvPr/>
        </p:nvSpPr>
        <p:spPr bwMode="auto">
          <a:xfrm>
            <a:off x="5638800" y="4724400"/>
            <a:ext cx="609600" cy="381000"/>
          </a:xfrm>
          <a:prstGeom prst="leftArrow">
            <a:avLst>
              <a:gd name="adj1" fmla="val 50000"/>
              <a:gd name="adj2" fmla="val 40000"/>
            </a:avLst>
          </a:prstGeom>
          <a:noFill/>
          <a:ln w="9525">
            <a:solidFill>
              <a:schemeClr val="tx1"/>
            </a:solidFill>
            <a:miter lim="800000"/>
            <a:headEnd/>
            <a:tailEnd/>
          </a:ln>
        </p:spPr>
        <p:txBody>
          <a:bodyPr wrap="none" anchor="ctr"/>
          <a:lstStyle/>
          <a:p>
            <a:endParaRPr lang="en-US"/>
          </a:p>
        </p:txBody>
      </p:sp>
      <p:sp>
        <p:nvSpPr>
          <p:cNvPr id="17422" name="Text Box 16"/>
          <p:cNvSpPr txBox="1">
            <a:spLocks noChangeArrowheads="1"/>
          </p:cNvSpPr>
          <p:nvPr/>
        </p:nvSpPr>
        <p:spPr bwMode="auto">
          <a:xfrm>
            <a:off x="6537326" y="4232275"/>
            <a:ext cx="2682875" cy="1415772"/>
          </a:xfrm>
          <a:prstGeom prst="rect">
            <a:avLst/>
          </a:prstGeom>
          <a:noFill/>
          <a:ln w="9525">
            <a:noFill/>
            <a:miter lim="800000"/>
            <a:headEnd/>
            <a:tailEnd/>
          </a:ln>
        </p:spPr>
        <p:txBody>
          <a:bodyPr>
            <a:spAutoFit/>
          </a:bodyPr>
          <a:lstStyle/>
          <a:p>
            <a:r>
              <a:rPr lang="en-US" sz="1600" b="1"/>
              <a:t>Data Input for</a:t>
            </a:r>
          </a:p>
          <a:p>
            <a:r>
              <a:rPr lang="en-US" sz="1600" b="1"/>
              <a:t> Allocation</a:t>
            </a:r>
          </a:p>
          <a:p>
            <a:pPr algn="l">
              <a:buFontTx/>
              <a:buChar char="•"/>
            </a:pPr>
            <a:r>
              <a:rPr lang="en-US"/>
              <a:t> </a:t>
            </a:r>
            <a:r>
              <a:rPr lang="en-US" sz="1600"/>
              <a:t>Class Demand Study</a:t>
            </a:r>
          </a:p>
          <a:p>
            <a:pPr algn="l">
              <a:buFontTx/>
              <a:buChar char="•"/>
            </a:pPr>
            <a:r>
              <a:rPr lang="en-US" sz="1600"/>
              <a:t> Revenues</a:t>
            </a:r>
          </a:p>
          <a:p>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414116"/>
            <a:ext cx="10655300" cy="636040"/>
          </a:xfrm>
        </p:spPr>
        <p:txBody>
          <a:bodyPr>
            <a:noAutofit/>
          </a:bodyPr>
          <a:lstStyle/>
          <a:p>
            <a:pPr lvl="2" indent="-304689">
              <a:buSzPct val="125000"/>
              <a:tabLst>
                <a:tab pos="1597025" algn="l"/>
              </a:tabLst>
            </a:pPr>
            <a:r>
              <a:rPr lang="en-US" sz="1600" b="1" dirty="0">
                <a:latin typeface="Arial Black" panose="020B0A04020102020204" pitchFamily="34" charset="0"/>
              </a:rPr>
              <a:t>Rate Case Overview</a:t>
            </a:r>
            <a:br>
              <a:rPr lang="en-US" sz="2400" b="1" dirty="0">
                <a:latin typeface="Arial Black" panose="020B0A04020102020204" pitchFamily="34" charset="0"/>
              </a:rPr>
            </a:br>
            <a:r>
              <a:rPr lang="en-US" sz="2400" b="1" dirty="0">
                <a:latin typeface="Arial Black" panose="020B0A04020102020204" pitchFamily="34" charset="0"/>
              </a:rPr>
              <a:t>Timeline – Approximately 11 Month Process</a:t>
            </a:r>
          </a:p>
        </p:txBody>
      </p:sp>
      <p:sp>
        <p:nvSpPr>
          <p:cNvPr id="5" name="Title 1">
            <a:extLst>
              <a:ext uri="{FF2B5EF4-FFF2-40B4-BE49-F238E27FC236}">
                <a16:creationId xmlns:a16="http://schemas.microsoft.com/office/drawing/2014/main" id="{1EEB974C-D58F-4322-9B28-0F19E0189A14}"/>
              </a:ext>
            </a:extLst>
          </p:cNvPr>
          <p:cNvSpPr txBox="1">
            <a:spLocks/>
          </p:cNvSpPr>
          <p:nvPr/>
        </p:nvSpPr>
        <p:spPr>
          <a:xfrm>
            <a:off x="838200" y="779189"/>
            <a:ext cx="10515600" cy="471633"/>
          </a:xfrm>
          <a:prstGeom prst="rect">
            <a:avLst/>
          </a:prstGeom>
        </p:spPr>
        <p:txBody>
          <a:bodyPr vert="horz" lIns="0" tIns="45720" rIns="91440" bIns="45720" rtlCol="0" anchor="ctr">
            <a:normAutofit fontScale="47500" lnSpcReduction="20000"/>
          </a:bodyPr>
          <a:lstStyle>
            <a:lvl1pPr algn="l" defTabSz="914400" rtl="0" eaLnBrk="1" latinLnBrk="0" hangingPunct="1">
              <a:lnSpc>
                <a:spcPct val="90000"/>
              </a:lnSpc>
              <a:spcBef>
                <a:spcPct val="0"/>
              </a:spcBef>
              <a:buNone/>
              <a:defRPr sz="2400" kern="1200" baseline="0">
                <a:solidFill>
                  <a:schemeClr val="tx1"/>
                </a:solidFill>
                <a:latin typeface="+mj-lt"/>
                <a:ea typeface="+mj-ea"/>
                <a:cs typeface="+mj-cs"/>
              </a:defRPr>
            </a:lvl1pPr>
          </a:lstStyle>
          <a:p>
            <a:r>
              <a:rPr lang="en-US" altLang="en-US" sz="4000" dirty="0">
                <a:latin typeface="Arial Black" panose="020B0A04020102020204" pitchFamily="34" charset="0"/>
                <a:ea typeface="ＭＳ Ｐゴシック" pitchFamily="34" charset="-128"/>
              </a:rPr>
              <a:t> </a:t>
            </a:r>
            <a:br>
              <a:rPr lang="en-US" altLang="en-US" dirty="0">
                <a:ea typeface="ＭＳ Ｐゴシック" pitchFamily="34" charset="-128"/>
              </a:rPr>
            </a:br>
            <a:endParaRPr lang="en-US" altLang="en-US" dirty="0">
              <a:ea typeface="ＭＳ Ｐゴシック" pitchFamily="34" charset="-128"/>
            </a:endParaRPr>
          </a:p>
        </p:txBody>
      </p:sp>
      <p:graphicFrame>
        <p:nvGraphicFramePr>
          <p:cNvPr id="8" name="Diagram 7">
            <a:extLst>
              <a:ext uri="{FF2B5EF4-FFF2-40B4-BE49-F238E27FC236}">
                <a16:creationId xmlns:a16="http://schemas.microsoft.com/office/drawing/2014/main" id="{E92BFEF3-5E78-4620-9E2A-351BE9A8673A}"/>
              </a:ext>
            </a:extLst>
          </p:cNvPr>
          <p:cNvGraphicFramePr/>
          <p:nvPr/>
        </p:nvGraphicFramePr>
        <p:xfrm>
          <a:off x="564771" y="3981283"/>
          <a:ext cx="10756897" cy="8677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83">
            <a:extLst>
              <a:ext uri="{FF2B5EF4-FFF2-40B4-BE49-F238E27FC236}">
                <a16:creationId xmlns:a16="http://schemas.microsoft.com/office/drawing/2014/main" id="{228216A5-C21B-4711-97B5-5B4540E37451}"/>
              </a:ext>
            </a:extLst>
          </p:cNvPr>
          <p:cNvSpPr txBox="1">
            <a:spLocks noChangeArrowheads="1"/>
          </p:cNvSpPr>
          <p:nvPr/>
        </p:nvSpPr>
        <p:spPr bwMode="auto">
          <a:xfrm>
            <a:off x="580347" y="2541922"/>
            <a:ext cx="102802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200"/>
              </a:spcBef>
              <a:buClr>
                <a:srgbClr val="0790EC"/>
              </a:buClr>
              <a:buSzPct val="125000"/>
              <a:buFont typeface="Times" pitchFamily="18" charset="0"/>
              <a:buChar char="•"/>
              <a:defRPr sz="2400">
                <a:solidFill>
                  <a:schemeClr val="tx1"/>
                </a:solidFill>
                <a:latin typeface="Arial" charset="0"/>
                <a:ea typeface="ＭＳ Ｐゴシック" pitchFamily="34" charset="-128"/>
              </a:defRPr>
            </a:lvl1pPr>
            <a:lvl2pPr marL="742950" indent="-285750">
              <a:spcBef>
                <a:spcPts val="600"/>
              </a:spcBef>
              <a:buClr>
                <a:srgbClr val="0790EC"/>
              </a:buClr>
              <a:buSzPct val="130000"/>
              <a:buFont typeface="Times" pitchFamily="18" charset="0"/>
              <a:buChar char="–"/>
              <a:defRPr sz="2200">
                <a:solidFill>
                  <a:schemeClr val="tx1"/>
                </a:solidFill>
                <a:latin typeface="Arial" charset="0"/>
                <a:ea typeface="ＭＳ Ｐゴシック" pitchFamily="34" charset="-128"/>
              </a:defRPr>
            </a:lvl2pPr>
            <a:lvl3pPr marL="1143000" indent="-228600">
              <a:spcBef>
                <a:spcPts val="600"/>
              </a:spcBef>
              <a:buClr>
                <a:srgbClr val="0790EC"/>
              </a:buClr>
              <a:buSzPct val="110000"/>
              <a:buFont typeface="Times" pitchFamily="18" charset="0"/>
              <a:buChar char="•"/>
              <a:defRPr sz="2000">
                <a:solidFill>
                  <a:schemeClr val="tx1"/>
                </a:solidFill>
                <a:latin typeface="Arial" charset="0"/>
                <a:ea typeface="ＭＳ Ｐゴシック" pitchFamily="34" charset="-128"/>
              </a:defRPr>
            </a:lvl3pPr>
            <a:lvl4pPr marL="1600200" indent="-228600">
              <a:spcBef>
                <a:spcPts val="600"/>
              </a:spcBef>
              <a:buClr>
                <a:srgbClr val="0790EC"/>
              </a:buClr>
              <a:buSzPct val="110000"/>
              <a:buFont typeface="Times" pitchFamily="18" charset="0"/>
              <a:buChar char="–"/>
              <a:defRPr sz="2000">
                <a:solidFill>
                  <a:schemeClr val="tx1"/>
                </a:solidFill>
                <a:latin typeface="Arial" charset="0"/>
                <a:ea typeface="ＭＳ Ｐゴシック" pitchFamily="34" charset="-128"/>
              </a:defRPr>
            </a:lvl4pPr>
            <a:lvl5pPr marL="2057400" indent="-228600">
              <a:spcBef>
                <a:spcPts val="600"/>
              </a:spcBef>
              <a:buClr>
                <a:srgbClr val="0790EC"/>
              </a:buClr>
              <a:buFont typeface="Times" pitchFamily="18" charset="0"/>
              <a:buChar char="•"/>
              <a:defRPr sz="2000">
                <a:solidFill>
                  <a:schemeClr val="tx1"/>
                </a:solidFill>
                <a:latin typeface="Arial" charset="0"/>
                <a:ea typeface="ＭＳ Ｐゴシック" pitchFamily="34" charset="-128"/>
              </a:defRPr>
            </a:lvl5pPr>
            <a:lvl6pPr marL="2514600" indent="-228600" fontAlgn="base">
              <a:spcBef>
                <a:spcPts val="600"/>
              </a:spcBef>
              <a:spcAft>
                <a:spcPct val="0"/>
              </a:spcAft>
              <a:buClr>
                <a:srgbClr val="0790EC"/>
              </a:buClr>
              <a:buFont typeface="Times" pitchFamily="18" charset="0"/>
              <a:buChar char="•"/>
              <a:defRPr sz="2000">
                <a:solidFill>
                  <a:schemeClr val="tx1"/>
                </a:solidFill>
                <a:latin typeface="Arial" charset="0"/>
                <a:ea typeface="ＭＳ Ｐゴシック" pitchFamily="34" charset="-128"/>
              </a:defRPr>
            </a:lvl6pPr>
            <a:lvl7pPr marL="2971800" indent="-228600" fontAlgn="base">
              <a:spcBef>
                <a:spcPts val="600"/>
              </a:spcBef>
              <a:spcAft>
                <a:spcPct val="0"/>
              </a:spcAft>
              <a:buClr>
                <a:srgbClr val="0790EC"/>
              </a:buClr>
              <a:buFont typeface="Times" pitchFamily="18" charset="0"/>
              <a:buChar char="•"/>
              <a:defRPr sz="2000">
                <a:solidFill>
                  <a:schemeClr val="tx1"/>
                </a:solidFill>
                <a:latin typeface="Arial" charset="0"/>
                <a:ea typeface="ＭＳ Ｐゴシック" pitchFamily="34" charset="-128"/>
              </a:defRPr>
            </a:lvl7pPr>
            <a:lvl8pPr marL="3429000" indent="-228600" fontAlgn="base">
              <a:spcBef>
                <a:spcPts val="600"/>
              </a:spcBef>
              <a:spcAft>
                <a:spcPct val="0"/>
              </a:spcAft>
              <a:buClr>
                <a:srgbClr val="0790EC"/>
              </a:buClr>
              <a:buFont typeface="Times" pitchFamily="18" charset="0"/>
              <a:buChar char="•"/>
              <a:defRPr sz="2000">
                <a:solidFill>
                  <a:schemeClr val="tx1"/>
                </a:solidFill>
                <a:latin typeface="Arial" charset="0"/>
                <a:ea typeface="ＭＳ Ｐゴシック" pitchFamily="34" charset="-128"/>
              </a:defRPr>
            </a:lvl8pPr>
            <a:lvl9pPr marL="3886200" indent="-228600" fontAlgn="base">
              <a:spcBef>
                <a:spcPts val="600"/>
              </a:spcBef>
              <a:spcAft>
                <a:spcPct val="0"/>
              </a:spcAft>
              <a:buClr>
                <a:srgbClr val="0790EC"/>
              </a:buClr>
              <a:buFont typeface="Times" pitchFamily="18" charset="0"/>
              <a:buChar char="•"/>
              <a:defRPr sz="2000">
                <a:solidFill>
                  <a:schemeClr val="tx1"/>
                </a:solidFill>
                <a:latin typeface="Arial" charset="0"/>
                <a:ea typeface="ＭＳ Ｐゴシック" pitchFamily="34" charset="-128"/>
              </a:defRPr>
            </a:lvl9pPr>
          </a:lstStyle>
          <a:p>
            <a:pPr algn="ctr">
              <a:spcBef>
                <a:spcPct val="0"/>
              </a:spcBef>
              <a:buClrTx/>
              <a:buSzTx/>
              <a:buFontTx/>
              <a:buNone/>
            </a:pPr>
            <a:r>
              <a:rPr lang="en-US" altLang="en-US" sz="1300" b="1" dirty="0"/>
              <a:t>Rate case filed</a:t>
            </a:r>
          </a:p>
        </p:txBody>
      </p:sp>
      <p:sp>
        <p:nvSpPr>
          <p:cNvPr id="11" name="TextBox 83">
            <a:extLst>
              <a:ext uri="{FF2B5EF4-FFF2-40B4-BE49-F238E27FC236}">
                <a16:creationId xmlns:a16="http://schemas.microsoft.com/office/drawing/2014/main" id="{A765434C-366D-480B-8C50-8A6A02C4EF98}"/>
              </a:ext>
            </a:extLst>
          </p:cNvPr>
          <p:cNvSpPr txBox="1">
            <a:spLocks noChangeArrowheads="1"/>
          </p:cNvSpPr>
          <p:nvPr/>
        </p:nvSpPr>
        <p:spPr bwMode="auto">
          <a:xfrm>
            <a:off x="1599974" y="2059886"/>
            <a:ext cx="111197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200"/>
              </a:spcBef>
              <a:buClr>
                <a:srgbClr val="0790EC"/>
              </a:buClr>
              <a:buSzPct val="125000"/>
              <a:buFont typeface="Times" pitchFamily="18" charset="0"/>
              <a:buChar char="•"/>
              <a:defRPr sz="2400">
                <a:solidFill>
                  <a:schemeClr val="tx1"/>
                </a:solidFill>
                <a:latin typeface="Arial" charset="0"/>
                <a:ea typeface="ＭＳ Ｐゴシック" pitchFamily="34" charset="-128"/>
              </a:defRPr>
            </a:lvl1pPr>
            <a:lvl2pPr marL="742950" indent="-285750">
              <a:spcBef>
                <a:spcPts val="600"/>
              </a:spcBef>
              <a:buClr>
                <a:srgbClr val="0790EC"/>
              </a:buClr>
              <a:buSzPct val="130000"/>
              <a:buFont typeface="Times" pitchFamily="18" charset="0"/>
              <a:buChar char="–"/>
              <a:defRPr sz="2200">
                <a:solidFill>
                  <a:schemeClr val="tx1"/>
                </a:solidFill>
                <a:latin typeface="Arial" charset="0"/>
                <a:ea typeface="ＭＳ Ｐゴシック" pitchFamily="34" charset="-128"/>
              </a:defRPr>
            </a:lvl2pPr>
            <a:lvl3pPr marL="1143000" indent="-228600">
              <a:spcBef>
                <a:spcPts val="600"/>
              </a:spcBef>
              <a:buClr>
                <a:srgbClr val="0790EC"/>
              </a:buClr>
              <a:buSzPct val="110000"/>
              <a:buFont typeface="Times" pitchFamily="18" charset="0"/>
              <a:buChar char="•"/>
              <a:defRPr sz="2000">
                <a:solidFill>
                  <a:schemeClr val="tx1"/>
                </a:solidFill>
                <a:latin typeface="Arial" charset="0"/>
                <a:ea typeface="ＭＳ Ｐゴシック" pitchFamily="34" charset="-128"/>
              </a:defRPr>
            </a:lvl3pPr>
            <a:lvl4pPr marL="1600200" indent="-228600">
              <a:spcBef>
                <a:spcPts val="600"/>
              </a:spcBef>
              <a:buClr>
                <a:srgbClr val="0790EC"/>
              </a:buClr>
              <a:buSzPct val="110000"/>
              <a:buFont typeface="Times" pitchFamily="18" charset="0"/>
              <a:buChar char="–"/>
              <a:defRPr sz="2000">
                <a:solidFill>
                  <a:schemeClr val="tx1"/>
                </a:solidFill>
                <a:latin typeface="Arial" charset="0"/>
                <a:ea typeface="ＭＳ Ｐゴシック" pitchFamily="34" charset="-128"/>
              </a:defRPr>
            </a:lvl4pPr>
            <a:lvl5pPr marL="2057400" indent="-228600">
              <a:spcBef>
                <a:spcPts val="600"/>
              </a:spcBef>
              <a:buClr>
                <a:srgbClr val="0790EC"/>
              </a:buClr>
              <a:buFont typeface="Times" pitchFamily="18" charset="0"/>
              <a:buChar char="•"/>
              <a:defRPr sz="2000">
                <a:solidFill>
                  <a:schemeClr val="tx1"/>
                </a:solidFill>
                <a:latin typeface="Arial" charset="0"/>
                <a:ea typeface="ＭＳ Ｐゴシック" pitchFamily="34" charset="-128"/>
              </a:defRPr>
            </a:lvl5pPr>
            <a:lvl6pPr marL="2514600" indent="-228600" fontAlgn="base">
              <a:spcBef>
                <a:spcPts val="600"/>
              </a:spcBef>
              <a:spcAft>
                <a:spcPct val="0"/>
              </a:spcAft>
              <a:buClr>
                <a:srgbClr val="0790EC"/>
              </a:buClr>
              <a:buFont typeface="Times" pitchFamily="18" charset="0"/>
              <a:buChar char="•"/>
              <a:defRPr sz="2000">
                <a:solidFill>
                  <a:schemeClr val="tx1"/>
                </a:solidFill>
                <a:latin typeface="Arial" charset="0"/>
                <a:ea typeface="ＭＳ Ｐゴシック" pitchFamily="34" charset="-128"/>
              </a:defRPr>
            </a:lvl6pPr>
            <a:lvl7pPr marL="2971800" indent="-228600" fontAlgn="base">
              <a:spcBef>
                <a:spcPts val="600"/>
              </a:spcBef>
              <a:spcAft>
                <a:spcPct val="0"/>
              </a:spcAft>
              <a:buClr>
                <a:srgbClr val="0790EC"/>
              </a:buClr>
              <a:buFont typeface="Times" pitchFamily="18" charset="0"/>
              <a:buChar char="•"/>
              <a:defRPr sz="2000">
                <a:solidFill>
                  <a:schemeClr val="tx1"/>
                </a:solidFill>
                <a:latin typeface="Arial" charset="0"/>
                <a:ea typeface="ＭＳ Ｐゴシック" pitchFamily="34" charset="-128"/>
              </a:defRPr>
            </a:lvl7pPr>
            <a:lvl8pPr marL="3429000" indent="-228600" fontAlgn="base">
              <a:spcBef>
                <a:spcPts val="600"/>
              </a:spcBef>
              <a:spcAft>
                <a:spcPct val="0"/>
              </a:spcAft>
              <a:buClr>
                <a:srgbClr val="0790EC"/>
              </a:buClr>
              <a:buFont typeface="Times" pitchFamily="18" charset="0"/>
              <a:buChar char="•"/>
              <a:defRPr sz="2000">
                <a:solidFill>
                  <a:schemeClr val="tx1"/>
                </a:solidFill>
                <a:latin typeface="Arial" charset="0"/>
                <a:ea typeface="ＭＳ Ｐゴシック" pitchFamily="34" charset="-128"/>
              </a:defRPr>
            </a:lvl8pPr>
            <a:lvl9pPr marL="3886200" indent="-228600" fontAlgn="base">
              <a:spcBef>
                <a:spcPts val="600"/>
              </a:spcBef>
              <a:spcAft>
                <a:spcPct val="0"/>
              </a:spcAft>
              <a:buClr>
                <a:srgbClr val="0790EC"/>
              </a:buClr>
              <a:buFont typeface="Times" pitchFamily="18" charset="0"/>
              <a:buChar char="•"/>
              <a:defRPr sz="2000">
                <a:solidFill>
                  <a:schemeClr val="tx1"/>
                </a:solidFill>
                <a:latin typeface="Arial" charset="0"/>
                <a:ea typeface="ＭＳ Ｐゴシック" pitchFamily="34" charset="-128"/>
              </a:defRPr>
            </a:lvl9pPr>
          </a:lstStyle>
          <a:p>
            <a:pPr algn="ctr">
              <a:spcBef>
                <a:spcPct val="0"/>
              </a:spcBef>
              <a:buClrTx/>
              <a:buSzTx/>
              <a:buFontTx/>
              <a:buNone/>
            </a:pPr>
            <a:r>
              <a:rPr lang="en-US" altLang="en-US" sz="1300" b="1" dirty="0"/>
              <a:t>Technical</a:t>
            </a:r>
            <a:r>
              <a:rPr lang="en-US" altLang="en-US" sz="1200" b="1" dirty="0"/>
              <a:t> </a:t>
            </a:r>
            <a:r>
              <a:rPr lang="en-US" altLang="en-US" sz="1300" b="1" dirty="0"/>
              <a:t>Conference</a:t>
            </a:r>
            <a:r>
              <a:rPr lang="en-US" altLang="en-US" sz="1200" b="1" dirty="0"/>
              <a:t> </a:t>
            </a:r>
          </a:p>
        </p:txBody>
      </p:sp>
      <p:sp>
        <p:nvSpPr>
          <p:cNvPr id="12" name="TextBox 83">
            <a:extLst>
              <a:ext uri="{FF2B5EF4-FFF2-40B4-BE49-F238E27FC236}">
                <a16:creationId xmlns:a16="http://schemas.microsoft.com/office/drawing/2014/main" id="{472D1111-227D-4092-B0C2-C0B579D28DE6}"/>
              </a:ext>
            </a:extLst>
          </p:cNvPr>
          <p:cNvSpPr txBox="1">
            <a:spLocks noChangeArrowheads="1"/>
          </p:cNvSpPr>
          <p:nvPr/>
        </p:nvSpPr>
        <p:spPr bwMode="auto">
          <a:xfrm>
            <a:off x="2606788" y="2530468"/>
            <a:ext cx="1155493"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200"/>
              </a:spcBef>
              <a:buClr>
                <a:srgbClr val="0790EC"/>
              </a:buClr>
              <a:buSzPct val="125000"/>
              <a:buFont typeface="Times" pitchFamily="18" charset="0"/>
              <a:buChar char="•"/>
              <a:defRPr sz="2400">
                <a:solidFill>
                  <a:schemeClr val="tx1"/>
                </a:solidFill>
                <a:latin typeface="Arial" charset="0"/>
                <a:ea typeface="ＭＳ Ｐゴシック" pitchFamily="34" charset="-128"/>
              </a:defRPr>
            </a:lvl1pPr>
            <a:lvl2pPr marL="742950" indent="-285750">
              <a:spcBef>
                <a:spcPts val="600"/>
              </a:spcBef>
              <a:buClr>
                <a:srgbClr val="0790EC"/>
              </a:buClr>
              <a:buSzPct val="130000"/>
              <a:buFont typeface="Times" pitchFamily="18" charset="0"/>
              <a:buChar char="–"/>
              <a:defRPr sz="2200">
                <a:solidFill>
                  <a:schemeClr val="tx1"/>
                </a:solidFill>
                <a:latin typeface="Arial" charset="0"/>
                <a:ea typeface="ＭＳ Ｐゴシック" pitchFamily="34" charset="-128"/>
              </a:defRPr>
            </a:lvl2pPr>
            <a:lvl3pPr marL="1143000" indent="-228600">
              <a:spcBef>
                <a:spcPts val="600"/>
              </a:spcBef>
              <a:buClr>
                <a:srgbClr val="0790EC"/>
              </a:buClr>
              <a:buSzPct val="110000"/>
              <a:buFont typeface="Times" pitchFamily="18" charset="0"/>
              <a:buChar char="•"/>
              <a:defRPr sz="2000">
                <a:solidFill>
                  <a:schemeClr val="tx1"/>
                </a:solidFill>
                <a:latin typeface="Arial" charset="0"/>
                <a:ea typeface="ＭＳ Ｐゴシック" pitchFamily="34" charset="-128"/>
              </a:defRPr>
            </a:lvl3pPr>
            <a:lvl4pPr marL="1600200" indent="-228600">
              <a:spcBef>
                <a:spcPts val="600"/>
              </a:spcBef>
              <a:buClr>
                <a:srgbClr val="0790EC"/>
              </a:buClr>
              <a:buSzPct val="110000"/>
              <a:buFont typeface="Times" pitchFamily="18" charset="0"/>
              <a:buChar char="–"/>
              <a:defRPr sz="2000">
                <a:solidFill>
                  <a:schemeClr val="tx1"/>
                </a:solidFill>
                <a:latin typeface="Arial" charset="0"/>
                <a:ea typeface="ＭＳ Ｐゴシック" pitchFamily="34" charset="-128"/>
              </a:defRPr>
            </a:lvl4pPr>
            <a:lvl5pPr marL="2057400" indent="-228600">
              <a:spcBef>
                <a:spcPts val="600"/>
              </a:spcBef>
              <a:buClr>
                <a:srgbClr val="0790EC"/>
              </a:buClr>
              <a:buFont typeface="Times" pitchFamily="18" charset="0"/>
              <a:buChar char="•"/>
              <a:defRPr sz="2000">
                <a:solidFill>
                  <a:schemeClr val="tx1"/>
                </a:solidFill>
                <a:latin typeface="Arial" charset="0"/>
                <a:ea typeface="ＭＳ Ｐゴシック" pitchFamily="34" charset="-128"/>
              </a:defRPr>
            </a:lvl5pPr>
            <a:lvl6pPr marL="2514600" indent="-228600" fontAlgn="base">
              <a:spcBef>
                <a:spcPts val="600"/>
              </a:spcBef>
              <a:spcAft>
                <a:spcPct val="0"/>
              </a:spcAft>
              <a:buClr>
                <a:srgbClr val="0790EC"/>
              </a:buClr>
              <a:buFont typeface="Times" pitchFamily="18" charset="0"/>
              <a:buChar char="•"/>
              <a:defRPr sz="2000">
                <a:solidFill>
                  <a:schemeClr val="tx1"/>
                </a:solidFill>
                <a:latin typeface="Arial" charset="0"/>
                <a:ea typeface="ＭＳ Ｐゴシック" pitchFamily="34" charset="-128"/>
              </a:defRPr>
            </a:lvl6pPr>
            <a:lvl7pPr marL="2971800" indent="-228600" fontAlgn="base">
              <a:spcBef>
                <a:spcPts val="600"/>
              </a:spcBef>
              <a:spcAft>
                <a:spcPct val="0"/>
              </a:spcAft>
              <a:buClr>
                <a:srgbClr val="0790EC"/>
              </a:buClr>
              <a:buFont typeface="Times" pitchFamily="18" charset="0"/>
              <a:buChar char="•"/>
              <a:defRPr sz="2000">
                <a:solidFill>
                  <a:schemeClr val="tx1"/>
                </a:solidFill>
                <a:latin typeface="Arial" charset="0"/>
                <a:ea typeface="ＭＳ Ｐゴシック" pitchFamily="34" charset="-128"/>
              </a:defRPr>
            </a:lvl7pPr>
            <a:lvl8pPr marL="3429000" indent="-228600" fontAlgn="base">
              <a:spcBef>
                <a:spcPts val="600"/>
              </a:spcBef>
              <a:spcAft>
                <a:spcPct val="0"/>
              </a:spcAft>
              <a:buClr>
                <a:srgbClr val="0790EC"/>
              </a:buClr>
              <a:buFont typeface="Times" pitchFamily="18" charset="0"/>
              <a:buChar char="•"/>
              <a:defRPr sz="2000">
                <a:solidFill>
                  <a:schemeClr val="tx1"/>
                </a:solidFill>
                <a:latin typeface="Arial" charset="0"/>
                <a:ea typeface="ＭＳ Ｐゴシック" pitchFamily="34" charset="-128"/>
              </a:defRPr>
            </a:lvl8pPr>
            <a:lvl9pPr marL="3886200" indent="-228600" fontAlgn="base">
              <a:spcBef>
                <a:spcPts val="600"/>
              </a:spcBef>
              <a:spcAft>
                <a:spcPct val="0"/>
              </a:spcAft>
              <a:buClr>
                <a:srgbClr val="0790EC"/>
              </a:buClr>
              <a:buFont typeface="Times" pitchFamily="18" charset="0"/>
              <a:buChar char="•"/>
              <a:defRPr sz="2000">
                <a:solidFill>
                  <a:schemeClr val="tx1"/>
                </a:solidFill>
                <a:latin typeface="Arial" charset="0"/>
                <a:ea typeface="ＭＳ Ｐゴシック" pitchFamily="34" charset="-128"/>
              </a:defRPr>
            </a:lvl9pPr>
          </a:lstStyle>
          <a:p>
            <a:pPr algn="ctr">
              <a:spcBef>
                <a:spcPct val="0"/>
              </a:spcBef>
              <a:buClrTx/>
              <a:buSzTx/>
              <a:buFontTx/>
              <a:buNone/>
            </a:pPr>
            <a:r>
              <a:rPr lang="en-US" altLang="en-US" sz="1300" b="1" dirty="0"/>
              <a:t>Company</a:t>
            </a:r>
          </a:p>
          <a:p>
            <a:pPr algn="ctr">
              <a:spcBef>
                <a:spcPct val="0"/>
              </a:spcBef>
              <a:buClrTx/>
              <a:buSzTx/>
              <a:buFontTx/>
              <a:buNone/>
            </a:pPr>
            <a:r>
              <a:rPr lang="en-US" altLang="en-US" sz="1300" b="1" dirty="0"/>
              <a:t>Preliminary Update</a:t>
            </a:r>
          </a:p>
        </p:txBody>
      </p:sp>
      <p:sp>
        <p:nvSpPr>
          <p:cNvPr id="13" name="TextBox 83">
            <a:extLst>
              <a:ext uri="{FF2B5EF4-FFF2-40B4-BE49-F238E27FC236}">
                <a16:creationId xmlns:a16="http://schemas.microsoft.com/office/drawing/2014/main" id="{3D5C0A1E-BD5E-454D-8CF9-F9D0F5B47D62}"/>
              </a:ext>
            </a:extLst>
          </p:cNvPr>
          <p:cNvSpPr txBox="1">
            <a:spLocks noChangeArrowheads="1"/>
          </p:cNvSpPr>
          <p:nvPr/>
        </p:nvSpPr>
        <p:spPr bwMode="auto">
          <a:xfrm>
            <a:off x="3614489" y="1887744"/>
            <a:ext cx="1164365"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200"/>
              </a:spcBef>
              <a:buClr>
                <a:srgbClr val="0790EC"/>
              </a:buClr>
              <a:buSzPct val="125000"/>
              <a:buFont typeface="Times" pitchFamily="18" charset="0"/>
              <a:buChar char="•"/>
              <a:defRPr sz="2400">
                <a:solidFill>
                  <a:schemeClr val="tx1"/>
                </a:solidFill>
                <a:latin typeface="Arial" charset="0"/>
                <a:ea typeface="ＭＳ Ｐゴシック" pitchFamily="34" charset="-128"/>
              </a:defRPr>
            </a:lvl1pPr>
            <a:lvl2pPr marL="742950" indent="-285750">
              <a:spcBef>
                <a:spcPts val="600"/>
              </a:spcBef>
              <a:buClr>
                <a:srgbClr val="0790EC"/>
              </a:buClr>
              <a:buSzPct val="130000"/>
              <a:buFont typeface="Times" pitchFamily="18" charset="0"/>
              <a:buChar char="–"/>
              <a:defRPr sz="2200">
                <a:solidFill>
                  <a:schemeClr val="tx1"/>
                </a:solidFill>
                <a:latin typeface="Arial" charset="0"/>
                <a:ea typeface="ＭＳ Ｐゴシック" pitchFamily="34" charset="-128"/>
              </a:defRPr>
            </a:lvl2pPr>
            <a:lvl3pPr marL="1143000" indent="-228600">
              <a:spcBef>
                <a:spcPts val="600"/>
              </a:spcBef>
              <a:buClr>
                <a:srgbClr val="0790EC"/>
              </a:buClr>
              <a:buSzPct val="110000"/>
              <a:buFont typeface="Times" pitchFamily="18" charset="0"/>
              <a:buChar char="•"/>
              <a:defRPr sz="2000">
                <a:solidFill>
                  <a:schemeClr val="tx1"/>
                </a:solidFill>
                <a:latin typeface="Arial" charset="0"/>
                <a:ea typeface="ＭＳ Ｐゴシック" pitchFamily="34" charset="-128"/>
              </a:defRPr>
            </a:lvl3pPr>
            <a:lvl4pPr marL="1600200" indent="-228600">
              <a:spcBef>
                <a:spcPts val="600"/>
              </a:spcBef>
              <a:buClr>
                <a:srgbClr val="0790EC"/>
              </a:buClr>
              <a:buSzPct val="110000"/>
              <a:buFont typeface="Times" pitchFamily="18" charset="0"/>
              <a:buChar char="–"/>
              <a:defRPr sz="2000">
                <a:solidFill>
                  <a:schemeClr val="tx1"/>
                </a:solidFill>
                <a:latin typeface="Arial" charset="0"/>
                <a:ea typeface="ＭＳ Ｐゴシック" pitchFamily="34" charset="-128"/>
              </a:defRPr>
            </a:lvl4pPr>
            <a:lvl5pPr marL="2057400" indent="-228600">
              <a:spcBef>
                <a:spcPts val="600"/>
              </a:spcBef>
              <a:buClr>
                <a:srgbClr val="0790EC"/>
              </a:buClr>
              <a:buFont typeface="Times" pitchFamily="18" charset="0"/>
              <a:buChar char="•"/>
              <a:defRPr sz="2000">
                <a:solidFill>
                  <a:schemeClr val="tx1"/>
                </a:solidFill>
                <a:latin typeface="Arial" charset="0"/>
                <a:ea typeface="ＭＳ Ｐゴシック" pitchFamily="34" charset="-128"/>
              </a:defRPr>
            </a:lvl5pPr>
            <a:lvl6pPr marL="2514600" indent="-228600" fontAlgn="base">
              <a:spcBef>
                <a:spcPts val="600"/>
              </a:spcBef>
              <a:spcAft>
                <a:spcPct val="0"/>
              </a:spcAft>
              <a:buClr>
                <a:srgbClr val="0790EC"/>
              </a:buClr>
              <a:buFont typeface="Times" pitchFamily="18" charset="0"/>
              <a:buChar char="•"/>
              <a:defRPr sz="2000">
                <a:solidFill>
                  <a:schemeClr val="tx1"/>
                </a:solidFill>
                <a:latin typeface="Arial" charset="0"/>
                <a:ea typeface="ＭＳ Ｐゴシック" pitchFamily="34" charset="-128"/>
              </a:defRPr>
            </a:lvl6pPr>
            <a:lvl7pPr marL="2971800" indent="-228600" fontAlgn="base">
              <a:spcBef>
                <a:spcPts val="600"/>
              </a:spcBef>
              <a:spcAft>
                <a:spcPct val="0"/>
              </a:spcAft>
              <a:buClr>
                <a:srgbClr val="0790EC"/>
              </a:buClr>
              <a:buFont typeface="Times" pitchFamily="18" charset="0"/>
              <a:buChar char="•"/>
              <a:defRPr sz="2000">
                <a:solidFill>
                  <a:schemeClr val="tx1"/>
                </a:solidFill>
                <a:latin typeface="Arial" charset="0"/>
                <a:ea typeface="ＭＳ Ｐゴシック" pitchFamily="34" charset="-128"/>
              </a:defRPr>
            </a:lvl7pPr>
            <a:lvl8pPr marL="3429000" indent="-228600" fontAlgn="base">
              <a:spcBef>
                <a:spcPts val="600"/>
              </a:spcBef>
              <a:spcAft>
                <a:spcPct val="0"/>
              </a:spcAft>
              <a:buClr>
                <a:srgbClr val="0790EC"/>
              </a:buClr>
              <a:buFont typeface="Times" pitchFamily="18" charset="0"/>
              <a:buChar char="•"/>
              <a:defRPr sz="2000">
                <a:solidFill>
                  <a:schemeClr val="tx1"/>
                </a:solidFill>
                <a:latin typeface="Arial" charset="0"/>
                <a:ea typeface="ＭＳ Ｐゴシック" pitchFamily="34" charset="-128"/>
              </a:defRPr>
            </a:lvl8pPr>
            <a:lvl9pPr marL="3886200" indent="-228600" fontAlgn="base">
              <a:spcBef>
                <a:spcPts val="600"/>
              </a:spcBef>
              <a:spcAft>
                <a:spcPct val="0"/>
              </a:spcAft>
              <a:buClr>
                <a:srgbClr val="0790EC"/>
              </a:buClr>
              <a:buFont typeface="Times" pitchFamily="18" charset="0"/>
              <a:buChar char="•"/>
              <a:defRPr sz="2000">
                <a:solidFill>
                  <a:schemeClr val="tx1"/>
                </a:solidFill>
                <a:latin typeface="Arial" charset="0"/>
                <a:ea typeface="ＭＳ Ｐゴシック" pitchFamily="34" charset="-128"/>
              </a:defRPr>
            </a:lvl9pPr>
          </a:lstStyle>
          <a:p>
            <a:pPr algn="ctr">
              <a:spcBef>
                <a:spcPct val="0"/>
              </a:spcBef>
              <a:buClrTx/>
              <a:buSzTx/>
              <a:buFontTx/>
              <a:buNone/>
            </a:pPr>
            <a:r>
              <a:rPr lang="en-US" altLang="en-US" sz="1300" b="1" dirty="0"/>
              <a:t>Staff &amp;</a:t>
            </a:r>
          </a:p>
          <a:p>
            <a:pPr algn="ctr">
              <a:spcBef>
                <a:spcPct val="0"/>
              </a:spcBef>
              <a:buClrTx/>
              <a:buSzTx/>
              <a:buFontTx/>
              <a:buNone/>
            </a:pPr>
            <a:r>
              <a:rPr lang="en-US" altLang="en-US" sz="1300" b="1" dirty="0"/>
              <a:t>Intervenor Testimony</a:t>
            </a:r>
          </a:p>
        </p:txBody>
      </p:sp>
      <p:sp>
        <p:nvSpPr>
          <p:cNvPr id="14" name="TextBox 83">
            <a:extLst>
              <a:ext uri="{FF2B5EF4-FFF2-40B4-BE49-F238E27FC236}">
                <a16:creationId xmlns:a16="http://schemas.microsoft.com/office/drawing/2014/main" id="{84A969EB-BB8A-434B-817A-44E5532724C4}"/>
              </a:ext>
            </a:extLst>
          </p:cNvPr>
          <p:cNvSpPr txBox="1">
            <a:spLocks noChangeArrowheads="1"/>
          </p:cNvSpPr>
          <p:nvPr/>
        </p:nvSpPr>
        <p:spPr bwMode="auto">
          <a:xfrm>
            <a:off x="4778855" y="2264495"/>
            <a:ext cx="1164365"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200"/>
              </a:spcBef>
              <a:buClr>
                <a:srgbClr val="0790EC"/>
              </a:buClr>
              <a:buSzPct val="125000"/>
              <a:buFont typeface="Times" pitchFamily="18" charset="0"/>
              <a:buChar char="•"/>
              <a:defRPr sz="2400">
                <a:solidFill>
                  <a:schemeClr val="tx1"/>
                </a:solidFill>
                <a:latin typeface="Arial" charset="0"/>
                <a:ea typeface="ＭＳ Ｐゴシック" pitchFamily="34" charset="-128"/>
              </a:defRPr>
            </a:lvl1pPr>
            <a:lvl2pPr marL="742950" indent="-285750">
              <a:spcBef>
                <a:spcPts val="600"/>
              </a:spcBef>
              <a:buClr>
                <a:srgbClr val="0790EC"/>
              </a:buClr>
              <a:buSzPct val="130000"/>
              <a:buFont typeface="Times" pitchFamily="18" charset="0"/>
              <a:buChar char="–"/>
              <a:defRPr sz="2200">
                <a:solidFill>
                  <a:schemeClr val="tx1"/>
                </a:solidFill>
                <a:latin typeface="Arial" charset="0"/>
                <a:ea typeface="ＭＳ Ｐゴシック" pitchFamily="34" charset="-128"/>
              </a:defRPr>
            </a:lvl2pPr>
            <a:lvl3pPr marL="1143000" indent="-228600">
              <a:spcBef>
                <a:spcPts val="600"/>
              </a:spcBef>
              <a:buClr>
                <a:srgbClr val="0790EC"/>
              </a:buClr>
              <a:buSzPct val="110000"/>
              <a:buFont typeface="Times" pitchFamily="18" charset="0"/>
              <a:buChar char="•"/>
              <a:defRPr sz="2000">
                <a:solidFill>
                  <a:schemeClr val="tx1"/>
                </a:solidFill>
                <a:latin typeface="Arial" charset="0"/>
                <a:ea typeface="ＭＳ Ｐゴシック" pitchFamily="34" charset="-128"/>
              </a:defRPr>
            </a:lvl3pPr>
            <a:lvl4pPr marL="1600200" indent="-228600">
              <a:spcBef>
                <a:spcPts val="600"/>
              </a:spcBef>
              <a:buClr>
                <a:srgbClr val="0790EC"/>
              </a:buClr>
              <a:buSzPct val="110000"/>
              <a:buFont typeface="Times" pitchFamily="18" charset="0"/>
              <a:buChar char="–"/>
              <a:defRPr sz="2000">
                <a:solidFill>
                  <a:schemeClr val="tx1"/>
                </a:solidFill>
                <a:latin typeface="Arial" charset="0"/>
                <a:ea typeface="ＭＳ Ｐゴシック" pitchFamily="34" charset="-128"/>
              </a:defRPr>
            </a:lvl4pPr>
            <a:lvl5pPr marL="2057400" indent="-228600">
              <a:spcBef>
                <a:spcPts val="600"/>
              </a:spcBef>
              <a:buClr>
                <a:srgbClr val="0790EC"/>
              </a:buClr>
              <a:buFont typeface="Times" pitchFamily="18" charset="0"/>
              <a:buChar char="•"/>
              <a:defRPr sz="2000">
                <a:solidFill>
                  <a:schemeClr val="tx1"/>
                </a:solidFill>
                <a:latin typeface="Arial" charset="0"/>
                <a:ea typeface="ＭＳ Ｐゴシック" pitchFamily="34" charset="-128"/>
              </a:defRPr>
            </a:lvl5pPr>
            <a:lvl6pPr marL="2514600" indent="-228600" fontAlgn="base">
              <a:spcBef>
                <a:spcPts val="600"/>
              </a:spcBef>
              <a:spcAft>
                <a:spcPct val="0"/>
              </a:spcAft>
              <a:buClr>
                <a:srgbClr val="0790EC"/>
              </a:buClr>
              <a:buFont typeface="Times" pitchFamily="18" charset="0"/>
              <a:buChar char="•"/>
              <a:defRPr sz="2000">
                <a:solidFill>
                  <a:schemeClr val="tx1"/>
                </a:solidFill>
                <a:latin typeface="Arial" charset="0"/>
                <a:ea typeface="ＭＳ Ｐゴシック" pitchFamily="34" charset="-128"/>
              </a:defRPr>
            </a:lvl6pPr>
            <a:lvl7pPr marL="2971800" indent="-228600" fontAlgn="base">
              <a:spcBef>
                <a:spcPts val="600"/>
              </a:spcBef>
              <a:spcAft>
                <a:spcPct val="0"/>
              </a:spcAft>
              <a:buClr>
                <a:srgbClr val="0790EC"/>
              </a:buClr>
              <a:buFont typeface="Times" pitchFamily="18" charset="0"/>
              <a:buChar char="•"/>
              <a:defRPr sz="2000">
                <a:solidFill>
                  <a:schemeClr val="tx1"/>
                </a:solidFill>
                <a:latin typeface="Arial" charset="0"/>
                <a:ea typeface="ＭＳ Ｐゴシック" pitchFamily="34" charset="-128"/>
              </a:defRPr>
            </a:lvl7pPr>
            <a:lvl8pPr marL="3429000" indent="-228600" fontAlgn="base">
              <a:spcBef>
                <a:spcPts val="600"/>
              </a:spcBef>
              <a:spcAft>
                <a:spcPct val="0"/>
              </a:spcAft>
              <a:buClr>
                <a:srgbClr val="0790EC"/>
              </a:buClr>
              <a:buFont typeface="Times" pitchFamily="18" charset="0"/>
              <a:buChar char="•"/>
              <a:defRPr sz="2000">
                <a:solidFill>
                  <a:schemeClr val="tx1"/>
                </a:solidFill>
                <a:latin typeface="Arial" charset="0"/>
                <a:ea typeface="ＭＳ Ｐゴシック" pitchFamily="34" charset="-128"/>
              </a:defRPr>
            </a:lvl8pPr>
            <a:lvl9pPr marL="3886200" indent="-228600" fontAlgn="base">
              <a:spcBef>
                <a:spcPts val="600"/>
              </a:spcBef>
              <a:spcAft>
                <a:spcPct val="0"/>
              </a:spcAft>
              <a:buClr>
                <a:srgbClr val="0790EC"/>
              </a:buClr>
              <a:buFont typeface="Times" pitchFamily="18" charset="0"/>
              <a:buChar char="•"/>
              <a:defRPr sz="2000">
                <a:solidFill>
                  <a:schemeClr val="tx1"/>
                </a:solidFill>
                <a:latin typeface="Arial" charset="0"/>
                <a:ea typeface="ＭＳ Ｐゴシック" pitchFamily="34" charset="-128"/>
              </a:defRPr>
            </a:lvl9pPr>
          </a:lstStyle>
          <a:p>
            <a:pPr algn="ctr">
              <a:spcBef>
                <a:spcPct val="0"/>
              </a:spcBef>
              <a:buClrTx/>
              <a:buSzTx/>
              <a:buFontTx/>
              <a:buNone/>
            </a:pPr>
            <a:r>
              <a:rPr lang="en-US" altLang="en-US" sz="1300" b="1" dirty="0"/>
              <a:t>Company Rebuttal / Update</a:t>
            </a:r>
          </a:p>
        </p:txBody>
      </p:sp>
      <p:sp>
        <p:nvSpPr>
          <p:cNvPr id="15" name="TextBox 90">
            <a:extLst>
              <a:ext uri="{FF2B5EF4-FFF2-40B4-BE49-F238E27FC236}">
                <a16:creationId xmlns:a16="http://schemas.microsoft.com/office/drawing/2014/main" id="{22554FA6-EE64-4875-BF79-CAD324016051}"/>
              </a:ext>
            </a:extLst>
          </p:cNvPr>
          <p:cNvSpPr txBox="1">
            <a:spLocks noChangeArrowheads="1"/>
          </p:cNvSpPr>
          <p:nvPr/>
        </p:nvSpPr>
        <p:spPr bwMode="auto">
          <a:xfrm>
            <a:off x="5943220" y="5404824"/>
            <a:ext cx="143943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200"/>
              </a:spcBef>
              <a:buClr>
                <a:srgbClr val="0790EC"/>
              </a:buClr>
              <a:buSzPct val="125000"/>
              <a:buFont typeface="Times" pitchFamily="18" charset="0"/>
              <a:buChar char="•"/>
              <a:defRPr sz="2400">
                <a:solidFill>
                  <a:schemeClr val="tx1"/>
                </a:solidFill>
                <a:latin typeface="Arial" charset="0"/>
                <a:ea typeface="ＭＳ Ｐゴシック" pitchFamily="34" charset="-128"/>
              </a:defRPr>
            </a:lvl1pPr>
            <a:lvl2pPr marL="742950" indent="-285750">
              <a:spcBef>
                <a:spcPts val="600"/>
              </a:spcBef>
              <a:buClr>
                <a:srgbClr val="0790EC"/>
              </a:buClr>
              <a:buSzPct val="130000"/>
              <a:buFont typeface="Times" pitchFamily="18" charset="0"/>
              <a:buChar char="–"/>
              <a:defRPr sz="2200">
                <a:solidFill>
                  <a:schemeClr val="tx1"/>
                </a:solidFill>
                <a:latin typeface="Arial" charset="0"/>
                <a:ea typeface="ＭＳ Ｐゴシック" pitchFamily="34" charset="-128"/>
              </a:defRPr>
            </a:lvl2pPr>
            <a:lvl3pPr marL="1143000" indent="-228600">
              <a:spcBef>
                <a:spcPts val="600"/>
              </a:spcBef>
              <a:buClr>
                <a:srgbClr val="0790EC"/>
              </a:buClr>
              <a:buSzPct val="110000"/>
              <a:buFont typeface="Times" pitchFamily="18" charset="0"/>
              <a:buChar char="•"/>
              <a:defRPr sz="2000">
                <a:solidFill>
                  <a:schemeClr val="tx1"/>
                </a:solidFill>
                <a:latin typeface="Arial" charset="0"/>
                <a:ea typeface="ＭＳ Ｐゴシック" pitchFamily="34" charset="-128"/>
              </a:defRPr>
            </a:lvl3pPr>
            <a:lvl4pPr marL="1600200" indent="-228600">
              <a:spcBef>
                <a:spcPts val="600"/>
              </a:spcBef>
              <a:buClr>
                <a:srgbClr val="0790EC"/>
              </a:buClr>
              <a:buSzPct val="110000"/>
              <a:buFont typeface="Times" pitchFamily="18" charset="0"/>
              <a:buChar char="–"/>
              <a:defRPr sz="2000">
                <a:solidFill>
                  <a:schemeClr val="tx1"/>
                </a:solidFill>
                <a:latin typeface="Arial" charset="0"/>
                <a:ea typeface="ＭＳ Ｐゴシック" pitchFamily="34" charset="-128"/>
              </a:defRPr>
            </a:lvl4pPr>
            <a:lvl5pPr marL="2057400" indent="-228600">
              <a:spcBef>
                <a:spcPts val="600"/>
              </a:spcBef>
              <a:buClr>
                <a:srgbClr val="0790EC"/>
              </a:buClr>
              <a:buFont typeface="Times" pitchFamily="18" charset="0"/>
              <a:buChar char="•"/>
              <a:defRPr sz="2000">
                <a:solidFill>
                  <a:schemeClr val="tx1"/>
                </a:solidFill>
                <a:latin typeface="Arial" charset="0"/>
                <a:ea typeface="ＭＳ Ｐゴシック" pitchFamily="34" charset="-128"/>
              </a:defRPr>
            </a:lvl5pPr>
            <a:lvl6pPr marL="2514600" indent="-228600" fontAlgn="base">
              <a:spcBef>
                <a:spcPts val="600"/>
              </a:spcBef>
              <a:spcAft>
                <a:spcPct val="0"/>
              </a:spcAft>
              <a:buClr>
                <a:srgbClr val="0790EC"/>
              </a:buClr>
              <a:buFont typeface="Times" pitchFamily="18" charset="0"/>
              <a:buChar char="•"/>
              <a:defRPr sz="2000">
                <a:solidFill>
                  <a:schemeClr val="tx1"/>
                </a:solidFill>
                <a:latin typeface="Arial" charset="0"/>
                <a:ea typeface="ＭＳ Ｐゴシック" pitchFamily="34" charset="-128"/>
              </a:defRPr>
            </a:lvl6pPr>
            <a:lvl7pPr marL="2971800" indent="-228600" fontAlgn="base">
              <a:spcBef>
                <a:spcPts val="600"/>
              </a:spcBef>
              <a:spcAft>
                <a:spcPct val="0"/>
              </a:spcAft>
              <a:buClr>
                <a:srgbClr val="0790EC"/>
              </a:buClr>
              <a:buFont typeface="Times" pitchFamily="18" charset="0"/>
              <a:buChar char="•"/>
              <a:defRPr sz="2000">
                <a:solidFill>
                  <a:schemeClr val="tx1"/>
                </a:solidFill>
                <a:latin typeface="Arial" charset="0"/>
                <a:ea typeface="ＭＳ Ｐゴシック" pitchFamily="34" charset="-128"/>
              </a:defRPr>
            </a:lvl7pPr>
            <a:lvl8pPr marL="3429000" indent="-228600" fontAlgn="base">
              <a:spcBef>
                <a:spcPts val="600"/>
              </a:spcBef>
              <a:spcAft>
                <a:spcPct val="0"/>
              </a:spcAft>
              <a:buClr>
                <a:srgbClr val="0790EC"/>
              </a:buClr>
              <a:buFont typeface="Times" pitchFamily="18" charset="0"/>
              <a:buChar char="•"/>
              <a:defRPr sz="2000">
                <a:solidFill>
                  <a:schemeClr val="tx1"/>
                </a:solidFill>
                <a:latin typeface="Arial" charset="0"/>
                <a:ea typeface="ＭＳ Ｐゴシック" pitchFamily="34" charset="-128"/>
              </a:defRPr>
            </a:lvl8pPr>
            <a:lvl9pPr marL="3886200" indent="-228600" fontAlgn="base">
              <a:spcBef>
                <a:spcPts val="600"/>
              </a:spcBef>
              <a:spcAft>
                <a:spcPct val="0"/>
              </a:spcAft>
              <a:buClr>
                <a:srgbClr val="0790EC"/>
              </a:buClr>
              <a:buFont typeface="Times" pitchFamily="18" charset="0"/>
              <a:buChar char="•"/>
              <a:defRPr sz="2000">
                <a:solidFill>
                  <a:schemeClr val="tx1"/>
                </a:solidFill>
                <a:latin typeface="Arial" charset="0"/>
                <a:ea typeface="ＭＳ Ｐゴシック" pitchFamily="34" charset="-128"/>
              </a:defRPr>
            </a:lvl9pPr>
          </a:lstStyle>
          <a:p>
            <a:pPr algn="ctr">
              <a:spcBef>
                <a:spcPct val="0"/>
              </a:spcBef>
              <a:buClrTx/>
              <a:buSzTx/>
              <a:buFontTx/>
              <a:buNone/>
            </a:pPr>
            <a:r>
              <a:rPr lang="en-US" altLang="en-US" sz="1300" b="1" dirty="0"/>
              <a:t>Settlement Negotiations</a:t>
            </a:r>
          </a:p>
        </p:txBody>
      </p:sp>
      <p:sp>
        <p:nvSpPr>
          <p:cNvPr id="17" name="TextBox 16">
            <a:extLst>
              <a:ext uri="{FF2B5EF4-FFF2-40B4-BE49-F238E27FC236}">
                <a16:creationId xmlns:a16="http://schemas.microsoft.com/office/drawing/2014/main" id="{4697DE68-DB0D-43FE-A463-42265D3E0EEA}"/>
              </a:ext>
            </a:extLst>
          </p:cNvPr>
          <p:cNvSpPr txBox="1"/>
          <p:nvPr/>
        </p:nvSpPr>
        <p:spPr>
          <a:xfrm>
            <a:off x="7500841" y="5351379"/>
            <a:ext cx="1670601" cy="492443"/>
          </a:xfrm>
          <a:prstGeom prst="rect">
            <a:avLst/>
          </a:prstGeom>
          <a:noFill/>
        </p:spPr>
        <p:txBody>
          <a:bodyPr wrap="square" rtlCol="0">
            <a:spAutoFit/>
          </a:bodyPr>
          <a:lstStyle/>
          <a:p>
            <a:pPr algn="ctr">
              <a:spcBef>
                <a:spcPct val="0"/>
              </a:spcBef>
            </a:pPr>
            <a:r>
              <a:rPr lang="en-US" sz="1300" b="1" dirty="0">
                <a:latin typeface="Arial" charset="0"/>
                <a:ea typeface="ＭＳ Ｐゴシック" pitchFamily="34" charset="-128"/>
              </a:rPr>
              <a:t>Signed JP Submitted</a:t>
            </a:r>
          </a:p>
        </p:txBody>
      </p:sp>
      <p:sp>
        <p:nvSpPr>
          <p:cNvPr id="19" name="TextBox 110">
            <a:extLst>
              <a:ext uri="{FF2B5EF4-FFF2-40B4-BE49-F238E27FC236}">
                <a16:creationId xmlns:a16="http://schemas.microsoft.com/office/drawing/2014/main" id="{D5B9A022-2C82-4CB2-A77E-715ADB5DD64F}"/>
              </a:ext>
            </a:extLst>
          </p:cNvPr>
          <p:cNvSpPr txBox="1">
            <a:spLocks noChangeArrowheads="1"/>
          </p:cNvSpPr>
          <p:nvPr/>
        </p:nvSpPr>
        <p:spPr bwMode="auto">
          <a:xfrm>
            <a:off x="9231235" y="2383616"/>
            <a:ext cx="1544617"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200"/>
              </a:spcBef>
              <a:buClr>
                <a:srgbClr val="0790EC"/>
              </a:buClr>
              <a:buSzPct val="125000"/>
              <a:buFont typeface="Times" pitchFamily="18" charset="0"/>
              <a:buChar char="•"/>
              <a:defRPr sz="2400">
                <a:solidFill>
                  <a:schemeClr val="tx1"/>
                </a:solidFill>
                <a:latin typeface="Arial" charset="0"/>
                <a:ea typeface="ＭＳ Ｐゴシック" pitchFamily="34" charset="-128"/>
              </a:defRPr>
            </a:lvl1pPr>
            <a:lvl2pPr marL="742950" indent="-285750">
              <a:spcBef>
                <a:spcPts val="600"/>
              </a:spcBef>
              <a:buClr>
                <a:srgbClr val="0790EC"/>
              </a:buClr>
              <a:buSzPct val="130000"/>
              <a:buFont typeface="Times" pitchFamily="18" charset="0"/>
              <a:buChar char="–"/>
              <a:defRPr sz="2200">
                <a:solidFill>
                  <a:schemeClr val="tx1"/>
                </a:solidFill>
                <a:latin typeface="Arial" charset="0"/>
                <a:ea typeface="ＭＳ Ｐゴシック" pitchFamily="34" charset="-128"/>
              </a:defRPr>
            </a:lvl2pPr>
            <a:lvl3pPr marL="1143000" indent="-228600">
              <a:spcBef>
                <a:spcPts val="600"/>
              </a:spcBef>
              <a:buClr>
                <a:srgbClr val="0790EC"/>
              </a:buClr>
              <a:buSzPct val="110000"/>
              <a:buFont typeface="Times" pitchFamily="18" charset="0"/>
              <a:buChar char="•"/>
              <a:defRPr sz="2000">
                <a:solidFill>
                  <a:schemeClr val="tx1"/>
                </a:solidFill>
                <a:latin typeface="Arial" charset="0"/>
                <a:ea typeface="ＭＳ Ｐゴシック" pitchFamily="34" charset="-128"/>
              </a:defRPr>
            </a:lvl3pPr>
            <a:lvl4pPr marL="1600200" indent="-228600">
              <a:spcBef>
                <a:spcPts val="600"/>
              </a:spcBef>
              <a:buClr>
                <a:srgbClr val="0790EC"/>
              </a:buClr>
              <a:buSzPct val="110000"/>
              <a:buFont typeface="Times" pitchFamily="18" charset="0"/>
              <a:buChar char="–"/>
              <a:defRPr sz="2000">
                <a:solidFill>
                  <a:schemeClr val="tx1"/>
                </a:solidFill>
                <a:latin typeface="Arial" charset="0"/>
                <a:ea typeface="ＭＳ Ｐゴシック" pitchFamily="34" charset="-128"/>
              </a:defRPr>
            </a:lvl4pPr>
            <a:lvl5pPr marL="2057400" indent="-228600">
              <a:spcBef>
                <a:spcPts val="600"/>
              </a:spcBef>
              <a:buClr>
                <a:srgbClr val="0790EC"/>
              </a:buClr>
              <a:buFont typeface="Times" pitchFamily="18" charset="0"/>
              <a:buChar char="•"/>
              <a:defRPr sz="2000">
                <a:solidFill>
                  <a:schemeClr val="tx1"/>
                </a:solidFill>
                <a:latin typeface="Arial" charset="0"/>
                <a:ea typeface="ＭＳ Ｐゴシック" pitchFamily="34" charset="-128"/>
              </a:defRPr>
            </a:lvl5pPr>
            <a:lvl6pPr marL="2514600" indent="-228600" fontAlgn="base">
              <a:spcBef>
                <a:spcPts val="600"/>
              </a:spcBef>
              <a:spcAft>
                <a:spcPct val="0"/>
              </a:spcAft>
              <a:buClr>
                <a:srgbClr val="0790EC"/>
              </a:buClr>
              <a:buFont typeface="Times" pitchFamily="18" charset="0"/>
              <a:buChar char="•"/>
              <a:defRPr sz="2000">
                <a:solidFill>
                  <a:schemeClr val="tx1"/>
                </a:solidFill>
                <a:latin typeface="Arial" charset="0"/>
                <a:ea typeface="ＭＳ Ｐゴシック" pitchFamily="34" charset="-128"/>
              </a:defRPr>
            </a:lvl6pPr>
            <a:lvl7pPr marL="2971800" indent="-228600" fontAlgn="base">
              <a:spcBef>
                <a:spcPts val="600"/>
              </a:spcBef>
              <a:spcAft>
                <a:spcPct val="0"/>
              </a:spcAft>
              <a:buClr>
                <a:srgbClr val="0790EC"/>
              </a:buClr>
              <a:buFont typeface="Times" pitchFamily="18" charset="0"/>
              <a:buChar char="•"/>
              <a:defRPr sz="2000">
                <a:solidFill>
                  <a:schemeClr val="tx1"/>
                </a:solidFill>
                <a:latin typeface="Arial" charset="0"/>
                <a:ea typeface="ＭＳ Ｐゴシック" pitchFamily="34" charset="-128"/>
              </a:defRPr>
            </a:lvl7pPr>
            <a:lvl8pPr marL="3429000" indent="-228600" fontAlgn="base">
              <a:spcBef>
                <a:spcPts val="600"/>
              </a:spcBef>
              <a:spcAft>
                <a:spcPct val="0"/>
              </a:spcAft>
              <a:buClr>
                <a:srgbClr val="0790EC"/>
              </a:buClr>
              <a:buFont typeface="Times" pitchFamily="18" charset="0"/>
              <a:buChar char="•"/>
              <a:defRPr sz="2000">
                <a:solidFill>
                  <a:schemeClr val="tx1"/>
                </a:solidFill>
                <a:latin typeface="Arial" charset="0"/>
                <a:ea typeface="ＭＳ Ｐゴシック" pitchFamily="34" charset="-128"/>
              </a:defRPr>
            </a:lvl8pPr>
            <a:lvl9pPr marL="3886200" indent="-228600" fontAlgn="base">
              <a:spcBef>
                <a:spcPts val="600"/>
              </a:spcBef>
              <a:spcAft>
                <a:spcPct val="0"/>
              </a:spcAft>
              <a:buClr>
                <a:srgbClr val="0790EC"/>
              </a:buClr>
              <a:buFont typeface="Times" pitchFamily="18" charset="0"/>
              <a:buChar char="•"/>
              <a:defRPr sz="2000">
                <a:solidFill>
                  <a:schemeClr val="tx1"/>
                </a:solidFill>
                <a:latin typeface="Arial" charset="0"/>
                <a:ea typeface="ＭＳ Ｐゴシック" pitchFamily="34" charset="-128"/>
              </a:defRPr>
            </a:lvl9pPr>
          </a:lstStyle>
          <a:p>
            <a:pPr algn="ctr">
              <a:spcBef>
                <a:spcPct val="0"/>
              </a:spcBef>
              <a:buClrTx/>
              <a:buSzTx/>
              <a:buFontTx/>
              <a:buNone/>
            </a:pPr>
            <a:r>
              <a:rPr lang="en-US" altLang="en-US" sz="1300" b="1" dirty="0"/>
              <a:t>Order /</a:t>
            </a:r>
          </a:p>
          <a:p>
            <a:pPr algn="ctr">
              <a:spcBef>
                <a:spcPct val="0"/>
              </a:spcBef>
              <a:buClrTx/>
              <a:buSzTx/>
              <a:buFontTx/>
              <a:buNone/>
            </a:pPr>
            <a:r>
              <a:rPr lang="en-US" altLang="en-US" sz="1300" b="1" dirty="0"/>
              <a:t>New Rates in Effect</a:t>
            </a:r>
          </a:p>
        </p:txBody>
      </p:sp>
      <p:cxnSp>
        <p:nvCxnSpPr>
          <p:cNvPr id="22" name="Straight Connector 81">
            <a:extLst>
              <a:ext uri="{FF2B5EF4-FFF2-40B4-BE49-F238E27FC236}">
                <a16:creationId xmlns:a16="http://schemas.microsoft.com/office/drawing/2014/main" id="{F8090B52-90C6-4A33-B6C8-C55D77D3271E}"/>
              </a:ext>
            </a:extLst>
          </p:cNvPr>
          <p:cNvCxnSpPr>
            <a:cxnSpLocks noChangeShapeType="1"/>
          </p:cNvCxnSpPr>
          <p:nvPr/>
        </p:nvCxnSpPr>
        <p:spPr bwMode="auto">
          <a:xfrm>
            <a:off x="7712269" y="4695615"/>
            <a:ext cx="429581" cy="535545"/>
          </a:xfrm>
          <a:prstGeom prst="line">
            <a:avLst/>
          </a:prstGeom>
          <a:ln>
            <a:headEnd/>
            <a:tailEn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2E08A26-7004-4F52-911B-86C0846E42AE}"/>
              </a:ext>
            </a:extLst>
          </p:cNvPr>
          <p:cNvCxnSpPr>
            <a:cxnSpLocks/>
          </p:cNvCxnSpPr>
          <p:nvPr/>
        </p:nvCxnSpPr>
        <p:spPr>
          <a:xfrm flipV="1">
            <a:off x="5918200" y="4674233"/>
            <a:ext cx="0" cy="40287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6DD00BC-F6A1-4992-9F56-A3DDDEA7FF0C}"/>
              </a:ext>
            </a:extLst>
          </p:cNvPr>
          <p:cNvCxnSpPr>
            <a:cxnSpLocks/>
          </p:cNvCxnSpPr>
          <p:nvPr/>
        </p:nvCxnSpPr>
        <p:spPr>
          <a:xfrm>
            <a:off x="5918200" y="5094314"/>
            <a:ext cx="1545504" cy="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B0E5605-BC5D-49F7-B2A4-5BC7BA2C39F4}"/>
              </a:ext>
            </a:extLst>
          </p:cNvPr>
          <p:cNvCxnSpPr>
            <a:cxnSpLocks/>
          </p:cNvCxnSpPr>
          <p:nvPr/>
        </p:nvCxnSpPr>
        <p:spPr>
          <a:xfrm flipV="1">
            <a:off x="7463704" y="4691435"/>
            <a:ext cx="1" cy="402879"/>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2" name="Straight Connector 81">
            <a:extLst>
              <a:ext uri="{FF2B5EF4-FFF2-40B4-BE49-F238E27FC236}">
                <a16:creationId xmlns:a16="http://schemas.microsoft.com/office/drawing/2014/main" id="{1E7048FA-BA66-4C83-A008-DDD2504FD973}"/>
              </a:ext>
            </a:extLst>
          </p:cNvPr>
          <p:cNvCxnSpPr>
            <a:cxnSpLocks noChangeShapeType="1"/>
          </p:cNvCxnSpPr>
          <p:nvPr/>
        </p:nvCxnSpPr>
        <p:spPr bwMode="auto">
          <a:xfrm flipV="1">
            <a:off x="6726034" y="5139160"/>
            <a:ext cx="0" cy="296876"/>
          </a:xfrm>
          <a:prstGeom prst="line">
            <a:avLst/>
          </a:prstGeom>
          <a:ln>
            <a:headEnd/>
            <a:tailEn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cxnSp>
      <p:cxnSp>
        <p:nvCxnSpPr>
          <p:cNvPr id="34" name="Straight Connector 13311">
            <a:extLst>
              <a:ext uri="{FF2B5EF4-FFF2-40B4-BE49-F238E27FC236}">
                <a16:creationId xmlns:a16="http://schemas.microsoft.com/office/drawing/2014/main" id="{8F52CEFD-4D46-4F09-BD7F-1ADCFEF44B33}"/>
              </a:ext>
            </a:extLst>
          </p:cNvPr>
          <p:cNvCxnSpPr>
            <a:cxnSpLocks noChangeShapeType="1"/>
            <a:stCxn id="14" idx="2"/>
          </p:cNvCxnSpPr>
          <p:nvPr/>
        </p:nvCxnSpPr>
        <p:spPr bwMode="auto">
          <a:xfrm flipH="1">
            <a:off x="5361037" y="2956992"/>
            <a:ext cx="1" cy="1151984"/>
          </a:xfrm>
          <a:prstGeom prst="line">
            <a:avLst/>
          </a:prstGeom>
          <a:ln>
            <a:headEnd/>
            <a:tailEn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cxnSp>
      <p:cxnSp>
        <p:nvCxnSpPr>
          <p:cNvPr id="43" name="Straight Connector 61">
            <a:extLst>
              <a:ext uri="{FF2B5EF4-FFF2-40B4-BE49-F238E27FC236}">
                <a16:creationId xmlns:a16="http://schemas.microsoft.com/office/drawing/2014/main" id="{0A8A7807-CCAF-4A24-8C0A-3E7A47FAA006}"/>
              </a:ext>
            </a:extLst>
          </p:cNvPr>
          <p:cNvCxnSpPr>
            <a:cxnSpLocks noChangeShapeType="1"/>
            <a:endCxn id="12" idx="2"/>
          </p:cNvCxnSpPr>
          <p:nvPr/>
        </p:nvCxnSpPr>
        <p:spPr bwMode="auto">
          <a:xfrm flipV="1">
            <a:off x="2949523" y="3222965"/>
            <a:ext cx="235012" cy="819849"/>
          </a:xfrm>
          <a:prstGeom prst="line">
            <a:avLst/>
          </a:prstGeom>
          <a:ln>
            <a:headEnd/>
            <a:tailEn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cxnSp>
      <p:cxnSp>
        <p:nvCxnSpPr>
          <p:cNvPr id="44" name="Straight Connector 61">
            <a:extLst>
              <a:ext uri="{FF2B5EF4-FFF2-40B4-BE49-F238E27FC236}">
                <a16:creationId xmlns:a16="http://schemas.microsoft.com/office/drawing/2014/main" id="{EC34A9DA-EE0C-4E2B-9D3D-BB85ECFD9787}"/>
              </a:ext>
            </a:extLst>
          </p:cNvPr>
          <p:cNvCxnSpPr>
            <a:cxnSpLocks noChangeShapeType="1"/>
          </p:cNvCxnSpPr>
          <p:nvPr/>
        </p:nvCxnSpPr>
        <p:spPr bwMode="auto">
          <a:xfrm flipH="1" flipV="1">
            <a:off x="2163541" y="2554604"/>
            <a:ext cx="396368" cy="1464653"/>
          </a:xfrm>
          <a:prstGeom prst="line">
            <a:avLst/>
          </a:prstGeom>
          <a:ln>
            <a:headEnd/>
            <a:tailEn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cxnSp>
      <p:cxnSp>
        <p:nvCxnSpPr>
          <p:cNvPr id="48" name="Straight Connector 26">
            <a:extLst>
              <a:ext uri="{FF2B5EF4-FFF2-40B4-BE49-F238E27FC236}">
                <a16:creationId xmlns:a16="http://schemas.microsoft.com/office/drawing/2014/main" id="{F66C22ED-C1DD-41E1-8716-D60D90C161F3}"/>
              </a:ext>
            </a:extLst>
          </p:cNvPr>
          <p:cNvCxnSpPr>
            <a:cxnSpLocks noChangeShapeType="1"/>
            <a:endCxn id="10" idx="2"/>
          </p:cNvCxnSpPr>
          <p:nvPr/>
        </p:nvCxnSpPr>
        <p:spPr bwMode="auto">
          <a:xfrm flipH="1" flipV="1">
            <a:off x="1094362" y="3034365"/>
            <a:ext cx="267710" cy="1021302"/>
          </a:xfrm>
          <a:prstGeom prst="line">
            <a:avLst/>
          </a:prstGeom>
          <a:ln>
            <a:headEnd/>
            <a:tailEn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cxnSp>
      <p:sp>
        <p:nvSpPr>
          <p:cNvPr id="27" name="TextBox 83">
            <a:extLst>
              <a:ext uri="{FF2B5EF4-FFF2-40B4-BE49-F238E27FC236}">
                <a16:creationId xmlns:a16="http://schemas.microsoft.com/office/drawing/2014/main" id="{53EA546D-2A4D-4CBC-ABA8-6E4529BE5ED1}"/>
              </a:ext>
            </a:extLst>
          </p:cNvPr>
          <p:cNvSpPr txBox="1">
            <a:spLocks noChangeArrowheads="1"/>
          </p:cNvSpPr>
          <p:nvPr/>
        </p:nvSpPr>
        <p:spPr bwMode="auto">
          <a:xfrm>
            <a:off x="2366042" y="5501601"/>
            <a:ext cx="1359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200"/>
              </a:spcBef>
              <a:buClr>
                <a:srgbClr val="0790EC"/>
              </a:buClr>
              <a:buSzPct val="125000"/>
              <a:buFont typeface="Times" pitchFamily="18" charset="0"/>
              <a:buChar char="•"/>
              <a:defRPr sz="2400">
                <a:solidFill>
                  <a:schemeClr val="tx1"/>
                </a:solidFill>
                <a:latin typeface="Arial" charset="0"/>
                <a:ea typeface="ＭＳ Ｐゴシック" pitchFamily="34" charset="-128"/>
              </a:defRPr>
            </a:lvl1pPr>
            <a:lvl2pPr marL="742950" indent="-285750">
              <a:spcBef>
                <a:spcPts val="600"/>
              </a:spcBef>
              <a:buClr>
                <a:srgbClr val="0790EC"/>
              </a:buClr>
              <a:buSzPct val="130000"/>
              <a:buFont typeface="Times" pitchFamily="18" charset="0"/>
              <a:buChar char="–"/>
              <a:defRPr sz="2200">
                <a:solidFill>
                  <a:schemeClr val="tx1"/>
                </a:solidFill>
                <a:latin typeface="Arial" charset="0"/>
                <a:ea typeface="ＭＳ Ｐゴシック" pitchFamily="34" charset="-128"/>
              </a:defRPr>
            </a:lvl2pPr>
            <a:lvl3pPr marL="1143000" indent="-228600">
              <a:spcBef>
                <a:spcPts val="600"/>
              </a:spcBef>
              <a:buClr>
                <a:srgbClr val="0790EC"/>
              </a:buClr>
              <a:buSzPct val="110000"/>
              <a:buFont typeface="Times" pitchFamily="18" charset="0"/>
              <a:buChar char="•"/>
              <a:defRPr sz="2000">
                <a:solidFill>
                  <a:schemeClr val="tx1"/>
                </a:solidFill>
                <a:latin typeface="Arial" charset="0"/>
                <a:ea typeface="ＭＳ Ｐゴシック" pitchFamily="34" charset="-128"/>
              </a:defRPr>
            </a:lvl3pPr>
            <a:lvl4pPr marL="1600200" indent="-228600">
              <a:spcBef>
                <a:spcPts val="600"/>
              </a:spcBef>
              <a:buClr>
                <a:srgbClr val="0790EC"/>
              </a:buClr>
              <a:buSzPct val="110000"/>
              <a:buFont typeface="Times" pitchFamily="18" charset="0"/>
              <a:buChar char="–"/>
              <a:defRPr sz="2000">
                <a:solidFill>
                  <a:schemeClr val="tx1"/>
                </a:solidFill>
                <a:latin typeface="Arial" charset="0"/>
                <a:ea typeface="ＭＳ Ｐゴシック" pitchFamily="34" charset="-128"/>
              </a:defRPr>
            </a:lvl4pPr>
            <a:lvl5pPr marL="2057400" indent="-228600">
              <a:spcBef>
                <a:spcPts val="600"/>
              </a:spcBef>
              <a:buClr>
                <a:srgbClr val="0790EC"/>
              </a:buClr>
              <a:buFont typeface="Times" pitchFamily="18" charset="0"/>
              <a:buChar char="•"/>
              <a:defRPr sz="2000">
                <a:solidFill>
                  <a:schemeClr val="tx1"/>
                </a:solidFill>
                <a:latin typeface="Arial" charset="0"/>
                <a:ea typeface="ＭＳ Ｐゴシック" pitchFamily="34" charset="-128"/>
              </a:defRPr>
            </a:lvl5pPr>
            <a:lvl6pPr marL="2514600" indent="-228600" fontAlgn="base">
              <a:spcBef>
                <a:spcPts val="600"/>
              </a:spcBef>
              <a:spcAft>
                <a:spcPct val="0"/>
              </a:spcAft>
              <a:buClr>
                <a:srgbClr val="0790EC"/>
              </a:buClr>
              <a:buFont typeface="Times" pitchFamily="18" charset="0"/>
              <a:buChar char="•"/>
              <a:defRPr sz="2000">
                <a:solidFill>
                  <a:schemeClr val="tx1"/>
                </a:solidFill>
                <a:latin typeface="Arial" charset="0"/>
                <a:ea typeface="ＭＳ Ｐゴシック" pitchFamily="34" charset="-128"/>
              </a:defRPr>
            </a:lvl6pPr>
            <a:lvl7pPr marL="2971800" indent="-228600" fontAlgn="base">
              <a:spcBef>
                <a:spcPts val="600"/>
              </a:spcBef>
              <a:spcAft>
                <a:spcPct val="0"/>
              </a:spcAft>
              <a:buClr>
                <a:srgbClr val="0790EC"/>
              </a:buClr>
              <a:buFont typeface="Times" pitchFamily="18" charset="0"/>
              <a:buChar char="•"/>
              <a:defRPr sz="2000">
                <a:solidFill>
                  <a:schemeClr val="tx1"/>
                </a:solidFill>
                <a:latin typeface="Arial" charset="0"/>
                <a:ea typeface="ＭＳ Ｐゴシック" pitchFamily="34" charset="-128"/>
              </a:defRPr>
            </a:lvl7pPr>
            <a:lvl8pPr marL="3429000" indent="-228600" fontAlgn="base">
              <a:spcBef>
                <a:spcPts val="600"/>
              </a:spcBef>
              <a:spcAft>
                <a:spcPct val="0"/>
              </a:spcAft>
              <a:buClr>
                <a:srgbClr val="0790EC"/>
              </a:buClr>
              <a:buFont typeface="Times" pitchFamily="18" charset="0"/>
              <a:buChar char="•"/>
              <a:defRPr sz="2000">
                <a:solidFill>
                  <a:schemeClr val="tx1"/>
                </a:solidFill>
                <a:latin typeface="Arial" charset="0"/>
                <a:ea typeface="ＭＳ Ｐゴシック" pitchFamily="34" charset="-128"/>
              </a:defRPr>
            </a:lvl8pPr>
            <a:lvl9pPr marL="3886200" indent="-228600" fontAlgn="base">
              <a:spcBef>
                <a:spcPts val="600"/>
              </a:spcBef>
              <a:spcAft>
                <a:spcPct val="0"/>
              </a:spcAft>
              <a:buClr>
                <a:srgbClr val="0790EC"/>
              </a:buClr>
              <a:buFont typeface="Times" pitchFamily="18" charset="0"/>
              <a:buChar char="•"/>
              <a:defRPr sz="2000">
                <a:solidFill>
                  <a:schemeClr val="tx1"/>
                </a:solidFill>
                <a:latin typeface="Arial" charset="0"/>
                <a:ea typeface="ＭＳ Ｐゴシック" pitchFamily="34" charset="-128"/>
              </a:defRPr>
            </a:lvl9pPr>
          </a:lstStyle>
          <a:p>
            <a:pPr algn="ctr">
              <a:spcBef>
                <a:spcPct val="0"/>
              </a:spcBef>
              <a:buClrTx/>
              <a:buSzTx/>
              <a:buFontTx/>
              <a:buNone/>
            </a:pPr>
            <a:r>
              <a:rPr lang="en-US" altLang="en-US" sz="1300" b="1" dirty="0"/>
              <a:t>Interrogatories</a:t>
            </a:r>
          </a:p>
        </p:txBody>
      </p:sp>
      <p:cxnSp>
        <p:nvCxnSpPr>
          <p:cNvPr id="30" name="Straight Connector 29">
            <a:extLst>
              <a:ext uri="{FF2B5EF4-FFF2-40B4-BE49-F238E27FC236}">
                <a16:creationId xmlns:a16="http://schemas.microsoft.com/office/drawing/2014/main" id="{F861905E-4360-4C56-93C7-55AE8B97F1CB}"/>
              </a:ext>
            </a:extLst>
          </p:cNvPr>
          <p:cNvCxnSpPr>
            <a:cxnSpLocks/>
          </p:cNvCxnSpPr>
          <p:nvPr/>
        </p:nvCxnSpPr>
        <p:spPr>
          <a:xfrm>
            <a:off x="1865006" y="5077111"/>
            <a:ext cx="2384848" cy="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3663C6A-6900-45F6-8763-569EB3062946}"/>
              </a:ext>
            </a:extLst>
          </p:cNvPr>
          <p:cNvCxnSpPr>
            <a:cxnSpLocks/>
          </p:cNvCxnSpPr>
          <p:nvPr/>
        </p:nvCxnSpPr>
        <p:spPr>
          <a:xfrm flipV="1">
            <a:off x="1865006" y="4697532"/>
            <a:ext cx="0" cy="379579"/>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DA4DC0C-A6C3-41FB-8C76-6CF7385ADFBB}"/>
              </a:ext>
            </a:extLst>
          </p:cNvPr>
          <p:cNvCxnSpPr>
            <a:cxnSpLocks/>
          </p:cNvCxnSpPr>
          <p:nvPr/>
        </p:nvCxnSpPr>
        <p:spPr>
          <a:xfrm flipV="1">
            <a:off x="4249854" y="4691435"/>
            <a:ext cx="0" cy="37795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9" name="Straight Connector 81">
            <a:extLst>
              <a:ext uri="{FF2B5EF4-FFF2-40B4-BE49-F238E27FC236}">
                <a16:creationId xmlns:a16="http://schemas.microsoft.com/office/drawing/2014/main" id="{52BE3122-3F6A-4B4B-AF77-F36C0BC93EA6}"/>
              </a:ext>
            </a:extLst>
          </p:cNvPr>
          <p:cNvCxnSpPr>
            <a:cxnSpLocks noChangeShapeType="1"/>
            <a:stCxn id="27" idx="0"/>
          </p:cNvCxnSpPr>
          <p:nvPr/>
        </p:nvCxnSpPr>
        <p:spPr bwMode="auto">
          <a:xfrm flipH="1" flipV="1">
            <a:off x="3033899" y="5139161"/>
            <a:ext cx="11680" cy="362440"/>
          </a:xfrm>
          <a:prstGeom prst="line">
            <a:avLst/>
          </a:prstGeom>
          <a:ln>
            <a:headEnd/>
            <a:tailEn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DE231E36-01D3-4DA8-AE44-5D1C5214400F}"/>
              </a:ext>
            </a:extLst>
          </p:cNvPr>
          <p:cNvSpPr txBox="1"/>
          <p:nvPr/>
        </p:nvSpPr>
        <p:spPr>
          <a:xfrm>
            <a:off x="6091428" y="2692438"/>
            <a:ext cx="1058942" cy="492443"/>
          </a:xfrm>
          <a:prstGeom prst="rect">
            <a:avLst/>
          </a:prstGeom>
          <a:noFill/>
        </p:spPr>
        <p:txBody>
          <a:bodyPr wrap="square" rtlCol="0">
            <a:spAutoFit/>
          </a:bodyPr>
          <a:lstStyle/>
          <a:p>
            <a:pPr algn="ctr">
              <a:spcBef>
                <a:spcPct val="0"/>
              </a:spcBef>
            </a:pPr>
            <a:r>
              <a:rPr lang="en-US" sz="1300" b="1" dirty="0">
                <a:latin typeface="Arial" charset="0"/>
                <a:ea typeface="ＭＳ Ｐゴシック" pitchFamily="34" charset="-128"/>
              </a:rPr>
              <a:t>Initial Briefs</a:t>
            </a:r>
          </a:p>
        </p:txBody>
      </p:sp>
      <p:cxnSp>
        <p:nvCxnSpPr>
          <p:cNvPr id="62" name="Straight Connector 13314">
            <a:extLst>
              <a:ext uri="{FF2B5EF4-FFF2-40B4-BE49-F238E27FC236}">
                <a16:creationId xmlns:a16="http://schemas.microsoft.com/office/drawing/2014/main" id="{2D809EA5-F583-445C-A3D6-990F01E10FB2}"/>
              </a:ext>
            </a:extLst>
          </p:cNvPr>
          <p:cNvCxnSpPr>
            <a:cxnSpLocks noChangeShapeType="1"/>
            <a:endCxn id="53" idx="2"/>
          </p:cNvCxnSpPr>
          <p:nvPr/>
        </p:nvCxnSpPr>
        <p:spPr bwMode="auto">
          <a:xfrm flipH="1" flipV="1">
            <a:off x="6620899" y="3184881"/>
            <a:ext cx="392957" cy="961736"/>
          </a:xfrm>
          <a:prstGeom prst="line">
            <a:avLst/>
          </a:prstGeom>
          <a:ln>
            <a:headEnd/>
            <a:tailEn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cxnSp>
      <p:cxnSp>
        <p:nvCxnSpPr>
          <p:cNvPr id="74" name="Straight Connector 13311">
            <a:extLst>
              <a:ext uri="{FF2B5EF4-FFF2-40B4-BE49-F238E27FC236}">
                <a16:creationId xmlns:a16="http://schemas.microsoft.com/office/drawing/2014/main" id="{BA5E4890-A10D-4D34-BF33-7A2952B192F2}"/>
              </a:ext>
            </a:extLst>
          </p:cNvPr>
          <p:cNvCxnSpPr>
            <a:cxnSpLocks noChangeShapeType="1"/>
            <a:stCxn id="13" idx="2"/>
          </p:cNvCxnSpPr>
          <p:nvPr/>
        </p:nvCxnSpPr>
        <p:spPr bwMode="auto">
          <a:xfrm>
            <a:off x="4196672" y="2580241"/>
            <a:ext cx="313318" cy="1475423"/>
          </a:xfrm>
          <a:prstGeom prst="line">
            <a:avLst/>
          </a:prstGeom>
          <a:ln>
            <a:headEnd/>
            <a:tailEn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cxnSp>
      <p:cxnSp>
        <p:nvCxnSpPr>
          <p:cNvPr id="75" name="Straight Connector 13311">
            <a:extLst>
              <a:ext uri="{FF2B5EF4-FFF2-40B4-BE49-F238E27FC236}">
                <a16:creationId xmlns:a16="http://schemas.microsoft.com/office/drawing/2014/main" id="{1BB5D873-6F74-4AF1-8928-F7DA67713522}"/>
              </a:ext>
            </a:extLst>
          </p:cNvPr>
          <p:cNvCxnSpPr>
            <a:cxnSpLocks noChangeShapeType="1"/>
          </p:cNvCxnSpPr>
          <p:nvPr/>
        </p:nvCxnSpPr>
        <p:spPr bwMode="auto">
          <a:xfrm>
            <a:off x="10003543" y="3076113"/>
            <a:ext cx="329946" cy="1001207"/>
          </a:xfrm>
          <a:prstGeom prst="line">
            <a:avLst/>
          </a:prstGeom>
          <a:ln>
            <a:headEnd/>
            <a:tailEn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FEE99260-6F76-4D65-A82D-A6872FE18D05}"/>
              </a:ext>
            </a:extLst>
          </p:cNvPr>
          <p:cNvSpPr txBox="1"/>
          <p:nvPr/>
        </p:nvSpPr>
        <p:spPr>
          <a:xfrm>
            <a:off x="7546263" y="2734245"/>
            <a:ext cx="1357909" cy="292388"/>
          </a:xfrm>
          <a:prstGeom prst="rect">
            <a:avLst/>
          </a:prstGeom>
          <a:noFill/>
        </p:spPr>
        <p:txBody>
          <a:bodyPr wrap="square" rtlCol="0">
            <a:spAutoFit/>
          </a:bodyPr>
          <a:lstStyle/>
          <a:p>
            <a:pPr algn="ctr">
              <a:spcBef>
                <a:spcPct val="0"/>
              </a:spcBef>
            </a:pPr>
            <a:r>
              <a:rPr lang="en-US" sz="1300" b="1" dirty="0">
                <a:latin typeface="Arial" charset="0"/>
                <a:ea typeface="ＭＳ Ｐゴシック" pitchFamily="34" charset="-128"/>
              </a:rPr>
              <a:t>Reply  Briefs</a:t>
            </a:r>
          </a:p>
        </p:txBody>
      </p:sp>
      <p:cxnSp>
        <p:nvCxnSpPr>
          <p:cNvPr id="107" name="Straight Connector 13311">
            <a:extLst>
              <a:ext uri="{FF2B5EF4-FFF2-40B4-BE49-F238E27FC236}">
                <a16:creationId xmlns:a16="http://schemas.microsoft.com/office/drawing/2014/main" id="{71EBC592-D8FC-4CFF-886C-DE780B85C289}"/>
              </a:ext>
            </a:extLst>
          </p:cNvPr>
          <p:cNvCxnSpPr>
            <a:cxnSpLocks noChangeShapeType="1"/>
            <a:stCxn id="106" idx="2"/>
          </p:cNvCxnSpPr>
          <p:nvPr/>
        </p:nvCxnSpPr>
        <p:spPr bwMode="auto">
          <a:xfrm flipH="1">
            <a:off x="7922678" y="3026633"/>
            <a:ext cx="302540" cy="1096727"/>
          </a:xfrm>
          <a:prstGeom prst="line">
            <a:avLst/>
          </a:prstGeom>
          <a:ln>
            <a:headEnd/>
            <a:tailEn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746826D5-BB2D-415A-80CB-581ED7B565ED}"/>
              </a:ext>
            </a:extLst>
          </p:cNvPr>
          <p:cNvSpPr txBox="1"/>
          <p:nvPr/>
        </p:nvSpPr>
        <p:spPr>
          <a:xfrm>
            <a:off x="5603014" y="1939010"/>
            <a:ext cx="1058942" cy="292388"/>
          </a:xfrm>
          <a:prstGeom prst="rect">
            <a:avLst/>
          </a:prstGeom>
          <a:noFill/>
        </p:spPr>
        <p:txBody>
          <a:bodyPr wrap="square" rtlCol="0">
            <a:spAutoFit/>
          </a:bodyPr>
          <a:lstStyle/>
          <a:p>
            <a:pPr algn="ctr">
              <a:spcBef>
                <a:spcPct val="0"/>
              </a:spcBef>
            </a:pPr>
            <a:r>
              <a:rPr lang="en-US" sz="1300" b="1" dirty="0">
                <a:latin typeface="Arial" charset="0"/>
                <a:ea typeface="ＭＳ Ｐゴシック" pitchFamily="34" charset="-128"/>
              </a:rPr>
              <a:t>Hearings</a:t>
            </a:r>
          </a:p>
        </p:txBody>
      </p:sp>
      <p:cxnSp>
        <p:nvCxnSpPr>
          <p:cNvPr id="52" name="Straight Connector 13311">
            <a:extLst>
              <a:ext uri="{FF2B5EF4-FFF2-40B4-BE49-F238E27FC236}">
                <a16:creationId xmlns:a16="http://schemas.microsoft.com/office/drawing/2014/main" id="{61FDC5C0-C560-4AB2-9189-228C0BB91ADF}"/>
              </a:ext>
            </a:extLst>
          </p:cNvPr>
          <p:cNvCxnSpPr>
            <a:cxnSpLocks noChangeShapeType="1"/>
          </p:cNvCxnSpPr>
          <p:nvPr/>
        </p:nvCxnSpPr>
        <p:spPr bwMode="auto">
          <a:xfrm>
            <a:off x="6009851" y="2306107"/>
            <a:ext cx="224320" cy="1802869"/>
          </a:xfrm>
          <a:prstGeom prst="line">
            <a:avLst/>
          </a:prstGeom>
          <a:ln>
            <a:headEnd/>
            <a:tailEn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122693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43383" y="305595"/>
            <a:ext cx="10503647" cy="731837"/>
          </a:xfrm>
        </p:spPr>
        <p:txBody>
          <a:bodyPr>
            <a:noAutofit/>
          </a:bodyPr>
          <a:lstStyle/>
          <a:p>
            <a:pPr lvl="2" indent="-304689">
              <a:spcBef>
                <a:spcPts val="600"/>
              </a:spcBef>
              <a:buSzPct val="125000"/>
              <a:tabLst>
                <a:tab pos="1597025" algn="l"/>
              </a:tabLst>
            </a:pPr>
            <a:r>
              <a:rPr lang="en-US" sz="1600" b="1" dirty="0">
                <a:latin typeface="Arial Black" panose="020B0A04020102020204" pitchFamily="34" charset="0"/>
              </a:rPr>
              <a:t>Rate Case Overview</a:t>
            </a:r>
            <a:br>
              <a:rPr lang="en-US" sz="2400" b="1" dirty="0">
                <a:latin typeface="Arial Black" panose="020B0A04020102020204" pitchFamily="34" charset="0"/>
              </a:rPr>
            </a:br>
            <a:r>
              <a:rPr lang="en-US" sz="2400" b="1" dirty="0">
                <a:latin typeface="Arial Black" panose="020B0A04020102020204" pitchFamily="34" charset="0"/>
              </a:rPr>
              <a:t>Rate Setting Process</a:t>
            </a:r>
          </a:p>
        </p:txBody>
      </p:sp>
      <p:grpSp>
        <p:nvGrpSpPr>
          <p:cNvPr id="5" name="Group 3">
            <a:extLst>
              <a:ext uri="{FF2B5EF4-FFF2-40B4-BE49-F238E27FC236}">
                <a16:creationId xmlns:a16="http://schemas.microsoft.com/office/drawing/2014/main" id="{C6675EFB-0A3F-48E3-A6C1-0A2A077385C6}"/>
              </a:ext>
            </a:extLst>
          </p:cNvPr>
          <p:cNvGrpSpPr>
            <a:grpSpLocks/>
          </p:cNvGrpSpPr>
          <p:nvPr/>
        </p:nvGrpSpPr>
        <p:grpSpPr bwMode="auto">
          <a:xfrm>
            <a:off x="1981200" y="1201738"/>
            <a:ext cx="2514600" cy="1395412"/>
            <a:chOff x="288" y="816"/>
            <a:chExt cx="1584" cy="879"/>
          </a:xfrm>
        </p:grpSpPr>
        <p:pic>
          <p:nvPicPr>
            <p:cNvPr id="7" name="Picture 4" descr="GEL Capsule MS-blue">
              <a:extLst>
                <a:ext uri="{FF2B5EF4-FFF2-40B4-BE49-F238E27FC236}">
                  <a16:creationId xmlns:a16="http://schemas.microsoft.com/office/drawing/2014/main" id="{46161536-1408-4922-A42D-9BE6DD9F3D27}"/>
                </a:ext>
              </a:extLst>
            </p:cNvPr>
            <p:cNvPicPr preferRelativeResize="0">
              <a:picLocks noChangeArrowheads="1"/>
            </p:cNvPicPr>
            <p:nvPr/>
          </p:nvPicPr>
          <p:blipFill>
            <a:blip r:embed="rId3">
              <a:lum bright="-30000" contrast="-12000"/>
            </a:blip>
            <a:srcRect/>
            <a:stretch>
              <a:fillRect/>
            </a:stretch>
          </p:blipFill>
          <p:spPr bwMode="auto">
            <a:xfrm>
              <a:off x="288" y="816"/>
              <a:ext cx="1584" cy="879"/>
            </a:xfrm>
            <a:prstGeom prst="rect">
              <a:avLst/>
            </a:prstGeom>
            <a:solidFill>
              <a:schemeClr val="bg1"/>
            </a:solidFill>
            <a:ln w="9525">
              <a:noFill/>
              <a:miter lim="800000"/>
              <a:headEnd/>
              <a:tailEnd/>
            </a:ln>
          </p:spPr>
        </p:pic>
        <p:sp>
          <p:nvSpPr>
            <p:cNvPr id="8" name="Rectangle 5">
              <a:extLst>
                <a:ext uri="{FF2B5EF4-FFF2-40B4-BE49-F238E27FC236}">
                  <a16:creationId xmlns:a16="http://schemas.microsoft.com/office/drawing/2014/main" id="{0E31BB07-8CA5-4391-B1A6-AEA5842EDBEF}"/>
                </a:ext>
              </a:extLst>
            </p:cNvPr>
            <p:cNvSpPr>
              <a:spLocks noChangeArrowheads="1"/>
            </p:cNvSpPr>
            <p:nvPr/>
          </p:nvSpPr>
          <p:spPr bwMode="auto">
            <a:xfrm>
              <a:off x="550" y="1072"/>
              <a:ext cx="1060" cy="366"/>
            </a:xfrm>
            <a:prstGeom prst="rect">
              <a:avLst/>
            </a:prstGeom>
            <a:noFill/>
            <a:ln w="9525">
              <a:noFill/>
              <a:miter lim="800000"/>
              <a:headEnd/>
              <a:tailEnd/>
            </a:ln>
            <a:effectLst/>
          </p:spPr>
          <p:txBody>
            <a:bodyPr wrap="none" anchor="ctr">
              <a:spAutoFit/>
            </a:bodyPr>
            <a:lstStyle/>
            <a:p>
              <a:pPr>
                <a:spcBef>
                  <a:spcPct val="30000"/>
                </a:spcBef>
                <a:defRPr/>
              </a:pPr>
              <a:r>
                <a:rPr lang="en-US" sz="1600" b="1" dirty="0">
                  <a:solidFill>
                    <a:schemeClr val="bg1"/>
                  </a:solidFill>
                  <a:effectLst>
                    <a:outerShdw blurRad="38100" dist="38100" dir="2700000" algn="tl">
                      <a:srgbClr val="000000"/>
                    </a:outerShdw>
                  </a:effectLst>
                  <a:latin typeface="Arial" pitchFamily="34" charset="0"/>
                </a:rPr>
                <a:t>REVENUE</a:t>
              </a:r>
              <a:br>
                <a:rPr lang="en-US" sz="1600" b="1" dirty="0">
                  <a:solidFill>
                    <a:schemeClr val="bg1"/>
                  </a:solidFill>
                  <a:effectLst>
                    <a:outerShdw blurRad="38100" dist="38100" dir="2700000" algn="tl">
                      <a:srgbClr val="000000"/>
                    </a:outerShdw>
                  </a:effectLst>
                  <a:latin typeface="Arial" pitchFamily="34" charset="0"/>
                </a:rPr>
              </a:br>
              <a:r>
                <a:rPr lang="en-US" sz="1600" b="1" dirty="0">
                  <a:solidFill>
                    <a:schemeClr val="bg1"/>
                  </a:solidFill>
                  <a:effectLst>
                    <a:outerShdw blurRad="38100" dist="38100" dir="2700000" algn="tl">
                      <a:srgbClr val="000000"/>
                    </a:outerShdw>
                  </a:effectLst>
                  <a:latin typeface="Arial" pitchFamily="34" charset="0"/>
                </a:rPr>
                <a:t>REQUIREMENT</a:t>
              </a:r>
            </a:p>
          </p:txBody>
        </p:sp>
      </p:grpSp>
      <p:grpSp>
        <p:nvGrpSpPr>
          <p:cNvPr id="9" name="Group 16">
            <a:extLst>
              <a:ext uri="{FF2B5EF4-FFF2-40B4-BE49-F238E27FC236}">
                <a16:creationId xmlns:a16="http://schemas.microsoft.com/office/drawing/2014/main" id="{A0BEE59F-BEFC-4DB5-8414-D9CC8B126725}"/>
              </a:ext>
            </a:extLst>
          </p:cNvPr>
          <p:cNvGrpSpPr>
            <a:grpSpLocks/>
          </p:cNvGrpSpPr>
          <p:nvPr/>
        </p:nvGrpSpPr>
        <p:grpSpPr bwMode="auto">
          <a:xfrm>
            <a:off x="7810500" y="4906963"/>
            <a:ext cx="2514600" cy="1395412"/>
            <a:chOff x="3960" y="2961"/>
            <a:chExt cx="1584" cy="879"/>
          </a:xfrm>
        </p:grpSpPr>
        <p:pic>
          <p:nvPicPr>
            <p:cNvPr id="10" name="Picture 17" descr="GEL Capsule MS-blue">
              <a:extLst>
                <a:ext uri="{FF2B5EF4-FFF2-40B4-BE49-F238E27FC236}">
                  <a16:creationId xmlns:a16="http://schemas.microsoft.com/office/drawing/2014/main" id="{46B3E2A0-658B-4DF1-95BE-5F3218215B19}"/>
                </a:ext>
              </a:extLst>
            </p:cNvPr>
            <p:cNvPicPr preferRelativeResize="0">
              <a:picLocks noChangeArrowheads="1"/>
            </p:cNvPicPr>
            <p:nvPr/>
          </p:nvPicPr>
          <p:blipFill>
            <a:blip r:embed="rId3">
              <a:lum bright="-30000" contrast="-12000"/>
            </a:blip>
            <a:srcRect/>
            <a:stretch>
              <a:fillRect/>
            </a:stretch>
          </p:blipFill>
          <p:spPr bwMode="auto">
            <a:xfrm>
              <a:off x="3960" y="2961"/>
              <a:ext cx="1584" cy="879"/>
            </a:xfrm>
            <a:prstGeom prst="rect">
              <a:avLst/>
            </a:prstGeom>
            <a:noFill/>
            <a:ln w="9525">
              <a:noFill/>
              <a:miter lim="800000"/>
              <a:headEnd/>
              <a:tailEnd/>
            </a:ln>
          </p:spPr>
        </p:pic>
        <p:sp>
          <p:nvSpPr>
            <p:cNvPr id="11" name="Rectangle 18">
              <a:extLst>
                <a:ext uri="{FF2B5EF4-FFF2-40B4-BE49-F238E27FC236}">
                  <a16:creationId xmlns:a16="http://schemas.microsoft.com/office/drawing/2014/main" id="{CB7452A7-5480-4549-B199-B82364B8C05A}"/>
                </a:ext>
              </a:extLst>
            </p:cNvPr>
            <p:cNvSpPr>
              <a:spLocks noChangeArrowheads="1"/>
            </p:cNvSpPr>
            <p:nvPr/>
          </p:nvSpPr>
          <p:spPr bwMode="auto">
            <a:xfrm>
              <a:off x="4328" y="3217"/>
              <a:ext cx="847" cy="366"/>
            </a:xfrm>
            <a:prstGeom prst="rect">
              <a:avLst/>
            </a:prstGeom>
            <a:noFill/>
            <a:ln w="9525">
              <a:noFill/>
              <a:miter lim="800000"/>
              <a:headEnd/>
              <a:tailEnd/>
            </a:ln>
            <a:effectLst/>
          </p:spPr>
          <p:txBody>
            <a:bodyPr wrap="none" anchor="ctr">
              <a:spAutoFit/>
            </a:bodyPr>
            <a:lstStyle/>
            <a:p>
              <a:pPr>
                <a:spcBef>
                  <a:spcPct val="30000"/>
                </a:spcBef>
                <a:defRPr/>
              </a:pPr>
              <a:r>
                <a:rPr lang="en-US" sz="1600" b="1" dirty="0">
                  <a:solidFill>
                    <a:schemeClr val="bg1"/>
                  </a:solidFill>
                  <a:effectLst>
                    <a:outerShdw blurRad="38100" dist="38100" dir="2700000" algn="tl">
                      <a:srgbClr val="000000"/>
                    </a:outerShdw>
                  </a:effectLst>
                  <a:latin typeface="Arial" pitchFamily="34" charset="0"/>
                </a:rPr>
                <a:t>CUSTOMER</a:t>
              </a:r>
              <a:br>
                <a:rPr lang="en-US" sz="1600" b="1" dirty="0">
                  <a:solidFill>
                    <a:schemeClr val="bg1"/>
                  </a:solidFill>
                  <a:effectLst>
                    <a:outerShdw blurRad="38100" dist="38100" dir="2700000" algn="tl">
                      <a:srgbClr val="000000"/>
                    </a:outerShdw>
                  </a:effectLst>
                  <a:latin typeface="Arial" pitchFamily="34" charset="0"/>
                </a:rPr>
              </a:br>
              <a:r>
                <a:rPr lang="en-US" sz="1600" b="1" dirty="0">
                  <a:solidFill>
                    <a:schemeClr val="bg1"/>
                  </a:solidFill>
                  <a:effectLst>
                    <a:outerShdw blurRad="38100" dist="38100" dir="2700000" algn="tl">
                      <a:srgbClr val="000000"/>
                    </a:outerShdw>
                  </a:effectLst>
                  <a:latin typeface="Arial" pitchFamily="34" charset="0"/>
                </a:rPr>
                <a:t>BILLS</a:t>
              </a:r>
            </a:p>
          </p:txBody>
        </p:sp>
      </p:grpSp>
      <p:grpSp>
        <p:nvGrpSpPr>
          <p:cNvPr id="12" name="Group 19">
            <a:extLst>
              <a:ext uri="{FF2B5EF4-FFF2-40B4-BE49-F238E27FC236}">
                <a16:creationId xmlns:a16="http://schemas.microsoft.com/office/drawing/2014/main" id="{30E2CFCE-2A34-49EB-BE07-3DC266F45DBE}"/>
              </a:ext>
            </a:extLst>
          </p:cNvPr>
          <p:cNvGrpSpPr>
            <a:grpSpLocks/>
          </p:cNvGrpSpPr>
          <p:nvPr/>
        </p:nvGrpSpPr>
        <p:grpSpPr bwMode="auto">
          <a:xfrm>
            <a:off x="7810500" y="3054351"/>
            <a:ext cx="2514600" cy="1395413"/>
            <a:chOff x="3936" y="1961"/>
            <a:chExt cx="1584" cy="879"/>
          </a:xfrm>
        </p:grpSpPr>
        <p:pic>
          <p:nvPicPr>
            <p:cNvPr id="13" name="Picture 20" descr="GEL Capsule MS-blue">
              <a:extLst>
                <a:ext uri="{FF2B5EF4-FFF2-40B4-BE49-F238E27FC236}">
                  <a16:creationId xmlns:a16="http://schemas.microsoft.com/office/drawing/2014/main" id="{0A944EEF-E8B2-4768-8937-D5FD1B0D0671}"/>
                </a:ext>
              </a:extLst>
            </p:cNvPr>
            <p:cNvPicPr preferRelativeResize="0">
              <a:picLocks noChangeArrowheads="1"/>
            </p:cNvPicPr>
            <p:nvPr/>
          </p:nvPicPr>
          <p:blipFill>
            <a:blip r:embed="rId3">
              <a:lum bright="-30000" contrast="-12000"/>
            </a:blip>
            <a:srcRect/>
            <a:stretch>
              <a:fillRect/>
            </a:stretch>
          </p:blipFill>
          <p:spPr bwMode="auto">
            <a:xfrm>
              <a:off x="3936" y="1961"/>
              <a:ext cx="1584" cy="879"/>
            </a:xfrm>
            <a:prstGeom prst="rect">
              <a:avLst/>
            </a:prstGeom>
            <a:noFill/>
            <a:ln w="9525">
              <a:noFill/>
              <a:miter lim="800000"/>
              <a:headEnd/>
              <a:tailEnd/>
            </a:ln>
          </p:spPr>
        </p:pic>
        <p:sp>
          <p:nvSpPr>
            <p:cNvPr id="14" name="Rectangle 21">
              <a:extLst>
                <a:ext uri="{FF2B5EF4-FFF2-40B4-BE49-F238E27FC236}">
                  <a16:creationId xmlns:a16="http://schemas.microsoft.com/office/drawing/2014/main" id="{CD73761C-18F3-41DB-A18D-9B7478711605}"/>
                </a:ext>
              </a:extLst>
            </p:cNvPr>
            <p:cNvSpPr>
              <a:spLocks noChangeArrowheads="1"/>
            </p:cNvSpPr>
            <p:nvPr/>
          </p:nvSpPr>
          <p:spPr bwMode="auto">
            <a:xfrm>
              <a:off x="3981" y="2218"/>
              <a:ext cx="1493" cy="366"/>
            </a:xfrm>
            <a:prstGeom prst="rect">
              <a:avLst/>
            </a:prstGeom>
            <a:noFill/>
            <a:ln w="9525">
              <a:noFill/>
              <a:miter lim="800000"/>
              <a:headEnd/>
              <a:tailEnd/>
            </a:ln>
            <a:effectLst/>
          </p:spPr>
          <p:txBody>
            <a:bodyPr wrap="none" anchor="ctr">
              <a:spAutoFit/>
            </a:bodyPr>
            <a:lstStyle/>
            <a:p>
              <a:pPr>
                <a:spcBef>
                  <a:spcPct val="30000"/>
                </a:spcBef>
                <a:defRPr/>
              </a:pPr>
              <a:r>
                <a:rPr lang="en-US" sz="1600" b="1" dirty="0">
                  <a:solidFill>
                    <a:schemeClr val="bg1"/>
                  </a:solidFill>
                  <a:effectLst>
                    <a:outerShdw blurRad="38100" dist="38100" dir="2700000" algn="tl">
                      <a:srgbClr val="000000"/>
                    </a:outerShdw>
                  </a:effectLst>
                  <a:latin typeface="Arial" pitchFamily="34" charset="0"/>
                </a:rPr>
                <a:t>REGULATORY</a:t>
              </a:r>
              <a:br>
                <a:rPr lang="en-US" sz="1600" b="1" dirty="0">
                  <a:solidFill>
                    <a:schemeClr val="bg1"/>
                  </a:solidFill>
                  <a:effectLst>
                    <a:outerShdw blurRad="38100" dist="38100" dir="2700000" algn="tl">
                      <a:srgbClr val="000000"/>
                    </a:outerShdw>
                  </a:effectLst>
                  <a:latin typeface="Arial" pitchFamily="34" charset="0"/>
                </a:rPr>
              </a:br>
              <a:r>
                <a:rPr lang="en-US" sz="1600" b="1" dirty="0">
                  <a:solidFill>
                    <a:schemeClr val="bg1"/>
                  </a:solidFill>
                  <a:effectLst>
                    <a:outerShdw blurRad="38100" dist="38100" dir="2700000" algn="tl">
                      <a:srgbClr val="000000"/>
                    </a:outerShdw>
                  </a:effectLst>
                  <a:latin typeface="Arial" pitchFamily="34" charset="0"/>
                </a:rPr>
                <a:t>REVIEW &amp; APPROVAL</a:t>
              </a:r>
            </a:p>
          </p:txBody>
        </p:sp>
      </p:grpSp>
      <p:grpSp>
        <p:nvGrpSpPr>
          <p:cNvPr id="15" name="Group 22">
            <a:extLst>
              <a:ext uri="{FF2B5EF4-FFF2-40B4-BE49-F238E27FC236}">
                <a16:creationId xmlns:a16="http://schemas.microsoft.com/office/drawing/2014/main" id="{4CBF3A89-9614-4F0C-ABE7-92847A0D5D7C}"/>
              </a:ext>
            </a:extLst>
          </p:cNvPr>
          <p:cNvGrpSpPr>
            <a:grpSpLocks/>
          </p:cNvGrpSpPr>
          <p:nvPr/>
        </p:nvGrpSpPr>
        <p:grpSpPr bwMode="auto">
          <a:xfrm>
            <a:off x="8577263" y="2498725"/>
            <a:ext cx="1003300" cy="666750"/>
            <a:chOff x="4467" y="1574"/>
            <a:chExt cx="632" cy="420"/>
          </a:xfrm>
        </p:grpSpPr>
        <p:pic>
          <p:nvPicPr>
            <p:cNvPr id="16" name="Picture 23" descr="blue shadow arrow short">
              <a:extLst>
                <a:ext uri="{FF2B5EF4-FFF2-40B4-BE49-F238E27FC236}">
                  <a16:creationId xmlns:a16="http://schemas.microsoft.com/office/drawing/2014/main" id="{FFCE5924-6A18-46BA-9B0F-B9D04955F3B1}"/>
                </a:ext>
              </a:extLst>
            </p:cNvPr>
            <p:cNvPicPr>
              <a:picLocks noChangeAspect="1" noChangeArrowheads="1"/>
            </p:cNvPicPr>
            <p:nvPr/>
          </p:nvPicPr>
          <p:blipFill>
            <a:blip r:embed="rId4"/>
            <a:srcRect/>
            <a:stretch>
              <a:fillRect/>
            </a:stretch>
          </p:blipFill>
          <p:spPr bwMode="auto">
            <a:xfrm rot="10800000">
              <a:off x="4471" y="1574"/>
              <a:ext cx="628" cy="268"/>
            </a:xfrm>
            <a:prstGeom prst="rect">
              <a:avLst/>
            </a:prstGeom>
            <a:noFill/>
            <a:ln w="9525">
              <a:noFill/>
              <a:miter lim="800000"/>
              <a:headEnd/>
              <a:tailEnd/>
            </a:ln>
          </p:spPr>
        </p:pic>
        <p:pic>
          <p:nvPicPr>
            <p:cNvPr id="17" name="Picture 24" descr="blue shadow arrow short">
              <a:extLst>
                <a:ext uri="{FF2B5EF4-FFF2-40B4-BE49-F238E27FC236}">
                  <a16:creationId xmlns:a16="http://schemas.microsoft.com/office/drawing/2014/main" id="{BF13B6EC-E4A3-4BB4-88D5-1F79ED31417E}"/>
                </a:ext>
              </a:extLst>
            </p:cNvPr>
            <p:cNvPicPr>
              <a:picLocks noChangeAspect="1" noChangeArrowheads="1"/>
            </p:cNvPicPr>
            <p:nvPr/>
          </p:nvPicPr>
          <p:blipFill>
            <a:blip r:embed="rId4"/>
            <a:srcRect/>
            <a:stretch>
              <a:fillRect/>
            </a:stretch>
          </p:blipFill>
          <p:spPr bwMode="auto">
            <a:xfrm>
              <a:off x="4467" y="1726"/>
              <a:ext cx="628" cy="268"/>
            </a:xfrm>
            <a:prstGeom prst="rect">
              <a:avLst/>
            </a:prstGeom>
            <a:noFill/>
            <a:ln w="9525">
              <a:noFill/>
              <a:miter lim="800000"/>
              <a:headEnd/>
              <a:tailEnd/>
            </a:ln>
          </p:spPr>
        </p:pic>
      </p:grpSp>
      <p:pic>
        <p:nvPicPr>
          <p:cNvPr id="18" name="Picture 28" descr="blue shadow arrow short">
            <a:extLst>
              <a:ext uri="{FF2B5EF4-FFF2-40B4-BE49-F238E27FC236}">
                <a16:creationId xmlns:a16="http://schemas.microsoft.com/office/drawing/2014/main" id="{C4E9E078-604F-4F71-8438-7EDF068DF04A}"/>
              </a:ext>
            </a:extLst>
          </p:cNvPr>
          <p:cNvPicPr>
            <a:picLocks noChangeAspect="1" noChangeArrowheads="1"/>
          </p:cNvPicPr>
          <p:nvPr/>
        </p:nvPicPr>
        <p:blipFill>
          <a:blip r:embed="rId5"/>
          <a:srcRect/>
          <a:stretch>
            <a:fillRect/>
          </a:stretch>
        </p:blipFill>
        <p:spPr bwMode="auto">
          <a:xfrm>
            <a:off x="4592638" y="3233738"/>
            <a:ext cx="425450" cy="996950"/>
          </a:xfrm>
          <a:prstGeom prst="rect">
            <a:avLst/>
          </a:prstGeom>
          <a:noFill/>
          <a:ln w="9525">
            <a:noFill/>
            <a:miter lim="800000"/>
            <a:headEnd/>
            <a:tailEnd/>
          </a:ln>
        </p:spPr>
      </p:pic>
      <p:grpSp>
        <p:nvGrpSpPr>
          <p:cNvPr id="19" name="Group 29">
            <a:extLst>
              <a:ext uri="{FF2B5EF4-FFF2-40B4-BE49-F238E27FC236}">
                <a16:creationId xmlns:a16="http://schemas.microsoft.com/office/drawing/2014/main" id="{06AFC464-408F-46C7-BE44-554BB6D2486D}"/>
              </a:ext>
            </a:extLst>
          </p:cNvPr>
          <p:cNvGrpSpPr>
            <a:grpSpLocks/>
          </p:cNvGrpSpPr>
          <p:nvPr/>
        </p:nvGrpSpPr>
        <p:grpSpPr bwMode="auto">
          <a:xfrm rot="-5400000">
            <a:off x="6908800" y="3402013"/>
            <a:ext cx="1003300" cy="666750"/>
            <a:chOff x="4467" y="1574"/>
            <a:chExt cx="632" cy="420"/>
          </a:xfrm>
        </p:grpSpPr>
        <p:pic>
          <p:nvPicPr>
            <p:cNvPr id="20" name="Picture 30" descr="blue shadow arrow short">
              <a:extLst>
                <a:ext uri="{FF2B5EF4-FFF2-40B4-BE49-F238E27FC236}">
                  <a16:creationId xmlns:a16="http://schemas.microsoft.com/office/drawing/2014/main" id="{1B74628F-DA08-4F96-99C1-1B4CDF013859}"/>
                </a:ext>
              </a:extLst>
            </p:cNvPr>
            <p:cNvPicPr>
              <a:picLocks noChangeAspect="1" noChangeArrowheads="1"/>
            </p:cNvPicPr>
            <p:nvPr/>
          </p:nvPicPr>
          <p:blipFill>
            <a:blip r:embed="rId4"/>
            <a:srcRect/>
            <a:stretch>
              <a:fillRect/>
            </a:stretch>
          </p:blipFill>
          <p:spPr bwMode="auto">
            <a:xfrm rot="10800000">
              <a:off x="4471" y="1574"/>
              <a:ext cx="628" cy="268"/>
            </a:xfrm>
            <a:prstGeom prst="rect">
              <a:avLst/>
            </a:prstGeom>
            <a:noFill/>
            <a:ln w="9525">
              <a:noFill/>
              <a:miter lim="800000"/>
              <a:headEnd/>
              <a:tailEnd/>
            </a:ln>
          </p:spPr>
        </p:pic>
        <p:pic>
          <p:nvPicPr>
            <p:cNvPr id="21" name="Picture 31" descr="blue shadow arrow short">
              <a:extLst>
                <a:ext uri="{FF2B5EF4-FFF2-40B4-BE49-F238E27FC236}">
                  <a16:creationId xmlns:a16="http://schemas.microsoft.com/office/drawing/2014/main" id="{03E8B518-B771-4131-BBF2-7E77FDCACB18}"/>
                </a:ext>
              </a:extLst>
            </p:cNvPr>
            <p:cNvPicPr>
              <a:picLocks noChangeAspect="1" noChangeArrowheads="1"/>
            </p:cNvPicPr>
            <p:nvPr/>
          </p:nvPicPr>
          <p:blipFill>
            <a:blip r:embed="rId4"/>
            <a:srcRect/>
            <a:stretch>
              <a:fillRect/>
            </a:stretch>
          </p:blipFill>
          <p:spPr bwMode="auto">
            <a:xfrm>
              <a:off x="4467" y="1726"/>
              <a:ext cx="628" cy="268"/>
            </a:xfrm>
            <a:prstGeom prst="rect">
              <a:avLst/>
            </a:prstGeom>
            <a:noFill/>
            <a:ln w="9525">
              <a:noFill/>
              <a:miter lim="800000"/>
              <a:headEnd/>
              <a:tailEnd/>
            </a:ln>
          </p:spPr>
        </p:pic>
      </p:grpSp>
      <p:pic>
        <p:nvPicPr>
          <p:cNvPr id="22" name="Picture 32" descr="blue shadow arrow short">
            <a:extLst>
              <a:ext uri="{FF2B5EF4-FFF2-40B4-BE49-F238E27FC236}">
                <a16:creationId xmlns:a16="http://schemas.microsoft.com/office/drawing/2014/main" id="{2502D478-1D5A-49B4-98E6-1E1E1B0398CB}"/>
              </a:ext>
            </a:extLst>
          </p:cNvPr>
          <p:cNvPicPr>
            <a:picLocks noChangeAspect="1" noChangeArrowheads="1"/>
          </p:cNvPicPr>
          <p:nvPr/>
        </p:nvPicPr>
        <p:blipFill>
          <a:blip r:embed="rId5"/>
          <a:srcRect/>
          <a:stretch>
            <a:fillRect/>
          </a:stretch>
        </p:blipFill>
        <p:spPr bwMode="auto">
          <a:xfrm>
            <a:off x="4592638" y="1439863"/>
            <a:ext cx="425450" cy="996950"/>
          </a:xfrm>
          <a:prstGeom prst="rect">
            <a:avLst/>
          </a:prstGeom>
          <a:noFill/>
          <a:ln w="9525">
            <a:noFill/>
            <a:miter lim="800000"/>
            <a:headEnd/>
            <a:tailEnd/>
          </a:ln>
        </p:spPr>
      </p:pic>
      <p:pic>
        <p:nvPicPr>
          <p:cNvPr id="23" name="Picture 33" descr="blue shadow arrow short">
            <a:extLst>
              <a:ext uri="{FF2B5EF4-FFF2-40B4-BE49-F238E27FC236}">
                <a16:creationId xmlns:a16="http://schemas.microsoft.com/office/drawing/2014/main" id="{33FC3623-1A88-4BC2-99A9-CB63DCC3D96B}"/>
              </a:ext>
            </a:extLst>
          </p:cNvPr>
          <p:cNvPicPr>
            <a:picLocks noChangeAspect="1" noChangeArrowheads="1"/>
          </p:cNvPicPr>
          <p:nvPr/>
        </p:nvPicPr>
        <p:blipFill>
          <a:blip r:embed="rId5"/>
          <a:srcRect/>
          <a:stretch>
            <a:fillRect/>
          </a:stretch>
        </p:blipFill>
        <p:spPr bwMode="auto">
          <a:xfrm>
            <a:off x="7185025" y="1439863"/>
            <a:ext cx="425450" cy="996950"/>
          </a:xfrm>
          <a:prstGeom prst="rect">
            <a:avLst/>
          </a:prstGeom>
          <a:noFill/>
          <a:ln w="9525">
            <a:noFill/>
            <a:miter lim="800000"/>
            <a:headEnd/>
            <a:tailEnd/>
          </a:ln>
        </p:spPr>
      </p:pic>
      <p:pic>
        <p:nvPicPr>
          <p:cNvPr id="24" name="Picture 34" descr="blue shadow arrow short">
            <a:extLst>
              <a:ext uri="{FF2B5EF4-FFF2-40B4-BE49-F238E27FC236}">
                <a16:creationId xmlns:a16="http://schemas.microsoft.com/office/drawing/2014/main" id="{9A9AAE52-9598-43BA-8F09-F67A5ECDB2D7}"/>
              </a:ext>
            </a:extLst>
          </p:cNvPr>
          <p:cNvPicPr>
            <a:picLocks noChangeAspect="1" noChangeArrowheads="1"/>
          </p:cNvPicPr>
          <p:nvPr/>
        </p:nvPicPr>
        <p:blipFill>
          <a:blip r:embed="rId5"/>
          <a:srcRect/>
          <a:stretch>
            <a:fillRect/>
          </a:stretch>
        </p:blipFill>
        <p:spPr bwMode="auto">
          <a:xfrm>
            <a:off x="4592638" y="5073650"/>
            <a:ext cx="425450" cy="996950"/>
          </a:xfrm>
          <a:prstGeom prst="rect">
            <a:avLst/>
          </a:prstGeom>
          <a:noFill/>
          <a:ln w="9525">
            <a:noFill/>
            <a:miter lim="800000"/>
            <a:headEnd/>
            <a:tailEnd/>
          </a:ln>
        </p:spPr>
      </p:pic>
      <p:pic>
        <p:nvPicPr>
          <p:cNvPr id="25" name="Picture 35" descr="blue shadow arrow short">
            <a:extLst>
              <a:ext uri="{FF2B5EF4-FFF2-40B4-BE49-F238E27FC236}">
                <a16:creationId xmlns:a16="http://schemas.microsoft.com/office/drawing/2014/main" id="{EF789D6C-19C6-4D51-B15F-54AFAC411137}"/>
              </a:ext>
            </a:extLst>
          </p:cNvPr>
          <p:cNvPicPr>
            <a:picLocks noChangeAspect="1" noChangeArrowheads="1"/>
          </p:cNvPicPr>
          <p:nvPr/>
        </p:nvPicPr>
        <p:blipFill>
          <a:blip r:embed="rId4"/>
          <a:srcRect/>
          <a:stretch>
            <a:fillRect/>
          </a:stretch>
        </p:blipFill>
        <p:spPr bwMode="auto">
          <a:xfrm>
            <a:off x="2740025" y="4452938"/>
            <a:ext cx="996950" cy="425450"/>
          </a:xfrm>
          <a:prstGeom prst="rect">
            <a:avLst/>
          </a:prstGeom>
          <a:noFill/>
          <a:ln w="9525">
            <a:noFill/>
            <a:miter lim="800000"/>
            <a:headEnd/>
            <a:tailEnd/>
          </a:ln>
        </p:spPr>
      </p:pic>
      <p:pic>
        <p:nvPicPr>
          <p:cNvPr id="26" name="Picture 36" descr="blue shadow arrow short">
            <a:extLst>
              <a:ext uri="{FF2B5EF4-FFF2-40B4-BE49-F238E27FC236}">
                <a16:creationId xmlns:a16="http://schemas.microsoft.com/office/drawing/2014/main" id="{88E2B889-040F-498B-BBEC-36F965FC31BA}"/>
              </a:ext>
            </a:extLst>
          </p:cNvPr>
          <p:cNvPicPr>
            <a:picLocks noChangeAspect="1" noChangeArrowheads="1"/>
          </p:cNvPicPr>
          <p:nvPr/>
        </p:nvPicPr>
        <p:blipFill>
          <a:blip r:embed="rId4"/>
          <a:srcRect/>
          <a:stretch>
            <a:fillRect/>
          </a:stretch>
        </p:blipFill>
        <p:spPr bwMode="auto">
          <a:xfrm>
            <a:off x="8578850" y="4452938"/>
            <a:ext cx="996950" cy="425450"/>
          </a:xfrm>
          <a:prstGeom prst="rect">
            <a:avLst/>
          </a:prstGeom>
          <a:noFill/>
          <a:ln w="9525">
            <a:noFill/>
            <a:miter lim="800000"/>
            <a:headEnd/>
            <a:tailEnd/>
          </a:ln>
        </p:spPr>
      </p:pic>
      <p:grpSp>
        <p:nvGrpSpPr>
          <p:cNvPr id="27" name="Group 37">
            <a:extLst>
              <a:ext uri="{FF2B5EF4-FFF2-40B4-BE49-F238E27FC236}">
                <a16:creationId xmlns:a16="http://schemas.microsoft.com/office/drawing/2014/main" id="{B3884789-6D37-4F3F-A7CC-0A20EC463789}"/>
              </a:ext>
            </a:extLst>
          </p:cNvPr>
          <p:cNvGrpSpPr>
            <a:grpSpLocks/>
          </p:cNvGrpSpPr>
          <p:nvPr/>
        </p:nvGrpSpPr>
        <p:grpSpPr bwMode="auto">
          <a:xfrm>
            <a:off x="1982788" y="3052764"/>
            <a:ext cx="2514600" cy="1400175"/>
            <a:chOff x="-1035" y="1042"/>
            <a:chExt cx="1584" cy="882"/>
          </a:xfrm>
        </p:grpSpPr>
        <p:pic>
          <p:nvPicPr>
            <p:cNvPr id="28" name="Picture 38" descr="GEL Capsule steel-gray">
              <a:extLst>
                <a:ext uri="{FF2B5EF4-FFF2-40B4-BE49-F238E27FC236}">
                  <a16:creationId xmlns:a16="http://schemas.microsoft.com/office/drawing/2014/main" id="{9605884F-7731-43D8-9403-79228C97B18B}"/>
                </a:ext>
              </a:extLst>
            </p:cNvPr>
            <p:cNvPicPr preferRelativeResize="0">
              <a:picLocks noChangeArrowheads="1"/>
            </p:cNvPicPr>
            <p:nvPr/>
          </p:nvPicPr>
          <p:blipFill>
            <a:blip r:embed="rId6">
              <a:lum bright="-30000" contrast="-12000"/>
            </a:blip>
            <a:srcRect/>
            <a:stretch>
              <a:fillRect/>
            </a:stretch>
          </p:blipFill>
          <p:spPr bwMode="auto">
            <a:xfrm>
              <a:off x="-1035" y="1042"/>
              <a:ext cx="1584" cy="882"/>
            </a:xfrm>
            <a:prstGeom prst="rect">
              <a:avLst/>
            </a:prstGeom>
            <a:noFill/>
            <a:ln w="9525">
              <a:noFill/>
              <a:miter lim="800000"/>
              <a:headEnd/>
              <a:tailEnd/>
            </a:ln>
          </p:spPr>
        </p:pic>
        <p:sp>
          <p:nvSpPr>
            <p:cNvPr id="29" name="Rectangle 39">
              <a:extLst>
                <a:ext uri="{FF2B5EF4-FFF2-40B4-BE49-F238E27FC236}">
                  <a16:creationId xmlns:a16="http://schemas.microsoft.com/office/drawing/2014/main" id="{84189B9E-FAB6-4344-8BE8-1CA61BEDD485}"/>
                </a:ext>
              </a:extLst>
            </p:cNvPr>
            <p:cNvSpPr>
              <a:spLocks noChangeArrowheads="1"/>
            </p:cNvSpPr>
            <p:nvPr/>
          </p:nvSpPr>
          <p:spPr bwMode="auto">
            <a:xfrm>
              <a:off x="-912" y="1300"/>
              <a:ext cx="1337" cy="366"/>
            </a:xfrm>
            <a:prstGeom prst="rect">
              <a:avLst/>
            </a:prstGeom>
            <a:noFill/>
            <a:ln w="9525">
              <a:noFill/>
              <a:miter lim="800000"/>
              <a:headEnd/>
              <a:tailEnd/>
            </a:ln>
            <a:effectLst/>
          </p:spPr>
          <p:txBody>
            <a:bodyPr wrap="none" anchor="ctr">
              <a:spAutoFit/>
            </a:bodyPr>
            <a:lstStyle/>
            <a:p>
              <a:pPr>
                <a:spcBef>
                  <a:spcPct val="30000"/>
                </a:spcBef>
                <a:defRPr/>
              </a:pPr>
              <a:r>
                <a:rPr lang="en-US" sz="1600" b="1" dirty="0">
                  <a:solidFill>
                    <a:schemeClr val="bg1"/>
                  </a:solidFill>
                  <a:effectLst>
                    <a:outerShdw blurRad="38100" dist="38100" dir="2700000" algn="tl">
                      <a:srgbClr val="000000"/>
                    </a:outerShdw>
                  </a:effectLst>
                  <a:latin typeface="Arial" pitchFamily="34" charset="0"/>
                </a:rPr>
                <a:t>CUSTOMER USAGE</a:t>
              </a:r>
              <a:br>
                <a:rPr lang="en-US" sz="1600" b="1" dirty="0">
                  <a:solidFill>
                    <a:schemeClr val="bg1"/>
                  </a:solidFill>
                  <a:effectLst>
                    <a:outerShdw blurRad="38100" dist="38100" dir="2700000" algn="tl">
                      <a:srgbClr val="000000"/>
                    </a:outerShdw>
                  </a:effectLst>
                  <a:latin typeface="Arial" pitchFamily="34" charset="0"/>
                </a:rPr>
              </a:br>
              <a:r>
                <a:rPr lang="en-US" sz="1600" b="1" dirty="0">
                  <a:solidFill>
                    <a:schemeClr val="bg1"/>
                  </a:solidFill>
                  <a:effectLst>
                    <a:outerShdw blurRad="38100" dist="38100" dir="2700000" algn="tl">
                      <a:srgbClr val="000000"/>
                    </a:outerShdw>
                  </a:effectLst>
                  <a:latin typeface="Arial" pitchFamily="34" charset="0"/>
                </a:rPr>
                <a:t>CHARACTERISTICS</a:t>
              </a:r>
            </a:p>
          </p:txBody>
        </p:sp>
      </p:grpSp>
      <p:grpSp>
        <p:nvGrpSpPr>
          <p:cNvPr id="30" name="Group 40">
            <a:extLst>
              <a:ext uri="{FF2B5EF4-FFF2-40B4-BE49-F238E27FC236}">
                <a16:creationId xmlns:a16="http://schemas.microsoft.com/office/drawing/2014/main" id="{BA43D648-5748-4ED1-BC45-E7BE59BCC9AE}"/>
              </a:ext>
            </a:extLst>
          </p:cNvPr>
          <p:cNvGrpSpPr>
            <a:grpSpLocks/>
          </p:cNvGrpSpPr>
          <p:nvPr/>
        </p:nvGrpSpPr>
        <p:grpSpPr bwMode="auto">
          <a:xfrm>
            <a:off x="1979613" y="4902201"/>
            <a:ext cx="2514600" cy="1400175"/>
            <a:chOff x="-1035" y="1042"/>
            <a:chExt cx="1584" cy="882"/>
          </a:xfrm>
        </p:grpSpPr>
        <p:pic>
          <p:nvPicPr>
            <p:cNvPr id="31" name="Picture 41" descr="GEL Capsule steel-gray">
              <a:extLst>
                <a:ext uri="{FF2B5EF4-FFF2-40B4-BE49-F238E27FC236}">
                  <a16:creationId xmlns:a16="http://schemas.microsoft.com/office/drawing/2014/main" id="{1FE82BA4-5912-484E-8D96-CCF889C8866D}"/>
                </a:ext>
              </a:extLst>
            </p:cNvPr>
            <p:cNvPicPr preferRelativeResize="0">
              <a:picLocks noChangeArrowheads="1"/>
            </p:cNvPicPr>
            <p:nvPr/>
          </p:nvPicPr>
          <p:blipFill>
            <a:blip r:embed="rId6">
              <a:lum bright="-42000"/>
            </a:blip>
            <a:srcRect/>
            <a:stretch>
              <a:fillRect/>
            </a:stretch>
          </p:blipFill>
          <p:spPr bwMode="auto">
            <a:xfrm>
              <a:off x="-1035" y="1042"/>
              <a:ext cx="1584" cy="882"/>
            </a:xfrm>
            <a:prstGeom prst="rect">
              <a:avLst/>
            </a:prstGeom>
            <a:noFill/>
            <a:ln w="9525">
              <a:noFill/>
              <a:miter lim="800000"/>
              <a:headEnd/>
              <a:tailEnd/>
            </a:ln>
          </p:spPr>
        </p:pic>
        <p:sp>
          <p:nvSpPr>
            <p:cNvPr id="32" name="Rectangle 42">
              <a:extLst>
                <a:ext uri="{FF2B5EF4-FFF2-40B4-BE49-F238E27FC236}">
                  <a16:creationId xmlns:a16="http://schemas.microsoft.com/office/drawing/2014/main" id="{7CB5EFA8-875F-4254-B776-52352C2E3301}"/>
                </a:ext>
              </a:extLst>
            </p:cNvPr>
            <p:cNvSpPr>
              <a:spLocks noChangeArrowheads="1"/>
            </p:cNvSpPr>
            <p:nvPr/>
          </p:nvSpPr>
          <p:spPr bwMode="auto">
            <a:xfrm>
              <a:off x="-720" y="1300"/>
              <a:ext cx="954" cy="366"/>
            </a:xfrm>
            <a:prstGeom prst="rect">
              <a:avLst/>
            </a:prstGeom>
            <a:noFill/>
            <a:ln w="9525">
              <a:noFill/>
              <a:miter lim="800000"/>
              <a:headEnd/>
              <a:tailEnd/>
            </a:ln>
            <a:effectLst/>
          </p:spPr>
          <p:txBody>
            <a:bodyPr wrap="none" anchor="ctr">
              <a:spAutoFit/>
            </a:bodyPr>
            <a:lstStyle/>
            <a:p>
              <a:pPr>
                <a:spcBef>
                  <a:spcPct val="30000"/>
                </a:spcBef>
                <a:defRPr/>
              </a:pPr>
              <a:r>
                <a:rPr lang="en-US" sz="1600" b="1" dirty="0">
                  <a:solidFill>
                    <a:schemeClr val="bg1"/>
                  </a:solidFill>
                  <a:effectLst>
                    <a:outerShdw blurRad="38100" dist="38100" dir="2700000" algn="tl">
                      <a:srgbClr val="000000"/>
                    </a:outerShdw>
                  </a:effectLst>
                  <a:latin typeface="Arial" pitchFamily="34" charset="0"/>
                </a:rPr>
                <a:t>COST</a:t>
              </a:r>
              <a:br>
                <a:rPr lang="en-US" sz="1600" b="1" dirty="0">
                  <a:solidFill>
                    <a:schemeClr val="bg1"/>
                  </a:solidFill>
                  <a:effectLst>
                    <a:outerShdw blurRad="38100" dist="38100" dir="2700000" algn="tl">
                      <a:srgbClr val="000000"/>
                    </a:outerShdw>
                  </a:effectLst>
                  <a:latin typeface="Arial" pitchFamily="34" charset="0"/>
                </a:rPr>
              </a:br>
              <a:r>
                <a:rPr lang="en-US" sz="1600" b="1" dirty="0">
                  <a:solidFill>
                    <a:schemeClr val="bg1"/>
                  </a:solidFill>
                  <a:effectLst>
                    <a:outerShdw blurRad="38100" dist="38100" dir="2700000" algn="tl">
                      <a:srgbClr val="000000"/>
                    </a:outerShdw>
                  </a:effectLst>
                  <a:latin typeface="Arial" pitchFamily="34" charset="0"/>
                </a:rPr>
                <a:t>ALLOCATION</a:t>
              </a:r>
            </a:p>
          </p:txBody>
        </p:sp>
      </p:grpSp>
      <p:grpSp>
        <p:nvGrpSpPr>
          <p:cNvPr id="33" name="Group 43">
            <a:extLst>
              <a:ext uri="{FF2B5EF4-FFF2-40B4-BE49-F238E27FC236}">
                <a16:creationId xmlns:a16="http://schemas.microsoft.com/office/drawing/2014/main" id="{AFA6DA46-CD14-475A-8D52-5299EE97CD7A}"/>
              </a:ext>
            </a:extLst>
          </p:cNvPr>
          <p:cNvGrpSpPr>
            <a:grpSpLocks/>
          </p:cNvGrpSpPr>
          <p:nvPr/>
        </p:nvGrpSpPr>
        <p:grpSpPr bwMode="auto">
          <a:xfrm>
            <a:off x="5165726" y="1397000"/>
            <a:ext cx="1858963" cy="5221288"/>
            <a:chOff x="2294" y="880"/>
            <a:chExt cx="1171" cy="3289"/>
          </a:xfrm>
        </p:grpSpPr>
        <p:pic>
          <p:nvPicPr>
            <p:cNvPr id="34" name="Picture 44" descr="GEL Capsule steel-gray">
              <a:extLst>
                <a:ext uri="{FF2B5EF4-FFF2-40B4-BE49-F238E27FC236}">
                  <a16:creationId xmlns:a16="http://schemas.microsoft.com/office/drawing/2014/main" id="{4D04181D-C8D8-4615-AF57-502BD5C02459}"/>
                </a:ext>
              </a:extLst>
            </p:cNvPr>
            <p:cNvPicPr preferRelativeResize="0">
              <a:picLocks noChangeArrowheads="1"/>
            </p:cNvPicPr>
            <p:nvPr/>
          </p:nvPicPr>
          <p:blipFill>
            <a:blip r:embed="rId6">
              <a:lum bright="-42000"/>
            </a:blip>
            <a:srcRect t="9143"/>
            <a:stretch>
              <a:fillRect/>
            </a:stretch>
          </p:blipFill>
          <p:spPr bwMode="auto">
            <a:xfrm>
              <a:off x="2294" y="880"/>
              <a:ext cx="1171" cy="3289"/>
            </a:xfrm>
            <a:prstGeom prst="rect">
              <a:avLst/>
            </a:prstGeom>
            <a:noFill/>
            <a:ln w="9525">
              <a:noFill/>
              <a:miter lim="800000"/>
              <a:headEnd/>
              <a:tailEnd/>
            </a:ln>
          </p:spPr>
        </p:pic>
        <p:sp>
          <p:nvSpPr>
            <p:cNvPr id="35" name="Rectangle 45">
              <a:extLst>
                <a:ext uri="{FF2B5EF4-FFF2-40B4-BE49-F238E27FC236}">
                  <a16:creationId xmlns:a16="http://schemas.microsoft.com/office/drawing/2014/main" id="{DEB2F5A9-EEE8-4B81-8CA5-96CF92C5CF43}"/>
                </a:ext>
              </a:extLst>
            </p:cNvPr>
            <p:cNvSpPr>
              <a:spLocks noChangeArrowheads="1"/>
            </p:cNvSpPr>
            <p:nvPr/>
          </p:nvSpPr>
          <p:spPr bwMode="auto">
            <a:xfrm>
              <a:off x="2388" y="2259"/>
              <a:ext cx="989" cy="212"/>
            </a:xfrm>
            <a:prstGeom prst="rect">
              <a:avLst/>
            </a:prstGeom>
            <a:noFill/>
            <a:ln w="9525">
              <a:noFill/>
              <a:miter lim="800000"/>
              <a:headEnd/>
              <a:tailEnd/>
            </a:ln>
            <a:effectLst/>
          </p:spPr>
          <p:txBody>
            <a:bodyPr anchor="ctr">
              <a:spAutoFit/>
            </a:bodyPr>
            <a:lstStyle/>
            <a:p>
              <a:pPr>
                <a:spcBef>
                  <a:spcPct val="20000"/>
                </a:spcBef>
                <a:defRPr/>
              </a:pPr>
              <a:r>
                <a:rPr lang="en-US" sz="1600" b="1" dirty="0">
                  <a:solidFill>
                    <a:schemeClr val="bg1"/>
                  </a:solidFill>
                  <a:effectLst>
                    <a:outerShdw blurRad="38100" dist="38100" dir="2700000" algn="tl">
                      <a:srgbClr val="000000"/>
                    </a:outerShdw>
                  </a:effectLst>
                  <a:latin typeface="Arial" pitchFamily="34" charset="0"/>
                </a:rPr>
                <a:t>RATE DESIGN</a:t>
              </a:r>
            </a:p>
          </p:txBody>
        </p:sp>
      </p:grpSp>
      <p:grpSp>
        <p:nvGrpSpPr>
          <p:cNvPr id="36" name="Group 46">
            <a:extLst>
              <a:ext uri="{FF2B5EF4-FFF2-40B4-BE49-F238E27FC236}">
                <a16:creationId xmlns:a16="http://schemas.microsoft.com/office/drawing/2014/main" id="{061D9E49-05AD-4E28-A8AF-1D687056627A}"/>
              </a:ext>
            </a:extLst>
          </p:cNvPr>
          <p:cNvGrpSpPr>
            <a:grpSpLocks/>
          </p:cNvGrpSpPr>
          <p:nvPr/>
        </p:nvGrpSpPr>
        <p:grpSpPr bwMode="auto">
          <a:xfrm>
            <a:off x="7815263" y="1204914"/>
            <a:ext cx="2514600" cy="1400175"/>
            <a:chOff x="-1035" y="1042"/>
            <a:chExt cx="1584" cy="882"/>
          </a:xfrm>
        </p:grpSpPr>
        <p:pic>
          <p:nvPicPr>
            <p:cNvPr id="37" name="Picture 47" descr="GEL Capsule steel-gray">
              <a:extLst>
                <a:ext uri="{FF2B5EF4-FFF2-40B4-BE49-F238E27FC236}">
                  <a16:creationId xmlns:a16="http://schemas.microsoft.com/office/drawing/2014/main" id="{350E9A52-DF2E-46BD-9279-44FF2C3EF262}"/>
                </a:ext>
              </a:extLst>
            </p:cNvPr>
            <p:cNvPicPr preferRelativeResize="0">
              <a:picLocks noChangeArrowheads="1"/>
            </p:cNvPicPr>
            <p:nvPr/>
          </p:nvPicPr>
          <p:blipFill>
            <a:blip r:embed="rId6">
              <a:lum bright="-42000"/>
            </a:blip>
            <a:srcRect/>
            <a:stretch>
              <a:fillRect/>
            </a:stretch>
          </p:blipFill>
          <p:spPr bwMode="auto">
            <a:xfrm>
              <a:off x="-1035" y="1042"/>
              <a:ext cx="1584" cy="882"/>
            </a:xfrm>
            <a:prstGeom prst="rect">
              <a:avLst/>
            </a:prstGeom>
            <a:noFill/>
            <a:ln w="9525">
              <a:noFill/>
              <a:miter lim="800000"/>
              <a:headEnd/>
              <a:tailEnd/>
            </a:ln>
          </p:spPr>
        </p:pic>
        <p:sp>
          <p:nvSpPr>
            <p:cNvPr id="38" name="Rectangle 48">
              <a:extLst>
                <a:ext uri="{FF2B5EF4-FFF2-40B4-BE49-F238E27FC236}">
                  <a16:creationId xmlns:a16="http://schemas.microsoft.com/office/drawing/2014/main" id="{979EB4AC-95E1-49DC-942A-5B1BD9E077E2}"/>
                </a:ext>
              </a:extLst>
            </p:cNvPr>
            <p:cNvSpPr>
              <a:spLocks noChangeArrowheads="1"/>
            </p:cNvSpPr>
            <p:nvPr/>
          </p:nvSpPr>
          <p:spPr bwMode="auto">
            <a:xfrm>
              <a:off x="-570" y="1377"/>
              <a:ext cx="655" cy="212"/>
            </a:xfrm>
            <a:prstGeom prst="rect">
              <a:avLst/>
            </a:prstGeom>
            <a:noFill/>
            <a:ln w="9525">
              <a:noFill/>
              <a:miter lim="800000"/>
              <a:headEnd/>
              <a:tailEnd/>
            </a:ln>
            <a:effectLst/>
          </p:spPr>
          <p:txBody>
            <a:bodyPr wrap="none" anchor="ctr">
              <a:spAutoFit/>
            </a:bodyPr>
            <a:lstStyle/>
            <a:p>
              <a:pPr>
                <a:spcBef>
                  <a:spcPct val="30000"/>
                </a:spcBef>
                <a:defRPr/>
              </a:pPr>
              <a:r>
                <a:rPr lang="en-US" sz="1600" b="1" dirty="0">
                  <a:solidFill>
                    <a:schemeClr val="bg1"/>
                  </a:solidFill>
                  <a:effectLst>
                    <a:outerShdw blurRad="38100" dist="38100" dir="2700000" algn="tl">
                      <a:srgbClr val="000000"/>
                    </a:outerShdw>
                  </a:effectLst>
                  <a:latin typeface="Arial" pitchFamily="34" charset="0"/>
                </a:rPr>
                <a:t>TARIFFS</a:t>
              </a:r>
            </a:p>
          </p:txBody>
        </p:sp>
      </p:grpSp>
    </p:spTree>
    <p:extLst>
      <p:ext uri="{BB962C8B-B14F-4D97-AF65-F5344CB8AC3E}">
        <p14:creationId xmlns:p14="http://schemas.microsoft.com/office/powerpoint/2010/main" val="58550588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609599" y="1210318"/>
            <a:ext cx="10972801" cy="4576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875" tIns="60939" rIns="121875" bIns="60939" numCol="1" anchor="t" anchorCtr="0" compatLnSpc="1">
            <a:prstTxWarp prst="textNoShape">
              <a:avLst/>
            </a:prstTxWarp>
          </a:bodyPr>
          <a:lstStyle>
            <a:lvl1pPr marL="304689" indent="-304689" algn="l" rtl="0" eaLnBrk="0" fontAlgn="base" hangingPunct="0">
              <a:spcBef>
                <a:spcPct val="50000"/>
              </a:spcBef>
              <a:spcAft>
                <a:spcPct val="0"/>
              </a:spcAft>
              <a:buClr>
                <a:srgbClr val="0790EC"/>
              </a:buClr>
              <a:buSzPct val="125000"/>
              <a:buFont typeface="Times" pitchFamily="1" charset="0"/>
              <a:buChar char="•"/>
              <a:defRPr sz="1600">
                <a:solidFill>
                  <a:schemeClr val="tx1"/>
                </a:solidFill>
                <a:latin typeface="+mn-lt"/>
                <a:ea typeface="ＭＳ Ｐゴシック" pitchFamily="-110" charset="-128"/>
                <a:cs typeface="ＭＳ Ｐゴシック" pitchFamily="-110" charset="-128"/>
              </a:defRPr>
            </a:lvl1pPr>
            <a:lvl2pPr marL="835780" indent="-378746" algn="l" rtl="0" eaLnBrk="0" fontAlgn="base" hangingPunct="0">
              <a:spcBef>
                <a:spcPts val="300"/>
              </a:spcBef>
              <a:spcAft>
                <a:spcPct val="0"/>
              </a:spcAft>
              <a:buClr>
                <a:srgbClr val="0790EC"/>
              </a:buClr>
              <a:buSzPct val="130000"/>
              <a:buFont typeface="Times" pitchFamily="1" charset="0"/>
              <a:buChar char="–"/>
              <a:defRPr sz="1400">
                <a:solidFill>
                  <a:schemeClr val="tx1"/>
                </a:solidFill>
                <a:latin typeface="+mn-lt"/>
                <a:ea typeface="ＭＳ Ｐゴシック" pitchFamily="-110" charset="-128"/>
                <a:cs typeface="ＭＳ Ｐゴシック" charset="0"/>
              </a:defRPr>
            </a:lvl2pPr>
            <a:lvl3pPr marL="1218757" indent="-230634" algn="l" rtl="0" eaLnBrk="0" fontAlgn="base" hangingPunct="0">
              <a:spcBef>
                <a:spcPts val="300"/>
              </a:spcBef>
              <a:spcAft>
                <a:spcPct val="0"/>
              </a:spcAft>
              <a:buClr>
                <a:srgbClr val="0790EC"/>
              </a:buClr>
              <a:buSzPct val="110000"/>
              <a:buFont typeface="Times" pitchFamily="1" charset="0"/>
              <a:buChar char="•"/>
              <a:defRPr sz="1200">
                <a:solidFill>
                  <a:schemeClr val="tx1"/>
                </a:solidFill>
                <a:latin typeface="+mn-lt"/>
                <a:ea typeface="ＭＳ Ｐゴシック" pitchFamily="-110" charset="-128"/>
                <a:cs typeface="ＭＳ Ｐゴシック" charset="0"/>
              </a:defRPr>
            </a:lvl3pPr>
            <a:lvl4pPr marL="1682138" indent="-311038" algn="l" rtl="0" eaLnBrk="0" fontAlgn="base" hangingPunct="0">
              <a:spcBef>
                <a:spcPts val="300"/>
              </a:spcBef>
              <a:spcAft>
                <a:spcPct val="0"/>
              </a:spcAft>
              <a:buClr>
                <a:srgbClr val="0790EC"/>
              </a:buClr>
              <a:buSzPct val="110000"/>
              <a:buFont typeface="Times" pitchFamily="1" charset="0"/>
              <a:buChar char="–"/>
              <a:defRPr sz="1200">
                <a:solidFill>
                  <a:schemeClr val="tx1"/>
                </a:solidFill>
                <a:latin typeface="+mn-lt"/>
                <a:ea typeface="ＭＳ Ｐゴシック" pitchFamily="-110" charset="-128"/>
                <a:cs typeface="ＭＳ Ｐゴシック" charset="0"/>
              </a:defRPr>
            </a:lvl4pPr>
            <a:lvl5pPr marL="2054535" indent="-220052" algn="l" rtl="0" eaLnBrk="0" fontAlgn="base" hangingPunct="0">
              <a:spcBef>
                <a:spcPts val="300"/>
              </a:spcBef>
              <a:spcAft>
                <a:spcPct val="0"/>
              </a:spcAft>
              <a:buClr>
                <a:srgbClr val="0790EC"/>
              </a:buClr>
              <a:buFont typeface="Times" pitchFamily="1" charset="0"/>
              <a:buChar char="•"/>
              <a:defRPr sz="1200">
                <a:solidFill>
                  <a:schemeClr val="tx1"/>
                </a:solidFill>
                <a:latin typeface="+mn-lt"/>
                <a:ea typeface="ＭＳ Ｐゴシック" pitchFamily="-110" charset="-128"/>
                <a:cs typeface="ＭＳ Ｐゴシック" charset="0"/>
              </a:defRPr>
            </a:lvl5pPr>
            <a:lvl6pPr marL="2663914" indent="-220052" algn="l" rtl="0" fontAlgn="base">
              <a:spcBef>
                <a:spcPct val="50000"/>
              </a:spcBef>
              <a:spcAft>
                <a:spcPct val="0"/>
              </a:spcAft>
              <a:buClr>
                <a:srgbClr val="0790EC"/>
              </a:buClr>
              <a:buFont typeface="Times" pitchFamily="-110" charset="0"/>
              <a:buChar char="•"/>
              <a:defRPr>
                <a:solidFill>
                  <a:schemeClr val="tx1"/>
                </a:solidFill>
                <a:latin typeface="+mn-lt"/>
                <a:ea typeface="ＭＳ Ｐゴシック" pitchFamily="-110" charset="-128"/>
              </a:defRPr>
            </a:lvl6pPr>
            <a:lvl7pPr marL="3273292" indent="-220052" algn="l" rtl="0" fontAlgn="base">
              <a:spcBef>
                <a:spcPct val="50000"/>
              </a:spcBef>
              <a:spcAft>
                <a:spcPct val="0"/>
              </a:spcAft>
              <a:buClr>
                <a:srgbClr val="0790EC"/>
              </a:buClr>
              <a:buFont typeface="Times" pitchFamily="-110" charset="0"/>
              <a:buChar char="•"/>
              <a:defRPr>
                <a:solidFill>
                  <a:schemeClr val="tx1"/>
                </a:solidFill>
                <a:latin typeface="+mn-lt"/>
                <a:ea typeface="ＭＳ Ｐゴシック" pitchFamily="-110" charset="-128"/>
              </a:defRPr>
            </a:lvl7pPr>
            <a:lvl8pPr marL="3882668" indent="-220052" algn="l" rtl="0" fontAlgn="base">
              <a:spcBef>
                <a:spcPct val="50000"/>
              </a:spcBef>
              <a:spcAft>
                <a:spcPct val="0"/>
              </a:spcAft>
              <a:buClr>
                <a:srgbClr val="0790EC"/>
              </a:buClr>
              <a:buFont typeface="Times" pitchFamily="-110" charset="0"/>
              <a:buChar char="•"/>
              <a:defRPr>
                <a:solidFill>
                  <a:schemeClr val="tx1"/>
                </a:solidFill>
                <a:latin typeface="+mn-lt"/>
                <a:ea typeface="ＭＳ Ｐゴシック" pitchFamily="-110" charset="-128"/>
              </a:defRPr>
            </a:lvl8pPr>
            <a:lvl9pPr marL="4492050" indent="-220052" algn="l" rtl="0" fontAlgn="base">
              <a:spcBef>
                <a:spcPct val="50000"/>
              </a:spcBef>
              <a:spcAft>
                <a:spcPct val="0"/>
              </a:spcAft>
              <a:buClr>
                <a:srgbClr val="0790EC"/>
              </a:buClr>
              <a:buFont typeface="Times" pitchFamily="-110" charset="0"/>
              <a:buChar char="•"/>
              <a:defRPr>
                <a:solidFill>
                  <a:schemeClr val="tx1"/>
                </a:solidFill>
                <a:latin typeface="+mn-lt"/>
                <a:ea typeface="ＭＳ Ｐゴシック" pitchFamily="-110" charset="-128"/>
              </a:defRPr>
            </a:lvl9pPr>
          </a:lstStyle>
          <a:p>
            <a:pPr marL="687666" marR="0" lvl="2" indent="-304689" algn="l" defTabSz="914400" rtl="0" eaLnBrk="0" fontAlgn="base" latinLnBrk="0" hangingPunct="0">
              <a:lnSpc>
                <a:spcPct val="100000"/>
              </a:lnSpc>
              <a:spcBef>
                <a:spcPts val="0"/>
              </a:spcBef>
              <a:spcAft>
                <a:spcPts val="1200"/>
              </a:spcAft>
              <a:buClrTx/>
              <a:buSzPct val="125000"/>
              <a:buFont typeface="Times" pitchFamily="1" charset="0"/>
              <a:buChar char="•"/>
              <a:tabLst>
                <a:tab pos="1597025" algn="l"/>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pitchFamily="-110" charset="-128"/>
              <a:cs typeface="ＭＳ Ｐゴシック" pitchFamily="-110" charset="-128"/>
            </a:endParaRPr>
          </a:p>
        </p:txBody>
      </p:sp>
      <p:sp>
        <p:nvSpPr>
          <p:cNvPr id="7" name="Rectangle 2">
            <a:extLst>
              <a:ext uri="{FF2B5EF4-FFF2-40B4-BE49-F238E27FC236}">
                <a16:creationId xmlns:a16="http://schemas.microsoft.com/office/drawing/2014/main" id="{3201ADFA-86CE-4B37-88E3-A54181B9883E}"/>
              </a:ext>
            </a:extLst>
          </p:cNvPr>
          <p:cNvSpPr txBox="1">
            <a:spLocks noChangeArrowheads="1"/>
          </p:cNvSpPr>
          <p:nvPr/>
        </p:nvSpPr>
        <p:spPr>
          <a:xfrm>
            <a:off x="855133" y="343623"/>
            <a:ext cx="9056511" cy="708251"/>
          </a:xfrm>
          <a:prstGeom prst="rect">
            <a:avLst/>
          </a:prstGeom>
        </p:spPr>
        <p:txBody>
          <a:bodyPr vert="horz" lIns="0" tIns="45720" rIns="91440" bIns="45720" rtlCol="0" anchor="ctr">
            <a:normAutofit fontScale="92500" lnSpcReduction="20000"/>
          </a:bodyPr>
          <a:lstStyle>
            <a:lvl1pPr algn="l" defTabSz="914400" rtl="0" eaLnBrk="1" latinLnBrk="0" hangingPunct="1">
              <a:lnSpc>
                <a:spcPct val="90000"/>
              </a:lnSpc>
              <a:spcBef>
                <a:spcPct val="0"/>
              </a:spcBef>
              <a:buNone/>
              <a:defRPr sz="2400" kern="1200" baseline="0">
                <a:solidFill>
                  <a:schemeClr val="tx1"/>
                </a:solidFill>
                <a:latin typeface="+mj-lt"/>
                <a:ea typeface="+mj-ea"/>
                <a:cs typeface="+mj-cs"/>
              </a:defRPr>
            </a:lvl1pPr>
          </a:lstStyle>
          <a:p>
            <a:pPr>
              <a:lnSpc>
                <a:spcPct val="110000"/>
              </a:lnSpc>
            </a:pPr>
            <a:r>
              <a:rPr lang="en-US" dirty="0">
                <a:latin typeface="Arial Black" pitchFamily="-1" charset="0"/>
                <a:ea typeface="ＭＳ Ｐゴシック" pitchFamily="-1" charset="-128"/>
              </a:rPr>
              <a:t>Embedded Cost of Service (ECOS) Study</a:t>
            </a:r>
            <a:br>
              <a:rPr lang="en-US" dirty="0">
                <a:latin typeface="Arial Black" pitchFamily="-1" charset="0"/>
                <a:ea typeface="ＭＳ Ｐゴシック" pitchFamily="-1" charset="-128"/>
              </a:rPr>
            </a:br>
            <a:r>
              <a:rPr lang="en-US" dirty="0">
                <a:latin typeface="Arial Black" pitchFamily="-1" charset="0"/>
                <a:ea typeface="ＭＳ Ｐゴシック" pitchFamily="-1" charset="-128"/>
              </a:rPr>
              <a:t>Main Purpose</a:t>
            </a:r>
          </a:p>
        </p:txBody>
      </p:sp>
      <p:sp>
        <p:nvSpPr>
          <p:cNvPr id="8" name="Rectangle 3">
            <a:extLst>
              <a:ext uri="{FF2B5EF4-FFF2-40B4-BE49-F238E27FC236}">
                <a16:creationId xmlns:a16="http://schemas.microsoft.com/office/drawing/2014/main" id="{2D8C0BC7-A4CF-4C68-9E68-572C99E2B277}"/>
              </a:ext>
            </a:extLst>
          </p:cNvPr>
          <p:cNvSpPr>
            <a:spLocks noGrp="1" noChangeArrowheads="1"/>
          </p:cNvSpPr>
          <p:nvPr>
            <p:ph idx="1"/>
          </p:nvPr>
        </p:nvSpPr>
        <p:spPr>
          <a:xfrm>
            <a:off x="533400" y="1319349"/>
            <a:ext cx="5423264" cy="4576871"/>
          </a:xfrm>
        </p:spPr>
        <p:txBody>
          <a:bodyPr/>
          <a:lstStyle/>
          <a:p>
            <a:pPr eaLnBrk="1" hangingPunct="1">
              <a:spcAft>
                <a:spcPts val="1200"/>
              </a:spcAft>
              <a:buClr>
                <a:srgbClr val="00B0F0"/>
              </a:buClr>
              <a:buSzPct val="125000"/>
            </a:pPr>
            <a:r>
              <a:rPr lang="en-US" sz="2200" dirty="0">
                <a:latin typeface="Arial" charset="0"/>
                <a:ea typeface="ＭＳ Ｐゴシック" pitchFamily="-1" charset="-128"/>
                <a:cs typeface="Arial" charset="0"/>
              </a:rPr>
              <a:t>Determine system and class rates of return</a:t>
            </a:r>
          </a:p>
          <a:p>
            <a:pPr eaLnBrk="1" hangingPunct="1">
              <a:spcAft>
                <a:spcPts val="1200"/>
              </a:spcAft>
              <a:buClr>
                <a:srgbClr val="00B0F0"/>
              </a:buClr>
              <a:buSzPct val="125000"/>
            </a:pPr>
            <a:r>
              <a:rPr lang="en-US" sz="2200" dirty="0">
                <a:latin typeface="Arial" charset="0"/>
                <a:ea typeface="ＭＳ Ｐゴシック" pitchFamily="-1" charset="-128"/>
                <a:cs typeface="Arial" charset="0"/>
              </a:rPr>
              <a:t>Revenue Surpluses and Deficiencies by class based on tolerance band</a:t>
            </a:r>
          </a:p>
          <a:p>
            <a:pPr eaLnBrk="1" hangingPunct="1">
              <a:spcAft>
                <a:spcPts val="1200"/>
              </a:spcAft>
              <a:buClr>
                <a:srgbClr val="00B0F0"/>
              </a:buClr>
              <a:buSzPct val="125000"/>
            </a:pPr>
            <a:r>
              <a:rPr lang="en-US" sz="2200" dirty="0">
                <a:latin typeface="Arial" charset="0"/>
                <a:ea typeface="ＭＳ Ｐゴシック" pitchFamily="-1" charset="-128"/>
                <a:cs typeface="Arial" charset="0"/>
              </a:rPr>
              <a:t>Eliminate Class Subsidies</a:t>
            </a:r>
          </a:p>
          <a:p>
            <a:pPr eaLnBrk="1" hangingPunct="1">
              <a:spcAft>
                <a:spcPts val="1200"/>
              </a:spcAft>
              <a:buClr>
                <a:srgbClr val="00B0F0"/>
              </a:buClr>
              <a:buSzPct val="125000"/>
            </a:pPr>
            <a:r>
              <a:rPr lang="en-US" sz="2200" dirty="0">
                <a:latin typeface="Arial" charset="0"/>
                <a:ea typeface="ＭＳ Ｐゴシック" pitchFamily="-1" charset="-128"/>
                <a:cs typeface="Arial" charset="0"/>
              </a:rPr>
              <a:t>Provide Proper Pricing Signals to Customers</a:t>
            </a:r>
          </a:p>
          <a:p>
            <a:pPr eaLnBrk="1" hangingPunct="1">
              <a:spcAft>
                <a:spcPts val="1200"/>
              </a:spcAft>
              <a:buClr>
                <a:srgbClr val="00B0F0"/>
              </a:buClr>
              <a:buSzPct val="125000"/>
            </a:pPr>
            <a:r>
              <a:rPr lang="en-US" sz="2200" dirty="0">
                <a:latin typeface="Arial" charset="0"/>
                <a:ea typeface="ＭＳ Ｐゴシック" pitchFamily="-1" charset="-128"/>
                <a:cs typeface="Arial" charset="0"/>
              </a:rPr>
              <a:t>Determine Customer Costs by class to inform customer charges</a:t>
            </a:r>
          </a:p>
          <a:p>
            <a:pPr eaLnBrk="1" hangingPunct="1">
              <a:buFontTx/>
              <a:buNone/>
            </a:pPr>
            <a:endParaRPr lang="en-US" dirty="0">
              <a:ea typeface="ＭＳ Ｐゴシック" pitchFamily="-1" charset="-128"/>
              <a:cs typeface="Arial" charset="0"/>
            </a:endParaRPr>
          </a:p>
        </p:txBody>
      </p:sp>
      <p:graphicFrame>
        <p:nvGraphicFramePr>
          <p:cNvPr id="9" name="Object 8">
            <a:extLst>
              <a:ext uri="{FF2B5EF4-FFF2-40B4-BE49-F238E27FC236}">
                <a16:creationId xmlns:a16="http://schemas.microsoft.com/office/drawing/2014/main" id="{B2BA33D5-C5C3-49FC-9815-5651F2CC94E6}"/>
              </a:ext>
            </a:extLst>
          </p:cNvPr>
          <p:cNvGraphicFramePr>
            <a:graphicFrameLocks noChangeAspect="1"/>
          </p:cNvGraphicFramePr>
          <p:nvPr>
            <p:extLst>
              <p:ext uri="{D42A27DB-BD31-4B8C-83A1-F6EECF244321}">
                <p14:modId xmlns:p14="http://schemas.microsoft.com/office/powerpoint/2010/main" val="4260434998"/>
              </p:ext>
            </p:extLst>
          </p:nvPr>
        </p:nvGraphicFramePr>
        <p:xfrm>
          <a:off x="6235700" y="1209675"/>
          <a:ext cx="5589588" cy="4065588"/>
        </p:xfrm>
        <a:graphic>
          <a:graphicData uri="http://schemas.openxmlformats.org/presentationml/2006/ole">
            <mc:AlternateContent xmlns:mc="http://schemas.openxmlformats.org/markup-compatibility/2006">
              <mc:Choice xmlns:v="urn:schemas-microsoft-com:vml" Requires="v">
                <p:oleObj name="Worksheet" r:id="rId3" imgW="4819713" imgH="3117818" progId="Excel.Sheet.12">
                  <p:embed/>
                </p:oleObj>
              </mc:Choice>
              <mc:Fallback>
                <p:oleObj name="Worksheet" r:id="rId3" imgW="4819713" imgH="3117818" progId="Excel.Sheet.12">
                  <p:embed/>
                  <p:pic>
                    <p:nvPicPr>
                      <p:cNvPr id="5" name="Object 4">
                        <a:extLst>
                          <a:ext uri="{FF2B5EF4-FFF2-40B4-BE49-F238E27FC236}">
                            <a16:creationId xmlns:a16="http://schemas.microsoft.com/office/drawing/2014/main" id="{1FCD69DD-3F85-4A3A-8070-E5D5FA1F4CEB}"/>
                          </a:ext>
                        </a:extLst>
                      </p:cNvPr>
                      <p:cNvPicPr>
                        <a:picLocks noChangeAspect="1" noChangeArrowheads="1"/>
                      </p:cNvPicPr>
                      <p:nvPr/>
                    </p:nvPicPr>
                    <p:blipFill>
                      <a:blip r:embed="rId4"/>
                      <a:srcRect/>
                      <a:stretch>
                        <a:fillRect/>
                      </a:stretch>
                    </p:blipFill>
                    <p:spPr bwMode="auto">
                      <a:xfrm>
                        <a:off x="6235700" y="1209675"/>
                        <a:ext cx="5589588" cy="4065588"/>
                      </a:xfrm>
                      <a:prstGeom prst="rect">
                        <a:avLst/>
                      </a:prstGeom>
                      <a:noFill/>
                    </p:spPr>
                  </p:pic>
                </p:oleObj>
              </mc:Fallback>
            </mc:AlternateContent>
          </a:graphicData>
        </a:graphic>
      </p:graphicFrame>
    </p:spTree>
    <p:extLst>
      <p:ext uri="{BB962C8B-B14F-4D97-AF65-F5344CB8AC3E}">
        <p14:creationId xmlns:p14="http://schemas.microsoft.com/office/powerpoint/2010/main" val="265674783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609599" y="1210318"/>
            <a:ext cx="10972801" cy="4576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875" tIns="60939" rIns="121875" bIns="60939" numCol="1" anchor="t" anchorCtr="0" compatLnSpc="1">
            <a:prstTxWarp prst="textNoShape">
              <a:avLst/>
            </a:prstTxWarp>
          </a:bodyPr>
          <a:lstStyle>
            <a:lvl1pPr marL="304689" indent="-304689" algn="l" rtl="0" eaLnBrk="0" fontAlgn="base" hangingPunct="0">
              <a:spcBef>
                <a:spcPct val="50000"/>
              </a:spcBef>
              <a:spcAft>
                <a:spcPct val="0"/>
              </a:spcAft>
              <a:buClr>
                <a:srgbClr val="0790EC"/>
              </a:buClr>
              <a:buSzPct val="125000"/>
              <a:buFont typeface="Times" pitchFamily="1" charset="0"/>
              <a:buChar char="•"/>
              <a:defRPr sz="1600">
                <a:solidFill>
                  <a:schemeClr val="tx1"/>
                </a:solidFill>
                <a:latin typeface="+mn-lt"/>
                <a:ea typeface="ＭＳ Ｐゴシック" pitchFamily="-110" charset="-128"/>
                <a:cs typeface="ＭＳ Ｐゴシック" pitchFamily="-110" charset="-128"/>
              </a:defRPr>
            </a:lvl1pPr>
            <a:lvl2pPr marL="835780" indent="-378746" algn="l" rtl="0" eaLnBrk="0" fontAlgn="base" hangingPunct="0">
              <a:spcBef>
                <a:spcPts val="300"/>
              </a:spcBef>
              <a:spcAft>
                <a:spcPct val="0"/>
              </a:spcAft>
              <a:buClr>
                <a:srgbClr val="0790EC"/>
              </a:buClr>
              <a:buSzPct val="130000"/>
              <a:buFont typeface="Times" pitchFamily="1" charset="0"/>
              <a:buChar char="–"/>
              <a:defRPr sz="1400">
                <a:solidFill>
                  <a:schemeClr val="tx1"/>
                </a:solidFill>
                <a:latin typeface="+mn-lt"/>
                <a:ea typeface="ＭＳ Ｐゴシック" pitchFamily="-110" charset="-128"/>
                <a:cs typeface="ＭＳ Ｐゴシック" charset="0"/>
              </a:defRPr>
            </a:lvl2pPr>
            <a:lvl3pPr marL="1218757" indent="-230634" algn="l" rtl="0" eaLnBrk="0" fontAlgn="base" hangingPunct="0">
              <a:spcBef>
                <a:spcPts val="300"/>
              </a:spcBef>
              <a:spcAft>
                <a:spcPct val="0"/>
              </a:spcAft>
              <a:buClr>
                <a:srgbClr val="0790EC"/>
              </a:buClr>
              <a:buSzPct val="110000"/>
              <a:buFont typeface="Times" pitchFamily="1" charset="0"/>
              <a:buChar char="•"/>
              <a:defRPr sz="1200">
                <a:solidFill>
                  <a:schemeClr val="tx1"/>
                </a:solidFill>
                <a:latin typeface="+mn-lt"/>
                <a:ea typeface="ＭＳ Ｐゴシック" pitchFamily="-110" charset="-128"/>
                <a:cs typeface="ＭＳ Ｐゴシック" charset="0"/>
              </a:defRPr>
            </a:lvl3pPr>
            <a:lvl4pPr marL="1682138" indent="-311038" algn="l" rtl="0" eaLnBrk="0" fontAlgn="base" hangingPunct="0">
              <a:spcBef>
                <a:spcPts val="300"/>
              </a:spcBef>
              <a:spcAft>
                <a:spcPct val="0"/>
              </a:spcAft>
              <a:buClr>
                <a:srgbClr val="0790EC"/>
              </a:buClr>
              <a:buSzPct val="110000"/>
              <a:buFont typeface="Times" pitchFamily="1" charset="0"/>
              <a:buChar char="–"/>
              <a:defRPr sz="1200">
                <a:solidFill>
                  <a:schemeClr val="tx1"/>
                </a:solidFill>
                <a:latin typeface="+mn-lt"/>
                <a:ea typeface="ＭＳ Ｐゴシック" pitchFamily="-110" charset="-128"/>
                <a:cs typeface="ＭＳ Ｐゴシック" charset="0"/>
              </a:defRPr>
            </a:lvl4pPr>
            <a:lvl5pPr marL="2054535" indent="-220052" algn="l" rtl="0" eaLnBrk="0" fontAlgn="base" hangingPunct="0">
              <a:spcBef>
                <a:spcPts val="300"/>
              </a:spcBef>
              <a:spcAft>
                <a:spcPct val="0"/>
              </a:spcAft>
              <a:buClr>
                <a:srgbClr val="0790EC"/>
              </a:buClr>
              <a:buFont typeface="Times" pitchFamily="1" charset="0"/>
              <a:buChar char="•"/>
              <a:defRPr sz="1200">
                <a:solidFill>
                  <a:schemeClr val="tx1"/>
                </a:solidFill>
                <a:latin typeface="+mn-lt"/>
                <a:ea typeface="ＭＳ Ｐゴシック" pitchFamily="-110" charset="-128"/>
                <a:cs typeface="ＭＳ Ｐゴシック" charset="0"/>
              </a:defRPr>
            </a:lvl5pPr>
            <a:lvl6pPr marL="2663914" indent="-220052" algn="l" rtl="0" fontAlgn="base">
              <a:spcBef>
                <a:spcPct val="50000"/>
              </a:spcBef>
              <a:spcAft>
                <a:spcPct val="0"/>
              </a:spcAft>
              <a:buClr>
                <a:srgbClr val="0790EC"/>
              </a:buClr>
              <a:buFont typeface="Times" pitchFamily="-110" charset="0"/>
              <a:buChar char="•"/>
              <a:defRPr>
                <a:solidFill>
                  <a:schemeClr val="tx1"/>
                </a:solidFill>
                <a:latin typeface="+mn-lt"/>
                <a:ea typeface="ＭＳ Ｐゴシック" pitchFamily="-110" charset="-128"/>
              </a:defRPr>
            </a:lvl6pPr>
            <a:lvl7pPr marL="3273292" indent="-220052" algn="l" rtl="0" fontAlgn="base">
              <a:spcBef>
                <a:spcPct val="50000"/>
              </a:spcBef>
              <a:spcAft>
                <a:spcPct val="0"/>
              </a:spcAft>
              <a:buClr>
                <a:srgbClr val="0790EC"/>
              </a:buClr>
              <a:buFont typeface="Times" pitchFamily="-110" charset="0"/>
              <a:buChar char="•"/>
              <a:defRPr>
                <a:solidFill>
                  <a:schemeClr val="tx1"/>
                </a:solidFill>
                <a:latin typeface="+mn-lt"/>
                <a:ea typeface="ＭＳ Ｐゴシック" pitchFamily="-110" charset="-128"/>
              </a:defRPr>
            </a:lvl7pPr>
            <a:lvl8pPr marL="3882668" indent="-220052" algn="l" rtl="0" fontAlgn="base">
              <a:spcBef>
                <a:spcPct val="50000"/>
              </a:spcBef>
              <a:spcAft>
                <a:spcPct val="0"/>
              </a:spcAft>
              <a:buClr>
                <a:srgbClr val="0790EC"/>
              </a:buClr>
              <a:buFont typeface="Times" pitchFamily="-110" charset="0"/>
              <a:buChar char="•"/>
              <a:defRPr>
                <a:solidFill>
                  <a:schemeClr val="tx1"/>
                </a:solidFill>
                <a:latin typeface="+mn-lt"/>
                <a:ea typeface="ＭＳ Ｐゴシック" pitchFamily="-110" charset="-128"/>
              </a:defRPr>
            </a:lvl8pPr>
            <a:lvl9pPr marL="4492050" indent="-220052" algn="l" rtl="0" fontAlgn="base">
              <a:spcBef>
                <a:spcPct val="50000"/>
              </a:spcBef>
              <a:spcAft>
                <a:spcPct val="0"/>
              </a:spcAft>
              <a:buClr>
                <a:srgbClr val="0790EC"/>
              </a:buClr>
              <a:buFont typeface="Times" pitchFamily="-110" charset="0"/>
              <a:buChar char="•"/>
              <a:defRPr>
                <a:solidFill>
                  <a:schemeClr val="tx1"/>
                </a:solidFill>
                <a:latin typeface="+mn-lt"/>
                <a:ea typeface="ＭＳ Ｐゴシック" pitchFamily="-110" charset="-128"/>
              </a:defRPr>
            </a:lvl9pPr>
          </a:lstStyle>
          <a:p>
            <a:pPr marL="687666" marR="0" lvl="2" indent="-304689" algn="l" defTabSz="914400" rtl="0" eaLnBrk="0" fontAlgn="base" latinLnBrk="0" hangingPunct="0">
              <a:lnSpc>
                <a:spcPct val="100000"/>
              </a:lnSpc>
              <a:spcBef>
                <a:spcPts val="0"/>
              </a:spcBef>
              <a:spcAft>
                <a:spcPts val="1200"/>
              </a:spcAft>
              <a:buClrTx/>
              <a:buSzPct val="125000"/>
              <a:buFont typeface="Times" pitchFamily="1" charset="0"/>
              <a:buChar char="•"/>
              <a:tabLst>
                <a:tab pos="1597025" algn="l"/>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pitchFamily="-110" charset="-128"/>
              <a:cs typeface="ＭＳ Ｐゴシック" pitchFamily="-110" charset="-128"/>
            </a:endParaRPr>
          </a:p>
        </p:txBody>
      </p:sp>
      <p:sp>
        <p:nvSpPr>
          <p:cNvPr id="7" name="Rectangle 2">
            <a:extLst>
              <a:ext uri="{FF2B5EF4-FFF2-40B4-BE49-F238E27FC236}">
                <a16:creationId xmlns:a16="http://schemas.microsoft.com/office/drawing/2014/main" id="{3201ADFA-86CE-4B37-88E3-A54181B9883E}"/>
              </a:ext>
            </a:extLst>
          </p:cNvPr>
          <p:cNvSpPr txBox="1">
            <a:spLocks noChangeArrowheads="1"/>
          </p:cNvSpPr>
          <p:nvPr/>
        </p:nvSpPr>
        <p:spPr>
          <a:xfrm>
            <a:off x="817790" y="347049"/>
            <a:ext cx="9056511" cy="708251"/>
          </a:xfrm>
          <a:prstGeom prst="rect">
            <a:avLst/>
          </a:prstGeom>
        </p:spPr>
        <p:txBody>
          <a:bodyPr vert="horz" lIns="0" tIns="45720" rIns="91440" bIns="45720" rtlCol="0" anchor="ctr">
            <a:normAutofit/>
          </a:bodyPr>
          <a:lstStyle>
            <a:lvl1pPr algn="l" defTabSz="914400" rtl="0" eaLnBrk="1" latinLnBrk="0" hangingPunct="1">
              <a:lnSpc>
                <a:spcPct val="90000"/>
              </a:lnSpc>
              <a:spcBef>
                <a:spcPct val="0"/>
              </a:spcBef>
              <a:buNone/>
              <a:defRPr sz="2400" kern="1200" baseline="0">
                <a:solidFill>
                  <a:schemeClr val="tx1"/>
                </a:solidFill>
                <a:latin typeface="+mj-lt"/>
                <a:ea typeface="+mj-ea"/>
                <a:cs typeface="+mj-cs"/>
              </a:defRPr>
            </a:lvl1pPr>
          </a:lstStyle>
          <a:p>
            <a:pPr>
              <a:lnSpc>
                <a:spcPct val="100000"/>
              </a:lnSpc>
            </a:pPr>
            <a:r>
              <a:rPr lang="en-US" sz="1600" dirty="0">
                <a:latin typeface="Arial Black" pitchFamily="-1" charset="0"/>
                <a:ea typeface="ＭＳ Ｐゴシック" pitchFamily="-1" charset="-128"/>
              </a:rPr>
              <a:t>Embedded Cost of Service (ECOS) Study</a:t>
            </a:r>
            <a:br>
              <a:rPr lang="en-US" dirty="0">
                <a:latin typeface="Arial Black" pitchFamily="-1" charset="0"/>
                <a:ea typeface="ＭＳ Ｐゴシック" pitchFamily="-1" charset="-128"/>
              </a:rPr>
            </a:br>
            <a:r>
              <a:rPr lang="en-US" dirty="0">
                <a:latin typeface="Arial Black" pitchFamily="-1" charset="0"/>
                <a:ea typeface="ＭＳ Ｐゴシック" pitchFamily="-1" charset="-128"/>
              </a:rPr>
              <a:t>Functional Revenue Requirement</a:t>
            </a:r>
          </a:p>
        </p:txBody>
      </p:sp>
      <p:graphicFrame>
        <p:nvGraphicFramePr>
          <p:cNvPr id="10" name="Content Placeholder 9">
            <a:extLst>
              <a:ext uri="{FF2B5EF4-FFF2-40B4-BE49-F238E27FC236}">
                <a16:creationId xmlns:a16="http://schemas.microsoft.com/office/drawing/2014/main" id="{1B586EC8-197E-49EF-92E6-BAFC5D53CD0A}"/>
              </a:ext>
            </a:extLst>
          </p:cNvPr>
          <p:cNvGraphicFramePr>
            <a:graphicFrameLocks noGrp="1" noChangeAspect="1"/>
          </p:cNvGraphicFramePr>
          <p:nvPr>
            <p:ph idx="1"/>
            <p:extLst>
              <p:ext uri="{D42A27DB-BD31-4B8C-83A1-F6EECF244321}">
                <p14:modId xmlns:p14="http://schemas.microsoft.com/office/powerpoint/2010/main" val="188290563"/>
              </p:ext>
            </p:extLst>
          </p:nvPr>
        </p:nvGraphicFramePr>
        <p:xfrm>
          <a:off x="978656" y="1365337"/>
          <a:ext cx="9430473" cy="4576870"/>
        </p:xfrm>
        <a:graphic>
          <a:graphicData uri="http://schemas.openxmlformats.org/presentationml/2006/ole">
            <mc:AlternateContent xmlns:mc="http://schemas.openxmlformats.org/markup-compatibility/2006">
              <mc:Choice xmlns:v="urn:schemas-microsoft-com:vml" Requires="v">
                <p:oleObj name="Worksheet" r:id="rId3" imgW="7010496" imgH="3721137" progId="Excel.Sheet.12">
                  <p:embed/>
                </p:oleObj>
              </mc:Choice>
              <mc:Fallback>
                <p:oleObj name="Worksheet" r:id="rId3" imgW="7010496" imgH="3721137" progId="Excel.Sheet.12">
                  <p:embed/>
                  <p:pic>
                    <p:nvPicPr>
                      <p:cNvPr id="5" name="Object 4"/>
                      <p:cNvPicPr>
                        <a:picLocks noChangeAspect="1" noChangeArrowheads="1"/>
                      </p:cNvPicPr>
                      <p:nvPr/>
                    </p:nvPicPr>
                    <p:blipFill>
                      <a:blip r:embed="rId4"/>
                      <a:srcRect/>
                      <a:stretch>
                        <a:fillRect/>
                      </a:stretch>
                    </p:blipFill>
                    <p:spPr bwMode="auto">
                      <a:xfrm>
                        <a:off x="978656" y="1365337"/>
                        <a:ext cx="9430473" cy="4576870"/>
                      </a:xfrm>
                      <a:prstGeom prst="rect">
                        <a:avLst/>
                      </a:prstGeom>
                      <a:noFill/>
                    </p:spPr>
                  </p:pic>
                </p:oleObj>
              </mc:Fallback>
            </mc:AlternateContent>
          </a:graphicData>
        </a:graphic>
      </p:graphicFrame>
    </p:spTree>
    <p:extLst>
      <p:ext uri="{BB962C8B-B14F-4D97-AF65-F5344CB8AC3E}">
        <p14:creationId xmlns:p14="http://schemas.microsoft.com/office/powerpoint/2010/main" val="14378179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533399" y="1149531"/>
            <a:ext cx="10972801" cy="4637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875" tIns="60939" rIns="121875" bIns="60939" numCol="1" anchor="t" anchorCtr="0" compatLnSpc="1">
            <a:prstTxWarp prst="textNoShape">
              <a:avLst/>
            </a:prstTxWarp>
          </a:bodyPr>
          <a:lstStyle>
            <a:lvl1pPr marL="304689" indent="-304689" algn="l" rtl="0" eaLnBrk="0" fontAlgn="base" hangingPunct="0">
              <a:spcBef>
                <a:spcPct val="50000"/>
              </a:spcBef>
              <a:spcAft>
                <a:spcPct val="0"/>
              </a:spcAft>
              <a:buClr>
                <a:srgbClr val="0790EC"/>
              </a:buClr>
              <a:buSzPct val="125000"/>
              <a:buFont typeface="Times" pitchFamily="1" charset="0"/>
              <a:buChar char="•"/>
              <a:defRPr sz="1600">
                <a:solidFill>
                  <a:schemeClr val="tx1"/>
                </a:solidFill>
                <a:latin typeface="+mn-lt"/>
                <a:ea typeface="ＭＳ Ｐゴシック" pitchFamily="-110" charset="-128"/>
                <a:cs typeface="ＭＳ Ｐゴシック" pitchFamily="-110" charset="-128"/>
              </a:defRPr>
            </a:lvl1pPr>
            <a:lvl2pPr marL="835780" indent="-378746" algn="l" rtl="0" eaLnBrk="0" fontAlgn="base" hangingPunct="0">
              <a:spcBef>
                <a:spcPts val="300"/>
              </a:spcBef>
              <a:spcAft>
                <a:spcPct val="0"/>
              </a:spcAft>
              <a:buClr>
                <a:srgbClr val="0790EC"/>
              </a:buClr>
              <a:buSzPct val="130000"/>
              <a:buFont typeface="Times" pitchFamily="1" charset="0"/>
              <a:buChar char="–"/>
              <a:defRPr sz="1400">
                <a:solidFill>
                  <a:schemeClr val="tx1"/>
                </a:solidFill>
                <a:latin typeface="+mn-lt"/>
                <a:ea typeface="ＭＳ Ｐゴシック" pitchFamily="-110" charset="-128"/>
                <a:cs typeface="ＭＳ Ｐゴシック" charset="0"/>
              </a:defRPr>
            </a:lvl2pPr>
            <a:lvl3pPr marL="1218757" indent="-230634" algn="l" rtl="0" eaLnBrk="0" fontAlgn="base" hangingPunct="0">
              <a:spcBef>
                <a:spcPts val="300"/>
              </a:spcBef>
              <a:spcAft>
                <a:spcPct val="0"/>
              </a:spcAft>
              <a:buClr>
                <a:srgbClr val="0790EC"/>
              </a:buClr>
              <a:buSzPct val="110000"/>
              <a:buFont typeface="Times" pitchFamily="1" charset="0"/>
              <a:buChar char="•"/>
              <a:defRPr sz="1200">
                <a:solidFill>
                  <a:schemeClr val="tx1"/>
                </a:solidFill>
                <a:latin typeface="+mn-lt"/>
                <a:ea typeface="ＭＳ Ｐゴシック" pitchFamily="-110" charset="-128"/>
                <a:cs typeface="ＭＳ Ｐゴシック" charset="0"/>
              </a:defRPr>
            </a:lvl3pPr>
            <a:lvl4pPr marL="1682138" indent="-311038" algn="l" rtl="0" eaLnBrk="0" fontAlgn="base" hangingPunct="0">
              <a:spcBef>
                <a:spcPts val="300"/>
              </a:spcBef>
              <a:spcAft>
                <a:spcPct val="0"/>
              </a:spcAft>
              <a:buClr>
                <a:srgbClr val="0790EC"/>
              </a:buClr>
              <a:buSzPct val="110000"/>
              <a:buFont typeface="Times" pitchFamily="1" charset="0"/>
              <a:buChar char="–"/>
              <a:defRPr sz="1200">
                <a:solidFill>
                  <a:schemeClr val="tx1"/>
                </a:solidFill>
                <a:latin typeface="+mn-lt"/>
                <a:ea typeface="ＭＳ Ｐゴシック" pitchFamily="-110" charset="-128"/>
                <a:cs typeface="ＭＳ Ｐゴシック" charset="0"/>
              </a:defRPr>
            </a:lvl4pPr>
            <a:lvl5pPr marL="2054535" indent="-220052" algn="l" rtl="0" eaLnBrk="0" fontAlgn="base" hangingPunct="0">
              <a:spcBef>
                <a:spcPts val="300"/>
              </a:spcBef>
              <a:spcAft>
                <a:spcPct val="0"/>
              </a:spcAft>
              <a:buClr>
                <a:srgbClr val="0790EC"/>
              </a:buClr>
              <a:buFont typeface="Times" pitchFamily="1" charset="0"/>
              <a:buChar char="•"/>
              <a:defRPr sz="1200">
                <a:solidFill>
                  <a:schemeClr val="tx1"/>
                </a:solidFill>
                <a:latin typeface="+mn-lt"/>
                <a:ea typeface="ＭＳ Ｐゴシック" pitchFamily="-110" charset="-128"/>
                <a:cs typeface="ＭＳ Ｐゴシック" charset="0"/>
              </a:defRPr>
            </a:lvl5pPr>
            <a:lvl6pPr marL="2663914" indent="-220052" algn="l" rtl="0" fontAlgn="base">
              <a:spcBef>
                <a:spcPct val="50000"/>
              </a:spcBef>
              <a:spcAft>
                <a:spcPct val="0"/>
              </a:spcAft>
              <a:buClr>
                <a:srgbClr val="0790EC"/>
              </a:buClr>
              <a:buFont typeface="Times" pitchFamily="-110" charset="0"/>
              <a:buChar char="•"/>
              <a:defRPr>
                <a:solidFill>
                  <a:schemeClr val="tx1"/>
                </a:solidFill>
                <a:latin typeface="+mn-lt"/>
                <a:ea typeface="ＭＳ Ｐゴシック" pitchFamily="-110" charset="-128"/>
              </a:defRPr>
            </a:lvl6pPr>
            <a:lvl7pPr marL="3273292" indent="-220052" algn="l" rtl="0" fontAlgn="base">
              <a:spcBef>
                <a:spcPct val="50000"/>
              </a:spcBef>
              <a:spcAft>
                <a:spcPct val="0"/>
              </a:spcAft>
              <a:buClr>
                <a:srgbClr val="0790EC"/>
              </a:buClr>
              <a:buFont typeface="Times" pitchFamily="-110" charset="0"/>
              <a:buChar char="•"/>
              <a:defRPr>
                <a:solidFill>
                  <a:schemeClr val="tx1"/>
                </a:solidFill>
                <a:latin typeface="+mn-lt"/>
                <a:ea typeface="ＭＳ Ｐゴシック" pitchFamily="-110" charset="-128"/>
              </a:defRPr>
            </a:lvl7pPr>
            <a:lvl8pPr marL="3882668" indent="-220052" algn="l" rtl="0" fontAlgn="base">
              <a:spcBef>
                <a:spcPct val="50000"/>
              </a:spcBef>
              <a:spcAft>
                <a:spcPct val="0"/>
              </a:spcAft>
              <a:buClr>
                <a:srgbClr val="0790EC"/>
              </a:buClr>
              <a:buFont typeface="Times" pitchFamily="-110" charset="0"/>
              <a:buChar char="•"/>
              <a:defRPr>
                <a:solidFill>
                  <a:schemeClr val="tx1"/>
                </a:solidFill>
                <a:latin typeface="+mn-lt"/>
                <a:ea typeface="ＭＳ Ｐゴシック" pitchFamily="-110" charset="-128"/>
              </a:defRPr>
            </a:lvl8pPr>
            <a:lvl9pPr marL="4492050" indent="-220052" algn="l" rtl="0" fontAlgn="base">
              <a:spcBef>
                <a:spcPct val="50000"/>
              </a:spcBef>
              <a:spcAft>
                <a:spcPct val="0"/>
              </a:spcAft>
              <a:buClr>
                <a:srgbClr val="0790EC"/>
              </a:buClr>
              <a:buFont typeface="Times" pitchFamily="-110" charset="0"/>
              <a:buChar char="•"/>
              <a:defRPr>
                <a:solidFill>
                  <a:schemeClr val="tx1"/>
                </a:solidFill>
                <a:latin typeface="+mn-lt"/>
                <a:ea typeface="ＭＳ Ｐゴシック" pitchFamily="-110" charset="-128"/>
              </a:defRPr>
            </a:lvl9pPr>
          </a:lstStyle>
          <a:p>
            <a:pPr marL="687666" marR="0" lvl="2" indent="-304689" algn="l" defTabSz="914400" rtl="0" eaLnBrk="0" fontAlgn="base" latinLnBrk="0" hangingPunct="0">
              <a:lnSpc>
                <a:spcPct val="100000"/>
              </a:lnSpc>
              <a:spcBef>
                <a:spcPts val="0"/>
              </a:spcBef>
              <a:spcAft>
                <a:spcPts val="1200"/>
              </a:spcAft>
              <a:buClrTx/>
              <a:buSzPct val="125000"/>
              <a:buFont typeface="Times" pitchFamily="1" charset="0"/>
              <a:buChar char="•"/>
              <a:tabLst>
                <a:tab pos="1597025" algn="l"/>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pitchFamily="-110" charset="-128"/>
              <a:cs typeface="ＭＳ Ｐゴシック" pitchFamily="-110" charset="-128"/>
            </a:endParaRPr>
          </a:p>
        </p:txBody>
      </p:sp>
      <p:sp>
        <p:nvSpPr>
          <p:cNvPr id="5" name="Content Placeholder 2">
            <a:extLst>
              <a:ext uri="{FF2B5EF4-FFF2-40B4-BE49-F238E27FC236}">
                <a16:creationId xmlns:a16="http://schemas.microsoft.com/office/drawing/2014/main" id="{6C944C53-D2FC-4747-B7FA-0DB1C7CFE9FB}"/>
              </a:ext>
            </a:extLst>
          </p:cNvPr>
          <p:cNvSpPr>
            <a:spLocks noGrp="1"/>
          </p:cNvSpPr>
          <p:nvPr>
            <p:ph idx="1"/>
          </p:nvPr>
        </p:nvSpPr>
        <p:spPr>
          <a:xfrm>
            <a:off x="685800" y="1306286"/>
            <a:ext cx="9855926" cy="4966649"/>
          </a:xfrm>
        </p:spPr>
        <p:txBody>
          <a:bodyPr/>
          <a:lstStyle/>
          <a:p>
            <a:pPr>
              <a:spcAft>
                <a:spcPts val="1200"/>
              </a:spcAft>
              <a:buClr>
                <a:srgbClr val="00B0F0"/>
              </a:buClr>
              <a:buSzPct val="125000"/>
            </a:pPr>
            <a:r>
              <a:rPr lang="en-US" sz="2400" dirty="0">
                <a:latin typeface="Arial" panose="020B0604020202020204" pitchFamily="34" charset="0"/>
                <a:cs typeface="Arial" panose="020B0604020202020204" pitchFamily="34" charset="0"/>
              </a:rPr>
              <a:t>NYPA Classes for ECOS Study</a:t>
            </a:r>
          </a:p>
          <a:p>
            <a:pPr lvl="1">
              <a:spcAft>
                <a:spcPts val="600"/>
              </a:spcAft>
              <a:buSzPct val="120000"/>
            </a:pPr>
            <a:r>
              <a:rPr lang="en-US" sz="2000" dirty="0">
                <a:latin typeface="Arial" panose="020B0604020202020204" pitchFamily="34" charset="0"/>
                <a:cs typeface="Arial" panose="020B0604020202020204" pitchFamily="34" charset="0"/>
              </a:rPr>
              <a:t>The Company will expand its 2017 electric ECOS study to provide results for three NYPA classes (Rate I Demand, Rate I Non-Demand, and Rate II) </a:t>
            </a:r>
          </a:p>
          <a:p>
            <a:pPr lvl="1">
              <a:spcAft>
                <a:spcPts val="600"/>
              </a:spcAft>
              <a:buSzPct val="120000"/>
            </a:pPr>
            <a:r>
              <a:rPr lang="en-US" sz="2000" dirty="0">
                <a:latin typeface="Arial" panose="020B0604020202020204" pitchFamily="34" charset="0"/>
                <a:cs typeface="Arial" panose="020B0604020202020204" pitchFamily="34" charset="0"/>
              </a:rPr>
              <a:t>Due within one year of Commission Order</a:t>
            </a:r>
          </a:p>
          <a:p>
            <a:pPr lvl="1">
              <a:spcAft>
                <a:spcPts val="600"/>
              </a:spcAft>
              <a:buSzPct val="120000"/>
            </a:pPr>
            <a:r>
              <a:rPr lang="en-US" sz="2000" dirty="0">
                <a:latin typeface="Arial" panose="020B0604020202020204" pitchFamily="34" charset="0"/>
                <a:cs typeface="Arial" panose="020B0604020202020204" pitchFamily="34" charset="0"/>
              </a:rPr>
              <a:t>Discuss results with interested parties within 60 days of completion</a:t>
            </a:r>
          </a:p>
          <a:p>
            <a:pPr>
              <a:spcAft>
                <a:spcPts val="1200"/>
              </a:spcAft>
              <a:buClr>
                <a:srgbClr val="00B0F0"/>
              </a:buClr>
              <a:buSzPct val="125000"/>
            </a:pPr>
            <a:r>
              <a:rPr lang="en-US" sz="2400" dirty="0">
                <a:latin typeface="Arial" panose="020B0604020202020204" pitchFamily="34" charset="0"/>
                <a:cs typeface="Arial" panose="020B0604020202020204" pitchFamily="34" charset="0"/>
              </a:rPr>
              <a:t>Seasonal Rates Study</a:t>
            </a:r>
          </a:p>
          <a:p>
            <a:pPr lvl="1">
              <a:spcAft>
                <a:spcPts val="600"/>
              </a:spcAft>
              <a:buSzPct val="120000"/>
            </a:pPr>
            <a:r>
              <a:rPr lang="en-US" sz="2000" dirty="0">
                <a:latin typeface="Arial" panose="020B0604020202020204" pitchFamily="34" charset="0"/>
                <a:cs typeface="Arial" panose="020B0604020202020204" pitchFamily="34" charset="0"/>
              </a:rPr>
              <a:t>The Company will study the cost basis for seasonal differentials in both the Con Edison and NYPA tariffs.</a:t>
            </a:r>
          </a:p>
          <a:p>
            <a:pPr lvl="1">
              <a:spcAft>
                <a:spcPts val="600"/>
              </a:spcAft>
              <a:buSzPct val="120000"/>
            </a:pPr>
            <a:r>
              <a:rPr lang="en-US" sz="2000" dirty="0">
                <a:latin typeface="Arial" panose="020B0604020202020204" pitchFamily="34" charset="0"/>
                <a:cs typeface="Arial" panose="020B0604020202020204" pitchFamily="34" charset="0"/>
              </a:rPr>
              <a:t>Meet with interested parties to provide input on study’s approach within 90 days of Commission Order</a:t>
            </a:r>
          </a:p>
          <a:p>
            <a:pPr lvl="1">
              <a:spcAft>
                <a:spcPts val="600"/>
              </a:spcAft>
              <a:buSzPct val="120000"/>
            </a:pPr>
            <a:r>
              <a:rPr lang="en-US" sz="2000" dirty="0">
                <a:latin typeface="Arial" panose="020B0604020202020204" pitchFamily="34" charset="0"/>
                <a:cs typeface="Arial" panose="020B0604020202020204" pitchFamily="34" charset="0"/>
              </a:rPr>
              <a:t>Due within one year of Commission Order</a:t>
            </a:r>
          </a:p>
        </p:txBody>
      </p:sp>
      <p:sp>
        <p:nvSpPr>
          <p:cNvPr id="7" name="Rectangle 2">
            <a:extLst>
              <a:ext uri="{FF2B5EF4-FFF2-40B4-BE49-F238E27FC236}">
                <a16:creationId xmlns:a16="http://schemas.microsoft.com/office/drawing/2014/main" id="{CD94B24A-AEDE-45FE-B03B-FAD56D642A1B}"/>
              </a:ext>
            </a:extLst>
          </p:cNvPr>
          <p:cNvSpPr txBox="1">
            <a:spLocks noChangeArrowheads="1"/>
          </p:cNvSpPr>
          <p:nvPr/>
        </p:nvSpPr>
        <p:spPr>
          <a:xfrm>
            <a:off x="772393" y="284534"/>
            <a:ext cx="8089823" cy="786276"/>
          </a:xfrm>
          <a:prstGeom prst="rect">
            <a:avLst/>
          </a:prstGeom>
        </p:spPr>
        <p:txBody>
          <a:bodyPr vert="horz" lIns="0" tIns="45720" rIns="91440" bIns="45720" rtlCol="0" anchor="ctr">
            <a:normAutofit/>
          </a:bodyPr>
          <a:lstStyle>
            <a:lvl1pPr algn="l" defTabSz="914400" rtl="0" eaLnBrk="1" latinLnBrk="0" hangingPunct="1">
              <a:lnSpc>
                <a:spcPct val="90000"/>
              </a:lnSpc>
              <a:spcBef>
                <a:spcPct val="0"/>
              </a:spcBef>
              <a:buNone/>
              <a:defRPr sz="2400" kern="1200" baseline="0">
                <a:solidFill>
                  <a:schemeClr val="tx1"/>
                </a:solidFill>
                <a:latin typeface="+mj-lt"/>
                <a:ea typeface="+mj-ea"/>
                <a:cs typeface="+mj-cs"/>
              </a:defRPr>
            </a:lvl1pPr>
          </a:lstStyle>
          <a:p>
            <a:pPr>
              <a:lnSpc>
                <a:spcPct val="100000"/>
              </a:lnSpc>
            </a:pPr>
            <a:r>
              <a:rPr lang="en-US" sz="1600" dirty="0">
                <a:latin typeface="Arial Black" pitchFamily="-1" charset="0"/>
                <a:ea typeface="ＭＳ Ｐゴシック" pitchFamily="-1" charset="-128"/>
              </a:rPr>
              <a:t>Embedded Cost of Service (ECOS) Study</a:t>
            </a:r>
            <a:br>
              <a:rPr lang="en-US" dirty="0">
                <a:latin typeface="Arial Black" pitchFamily="-1" charset="0"/>
                <a:ea typeface="ＭＳ Ｐゴシック" pitchFamily="-1" charset="-128"/>
              </a:rPr>
            </a:br>
            <a:r>
              <a:rPr lang="en-US" dirty="0">
                <a:latin typeface="Arial Black" pitchFamily="-1" charset="0"/>
                <a:ea typeface="ＭＳ Ｐゴシック" pitchFamily="-1" charset="-128"/>
              </a:rPr>
              <a:t>2019 JOINT PROPOSAL ECOS REQUIREMENTS</a:t>
            </a:r>
          </a:p>
        </p:txBody>
      </p:sp>
    </p:spTree>
    <p:extLst>
      <p:ext uri="{BB962C8B-B14F-4D97-AF65-F5344CB8AC3E}">
        <p14:creationId xmlns:p14="http://schemas.microsoft.com/office/powerpoint/2010/main" val="92676435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780083" y="328614"/>
            <a:ext cx="9098210" cy="772833"/>
          </a:xfrm>
        </p:spPr>
        <p:txBody>
          <a:bodyPr>
            <a:normAutofit/>
          </a:bodyPr>
          <a:lstStyle/>
          <a:p>
            <a:r>
              <a:rPr lang="en-US" sz="1600" dirty="0">
                <a:latin typeface="Arial Black" panose="020B0A04020102020204" pitchFamily="34" charset="0"/>
              </a:rPr>
              <a:t>  Rate Design Strategies</a:t>
            </a:r>
            <a:br>
              <a:rPr lang="en-US" dirty="0">
                <a:latin typeface="Arial Black" panose="020B0A04020102020204" pitchFamily="34" charset="0"/>
              </a:rPr>
            </a:br>
            <a:r>
              <a:rPr lang="en-US" dirty="0">
                <a:latin typeface="Arial Black" panose="020B0A04020102020204" pitchFamily="34" charset="0"/>
              </a:rPr>
              <a:t> Rate Design Principles</a:t>
            </a:r>
          </a:p>
        </p:txBody>
      </p:sp>
      <p:sp>
        <p:nvSpPr>
          <p:cNvPr id="4" name="Text Placeholder 3"/>
          <p:cNvSpPr>
            <a:spLocks noGrp="1"/>
          </p:cNvSpPr>
          <p:nvPr>
            <p:ph type="body" sz="quarter" idx="14"/>
          </p:nvPr>
        </p:nvSpPr>
        <p:spPr>
          <a:noFill/>
        </p:spPr>
        <p:txBody>
          <a:bodyPr/>
          <a:lstStyle/>
          <a:p>
            <a:r>
              <a:rPr lang="en-US" b="1" dirty="0"/>
              <a:t>From “Principles of Electric Distribution Rate Design”* </a:t>
            </a:r>
          </a:p>
          <a:p>
            <a:endParaRPr lang="en-US" dirty="0"/>
          </a:p>
        </p:txBody>
      </p:sp>
      <p:graphicFrame>
        <p:nvGraphicFramePr>
          <p:cNvPr id="19" name="Table 18"/>
          <p:cNvGraphicFramePr>
            <a:graphicFrameLocks noGrp="1"/>
          </p:cNvGraphicFramePr>
          <p:nvPr/>
        </p:nvGraphicFramePr>
        <p:xfrm>
          <a:off x="514202" y="1648686"/>
          <a:ext cx="11188658" cy="4172030"/>
        </p:xfrm>
        <a:graphic>
          <a:graphicData uri="http://schemas.openxmlformats.org/drawingml/2006/table">
            <a:tbl>
              <a:tblPr firstRow="1" bandRow="1"/>
              <a:tblGrid>
                <a:gridCol w="2022768">
                  <a:extLst>
                    <a:ext uri="{9D8B030D-6E8A-4147-A177-3AD203B41FA5}">
                      <a16:colId xmlns:a16="http://schemas.microsoft.com/office/drawing/2014/main" val="20000"/>
                    </a:ext>
                  </a:extLst>
                </a:gridCol>
                <a:gridCol w="9165890">
                  <a:extLst>
                    <a:ext uri="{9D8B030D-6E8A-4147-A177-3AD203B41FA5}">
                      <a16:colId xmlns:a16="http://schemas.microsoft.com/office/drawing/2014/main" val="20001"/>
                    </a:ext>
                  </a:extLst>
                </a:gridCol>
              </a:tblGrid>
              <a:tr h="414225">
                <a:tc>
                  <a:txBody>
                    <a:bodyPr/>
                    <a:lstStyle>
                      <a:lvl1pPr marL="0" algn="l" defTabSz="609377" rtl="0" eaLnBrk="1" latinLnBrk="0" hangingPunct="1">
                        <a:defRPr sz="2400" b="1" kern="1200">
                          <a:solidFill>
                            <a:schemeClr val="lt1"/>
                          </a:solidFill>
                          <a:latin typeface="Arial"/>
                        </a:defRPr>
                      </a:lvl1pPr>
                      <a:lvl2pPr marL="609377" algn="l" defTabSz="609377" rtl="0" eaLnBrk="1" latinLnBrk="0" hangingPunct="1">
                        <a:defRPr sz="2400" b="1" kern="1200">
                          <a:solidFill>
                            <a:schemeClr val="lt1"/>
                          </a:solidFill>
                          <a:latin typeface="Arial"/>
                        </a:defRPr>
                      </a:lvl2pPr>
                      <a:lvl3pPr marL="1218757" algn="l" defTabSz="609377" rtl="0" eaLnBrk="1" latinLnBrk="0" hangingPunct="1">
                        <a:defRPr sz="2400" b="1" kern="1200">
                          <a:solidFill>
                            <a:schemeClr val="lt1"/>
                          </a:solidFill>
                          <a:latin typeface="Arial"/>
                        </a:defRPr>
                      </a:lvl3pPr>
                      <a:lvl4pPr marL="1828133" algn="l" defTabSz="609377" rtl="0" eaLnBrk="1" latinLnBrk="0" hangingPunct="1">
                        <a:defRPr sz="2400" b="1" kern="1200">
                          <a:solidFill>
                            <a:schemeClr val="lt1"/>
                          </a:solidFill>
                          <a:latin typeface="Arial"/>
                        </a:defRPr>
                      </a:lvl4pPr>
                      <a:lvl5pPr marL="2437513" algn="l" defTabSz="609377" rtl="0" eaLnBrk="1" latinLnBrk="0" hangingPunct="1">
                        <a:defRPr sz="2400" b="1" kern="1200">
                          <a:solidFill>
                            <a:schemeClr val="lt1"/>
                          </a:solidFill>
                          <a:latin typeface="Arial"/>
                        </a:defRPr>
                      </a:lvl5pPr>
                      <a:lvl6pPr marL="3046891" algn="l" defTabSz="609377" rtl="0" eaLnBrk="1" latinLnBrk="0" hangingPunct="1">
                        <a:defRPr sz="2400" b="1" kern="1200">
                          <a:solidFill>
                            <a:schemeClr val="lt1"/>
                          </a:solidFill>
                          <a:latin typeface="Arial"/>
                        </a:defRPr>
                      </a:lvl6pPr>
                      <a:lvl7pPr marL="3656268" algn="l" defTabSz="609377" rtl="0" eaLnBrk="1" latinLnBrk="0" hangingPunct="1">
                        <a:defRPr sz="2400" b="1" kern="1200">
                          <a:solidFill>
                            <a:schemeClr val="lt1"/>
                          </a:solidFill>
                          <a:latin typeface="Arial"/>
                        </a:defRPr>
                      </a:lvl7pPr>
                      <a:lvl8pPr marL="4265648" algn="l" defTabSz="609377" rtl="0" eaLnBrk="1" latinLnBrk="0" hangingPunct="1">
                        <a:defRPr sz="2400" b="1" kern="1200">
                          <a:solidFill>
                            <a:schemeClr val="lt1"/>
                          </a:solidFill>
                          <a:latin typeface="Arial"/>
                        </a:defRPr>
                      </a:lvl8pPr>
                      <a:lvl9pPr marL="4875024" algn="l" defTabSz="609377" rtl="0" eaLnBrk="1" latinLnBrk="0" hangingPunct="1">
                        <a:defRPr sz="2400" b="1" kern="1200">
                          <a:solidFill>
                            <a:schemeClr val="lt1"/>
                          </a:solidFill>
                          <a:latin typeface="Arial"/>
                        </a:defRPr>
                      </a:lvl9pPr>
                    </a:lstStyle>
                    <a:p>
                      <a:r>
                        <a:rPr lang="en-US" sz="1600" dirty="0"/>
                        <a:t>Principle</a:t>
                      </a:r>
                      <a:endParaRPr lang="en-US" sz="1600" b="1" dirty="0"/>
                    </a:p>
                  </a:txBody>
                  <a:tcPr anchor="b">
                    <a:lnL w="12700" cmpd="sng">
                      <a:solidFill>
                        <a:srgbClr val="3333CC"/>
                      </a:solidFill>
                    </a:lnL>
                    <a:lnR>
                      <a:noFill/>
                    </a:lnR>
                    <a:lnT w="12700" cmpd="sng">
                      <a:solidFill>
                        <a:srgbClr val="3333CC"/>
                      </a:solidFill>
                    </a:lnT>
                    <a:lnB w="12700" cmpd="sng">
                      <a:solidFill>
                        <a:srgbClr val="3333CC"/>
                      </a:solidFill>
                    </a:lnB>
                    <a:lnTlToBr w="12700" cmpd="sng">
                      <a:noFill/>
                      <a:prstDash val="solid"/>
                    </a:lnTlToBr>
                    <a:lnBlToTr w="12700" cmpd="sng">
                      <a:noFill/>
                      <a:prstDash val="solid"/>
                    </a:lnBlToTr>
                    <a:solidFill>
                      <a:srgbClr val="3333CC"/>
                    </a:solidFill>
                  </a:tcPr>
                </a:tc>
                <a:tc>
                  <a:txBody>
                    <a:bodyPr/>
                    <a:lstStyle>
                      <a:lvl1pPr marL="0" algn="l" defTabSz="609377" rtl="0" eaLnBrk="1" latinLnBrk="0" hangingPunct="1">
                        <a:defRPr sz="2400" b="1" kern="1200">
                          <a:solidFill>
                            <a:schemeClr val="lt1"/>
                          </a:solidFill>
                          <a:latin typeface="Arial"/>
                        </a:defRPr>
                      </a:lvl1pPr>
                      <a:lvl2pPr marL="609377" algn="l" defTabSz="609377" rtl="0" eaLnBrk="1" latinLnBrk="0" hangingPunct="1">
                        <a:defRPr sz="2400" b="1" kern="1200">
                          <a:solidFill>
                            <a:schemeClr val="lt1"/>
                          </a:solidFill>
                          <a:latin typeface="Arial"/>
                        </a:defRPr>
                      </a:lvl2pPr>
                      <a:lvl3pPr marL="1218757" algn="l" defTabSz="609377" rtl="0" eaLnBrk="1" latinLnBrk="0" hangingPunct="1">
                        <a:defRPr sz="2400" b="1" kern="1200">
                          <a:solidFill>
                            <a:schemeClr val="lt1"/>
                          </a:solidFill>
                          <a:latin typeface="Arial"/>
                        </a:defRPr>
                      </a:lvl3pPr>
                      <a:lvl4pPr marL="1828133" algn="l" defTabSz="609377" rtl="0" eaLnBrk="1" latinLnBrk="0" hangingPunct="1">
                        <a:defRPr sz="2400" b="1" kern="1200">
                          <a:solidFill>
                            <a:schemeClr val="lt1"/>
                          </a:solidFill>
                          <a:latin typeface="Arial"/>
                        </a:defRPr>
                      </a:lvl4pPr>
                      <a:lvl5pPr marL="2437513" algn="l" defTabSz="609377" rtl="0" eaLnBrk="1" latinLnBrk="0" hangingPunct="1">
                        <a:defRPr sz="2400" b="1" kern="1200">
                          <a:solidFill>
                            <a:schemeClr val="lt1"/>
                          </a:solidFill>
                          <a:latin typeface="Arial"/>
                        </a:defRPr>
                      </a:lvl5pPr>
                      <a:lvl6pPr marL="3046891" algn="l" defTabSz="609377" rtl="0" eaLnBrk="1" latinLnBrk="0" hangingPunct="1">
                        <a:defRPr sz="2400" b="1" kern="1200">
                          <a:solidFill>
                            <a:schemeClr val="lt1"/>
                          </a:solidFill>
                          <a:latin typeface="Arial"/>
                        </a:defRPr>
                      </a:lvl6pPr>
                      <a:lvl7pPr marL="3656268" algn="l" defTabSz="609377" rtl="0" eaLnBrk="1" latinLnBrk="0" hangingPunct="1">
                        <a:defRPr sz="2400" b="1" kern="1200">
                          <a:solidFill>
                            <a:schemeClr val="lt1"/>
                          </a:solidFill>
                          <a:latin typeface="Arial"/>
                        </a:defRPr>
                      </a:lvl7pPr>
                      <a:lvl8pPr marL="4265648" algn="l" defTabSz="609377" rtl="0" eaLnBrk="1" latinLnBrk="0" hangingPunct="1">
                        <a:defRPr sz="2400" b="1" kern="1200">
                          <a:solidFill>
                            <a:schemeClr val="lt1"/>
                          </a:solidFill>
                          <a:latin typeface="Arial"/>
                        </a:defRPr>
                      </a:lvl8pPr>
                      <a:lvl9pPr marL="4875024" algn="l" defTabSz="609377" rtl="0" eaLnBrk="1" latinLnBrk="0" hangingPunct="1">
                        <a:defRPr sz="2400" b="1" kern="1200">
                          <a:solidFill>
                            <a:schemeClr val="lt1"/>
                          </a:solidFill>
                          <a:latin typeface="Arial"/>
                        </a:defRPr>
                      </a:lvl9pPr>
                    </a:lstStyle>
                    <a:p>
                      <a:pPr algn="l"/>
                      <a:r>
                        <a:rPr lang="en-US" sz="1600" dirty="0"/>
                        <a:t>Description</a:t>
                      </a:r>
                      <a:endParaRPr lang="en-US" sz="1600" b="1" dirty="0"/>
                    </a:p>
                  </a:txBody>
                  <a:tcPr anchor="b">
                    <a:lnL>
                      <a:no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solidFill>
                      <a:srgbClr val="3333CC"/>
                    </a:solidFill>
                  </a:tcPr>
                </a:tc>
                <a:extLst>
                  <a:ext uri="{0D108BD9-81ED-4DB2-BD59-A6C34878D82A}">
                    <a16:rowId xmlns:a16="http://schemas.microsoft.com/office/drawing/2014/main" val="10000"/>
                  </a:ext>
                </a:extLst>
              </a:tr>
              <a:tr h="559598">
                <a:tc>
                  <a:txBody>
                    <a:bodyPr/>
                    <a:lstStyle>
                      <a:lvl1pPr marL="0" algn="l" defTabSz="609377" rtl="0" eaLnBrk="1" latinLnBrk="0" hangingPunct="1">
                        <a:defRPr sz="2400" kern="1200">
                          <a:solidFill>
                            <a:schemeClr val="dk1"/>
                          </a:solidFill>
                          <a:latin typeface="Arial"/>
                        </a:defRPr>
                      </a:lvl1pPr>
                      <a:lvl2pPr marL="609377" algn="l" defTabSz="609377" rtl="0" eaLnBrk="1" latinLnBrk="0" hangingPunct="1">
                        <a:defRPr sz="2400" kern="1200">
                          <a:solidFill>
                            <a:schemeClr val="dk1"/>
                          </a:solidFill>
                          <a:latin typeface="Arial"/>
                        </a:defRPr>
                      </a:lvl2pPr>
                      <a:lvl3pPr marL="1218757" algn="l" defTabSz="609377" rtl="0" eaLnBrk="1" latinLnBrk="0" hangingPunct="1">
                        <a:defRPr sz="2400" kern="1200">
                          <a:solidFill>
                            <a:schemeClr val="dk1"/>
                          </a:solidFill>
                          <a:latin typeface="Arial"/>
                        </a:defRPr>
                      </a:lvl3pPr>
                      <a:lvl4pPr marL="1828133" algn="l" defTabSz="609377" rtl="0" eaLnBrk="1" latinLnBrk="0" hangingPunct="1">
                        <a:defRPr sz="2400" kern="1200">
                          <a:solidFill>
                            <a:schemeClr val="dk1"/>
                          </a:solidFill>
                          <a:latin typeface="Arial"/>
                        </a:defRPr>
                      </a:lvl4pPr>
                      <a:lvl5pPr marL="2437513" algn="l" defTabSz="609377" rtl="0" eaLnBrk="1" latinLnBrk="0" hangingPunct="1">
                        <a:defRPr sz="2400" kern="1200">
                          <a:solidFill>
                            <a:schemeClr val="dk1"/>
                          </a:solidFill>
                          <a:latin typeface="Arial"/>
                        </a:defRPr>
                      </a:lvl5pPr>
                      <a:lvl6pPr marL="3046891" algn="l" defTabSz="609377" rtl="0" eaLnBrk="1" latinLnBrk="0" hangingPunct="1">
                        <a:defRPr sz="2400" kern="1200">
                          <a:solidFill>
                            <a:schemeClr val="dk1"/>
                          </a:solidFill>
                          <a:latin typeface="Arial"/>
                        </a:defRPr>
                      </a:lvl6pPr>
                      <a:lvl7pPr marL="3656268" algn="l" defTabSz="609377" rtl="0" eaLnBrk="1" latinLnBrk="0" hangingPunct="1">
                        <a:defRPr sz="2400" kern="1200">
                          <a:solidFill>
                            <a:schemeClr val="dk1"/>
                          </a:solidFill>
                          <a:latin typeface="Arial"/>
                        </a:defRPr>
                      </a:lvl7pPr>
                      <a:lvl8pPr marL="4265648" algn="l" defTabSz="609377" rtl="0" eaLnBrk="1" latinLnBrk="0" hangingPunct="1">
                        <a:defRPr sz="2400" kern="1200">
                          <a:solidFill>
                            <a:schemeClr val="dk1"/>
                          </a:solidFill>
                          <a:latin typeface="Arial"/>
                        </a:defRPr>
                      </a:lvl8pPr>
                      <a:lvl9pPr marL="4875024" algn="l" defTabSz="609377" rtl="0" eaLnBrk="1" latinLnBrk="0" hangingPunct="1">
                        <a:defRPr sz="2400" kern="1200">
                          <a:solidFill>
                            <a:schemeClr val="dk1"/>
                          </a:solidFill>
                          <a:latin typeface="Arial"/>
                        </a:defRPr>
                      </a:lvl9pPr>
                    </a:lstStyle>
                    <a:p>
                      <a:pPr>
                        <a:spcBef>
                          <a:spcPts val="300"/>
                        </a:spcBef>
                      </a:pPr>
                      <a:r>
                        <a:rPr lang="en-US" sz="1600" b="1" dirty="0"/>
                        <a:t>Recover</a:t>
                      </a:r>
                      <a:r>
                        <a:rPr lang="en-US" sz="1600" b="1" baseline="0" dirty="0"/>
                        <a:t> utility costs</a:t>
                      </a:r>
                      <a:endParaRPr lang="en-US" sz="1600" b="1" dirty="0"/>
                    </a:p>
                  </a:txBody>
                  <a:tcPr>
                    <a:lnL w="12700" cmpd="sng">
                      <a:solidFill>
                        <a:srgbClr val="3333CC"/>
                      </a:solidFill>
                    </a:lnL>
                    <a:lnR>
                      <a:noFill/>
                    </a:lnR>
                    <a:lnT w="12700" cmpd="sng">
                      <a:solidFill>
                        <a:srgbClr val="3333CC"/>
                      </a:solidFill>
                    </a:lnT>
                    <a:lnB w="12700" cmpd="sng">
                      <a:solidFill>
                        <a:srgbClr val="3333CC"/>
                      </a:solidFill>
                    </a:lnB>
                    <a:lnTlToBr w="12700" cmpd="sng">
                      <a:noFill/>
                      <a:prstDash val="solid"/>
                    </a:lnTlToBr>
                    <a:lnBlToTr w="12700" cmpd="sng">
                      <a:noFill/>
                      <a:prstDash val="solid"/>
                    </a:lnBlToTr>
                    <a:solidFill>
                      <a:srgbClr val="3333CC">
                        <a:tint val="20000"/>
                      </a:srgbClr>
                    </a:solidFill>
                  </a:tcPr>
                </a:tc>
                <a:tc>
                  <a:txBody>
                    <a:bodyPr/>
                    <a:lstStyle>
                      <a:lvl1pPr marL="0" algn="l" defTabSz="609377" rtl="0" eaLnBrk="1" latinLnBrk="0" hangingPunct="1">
                        <a:defRPr sz="2400" kern="1200">
                          <a:solidFill>
                            <a:schemeClr val="dk1"/>
                          </a:solidFill>
                          <a:latin typeface="Arial"/>
                        </a:defRPr>
                      </a:lvl1pPr>
                      <a:lvl2pPr marL="609377" algn="l" defTabSz="609377" rtl="0" eaLnBrk="1" latinLnBrk="0" hangingPunct="1">
                        <a:defRPr sz="2400" kern="1200">
                          <a:solidFill>
                            <a:schemeClr val="dk1"/>
                          </a:solidFill>
                          <a:latin typeface="Arial"/>
                        </a:defRPr>
                      </a:lvl2pPr>
                      <a:lvl3pPr marL="1218757" algn="l" defTabSz="609377" rtl="0" eaLnBrk="1" latinLnBrk="0" hangingPunct="1">
                        <a:defRPr sz="2400" kern="1200">
                          <a:solidFill>
                            <a:schemeClr val="dk1"/>
                          </a:solidFill>
                          <a:latin typeface="Arial"/>
                        </a:defRPr>
                      </a:lvl3pPr>
                      <a:lvl4pPr marL="1828133" algn="l" defTabSz="609377" rtl="0" eaLnBrk="1" latinLnBrk="0" hangingPunct="1">
                        <a:defRPr sz="2400" kern="1200">
                          <a:solidFill>
                            <a:schemeClr val="dk1"/>
                          </a:solidFill>
                          <a:latin typeface="Arial"/>
                        </a:defRPr>
                      </a:lvl4pPr>
                      <a:lvl5pPr marL="2437513" algn="l" defTabSz="609377" rtl="0" eaLnBrk="1" latinLnBrk="0" hangingPunct="1">
                        <a:defRPr sz="2400" kern="1200">
                          <a:solidFill>
                            <a:schemeClr val="dk1"/>
                          </a:solidFill>
                          <a:latin typeface="Arial"/>
                        </a:defRPr>
                      </a:lvl5pPr>
                      <a:lvl6pPr marL="3046891" algn="l" defTabSz="609377" rtl="0" eaLnBrk="1" latinLnBrk="0" hangingPunct="1">
                        <a:defRPr sz="2400" kern="1200">
                          <a:solidFill>
                            <a:schemeClr val="dk1"/>
                          </a:solidFill>
                          <a:latin typeface="Arial"/>
                        </a:defRPr>
                      </a:lvl6pPr>
                      <a:lvl7pPr marL="3656268" algn="l" defTabSz="609377" rtl="0" eaLnBrk="1" latinLnBrk="0" hangingPunct="1">
                        <a:defRPr sz="2400" kern="1200">
                          <a:solidFill>
                            <a:schemeClr val="dk1"/>
                          </a:solidFill>
                          <a:latin typeface="Arial"/>
                        </a:defRPr>
                      </a:lvl7pPr>
                      <a:lvl8pPr marL="4265648" algn="l" defTabSz="609377" rtl="0" eaLnBrk="1" latinLnBrk="0" hangingPunct="1">
                        <a:defRPr sz="2400" kern="1200">
                          <a:solidFill>
                            <a:schemeClr val="dk1"/>
                          </a:solidFill>
                          <a:latin typeface="Arial"/>
                        </a:defRPr>
                      </a:lvl8pPr>
                      <a:lvl9pPr marL="4875024" algn="l" defTabSz="609377" rtl="0" eaLnBrk="1" latinLnBrk="0" hangingPunct="1">
                        <a:defRPr sz="2400" kern="1200">
                          <a:solidFill>
                            <a:schemeClr val="dk1"/>
                          </a:solidFill>
                          <a:latin typeface="Arial"/>
                        </a:defRPr>
                      </a:lvl9pPr>
                    </a:lstStyle>
                    <a:p>
                      <a:pPr marL="228600" marR="0" indent="-228600" algn="l" defTabSz="457200"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en-US" sz="1600" dirty="0"/>
                        <a:t>Meet fair-return standard:</a:t>
                      </a:r>
                      <a:r>
                        <a:rPr lang="en-US" sz="1600" baseline="0" dirty="0"/>
                        <a:t> yield </a:t>
                      </a:r>
                      <a:r>
                        <a:rPr lang="en-US" sz="1600" dirty="0"/>
                        <a:t>returns sufficient</a:t>
                      </a:r>
                      <a:r>
                        <a:rPr lang="en-US" sz="1600" baseline="0" dirty="0"/>
                        <a:t> to </a:t>
                      </a:r>
                      <a:r>
                        <a:rPr lang="en-US" sz="1600" dirty="0"/>
                        <a:t>access</a:t>
                      </a:r>
                      <a:r>
                        <a:rPr lang="en-US" sz="1600" baseline="0" dirty="0"/>
                        <a:t> capital markets </a:t>
                      </a:r>
                      <a:r>
                        <a:rPr lang="en-US" sz="1600" dirty="0"/>
                        <a:t>to meet obligations of safe, reliable service.</a:t>
                      </a:r>
                      <a:endParaRPr lang="en-US" sz="1600" b="0" dirty="0"/>
                    </a:p>
                  </a:txBody>
                  <a:tcPr>
                    <a:lnL>
                      <a:no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val="10001"/>
                  </a:ext>
                </a:extLst>
              </a:tr>
              <a:tr h="1409158">
                <a:tc>
                  <a:txBody>
                    <a:bodyPr/>
                    <a:lstStyle>
                      <a:lvl1pPr marL="0" algn="l" defTabSz="609377" rtl="0" eaLnBrk="1" latinLnBrk="0" hangingPunct="1">
                        <a:defRPr sz="2400" kern="1200">
                          <a:solidFill>
                            <a:schemeClr val="dk1"/>
                          </a:solidFill>
                          <a:latin typeface="Arial"/>
                        </a:defRPr>
                      </a:lvl1pPr>
                      <a:lvl2pPr marL="609377" algn="l" defTabSz="609377" rtl="0" eaLnBrk="1" latinLnBrk="0" hangingPunct="1">
                        <a:defRPr sz="2400" kern="1200">
                          <a:solidFill>
                            <a:schemeClr val="dk1"/>
                          </a:solidFill>
                          <a:latin typeface="Arial"/>
                        </a:defRPr>
                      </a:lvl2pPr>
                      <a:lvl3pPr marL="1218757" algn="l" defTabSz="609377" rtl="0" eaLnBrk="1" latinLnBrk="0" hangingPunct="1">
                        <a:defRPr sz="2400" kern="1200">
                          <a:solidFill>
                            <a:schemeClr val="dk1"/>
                          </a:solidFill>
                          <a:latin typeface="Arial"/>
                        </a:defRPr>
                      </a:lvl3pPr>
                      <a:lvl4pPr marL="1828133" algn="l" defTabSz="609377" rtl="0" eaLnBrk="1" latinLnBrk="0" hangingPunct="1">
                        <a:defRPr sz="2400" kern="1200">
                          <a:solidFill>
                            <a:schemeClr val="dk1"/>
                          </a:solidFill>
                          <a:latin typeface="Arial"/>
                        </a:defRPr>
                      </a:lvl4pPr>
                      <a:lvl5pPr marL="2437513" algn="l" defTabSz="609377" rtl="0" eaLnBrk="1" latinLnBrk="0" hangingPunct="1">
                        <a:defRPr sz="2400" kern="1200">
                          <a:solidFill>
                            <a:schemeClr val="dk1"/>
                          </a:solidFill>
                          <a:latin typeface="Arial"/>
                        </a:defRPr>
                      </a:lvl5pPr>
                      <a:lvl6pPr marL="3046891" algn="l" defTabSz="609377" rtl="0" eaLnBrk="1" latinLnBrk="0" hangingPunct="1">
                        <a:defRPr sz="2400" kern="1200">
                          <a:solidFill>
                            <a:schemeClr val="dk1"/>
                          </a:solidFill>
                          <a:latin typeface="Arial"/>
                        </a:defRPr>
                      </a:lvl6pPr>
                      <a:lvl7pPr marL="3656268" algn="l" defTabSz="609377" rtl="0" eaLnBrk="1" latinLnBrk="0" hangingPunct="1">
                        <a:defRPr sz="2400" kern="1200">
                          <a:solidFill>
                            <a:schemeClr val="dk1"/>
                          </a:solidFill>
                          <a:latin typeface="Arial"/>
                        </a:defRPr>
                      </a:lvl7pPr>
                      <a:lvl8pPr marL="4265648" algn="l" defTabSz="609377" rtl="0" eaLnBrk="1" latinLnBrk="0" hangingPunct="1">
                        <a:defRPr sz="2400" kern="1200">
                          <a:solidFill>
                            <a:schemeClr val="dk1"/>
                          </a:solidFill>
                          <a:latin typeface="Arial"/>
                        </a:defRPr>
                      </a:lvl8pPr>
                      <a:lvl9pPr marL="4875024" algn="l" defTabSz="609377" rtl="0" eaLnBrk="1" latinLnBrk="0" hangingPunct="1">
                        <a:defRPr sz="2400" kern="1200">
                          <a:solidFill>
                            <a:schemeClr val="dk1"/>
                          </a:solidFill>
                          <a:latin typeface="Arial"/>
                        </a:defRPr>
                      </a:lvl9pPr>
                    </a:lstStyle>
                    <a:p>
                      <a:pPr>
                        <a:spcBef>
                          <a:spcPts val="300"/>
                        </a:spcBef>
                      </a:pPr>
                      <a:r>
                        <a:rPr lang="en-US" sz="1600" b="1" kern="1200" dirty="0">
                          <a:effectLst/>
                        </a:rPr>
                        <a:t>Drive efficient customer behavior</a:t>
                      </a:r>
                      <a:endParaRPr lang="en-US" sz="1600" b="1" dirty="0"/>
                    </a:p>
                  </a:txBody>
                  <a:tcPr>
                    <a:lnL w="12700" cmpd="sng">
                      <a:solidFill>
                        <a:srgbClr val="3333CC"/>
                      </a:solidFill>
                    </a:lnL>
                    <a:lnR>
                      <a:noFill/>
                    </a:lnR>
                    <a:lnT w="12700" cmpd="sng">
                      <a:solidFill>
                        <a:srgbClr val="3333CC"/>
                      </a:solidFill>
                    </a:lnT>
                    <a:lnB w="12700" cmpd="sng">
                      <a:solidFill>
                        <a:srgbClr val="3333CC"/>
                      </a:solidFill>
                    </a:lnB>
                    <a:lnTlToBr w="12700" cmpd="sng">
                      <a:noFill/>
                      <a:prstDash val="solid"/>
                    </a:lnTlToBr>
                    <a:lnBlToTr w="12700" cmpd="sng">
                      <a:noFill/>
                      <a:prstDash val="solid"/>
                    </a:lnBlToTr>
                    <a:solidFill>
                      <a:srgbClr val="FFFFFF"/>
                    </a:solidFill>
                  </a:tcPr>
                </a:tc>
                <a:tc>
                  <a:txBody>
                    <a:bodyPr/>
                    <a:lstStyle>
                      <a:lvl1pPr marL="0" algn="l" defTabSz="609377" rtl="0" eaLnBrk="1" latinLnBrk="0" hangingPunct="1">
                        <a:defRPr sz="2400" kern="1200">
                          <a:solidFill>
                            <a:schemeClr val="dk1"/>
                          </a:solidFill>
                          <a:latin typeface="Arial"/>
                        </a:defRPr>
                      </a:lvl1pPr>
                      <a:lvl2pPr marL="609377" algn="l" defTabSz="609377" rtl="0" eaLnBrk="1" latinLnBrk="0" hangingPunct="1">
                        <a:defRPr sz="2400" kern="1200">
                          <a:solidFill>
                            <a:schemeClr val="dk1"/>
                          </a:solidFill>
                          <a:latin typeface="Arial"/>
                        </a:defRPr>
                      </a:lvl2pPr>
                      <a:lvl3pPr marL="1218757" algn="l" defTabSz="609377" rtl="0" eaLnBrk="1" latinLnBrk="0" hangingPunct="1">
                        <a:defRPr sz="2400" kern="1200">
                          <a:solidFill>
                            <a:schemeClr val="dk1"/>
                          </a:solidFill>
                          <a:latin typeface="Arial"/>
                        </a:defRPr>
                      </a:lvl3pPr>
                      <a:lvl4pPr marL="1828133" algn="l" defTabSz="609377" rtl="0" eaLnBrk="1" latinLnBrk="0" hangingPunct="1">
                        <a:defRPr sz="2400" kern="1200">
                          <a:solidFill>
                            <a:schemeClr val="dk1"/>
                          </a:solidFill>
                          <a:latin typeface="Arial"/>
                        </a:defRPr>
                      </a:lvl4pPr>
                      <a:lvl5pPr marL="2437513" algn="l" defTabSz="609377" rtl="0" eaLnBrk="1" latinLnBrk="0" hangingPunct="1">
                        <a:defRPr sz="2400" kern="1200">
                          <a:solidFill>
                            <a:schemeClr val="dk1"/>
                          </a:solidFill>
                          <a:latin typeface="Arial"/>
                        </a:defRPr>
                      </a:lvl5pPr>
                      <a:lvl6pPr marL="3046891" algn="l" defTabSz="609377" rtl="0" eaLnBrk="1" latinLnBrk="0" hangingPunct="1">
                        <a:defRPr sz="2400" kern="1200">
                          <a:solidFill>
                            <a:schemeClr val="dk1"/>
                          </a:solidFill>
                          <a:latin typeface="Arial"/>
                        </a:defRPr>
                      </a:lvl6pPr>
                      <a:lvl7pPr marL="3656268" algn="l" defTabSz="609377" rtl="0" eaLnBrk="1" latinLnBrk="0" hangingPunct="1">
                        <a:defRPr sz="2400" kern="1200">
                          <a:solidFill>
                            <a:schemeClr val="dk1"/>
                          </a:solidFill>
                          <a:latin typeface="Arial"/>
                        </a:defRPr>
                      </a:lvl7pPr>
                      <a:lvl8pPr marL="4265648" algn="l" defTabSz="609377" rtl="0" eaLnBrk="1" latinLnBrk="0" hangingPunct="1">
                        <a:defRPr sz="2400" kern="1200">
                          <a:solidFill>
                            <a:schemeClr val="dk1"/>
                          </a:solidFill>
                          <a:latin typeface="Arial"/>
                        </a:defRPr>
                      </a:lvl8pPr>
                      <a:lvl9pPr marL="4875024" algn="l" defTabSz="609377" rtl="0" eaLnBrk="1" latinLnBrk="0" hangingPunct="1">
                        <a:defRPr sz="2400" kern="1200">
                          <a:solidFill>
                            <a:schemeClr val="dk1"/>
                          </a:solidFill>
                          <a:latin typeface="Arial"/>
                        </a:defRPr>
                      </a:lvl9pPr>
                    </a:lstStyle>
                    <a:p>
                      <a:pPr marL="228600" marR="0" indent="-228600" algn="l" defTabSz="457200"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en-US" sz="1600" kern="1200" baseline="0" dirty="0">
                          <a:solidFill>
                            <a:schemeClr val="dk1"/>
                          </a:solidFill>
                          <a:latin typeface="+mn-lt"/>
                          <a:ea typeface="+mn-ea"/>
                          <a:cs typeface="+mn-cs"/>
                        </a:rPr>
                        <a:t>Rates should send accurate, transparent and sustainable price signals that reflect forward-looking cost to serve.  Best accomplished through prices based on long-run marginal costs.</a:t>
                      </a:r>
                    </a:p>
                    <a:p>
                      <a:pPr marL="228600" marR="0" indent="-228600" algn="l" defTabSz="457200"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en-US" sz="1600" kern="1200" baseline="0" dirty="0">
                          <a:solidFill>
                            <a:schemeClr val="dk1"/>
                          </a:solidFill>
                          <a:latin typeface="+mn-lt"/>
                          <a:ea typeface="+mn-ea"/>
                          <a:cs typeface="+mn-cs"/>
                        </a:rPr>
                        <a:t>Individual rate elements should reflect nature of costs incurred (e.g., per kW charges for costs related to demand).</a:t>
                      </a:r>
                    </a:p>
                    <a:p>
                      <a:pPr marL="228600" marR="0" indent="-228600" algn="l" defTabSz="457200"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en-US" sz="1600" kern="1200" baseline="0" dirty="0">
                          <a:solidFill>
                            <a:schemeClr val="dk1"/>
                          </a:solidFill>
                          <a:latin typeface="+mn-lt"/>
                          <a:ea typeface="+mn-ea"/>
                          <a:cs typeface="+mn-cs"/>
                        </a:rPr>
                        <a:t>Spur innovation in technologies and policies that promote greater efficiency in the future.</a:t>
                      </a:r>
                    </a:p>
                  </a:txBody>
                  <a:tcPr>
                    <a:lnL>
                      <a:no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664627">
                <a:tc>
                  <a:txBody>
                    <a:bodyPr/>
                    <a:lstStyle>
                      <a:lvl1pPr marL="0" algn="l" defTabSz="609377" rtl="0" eaLnBrk="1" latinLnBrk="0" hangingPunct="1">
                        <a:defRPr sz="2400" kern="1200">
                          <a:solidFill>
                            <a:schemeClr val="dk1"/>
                          </a:solidFill>
                          <a:latin typeface="Arial"/>
                        </a:defRPr>
                      </a:lvl1pPr>
                      <a:lvl2pPr marL="609377" algn="l" defTabSz="609377" rtl="0" eaLnBrk="1" latinLnBrk="0" hangingPunct="1">
                        <a:defRPr sz="2400" kern="1200">
                          <a:solidFill>
                            <a:schemeClr val="dk1"/>
                          </a:solidFill>
                          <a:latin typeface="Arial"/>
                        </a:defRPr>
                      </a:lvl2pPr>
                      <a:lvl3pPr marL="1218757" algn="l" defTabSz="609377" rtl="0" eaLnBrk="1" latinLnBrk="0" hangingPunct="1">
                        <a:defRPr sz="2400" kern="1200">
                          <a:solidFill>
                            <a:schemeClr val="dk1"/>
                          </a:solidFill>
                          <a:latin typeface="Arial"/>
                        </a:defRPr>
                      </a:lvl3pPr>
                      <a:lvl4pPr marL="1828133" algn="l" defTabSz="609377" rtl="0" eaLnBrk="1" latinLnBrk="0" hangingPunct="1">
                        <a:defRPr sz="2400" kern="1200">
                          <a:solidFill>
                            <a:schemeClr val="dk1"/>
                          </a:solidFill>
                          <a:latin typeface="Arial"/>
                        </a:defRPr>
                      </a:lvl4pPr>
                      <a:lvl5pPr marL="2437513" algn="l" defTabSz="609377" rtl="0" eaLnBrk="1" latinLnBrk="0" hangingPunct="1">
                        <a:defRPr sz="2400" kern="1200">
                          <a:solidFill>
                            <a:schemeClr val="dk1"/>
                          </a:solidFill>
                          <a:latin typeface="Arial"/>
                        </a:defRPr>
                      </a:lvl5pPr>
                      <a:lvl6pPr marL="3046891" algn="l" defTabSz="609377" rtl="0" eaLnBrk="1" latinLnBrk="0" hangingPunct="1">
                        <a:defRPr sz="2400" kern="1200">
                          <a:solidFill>
                            <a:schemeClr val="dk1"/>
                          </a:solidFill>
                          <a:latin typeface="Arial"/>
                        </a:defRPr>
                      </a:lvl6pPr>
                      <a:lvl7pPr marL="3656268" algn="l" defTabSz="609377" rtl="0" eaLnBrk="1" latinLnBrk="0" hangingPunct="1">
                        <a:defRPr sz="2400" kern="1200">
                          <a:solidFill>
                            <a:schemeClr val="dk1"/>
                          </a:solidFill>
                          <a:latin typeface="Arial"/>
                        </a:defRPr>
                      </a:lvl7pPr>
                      <a:lvl8pPr marL="4265648" algn="l" defTabSz="609377" rtl="0" eaLnBrk="1" latinLnBrk="0" hangingPunct="1">
                        <a:defRPr sz="2400" kern="1200">
                          <a:solidFill>
                            <a:schemeClr val="dk1"/>
                          </a:solidFill>
                          <a:latin typeface="Arial"/>
                        </a:defRPr>
                      </a:lvl8pPr>
                      <a:lvl9pPr marL="4875024" algn="l" defTabSz="609377" rtl="0" eaLnBrk="1" latinLnBrk="0" hangingPunct="1">
                        <a:defRPr sz="2400" kern="1200">
                          <a:solidFill>
                            <a:schemeClr val="dk1"/>
                          </a:solidFill>
                          <a:latin typeface="Arial"/>
                        </a:defRPr>
                      </a:lvl9pPr>
                    </a:lstStyle>
                    <a:p>
                      <a:pPr>
                        <a:spcBef>
                          <a:spcPts val="300"/>
                        </a:spcBef>
                      </a:pPr>
                      <a:r>
                        <a:rPr lang="en-US" sz="1600" b="1" dirty="0"/>
                        <a:t>Be fair to customers</a:t>
                      </a:r>
                    </a:p>
                  </a:txBody>
                  <a:tcPr>
                    <a:lnL w="12700" cmpd="sng">
                      <a:solidFill>
                        <a:srgbClr val="3333CC"/>
                      </a:solidFill>
                    </a:lnL>
                    <a:lnR>
                      <a:noFill/>
                    </a:lnR>
                    <a:lnT w="12700" cmpd="sng">
                      <a:solidFill>
                        <a:srgbClr val="3333CC"/>
                      </a:solidFill>
                    </a:lnT>
                    <a:lnB w="12700" cmpd="sng">
                      <a:solidFill>
                        <a:srgbClr val="3333CC"/>
                      </a:solidFill>
                    </a:lnB>
                    <a:lnTlToBr w="12700" cmpd="sng">
                      <a:noFill/>
                      <a:prstDash val="solid"/>
                    </a:lnTlToBr>
                    <a:lnBlToTr w="12700" cmpd="sng">
                      <a:noFill/>
                      <a:prstDash val="solid"/>
                    </a:lnBlToTr>
                    <a:solidFill>
                      <a:srgbClr val="3333CC">
                        <a:tint val="20000"/>
                      </a:srgbClr>
                    </a:solidFill>
                  </a:tcPr>
                </a:tc>
                <a:tc>
                  <a:txBody>
                    <a:bodyPr/>
                    <a:lstStyle>
                      <a:lvl1pPr marL="0" algn="l" defTabSz="609377" rtl="0" eaLnBrk="1" latinLnBrk="0" hangingPunct="1">
                        <a:defRPr sz="2400" kern="1200">
                          <a:solidFill>
                            <a:schemeClr val="dk1"/>
                          </a:solidFill>
                          <a:latin typeface="Arial"/>
                        </a:defRPr>
                      </a:lvl1pPr>
                      <a:lvl2pPr marL="609377" algn="l" defTabSz="609377" rtl="0" eaLnBrk="1" latinLnBrk="0" hangingPunct="1">
                        <a:defRPr sz="2400" kern="1200">
                          <a:solidFill>
                            <a:schemeClr val="dk1"/>
                          </a:solidFill>
                          <a:latin typeface="Arial"/>
                        </a:defRPr>
                      </a:lvl2pPr>
                      <a:lvl3pPr marL="1218757" algn="l" defTabSz="609377" rtl="0" eaLnBrk="1" latinLnBrk="0" hangingPunct="1">
                        <a:defRPr sz="2400" kern="1200">
                          <a:solidFill>
                            <a:schemeClr val="dk1"/>
                          </a:solidFill>
                          <a:latin typeface="Arial"/>
                        </a:defRPr>
                      </a:lvl3pPr>
                      <a:lvl4pPr marL="1828133" algn="l" defTabSz="609377" rtl="0" eaLnBrk="1" latinLnBrk="0" hangingPunct="1">
                        <a:defRPr sz="2400" kern="1200">
                          <a:solidFill>
                            <a:schemeClr val="dk1"/>
                          </a:solidFill>
                          <a:latin typeface="Arial"/>
                        </a:defRPr>
                      </a:lvl4pPr>
                      <a:lvl5pPr marL="2437513" algn="l" defTabSz="609377" rtl="0" eaLnBrk="1" latinLnBrk="0" hangingPunct="1">
                        <a:defRPr sz="2400" kern="1200">
                          <a:solidFill>
                            <a:schemeClr val="dk1"/>
                          </a:solidFill>
                          <a:latin typeface="Arial"/>
                        </a:defRPr>
                      </a:lvl5pPr>
                      <a:lvl6pPr marL="3046891" algn="l" defTabSz="609377" rtl="0" eaLnBrk="1" latinLnBrk="0" hangingPunct="1">
                        <a:defRPr sz="2400" kern="1200">
                          <a:solidFill>
                            <a:schemeClr val="dk1"/>
                          </a:solidFill>
                          <a:latin typeface="Arial"/>
                        </a:defRPr>
                      </a:lvl6pPr>
                      <a:lvl7pPr marL="3656268" algn="l" defTabSz="609377" rtl="0" eaLnBrk="1" latinLnBrk="0" hangingPunct="1">
                        <a:defRPr sz="2400" kern="1200">
                          <a:solidFill>
                            <a:schemeClr val="dk1"/>
                          </a:solidFill>
                          <a:latin typeface="Arial"/>
                        </a:defRPr>
                      </a:lvl7pPr>
                      <a:lvl8pPr marL="4265648" algn="l" defTabSz="609377" rtl="0" eaLnBrk="1" latinLnBrk="0" hangingPunct="1">
                        <a:defRPr sz="2400" kern="1200">
                          <a:solidFill>
                            <a:schemeClr val="dk1"/>
                          </a:solidFill>
                          <a:latin typeface="Arial"/>
                        </a:defRPr>
                      </a:lvl8pPr>
                      <a:lvl9pPr marL="4875024" algn="l" defTabSz="609377" rtl="0" eaLnBrk="1" latinLnBrk="0" hangingPunct="1">
                        <a:defRPr sz="2400" kern="1200">
                          <a:solidFill>
                            <a:schemeClr val="dk1"/>
                          </a:solidFill>
                          <a:latin typeface="Arial"/>
                        </a:defRPr>
                      </a:lvl9pPr>
                    </a:lstStyle>
                    <a:p>
                      <a:pPr marL="228600" marR="0" indent="-228600" algn="l" defTabSz="457200"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en-US" sz="1600" kern="1200" baseline="0" dirty="0"/>
                        <a:t>Costs should be borne by customers who cause them – as little cross-subsidization as possible.</a:t>
                      </a:r>
                    </a:p>
                    <a:p>
                      <a:pPr marL="228600" marR="0" indent="-228600" algn="l" defTabSz="457200"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en-US" sz="1600" kern="1200" baseline="0" dirty="0"/>
                        <a:t>Predictable and stable, with principle of gradualism (phasing in of any changes).</a:t>
                      </a:r>
                      <a:endParaRPr lang="en-US" sz="1600" b="0" kern="1200" baseline="0" dirty="0">
                        <a:solidFill>
                          <a:schemeClr val="dk1"/>
                        </a:solidFill>
                        <a:latin typeface="+mn-lt"/>
                        <a:ea typeface="+mn-ea"/>
                        <a:cs typeface="+mn-cs"/>
                      </a:endParaRPr>
                    </a:p>
                  </a:txBody>
                  <a:tcPr>
                    <a:lnL>
                      <a:no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val="10003"/>
                  </a:ext>
                </a:extLst>
              </a:tr>
              <a:tr h="1067654">
                <a:tc>
                  <a:txBody>
                    <a:bodyPr/>
                    <a:lstStyle>
                      <a:lvl1pPr marL="0" algn="l" defTabSz="609377" rtl="0" eaLnBrk="1" latinLnBrk="0" hangingPunct="1">
                        <a:defRPr sz="2400" kern="1200">
                          <a:solidFill>
                            <a:schemeClr val="dk1"/>
                          </a:solidFill>
                          <a:latin typeface="Arial"/>
                        </a:defRPr>
                      </a:lvl1pPr>
                      <a:lvl2pPr marL="609377" algn="l" defTabSz="609377" rtl="0" eaLnBrk="1" latinLnBrk="0" hangingPunct="1">
                        <a:defRPr sz="2400" kern="1200">
                          <a:solidFill>
                            <a:schemeClr val="dk1"/>
                          </a:solidFill>
                          <a:latin typeface="Arial"/>
                        </a:defRPr>
                      </a:lvl2pPr>
                      <a:lvl3pPr marL="1218757" algn="l" defTabSz="609377" rtl="0" eaLnBrk="1" latinLnBrk="0" hangingPunct="1">
                        <a:defRPr sz="2400" kern="1200">
                          <a:solidFill>
                            <a:schemeClr val="dk1"/>
                          </a:solidFill>
                          <a:latin typeface="Arial"/>
                        </a:defRPr>
                      </a:lvl3pPr>
                      <a:lvl4pPr marL="1828133" algn="l" defTabSz="609377" rtl="0" eaLnBrk="1" latinLnBrk="0" hangingPunct="1">
                        <a:defRPr sz="2400" kern="1200">
                          <a:solidFill>
                            <a:schemeClr val="dk1"/>
                          </a:solidFill>
                          <a:latin typeface="Arial"/>
                        </a:defRPr>
                      </a:lvl4pPr>
                      <a:lvl5pPr marL="2437513" algn="l" defTabSz="609377" rtl="0" eaLnBrk="1" latinLnBrk="0" hangingPunct="1">
                        <a:defRPr sz="2400" kern="1200">
                          <a:solidFill>
                            <a:schemeClr val="dk1"/>
                          </a:solidFill>
                          <a:latin typeface="Arial"/>
                        </a:defRPr>
                      </a:lvl5pPr>
                      <a:lvl6pPr marL="3046891" algn="l" defTabSz="609377" rtl="0" eaLnBrk="1" latinLnBrk="0" hangingPunct="1">
                        <a:defRPr sz="2400" kern="1200">
                          <a:solidFill>
                            <a:schemeClr val="dk1"/>
                          </a:solidFill>
                          <a:latin typeface="Arial"/>
                        </a:defRPr>
                      </a:lvl6pPr>
                      <a:lvl7pPr marL="3656268" algn="l" defTabSz="609377" rtl="0" eaLnBrk="1" latinLnBrk="0" hangingPunct="1">
                        <a:defRPr sz="2400" kern="1200">
                          <a:solidFill>
                            <a:schemeClr val="dk1"/>
                          </a:solidFill>
                          <a:latin typeface="Arial"/>
                        </a:defRPr>
                      </a:lvl7pPr>
                      <a:lvl8pPr marL="4265648" algn="l" defTabSz="609377" rtl="0" eaLnBrk="1" latinLnBrk="0" hangingPunct="1">
                        <a:defRPr sz="2400" kern="1200">
                          <a:solidFill>
                            <a:schemeClr val="dk1"/>
                          </a:solidFill>
                          <a:latin typeface="Arial"/>
                        </a:defRPr>
                      </a:lvl8pPr>
                      <a:lvl9pPr marL="4875024" algn="l" defTabSz="609377" rtl="0" eaLnBrk="1" latinLnBrk="0" hangingPunct="1">
                        <a:defRPr sz="2400" kern="1200">
                          <a:solidFill>
                            <a:schemeClr val="dk1"/>
                          </a:solidFill>
                          <a:latin typeface="Arial"/>
                        </a:defRPr>
                      </a:lvl9pPr>
                    </a:lstStyle>
                    <a:p>
                      <a:pPr>
                        <a:spcBef>
                          <a:spcPts val="300"/>
                        </a:spcBef>
                      </a:pPr>
                      <a:r>
                        <a:rPr lang="en-US" sz="1600" b="1" dirty="0"/>
                        <a:t>Be practical</a:t>
                      </a:r>
                    </a:p>
                  </a:txBody>
                  <a:tcPr>
                    <a:lnL w="12700" cmpd="sng">
                      <a:solidFill>
                        <a:srgbClr val="3333CC"/>
                      </a:solidFill>
                    </a:lnL>
                    <a:lnR>
                      <a:noFill/>
                    </a:lnR>
                    <a:lnT w="12700" cmpd="sng">
                      <a:solidFill>
                        <a:srgbClr val="3333CC"/>
                      </a:solidFill>
                    </a:lnT>
                    <a:lnB w="12700" cmpd="sng">
                      <a:solidFill>
                        <a:srgbClr val="3333CC"/>
                      </a:solidFill>
                    </a:lnB>
                    <a:lnTlToBr w="12700" cmpd="sng">
                      <a:noFill/>
                      <a:prstDash val="solid"/>
                    </a:lnTlToBr>
                    <a:lnBlToTr w="12700" cmpd="sng">
                      <a:noFill/>
                      <a:prstDash val="solid"/>
                    </a:lnBlToTr>
                    <a:solidFill>
                      <a:srgbClr val="FFFFFF"/>
                    </a:solidFill>
                  </a:tcPr>
                </a:tc>
                <a:tc>
                  <a:txBody>
                    <a:bodyPr/>
                    <a:lstStyle>
                      <a:lvl1pPr marL="0" algn="l" defTabSz="609377" rtl="0" eaLnBrk="1" latinLnBrk="0" hangingPunct="1">
                        <a:defRPr sz="2400" kern="1200">
                          <a:solidFill>
                            <a:schemeClr val="dk1"/>
                          </a:solidFill>
                          <a:latin typeface="Arial"/>
                        </a:defRPr>
                      </a:lvl1pPr>
                      <a:lvl2pPr marL="609377" algn="l" defTabSz="609377" rtl="0" eaLnBrk="1" latinLnBrk="0" hangingPunct="1">
                        <a:defRPr sz="2400" kern="1200">
                          <a:solidFill>
                            <a:schemeClr val="dk1"/>
                          </a:solidFill>
                          <a:latin typeface="Arial"/>
                        </a:defRPr>
                      </a:lvl2pPr>
                      <a:lvl3pPr marL="1218757" algn="l" defTabSz="609377" rtl="0" eaLnBrk="1" latinLnBrk="0" hangingPunct="1">
                        <a:defRPr sz="2400" kern="1200">
                          <a:solidFill>
                            <a:schemeClr val="dk1"/>
                          </a:solidFill>
                          <a:latin typeface="Arial"/>
                        </a:defRPr>
                      </a:lvl3pPr>
                      <a:lvl4pPr marL="1828133" algn="l" defTabSz="609377" rtl="0" eaLnBrk="1" latinLnBrk="0" hangingPunct="1">
                        <a:defRPr sz="2400" kern="1200">
                          <a:solidFill>
                            <a:schemeClr val="dk1"/>
                          </a:solidFill>
                          <a:latin typeface="Arial"/>
                        </a:defRPr>
                      </a:lvl4pPr>
                      <a:lvl5pPr marL="2437513" algn="l" defTabSz="609377" rtl="0" eaLnBrk="1" latinLnBrk="0" hangingPunct="1">
                        <a:defRPr sz="2400" kern="1200">
                          <a:solidFill>
                            <a:schemeClr val="dk1"/>
                          </a:solidFill>
                          <a:latin typeface="Arial"/>
                        </a:defRPr>
                      </a:lvl5pPr>
                      <a:lvl6pPr marL="3046891" algn="l" defTabSz="609377" rtl="0" eaLnBrk="1" latinLnBrk="0" hangingPunct="1">
                        <a:defRPr sz="2400" kern="1200">
                          <a:solidFill>
                            <a:schemeClr val="dk1"/>
                          </a:solidFill>
                          <a:latin typeface="Arial"/>
                        </a:defRPr>
                      </a:lvl6pPr>
                      <a:lvl7pPr marL="3656268" algn="l" defTabSz="609377" rtl="0" eaLnBrk="1" latinLnBrk="0" hangingPunct="1">
                        <a:defRPr sz="2400" kern="1200">
                          <a:solidFill>
                            <a:schemeClr val="dk1"/>
                          </a:solidFill>
                          <a:latin typeface="Arial"/>
                        </a:defRPr>
                      </a:lvl7pPr>
                      <a:lvl8pPr marL="4265648" algn="l" defTabSz="609377" rtl="0" eaLnBrk="1" latinLnBrk="0" hangingPunct="1">
                        <a:defRPr sz="2400" kern="1200">
                          <a:solidFill>
                            <a:schemeClr val="dk1"/>
                          </a:solidFill>
                          <a:latin typeface="Arial"/>
                        </a:defRPr>
                      </a:lvl8pPr>
                      <a:lvl9pPr marL="4875024" algn="l" defTabSz="609377" rtl="0" eaLnBrk="1" latinLnBrk="0" hangingPunct="1">
                        <a:defRPr sz="2400" kern="1200">
                          <a:solidFill>
                            <a:schemeClr val="dk1"/>
                          </a:solidFill>
                          <a:latin typeface="Arial"/>
                        </a:defRPr>
                      </a:lvl9pPr>
                    </a:lstStyle>
                    <a:p>
                      <a:pPr marL="228600" marR="0" indent="-228600" algn="l" defTabSz="457200"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en-US" sz="1600" kern="1200" baseline="0" dirty="0"/>
                        <a:t>Understandable rate structure that utility can implement: simplicity, certainty, convenience of payment, economy in collection, and public acceptance.</a:t>
                      </a:r>
                    </a:p>
                    <a:p>
                      <a:pPr marL="228600" marR="0" indent="-228600" algn="l" defTabSz="457200"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en-US" sz="1600" kern="1200" baseline="0" dirty="0"/>
                        <a:t>Disproportionate impacts on vulnerable customers, such as low-income customers, should be carefully considered.</a:t>
                      </a:r>
                      <a:endParaRPr lang="en-US" sz="1600" b="0" kern="1200" baseline="0" dirty="0">
                        <a:solidFill>
                          <a:schemeClr val="dk1"/>
                        </a:solidFill>
                        <a:latin typeface="+mn-lt"/>
                        <a:ea typeface="+mn-ea"/>
                        <a:cs typeface="+mn-cs"/>
                      </a:endParaRPr>
                    </a:p>
                  </a:txBody>
                  <a:tcPr>
                    <a:lnL>
                      <a:no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4"/>
                  </a:ext>
                </a:extLst>
              </a:tr>
            </a:tbl>
          </a:graphicData>
        </a:graphic>
      </p:graphicFrame>
      <p:sp>
        <p:nvSpPr>
          <p:cNvPr id="5" name="TextBox 4"/>
          <p:cNvSpPr txBox="1"/>
          <p:nvPr/>
        </p:nvSpPr>
        <p:spPr>
          <a:xfrm>
            <a:off x="489141" y="5820716"/>
            <a:ext cx="11396472" cy="523220"/>
          </a:xfrm>
          <a:prstGeom prst="rect">
            <a:avLst/>
          </a:prstGeom>
          <a:noFill/>
        </p:spPr>
        <p:txBody>
          <a:bodyPr wrap="square" rtlCol="0">
            <a:spAutoFit/>
          </a:bodyPr>
          <a:lstStyle/>
          <a:p>
            <a:pPr marL="166688" indent="-166688">
              <a:tabLst>
                <a:tab pos="166688" algn="l"/>
              </a:tabLst>
            </a:pPr>
            <a:r>
              <a:rPr lang="en-US" sz="1400" dirty="0"/>
              <a:t>* 	Based on the widely accepted work of a) Finance professor and former NYPA chairman James C. Bonbright and b) economist and former New York State regulator Alfred E. Kahn.</a:t>
            </a:r>
          </a:p>
        </p:txBody>
      </p:sp>
      <p:sp>
        <p:nvSpPr>
          <p:cNvPr id="2" name="Slide Number Placeholder 1"/>
          <p:cNvSpPr>
            <a:spLocks noGrp="1"/>
          </p:cNvSpPr>
          <p:nvPr>
            <p:ph type="sldNum" sz="quarter" idx="10"/>
          </p:nvPr>
        </p:nvSpPr>
        <p:spPr/>
        <p:txBody>
          <a:bodyPr/>
          <a:lstStyle/>
          <a:p>
            <a:pPr>
              <a:defRPr/>
            </a:pPr>
            <a:fld id="{1D0F6AF5-F02C-4F9D-93A1-6479435ACD56}" type="slidenum">
              <a:rPr lang="en-US" smtClean="0"/>
              <a:pPr>
                <a:defRPr/>
              </a:pPr>
              <a:t>8</a:t>
            </a:fld>
            <a:endParaRPr lang="en-US" dirty="0"/>
          </a:p>
        </p:txBody>
      </p:sp>
    </p:spTree>
    <p:extLst>
      <p:ext uri="{BB962C8B-B14F-4D97-AF65-F5344CB8AC3E}">
        <p14:creationId xmlns:p14="http://schemas.microsoft.com/office/powerpoint/2010/main" val="105275566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763" y="219277"/>
            <a:ext cx="11216640" cy="536136"/>
          </a:xfrm>
        </p:spPr>
        <p:txBody>
          <a:bodyPr>
            <a:noAutofit/>
          </a:bodyPr>
          <a:lstStyle/>
          <a:p>
            <a:pPr lvl="2" indent="-304689">
              <a:buSzPct val="125000"/>
              <a:tabLst>
                <a:tab pos="1597025" algn="l"/>
              </a:tabLst>
            </a:pPr>
            <a:r>
              <a:rPr lang="en-US" sz="1600" dirty="0">
                <a:latin typeface="Arial Black" panose="020B0A04020102020204" pitchFamily="34" charset="0"/>
              </a:rPr>
              <a:t>Rate Design Strategies</a:t>
            </a:r>
            <a:br>
              <a:rPr lang="en-US" sz="2400" b="1" dirty="0">
                <a:latin typeface="Arial Black" panose="020B0A04020102020204" pitchFamily="34" charset="0"/>
              </a:rPr>
            </a:br>
            <a:r>
              <a:rPr lang="en-US" sz="2400" b="1" dirty="0">
                <a:latin typeface="Arial Black" panose="020B0A04020102020204" pitchFamily="34" charset="0"/>
              </a:rPr>
              <a:t>Delivery Revenues vs. Costs</a:t>
            </a:r>
          </a:p>
        </p:txBody>
      </p:sp>
      <p:graphicFrame>
        <p:nvGraphicFramePr>
          <p:cNvPr id="3" name="Chart 2"/>
          <p:cNvGraphicFramePr/>
          <p:nvPr>
            <p:extLst>
              <p:ext uri="{D42A27DB-BD31-4B8C-83A1-F6EECF244321}">
                <p14:modId xmlns:p14="http://schemas.microsoft.com/office/powerpoint/2010/main" val="2317573570"/>
              </p:ext>
            </p:extLst>
          </p:nvPr>
        </p:nvGraphicFramePr>
        <p:xfrm>
          <a:off x="711200" y="1806588"/>
          <a:ext cx="5354052" cy="4285602"/>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 Placeholder 9"/>
          <p:cNvSpPr txBox="1">
            <a:spLocks/>
          </p:cNvSpPr>
          <p:nvPr/>
        </p:nvSpPr>
        <p:spPr>
          <a:xfrm>
            <a:off x="1694687" y="1664898"/>
            <a:ext cx="3959352" cy="323166"/>
          </a:xfrm>
          <a:prstGeom prst="rect">
            <a:avLst/>
          </a:prstGeom>
          <a:solidFill>
            <a:schemeClr val="bg1"/>
          </a:solidFill>
        </p:spPr>
        <p:txBody>
          <a:bodyPr/>
          <a:lstStyle>
            <a:lvl1pPr marL="228600" indent="-228600" algn="l" rtl="0" fontAlgn="base">
              <a:spcBef>
                <a:spcPct val="50000"/>
              </a:spcBef>
              <a:spcAft>
                <a:spcPct val="0"/>
              </a:spcAft>
              <a:buClr>
                <a:srgbClr val="0790EC"/>
              </a:buClr>
              <a:buSzPct val="125000"/>
              <a:buFont typeface="Times" pitchFamily="18" charset="0"/>
              <a:buChar char="•"/>
              <a:defRPr sz="2400">
                <a:solidFill>
                  <a:schemeClr val="tx1"/>
                </a:solidFill>
                <a:latin typeface="+mn-lt"/>
                <a:ea typeface="ＭＳ Ｐゴシック" pitchFamily="-110" charset="-128"/>
                <a:cs typeface="ＭＳ Ｐゴシック" pitchFamily="-110" charset="-128"/>
              </a:defRPr>
            </a:lvl1pPr>
            <a:lvl2pPr marL="627063" indent="-284163" algn="l" rtl="0" fontAlgn="base">
              <a:spcBef>
                <a:spcPct val="50000"/>
              </a:spcBef>
              <a:spcAft>
                <a:spcPct val="0"/>
              </a:spcAft>
              <a:buClr>
                <a:srgbClr val="0790EC"/>
              </a:buClr>
              <a:buSzPct val="130000"/>
              <a:buFont typeface="Times" pitchFamily="18" charset="0"/>
              <a:buChar char="–"/>
              <a:defRPr sz="2000">
                <a:solidFill>
                  <a:schemeClr val="tx1"/>
                </a:solidFill>
                <a:latin typeface="+mn-lt"/>
                <a:ea typeface="ＭＳ Ｐゴシック" pitchFamily="-110" charset="-128"/>
                <a:cs typeface="ＭＳ Ｐゴシック"/>
              </a:defRPr>
            </a:lvl2pPr>
            <a:lvl3pPr marL="914400" indent="-173038" algn="l" rtl="0" fontAlgn="base">
              <a:spcBef>
                <a:spcPct val="50000"/>
              </a:spcBef>
              <a:spcAft>
                <a:spcPct val="0"/>
              </a:spcAft>
              <a:buClr>
                <a:srgbClr val="0790EC"/>
              </a:buClr>
              <a:buSzPct val="110000"/>
              <a:buFont typeface="Times" pitchFamily="18" charset="0"/>
              <a:buChar char="•"/>
              <a:defRPr>
                <a:solidFill>
                  <a:schemeClr val="tx1"/>
                </a:solidFill>
                <a:latin typeface="+mn-lt"/>
                <a:ea typeface="ＭＳ Ｐゴシック" pitchFamily="-110" charset="-128"/>
                <a:cs typeface="ＭＳ Ｐゴシック"/>
              </a:defRPr>
            </a:lvl3pPr>
            <a:lvl4pPr marL="1262063" indent="-233363" algn="l" rtl="0" fontAlgn="base">
              <a:spcBef>
                <a:spcPct val="50000"/>
              </a:spcBef>
              <a:spcAft>
                <a:spcPct val="0"/>
              </a:spcAft>
              <a:buClr>
                <a:srgbClr val="0790EC"/>
              </a:buClr>
              <a:buSzPct val="110000"/>
              <a:buFont typeface="Times" pitchFamily="18" charset="0"/>
              <a:buChar char="–"/>
              <a:defRPr>
                <a:solidFill>
                  <a:schemeClr val="tx1"/>
                </a:solidFill>
                <a:latin typeface="+mn-lt"/>
                <a:ea typeface="ＭＳ Ｐゴシック" pitchFamily="-110" charset="-128"/>
                <a:cs typeface="ＭＳ Ｐゴシック"/>
              </a:defRPr>
            </a:lvl4pPr>
            <a:lvl5pPr marL="1541463" indent="-165100" algn="l" rtl="0" fontAlgn="base">
              <a:spcBef>
                <a:spcPct val="50000"/>
              </a:spcBef>
              <a:spcAft>
                <a:spcPct val="0"/>
              </a:spcAft>
              <a:buClr>
                <a:srgbClr val="0790EC"/>
              </a:buClr>
              <a:buFont typeface="Times" pitchFamily="18" charset="0"/>
              <a:buChar char="•"/>
              <a:defRPr>
                <a:solidFill>
                  <a:schemeClr val="tx1"/>
                </a:solidFill>
                <a:latin typeface="+mn-lt"/>
                <a:ea typeface="ＭＳ Ｐゴシック" pitchFamily="-110" charset="-128"/>
                <a:cs typeface="ＭＳ Ｐゴシック"/>
              </a:defRPr>
            </a:lvl5pPr>
            <a:lvl6pPr marL="1998663" indent="-165100" algn="l" rtl="0" eaLnBrk="1" fontAlgn="base" hangingPunct="1">
              <a:spcBef>
                <a:spcPct val="50000"/>
              </a:spcBef>
              <a:spcAft>
                <a:spcPct val="0"/>
              </a:spcAft>
              <a:buClr>
                <a:srgbClr val="0790EC"/>
              </a:buClr>
              <a:buFont typeface="Times" pitchFamily="-110" charset="0"/>
              <a:buChar char="•"/>
              <a:defRPr>
                <a:solidFill>
                  <a:schemeClr val="tx1"/>
                </a:solidFill>
                <a:latin typeface="+mn-lt"/>
                <a:ea typeface="ＭＳ Ｐゴシック" pitchFamily="-110" charset="-128"/>
              </a:defRPr>
            </a:lvl6pPr>
            <a:lvl7pPr marL="2455863" indent="-165100" algn="l" rtl="0" eaLnBrk="1" fontAlgn="base" hangingPunct="1">
              <a:spcBef>
                <a:spcPct val="50000"/>
              </a:spcBef>
              <a:spcAft>
                <a:spcPct val="0"/>
              </a:spcAft>
              <a:buClr>
                <a:srgbClr val="0790EC"/>
              </a:buClr>
              <a:buFont typeface="Times" pitchFamily="-110" charset="0"/>
              <a:buChar char="•"/>
              <a:defRPr>
                <a:solidFill>
                  <a:schemeClr val="tx1"/>
                </a:solidFill>
                <a:latin typeface="+mn-lt"/>
                <a:ea typeface="ＭＳ Ｐゴシック" pitchFamily="-110" charset="-128"/>
              </a:defRPr>
            </a:lvl7pPr>
            <a:lvl8pPr marL="2913063" indent="-165100" algn="l" rtl="0" eaLnBrk="1" fontAlgn="base" hangingPunct="1">
              <a:spcBef>
                <a:spcPct val="50000"/>
              </a:spcBef>
              <a:spcAft>
                <a:spcPct val="0"/>
              </a:spcAft>
              <a:buClr>
                <a:srgbClr val="0790EC"/>
              </a:buClr>
              <a:buFont typeface="Times" pitchFamily="-110" charset="0"/>
              <a:buChar char="•"/>
              <a:defRPr>
                <a:solidFill>
                  <a:schemeClr val="tx1"/>
                </a:solidFill>
                <a:latin typeface="+mn-lt"/>
                <a:ea typeface="ＭＳ Ｐゴシック" pitchFamily="-110" charset="-128"/>
              </a:defRPr>
            </a:lvl8pPr>
            <a:lvl9pPr marL="3370263" indent="-165100" algn="l" rtl="0" eaLnBrk="1" fontAlgn="base" hangingPunct="1">
              <a:spcBef>
                <a:spcPct val="50000"/>
              </a:spcBef>
              <a:spcAft>
                <a:spcPct val="0"/>
              </a:spcAft>
              <a:buClr>
                <a:srgbClr val="0790EC"/>
              </a:buClr>
              <a:buFont typeface="Times" pitchFamily="-110" charset="0"/>
              <a:buChar char="•"/>
              <a:defRPr>
                <a:solidFill>
                  <a:schemeClr val="tx1"/>
                </a:solidFill>
                <a:latin typeface="+mn-lt"/>
                <a:ea typeface="ＭＳ Ｐゴシック" pitchFamily="-110" charset="-128"/>
              </a:defRPr>
            </a:lvl9pPr>
          </a:lstStyle>
          <a:p>
            <a:pPr marL="0" indent="0">
              <a:buNone/>
            </a:pPr>
            <a:r>
              <a:rPr lang="en-US" sz="1800" b="1" kern="0" dirty="0">
                <a:latin typeface="Arial Black" panose="020B0A04020102020204" pitchFamily="34" charset="0"/>
              </a:rPr>
              <a:t>CECONY Electric</a:t>
            </a:r>
          </a:p>
          <a:p>
            <a:pPr marL="0" indent="0">
              <a:buNone/>
            </a:pPr>
            <a:endParaRPr lang="en-US" sz="1800" b="1" u="sng" kern="0" dirty="0"/>
          </a:p>
        </p:txBody>
      </p:sp>
      <p:graphicFrame>
        <p:nvGraphicFramePr>
          <p:cNvPr id="12" name="Content Placeholder 11">
            <a:extLst>
              <a:ext uri="{FF2B5EF4-FFF2-40B4-BE49-F238E27FC236}">
                <a16:creationId xmlns:a16="http://schemas.microsoft.com/office/drawing/2014/main" id="{65D8E58D-854E-4B7F-8F24-D3A6FC3719A9}"/>
              </a:ext>
            </a:extLst>
          </p:cNvPr>
          <p:cNvGraphicFramePr>
            <a:graphicFrameLocks noGrp="1"/>
          </p:cNvGraphicFramePr>
          <p:nvPr>
            <p:ph idx="1"/>
            <p:extLst>
              <p:ext uri="{D42A27DB-BD31-4B8C-83A1-F6EECF244321}">
                <p14:modId xmlns:p14="http://schemas.microsoft.com/office/powerpoint/2010/main" val="3661930580"/>
              </p:ext>
            </p:extLst>
          </p:nvPr>
        </p:nvGraphicFramePr>
        <p:xfrm>
          <a:off x="6217920" y="1484594"/>
          <a:ext cx="5134187" cy="4295454"/>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 Placeholder 9">
            <a:extLst>
              <a:ext uri="{FF2B5EF4-FFF2-40B4-BE49-F238E27FC236}">
                <a16:creationId xmlns:a16="http://schemas.microsoft.com/office/drawing/2014/main" id="{E695EF3E-4FF1-4522-A590-2F23DA96116F}"/>
              </a:ext>
            </a:extLst>
          </p:cNvPr>
          <p:cNvSpPr txBox="1">
            <a:spLocks/>
          </p:cNvSpPr>
          <p:nvPr/>
        </p:nvSpPr>
        <p:spPr>
          <a:xfrm>
            <a:off x="7392755" y="1664898"/>
            <a:ext cx="3959352" cy="323166"/>
          </a:xfrm>
          <a:prstGeom prst="rect">
            <a:avLst/>
          </a:prstGeom>
          <a:solidFill>
            <a:schemeClr val="bg1"/>
          </a:solidFill>
        </p:spPr>
        <p:txBody>
          <a:bodyPr/>
          <a:lstStyle>
            <a:lvl1pPr marL="228600" indent="-228600" algn="l" rtl="0" fontAlgn="base">
              <a:spcBef>
                <a:spcPct val="50000"/>
              </a:spcBef>
              <a:spcAft>
                <a:spcPct val="0"/>
              </a:spcAft>
              <a:buClr>
                <a:srgbClr val="0790EC"/>
              </a:buClr>
              <a:buSzPct val="125000"/>
              <a:buFont typeface="Times" pitchFamily="18" charset="0"/>
              <a:buChar char="•"/>
              <a:defRPr sz="2400">
                <a:solidFill>
                  <a:schemeClr val="tx1"/>
                </a:solidFill>
                <a:latin typeface="+mn-lt"/>
                <a:ea typeface="ＭＳ Ｐゴシック" pitchFamily="-110" charset="-128"/>
                <a:cs typeface="ＭＳ Ｐゴシック" pitchFamily="-110" charset="-128"/>
              </a:defRPr>
            </a:lvl1pPr>
            <a:lvl2pPr marL="627063" indent="-284163" algn="l" rtl="0" fontAlgn="base">
              <a:spcBef>
                <a:spcPct val="50000"/>
              </a:spcBef>
              <a:spcAft>
                <a:spcPct val="0"/>
              </a:spcAft>
              <a:buClr>
                <a:srgbClr val="0790EC"/>
              </a:buClr>
              <a:buSzPct val="130000"/>
              <a:buFont typeface="Times" pitchFamily="18" charset="0"/>
              <a:buChar char="–"/>
              <a:defRPr sz="2000">
                <a:solidFill>
                  <a:schemeClr val="tx1"/>
                </a:solidFill>
                <a:latin typeface="+mn-lt"/>
                <a:ea typeface="ＭＳ Ｐゴシック" pitchFamily="-110" charset="-128"/>
                <a:cs typeface="ＭＳ Ｐゴシック"/>
              </a:defRPr>
            </a:lvl2pPr>
            <a:lvl3pPr marL="914400" indent="-173038" algn="l" rtl="0" fontAlgn="base">
              <a:spcBef>
                <a:spcPct val="50000"/>
              </a:spcBef>
              <a:spcAft>
                <a:spcPct val="0"/>
              </a:spcAft>
              <a:buClr>
                <a:srgbClr val="0790EC"/>
              </a:buClr>
              <a:buSzPct val="110000"/>
              <a:buFont typeface="Times" pitchFamily="18" charset="0"/>
              <a:buChar char="•"/>
              <a:defRPr>
                <a:solidFill>
                  <a:schemeClr val="tx1"/>
                </a:solidFill>
                <a:latin typeface="+mn-lt"/>
                <a:ea typeface="ＭＳ Ｐゴシック" pitchFamily="-110" charset="-128"/>
                <a:cs typeface="ＭＳ Ｐゴシック"/>
              </a:defRPr>
            </a:lvl3pPr>
            <a:lvl4pPr marL="1262063" indent="-233363" algn="l" rtl="0" fontAlgn="base">
              <a:spcBef>
                <a:spcPct val="50000"/>
              </a:spcBef>
              <a:spcAft>
                <a:spcPct val="0"/>
              </a:spcAft>
              <a:buClr>
                <a:srgbClr val="0790EC"/>
              </a:buClr>
              <a:buSzPct val="110000"/>
              <a:buFont typeface="Times" pitchFamily="18" charset="0"/>
              <a:buChar char="–"/>
              <a:defRPr>
                <a:solidFill>
                  <a:schemeClr val="tx1"/>
                </a:solidFill>
                <a:latin typeface="+mn-lt"/>
                <a:ea typeface="ＭＳ Ｐゴシック" pitchFamily="-110" charset="-128"/>
                <a:cs typeface="ＭＳ Ｐゴシック"/>
              </a:defRPr>
            </a:lvl4pPr>
            <a:lvl5pPr marL="1541463" indent="-165100" algn="l" rtl="0" fontAlgn="base">
              <a:spcBef>
                <a:spcPct val="50000"/>
              </a:spcBef>
              <a:spcAft>
                <a:spcPct val="0"/>
              </a:spcAft>
              <a:buClr>
                <a:srgbClr val="0790EC"/>
              </a:buClr>
              <a:buFont typeface="Times" pitchFamily="18" charset="0"/>
              <a:buChar char="•"/>
              <a:defRPr>
                <a:solidFill>
                  <a:schemeClr val="tx1"/>
                </a:solidFill>
                <a:latin typeface="+mn-lt"/>
                <a:ea typeface="ＭＳ Ｐゴシック" pitchFamily="-110" charset="-128"/>
                <a:cs typeface="ＭＳ Ｐゴシック"/>
              </a:defRPr>
            </a:lvl5pPr>
            <a:lvl6pPr marL="1998663" indent="-165100" algn="l" rtl="0" eaLnBrk="1" fontAlgn="base" hangingPunct="1">
              <a:spcBef>
                <a:spcPct val="50000"/>
              </a:spcBef>
              <a:spcAft>
                <a:spcPct val="0"/>
              </a:spcAft>
              <a:buClr>
                <a:srgbClr val="0790EC"/>
              </a:buClr>
              <a:buFont typeface="Times" pitchFamily="-110" charset="0"/>
              <a:buChar char="•"/>
              <a:defRPr>
                <a:solidFill>
                  <a:schemeClr val="tx1"/>
                </a:solidFill>
                <a:latin typeface="+mn-lt"/>
                <a:ea typeface="ＭＳ Ｐゴシック" pitchFamily="-110" charset="-128"/>
              </a:defRPr>
            </a:lvl6pPr>
            <a:lvl7pPr marL="2455863" indent="-165100" algn="l" rtl="0" eaLnBrk="1" fontAlgn="base" hangingPunct="1">
              <a:spcBef>
                <a:spcPct val="50000"/>
              </a:spcBef>
              <a:spcAft>
                <a:spcPct val="0"/>
              </a:spcAft>
              <a:buClr>
                <a:srgbClr val="0790EC"/>
              </a:buClr>
              <a:buFont typeface="Times" pitchFamily="-110" charset="0"/>
              <a:buChar char="•"/>
              <a:defRPr>
                <a:solidFill>
                  <a:schemeClr val="tx1"/>
                </a:solidFill>
                <a:latin typeface="+mn-lt"/>
                <a:ea typeface="ＭＳ Ｐゴシック" pitchFamily="-110" charset="-128"/>
              </a:defRPr>
            </a:lvl7pPr>
            <a:lvl8pPr marL="2913063" indent="-165100" algn="l" rtl="0" eaLnBrk="1" fontAlgn="base" hangingPunct="1">
              <a:spcBef>
                <a:spcPct val="50000"/>
              </a:spcBef>
              <a:spcAft>
                <a:spcPct val="0"/>
              </a:spcAft>
              <a:buClr>
                <a:srgbClr val="0790EC"/>
              </a:buClr>
              <a:buFont typeface="Times" pitchFamily="-110" charset="0"/>
              <a:buChar char="•"/>
              <a:defRPr>
                <a:solidFill>
                  <a:schemeClr val="tx1"/>
                </a:solidFill>
                <a:latin typeface="+mn-lt"/>
                <a:ea typeface="ＭＳ Ｐゴシック" pitchFamily="-110" charset="-128"/>
              </a:defRPr>
            </a:lvl8pPr>
            <a:lvl9pPr marL="3370263" indent="-165100" algn="l" rtl="0" eaLnBrk="1" fontAlgn="base" hangingPunct="1">
              <a:spcBef>
                <a:spcPct val="50000"/>
              </a:spcBef>
              <a:spcAft>
                <a:spcPct val="0"/>
              </a:spcAft>
              <a:buClr>
                <a:srgbClr val="0790EC"/>
              </a:buClr>
              <a:buFont typeface="Times" pitchFamily="-110" charset="0"/>
              <a:buChar char="•"/>
              <a:defRPr>
                <a:solidFill>
                  <a:schemeClr val="tx1"/>
                </a:solidFill>
                <a:latin typeface="+mn-lt"/>
                <a:ea typeface="ＭＳ Ｐゴシック" pitchFamily="-110" charset="-128"/>
              </a:defRPr>
            </a:lvl9pPr>
          </a:lstStyle>
          <a:p>
            <a:pPr marL="0" indent="0">
              <a:buNone/>
            </a:pPr>
            <a:r>
              <a:rPr lang="en-US" sz="1800" b="1" kern="0" dirty="0">
                <a:latin typeface="Arial Black" panose="020B0A04020102020204" pitchFamily="34" charset="0"/>
              </a:rPr>
              <a:t>CECONY Gas</a:t>
            </a:r>
          </a:p>
          <a:p>
            <a:pPr marL="0" indent="0">
              <a:buNone/>
            </a:pPr>
            <a:endParaRPr lang="en-US" sz="1800" b="1" u="sng" kern="0" dirty="0"/>
          </a:p>
        </p:txBody>
      </p:sp>
    </p:spTree>
    <p:extLst>
      <p:ext uri="{BB962C8B-B14F-4D97-AF65-F5344CB8AC3E}">
        <p14:creationId xmlns:p14="http://schemas.microsoft.com/office/powerpoint/2010/main" val="194851202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QQKC.TosMU6rjeC_nzuUT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7rJFRPCooE.s2xngwINOd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CZhTVxoLaUSR9_hBFuU.d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48noNtew30mGFJVYNU0mV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CZhTVxoLaUSR9_hBFuU.d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48noNtew30mGFJVYNU0mV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48noNtew30mGFJVYNU0mV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7rJFRPCooE.s2xngwINOd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CZhTVxoLaUSR9_hBFuU.d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7rJFRPCooE.s2xngwINOd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48noNtew30mGFJVYNU0mV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48noNtew30mGFJVYNU0mV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CZhTVxoLaUSR9_hBFuU.d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QQKC.TosMU6rjeC_nzuUTw"/>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4282</TotalTime>
  <Words>3079</Words>
  <Application>Microsoft Office PowerPoint</Application>
  <PresentationFormat>Widescreen</PresentationFormat>
  <Paragraphs>358</Paragraphs>
  <Slides>22</Slides>
  <Notes>21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2" baseType="lpstr">
      <vt:lpstr>Arial</vt:lpstr>
      <vt:lpstr>Arial Black</vt:lpstr>
      <vt:lpstr>Calibri</vt:lpstr>
      <vt:lpstr>Calibri Light</vt:lpstr>
      <vt:lpstr>Courier New</vt:lpstr>
      <vt:lpstr>Times</vt:lpstr>
      <vt:lpstr>Times New Roman</vt:lpstr>
      <vt:lpstr>Wingdings</vt:lpstr>
      <vt:lpstr>Office Theme</vt:lpstr>
      <vt:lpstr>Worksheet</vt:lpstr>
      <vt:lpstr>PowerPoint Presentation</vt:lpstr>
      <vt:lpstr>Agenda</vt:lpstr>
      <vt:lpstr>Rate Case Overview Timeline – Approximately 11 Month Process</vt:lpstr>
      <vt:lpstr>Rate Case Overview Rate Setting Process</vt:lpstr>
      <vt:lpstr>PowerPoint Presentation</vt:lpstr>
      <vt:lpstr>PowerPoint Presentation</vt:lpstr>
      <vt:lpstr>PowerPoint Presentation</vt:lpstr>
      <vt:lpstr>  Rate Design Strategies  Rate Design Principles</vt:lpstr>
      <vt:lpstr>Rate Design Strategies Delivery Revenues vs. Costs</vt:lpstr>
      <vt:lpstr>Rate Design Strategies CECONY Electric Delivery Revenue and Cost Detail</vt:lpstr>
      <vt:lpstr>Rate Design Strategies CECONY Gas Delivery Revenue and Cost Detail</vt:lpstr>
      <vt:lpstr>Rate Design Strategies Strategies Considered </vt:lpstr>
      <vt:lpstr> Rate Design Strategies Electric Demand Charge Considerations </vt:lpstr>
      <vt:lpstr> Rate Design Strategies Increase Customer Charges </vt:lpstr>
      <vt:lpstr> Rate Design Strategies CECONY Gas SC1 Customer (Minimum) Charge Bill Impact  </vt:lpstr>
      <vt:lpstr> Rate Design Strategies Move Toward Flatter Gas Block Rate Design </vt:lpstr>
      <vt:lpstr>Rate Design Strategies Gas Rate Proposals in Other Utility Rate Proceedings</vt:lpstr>
      <vt:lpstr>Rate Design Strategies Gas Rate Proposals in Other Utility Rate Proceedings</vt:lpstr>
      <vt:lpstr>January 29, 2021 Filings Incorporate Strategy Previously Discussed </vt:lpstr>
      <vt:lpstr>NEXT STEPS</vt:lpstr>
      <vt:lpstr>PowerPoint Presentation</vt:lpstr>
      <vt:lpstr>ECOS Process (POSSIBLY PART OF THE 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Rate Case Strategy</dc:title>
  <dc:creator>Warner, Alla V.</dc:creator>
  <cp:lastModifiedBy>Koropey, Boris</cp:lastModifiedBy>
  <cp:revision>364</cp:revision>
  <cp:lastPrinted>2021-02-01T21:20:14Z</cp:lastPrinted>
  <dcterms:created xsi:type="dcterms:W3CDTF">2021-01-20T19:33:59Z</dcterms:created>
  <dcterms:modified xsi:type="dcterms:W3CDTF">2021-02-02T17:45:18Z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490586b-6766-439a-826f-fa6da183971c_Enabled">
    <vt:lpwstr>true</vt:lpwstr>
  </property>
  <property fmtid="{D5CDD505-2E9C-101B-9397-08002B2CF9AE}" pid="3" name="MSIP_Label_6490586b-6766-439a-826f-fa6da183971c_SetDate">
    <vt:lpwstr>2021-01-20T19:34:03Z</vt:lpwstr>
  </property>
  <property fmtid="{D5CDD505-2E9C-101B-9397-08002B2CF9AE}" pid="4" name="MSIP_Label_6490586b-6766-439a-826f-fa6da183971c_Method">
    <vt:lpwstr>Standard</vt:lpwstr>
  </property>
  <property fmtid="{D5CDD505-2E9C-101B-9397-08002B2CF9AE}" pid="5" name="MSIP_Label_6490586b-6766-439a-826f-fa6da183971c_Name">
    <vt:lpwstr>General</vt:lpwstr>
  </property>
  <property fmtid="{D5CDD505-2E9C-101B-9397-08002B2CF9AE}" pid="6" name="MSIP_Label_6490586b-6766-439a-826f-fa6da183971c_SiteId">
    <vt:lpwstr>e9aef9b7-25ca-4518-a881-33e546773136</vt:lpwstr>
  </property>
  <property fmtid="{D5CDD505-2E9C-101B-9397-08002B2CF9AE}" pid="7" name="MSIP_Label_6490586b-6766-439a-826f-fa6da183971c_ActionId">
    <vt:lpwstr>87620b20-5fbf-40d9-939b-77055aabe5da</vt:lpwstr>
  </property>
  <property fmtid="{D5CDD505-2E9C-101B-9397-08002B2CF9AE}" pid="8" name="MSIP_Label_6490586b-6766-439a-826f-fa6da183971c_ContentBits">
    <vt:lpwstr>0</vt:lpwstr>
  </property>
</Properties>
</file>