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AEE72EA-D7FB-4B8D-B56C-365ADCF5E36E}" type="datetimeFigureOut">
              <a:rPr lang="en-US" smtClean="0"/>
              <a:t>12/15/2021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26019E-A283-4685-9B27-CD9E05BB5EE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EE72EA-D7FB-4B8D-B56C-365ADCF5E36E}" type="datetimeFigureOut">
              <a:rPr lang="en-US" smtClean="0"/>
              <a:t>12/15/2021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26019E-A283-4685-9B27-CD9E05BB5EE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EE72EA-D7FB-4B8D-B56C-365ADCF5E36E}" type="datetimeFigureOut">
              <a:rPr lang="en-US" smtClean="0"/>
              <a:t>12/15/2021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26019E-A283-4685-9B27-CD9E05BB5EE2}"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ext + Picture">
    <p:spTree>
      <p:nvGrpSpPr>
        <p:cNvPr id="1" name=""/>
        <p:cNvGrpSpPr/>
        <p:nvPr/>
      </p:nvGrpSpPr>
      <p:grpSpPr>
        <a:xfrm>
          <a:off x="0" y="0"/>
          <a:ext cx="0" cy="0"/>
          <a:chOff x="0" y="0"/>
          <a:chExt cx="0" cy="0"/>
        </a:xfrm>
      </p:grpSpPr>
      <p:sp>
        <p:nvSpPr>
          <p:cNvPr id="4" name="Picture Placeholder 13"/>
          <p:cNvSpPr>
            <a:spLocks noGrp="1"/>
          </p:cNvSpPr>
          <p:nvPr>
            <p:ph type="pic" sz="quarter" idx="13"/>
          </p:nvPr>
        </p:nvSpPr>
        <p:spPr>
          <a:xfrm>
            <a:off x="4876882" y="1881991"/>
            <a:ext cx="3653789" cy="4201151"/>
          </a:xfrm>
          <a:solidFill>
            <a:schemeClr val="bg1">
              <a:lumMod val="95000"/>
            </a:schemeClr>
          </a:solidFill>
          <a:effectLst/>
        </p:spPr>
        <p:txBody>
          <a:bodyPr>
            <a:normAutofit/>
          </a:bodyPr>
          <a:lstStyle>
            <a:lvl1pPr marL="0" indent="0">
              <a:buNone/>
              <a:defRPr sz="1800">
                <a:ln>
                  <a:noFill/>
                </a:ln>
                <a:solidFill>
                  <a:schemeClr val="bg1">
                    <a:lumMod val="85000"/>
                  </a:schemeClr>
                </a:solidFill>
              </a:defRPr>
            </a:lvl1pPr>
          </a:lstStyle>
          <a:p>
            <a:r>
              <a:rPr lang="en-US"/>
              <a:t>Click icon to add picture</a:t>
            </a:r>
          </a:p>
        </p:txBody>
      </p:sp>
      <p:sp>
        <p:nvSpPr>
          <p:cNvPr id="5" name="Rectangle 4"/>
          <p:cNvSpPr/>
          <p:nvPr userDrawn="1"/>
        </p:nvSpPr>
        <p:spPr>
          <a:xfrm>
            <a:off x="-4348" y="1628870"/>
            <a:ext cx="4597242" cy="685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38405" tIns="19202" rIns="38405" bIns="19202" rtlCol="0" anchor="ctr"/>
          <a:lstStyle/>
          <a:p>
            <a:pPr algn="ctr"/>
            <a:endParaRPr lang="en-US" sz="1500"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38405" tIns="19202" rIns="38405" bIns="19202" rtlCol="0" anchor="ctr"/>
          <a:lstStyle>
            <a:lvl1pPr algn="r">
              <a:defRPr sz="1000">
                <a:solidFill>
                  <a:schemeClr val="tx1">
                    <a:tint val="75000"/>
                  </a:schemeClr>
                </a:solidFill>
              </a:defRPr>
            </a:lvl1pPr>
          </a:lstStyle>
          <a:p>
            <a:fld id="{EBE3AD81-3AD4-9C46-856E-C08CF1183C60}" type="slidenum">
              <a:rPr lang="en-US" smtClean="0"/>
              <a:pPr/>
              <a:t>‹#›</a:t>
            </a:fld>
            <a:endParaRPr lang="en-US"/>
          </a:p>
        </p:txBody>
      </p:sp>
    </p:spTree>
    <p:extLst>
      <p:ext uri="{BB962C8B-B14F-4D97-AF65-F5344CB8AC3E}">
        <p14:creationId xmlns="" xmlns:p14="http://schemas.microsoft.com/office/powerpoint/2010/main" val="18385660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EE72EA-D7FB-4B8D-B56C-365ADCF5E36E}" type="datetimeFigureOut">
              <a:rPr lang="en-US" smtClean="0"/>
              <a:t>12/15/2021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26019E-A283-4685-9B27-CD9E05BB5EE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AEE72EA-D7FB-4B8D-B56C-365ADCF5E36E}" type="datetimeFigureOut">
              <a:rPr lang="en-US" smtClean="0"/>
              <a:t>12/15/2021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26019E-A283-4685-9B27-CD9E05BB5EE2}"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AEE72EA-D7FB-4B8D-B56C-365ADCF5E36E}" type="datetimeFigureOut">
              <a:rPr lang="en-US" smtClean="0"/>
              <a:t>12/15/2021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26019E-A283-4685-9B27-CD9E05BB5EE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AEE72EA-D7FB-4B8D-B56C-365ADCF5E36E}" type="datetimeFigureOut">
              <a:rPr lang="en-US" smtClean="0"/>
              <a:t>12/15/2021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26019E-A283-4685-9B27-CD9E05BB5EE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AEE72EA-D7FB-4B8D-B56C-365ADCF5E36E}" type="datetimeFigureOut">
              <a:rPr lang="en-US" smtClean="0"/>
              <a:t>12/15/2021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26019E-A283-4685-9B27-CD9E05BB5EE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EE72EA-D7FB-4B8D-B56C-365ADCF5E36E}" type="datetimeFigureOut">
              <a:rPr lang="en-US" smtClean="0"/>
              <a:t>12/15/2021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26019E-A283-4685-9B27-CD9E05BB5EE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EE72EA-D7FB-4B8D-B56C-365ADCF5E36E}" type="datetimeFigureOut">
              <a:rPr lang="en-US" smtClean="0"/>
              <a:t>12/15/2021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26019E-A283-4685-9B27-CD9E05BB5EE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EE72EA-D7FB-4B8D-B56C-365ADCF5E36E}" type="datetimeFigureOut">
              <a:rPr lang="en-US" smtClean="0"/>
              <a:t>12/15/2021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26019E-A283-4685-9B27-CD9E05BB5EE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EE72EA-D7FB-4B8D-B56C-365ADCF5E36E}" type="datetimeFigureOut">
              <a:rPr lang="en-US" smtClean="0"/>
              <a:t>12/15/2021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26019E-A283-4685-9B27-CD9E05BB5EE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86A63C16-07D3-45E8-ACE0-A73E4653035C}"/>
              </a:ext>
            </a:extLst>
          </p:cNvPr>
          <p:cNvSpPr/>
          <p:nvPr/>
        </p:nvSpPr>
        <p:spPr>
          <a:xfrm>
            <a:off x="228600" y="304800"/>
            <a:ext cx="1912678" cy="302697"/>
          </a:xfrm>
          <a:prstGeom prst="rect">
            <a:avLst/>
          </a:prstGeom>
        </p:spPr>
        <p:txBody>
          <a:bodyPr wrap="none" lIns="38405" tIns="19202" rIns="38405" bIns="19202">
            <a:spAutoFit/>
          </a:bodyPr>
          <a:lstStyle/>
          <a:p>
            <a:pPr fontAlgn="base">
              <a:lnSpc>
                <a:spcPct val="85000"/>
              </a:lnSpc>
              <a:spcBef>
                <a:spcPct val="0"/>
              </a:spcBef>
              <a:spcAft>
                <a:spcPct val="0"/>
              </a:spcAft>
            </a:pPr>
            <a:r>
              <a:rPr lang="en-US" sz="2000" b="1" dirty="0">
                <a:solidFill>
                  <a:srgbClr val="004E74"/>
                </a:solidFill>
                <a:ea typeface="+mj-ea"/>
                <a:cs typeface="Arial" pitchFamily="34" charset="0"/>
              </a:rPr>
              <a:t>Risk &amp; Mitigation</a:t>
            </a:r>
          </a:p>
        </p:txBody>
      </p:sp>
      <p:graphicFrame>
        <p:nvGraphicFramePr>
          <p:cNvPr id="8" name="Table 7">
            <a:extLst>
              <a:ext uri="{FF2B5EF4-FFF2-40B4-BE49-F238E27FC236}">
                <a16:creationId xmlns="" xmlns:a16="http://schemas.microsoft.com/office/drawing/2014/main" id="{2317E108-3E07-4A08-9B58-884BEF8F9491}"/>
              </a:ext>
            </a:extLst>
          </p:cNvPr>
          <p:cNvGraphicFramePr>
            <a:graphicFrameLocks noGrp="1"/>
          </p:cNvGraphicFramePr>
          <p:nvPr>
            <p:extLst>
              <p:ext uri="{D42A27DB-BD31-4B8C-83A1-F6EECF244321}">
                <p14:modId xmlns="" xmlns:p14="http://schemas.microsoft.com/office/powerpoint/2010/main" val="1049118169"/>
              </p:ext>
            </p:extLst>
          </p:nvPr>
        </p:nvGraphicFramePr>
        <p:xfrm>
          <a:off x="228600" y="609600"/>
          <a:ext cx="8589646" cy="6101793"/>
        </p:xfrm>
        <a:graphic>
          <a:graphicData uri="http://schemas.openxmlformats.org/drawingml/2006/table">
            <a:tbl>
              <a:tblPr firstRow="1" firstCol="1" bandRow="1"/>
              <a:tblGrid>
                <a:gridCol w="207009">
                  <a:extLst>
                    <a:ext uri="{9D8B030D-6E8A-4147-A177-3AD203B41FA5}">
                      <a16:colId xmlns="" xmlns:a16="http://schemas.microsoft.com/office/drawing/2014/main" val="4016220903"/>
                    </a:ext>
                  </a:extLst>
                </a:gridCol>
                <a:gridCol w="935182">
                  <a:extLst>
                    <a:ext uri="{9D8B030D-6E8A-4147-A177-3AD203B41FA5}">
                      <a16:colId xmlns="" xmlns:a16="http://schemas.microsoft.com/office/drawing/2014/main" val="373725703"/>
                    </a:ext>
                  </a:extLst>
                </a:gridCol>
                <a:gridCol w="358487">
                  <a:extLst>
                    <a:ext uri="{9D8B030D-6E8A-4147-A177-3AD203B41FA5}">
                      <a16:colId xmlns="" xmlns:a16="http://schemas.microsoft.com/office/drawing/2014/main" val="3191095175"/>
                    </a:ext>
                  </a:extLst>
                </a:gridCol>
                <a:gridCol w="3544484">
                  <a:extLst>
                    <a:ext uri="{9D8B030D-6E8A-4147-A177-3AD203B41FA5}">
                      <a16:colId xmlns="" xmlns:a16="http://schemas.microsoft.com/office/drawing/2014/main" val="2653780342"/>
                    </a:ext>
                  </a:extLst>
                </a:gridCol>
                <a:gridCol w="3544484">
                  <a:extLst>
                    <a:ext uri="{9D8B030D-6E8A-4147-A177-3AD203B41FA5}">
                      <a16:colId xmlns="" xmlns:a16="http://schemas.microsoft.com/office/drawing/2014/main" val="1989320620"/>
                    </a:ext>
                  </a:extLst>
                </a:gridCol>
              </a:tblGrid>
              <a:tr h="265376">
                <a:tc>
                  <a:txBody>
                    <a:bodyPr/>
                    <a:lstStyle>
                      <a:lvl1pPr marL="0" algn="l" defTabSz="1828403" rtl="0" eaLnBrk="1" latinLnBrk="0" hangingPunct="1">
                        <a:defRPr sz="3599" b="1" kern="1200">
                          <a:solidFill>
                            <a:schemeClr val="lt1"/>
                          </a:solidFill>
                          <a:latin typeface="Liberation Sans"/>
                        </a:defRPr>
                      </a:lvl1pPr>
                      <a:lvl2pPr marL="914201" algn="l" defTabSz="1828403" rtl="0" eaLnBrk="1" latinLnBrk="0" hangingPunct="1">
                        <a:defRPr sz="3599" b="1" kern="1200">
                          <a:solidFill>
                            <a:schemeClr val="lt1"/>
                          </a:solidFill>
                          <a:latin typeface="Liberation Sans"/>
                        </a:defRPr>
                      </a:lvl2pPr>
                      <a:lvl3pPr marL="1828403" algn="l" defTabSz="1828403" rtl="0" eaLnBrk="1" latinLnBrk="0" hangingPunct="1">
                        <a:defRPr sz="3599" b="1" kern="1200">
                          <a:solidFill>
                            <a:schemeClr val="lt1"/>
                          </a:solidFill>
                          <a:latin typeface="Liberation Sans"/>
                        </a:defRPr>
                      </a:lvl3pPr>
                      <a:lvl4pPr marL="2742606" algn="l" defTabSz="1828403" rtl="0" eaLnBrk="1" latinLnBrk="0" hangingPunct="1">
                        <a:defRPr sz="3599" b="1" kern="1200">
                          <a:solidFill>
                            <a:schemeClr val="lt1"/>
                          </a:solidFill>
                          <a:latin typeface="Liberation Sans"/>
                        </a:defRPr>
                      </a:lvl4pPr>
                      <a:lvl5pPr marL="3656808" algn="l" defTabSz="1828403" rtl="0" eaLnBrk="1" latinLnBrk="0" hangingPunct="1">
                        <a:defRPr sz="3599" b="1" kern="1200">
                          <a:solidFill>
                            <a:schemeClr val="lt1"/>
                          </a:solidFill>
                          <a:latin typeface="Liberation Sans"/>
                        </a:defRPr>
                      </a:lvl5pPr>
                      <a:lvl6pPr marL="4571009" algn="l" defTabSz="1828403" rtl="0" eaLnBrk="1" latinLnBrk="0" hangingPunct="1">
                        <a:defRPr sz="3599" b="1" kern="1200">
                          <a:solidFill>
                            <a:schemeClr val="lt1"/>
                          </a:solidFill>
                          <a:latin typeface="Liberation Sans"/>
                        </a:defRPr>
                      </a:lvl6pPr>
                      <a:lvl7pPr marL="5485210" algn="l" defTabSz="1828403" rtl="0" eaLnBrk="1" latinLnBrk="0" hangingPunct="1">
                        <a:defRPr sz="3599" b="1" kern="1200">
                          <a:solidFill>
                            <a:schemeClr val="lt1"/>
                          </a:solidFill>
                          <a:latin typeface="Liberation Sans"/>
                        </a:defRPr>
                      </a:lvl7pPr>
                      <a:lvl8pPr marL="6399412" algn="l" defTabSz="1828403" rtl="0" eaLnBrk="1" latinLnBrk="0" hangingPunct="1">
                        <a:defRPr sz="3599" b="1" kern="1200">
                          <a:solidFill>
                            <a:schemeClr val="lt1"/>
                          </a:solidFill>
                          <a:latin typeface="Liberation Sans"/>
                        </a:defRPr>
                      </a:lvl8pPr>
                      <a:lvl9pPr marL="7313614" algn="l" defTabSz="1828403" rtl="0" eaLnBrk="1" latinLnBrk="0" hangingPunct="1">
                        <a:defRPr sz="3599" b="1" kern="1200">
                          <a:solidFill>
                            <a:schemeClr val="lt1"/>
                          </a:solidFill>
                          <a:latin typeface="Liberation Sans"/>
                        </a:defRPr>
                      </a:lvl9pPr>
                    </a:lstStyle>
                    <a:p>
                      <a:pPr marL="0" marR="96520">
                        <a:spcBef>
                          <a:spcPts val="300"/>
                        </a:spcBef>
                        <a:spcAft>
                          <a:spcPts val="300"/>
                        </a:spcAft>
                      </a:pPr>
                      <a:r>
                        <a:rPr lang="en-US" sz="1000" dirty="0">
                          <a:effectLst/>
                        </a:rPr>
                        <a:t> </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17364" marR="17364" marT="0" marB="0" anchor="ctr">
                    <a:lnL w="12700" cmpd="sng">
                      <a:solidFill>
                        <a:sysClr val="window" lastClr="FFFFFF"/>
                      </a:solidFill>
                    </a:lnL>
                    <a:lnR w="12700" cmpd="sng">
                      <a:solidFill>
                        <a:sysClr val="window" lastClr="FFFFFF"/>
                      </a:solidFill>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5A84"/>
                    </a:solidFill>
                  </a:tcPr>
                </a:tc>
                <a:tc>
                  <a:txBody>
                    <a:bodyPr/>
                    <a:lstStyle>
                      <a:lvl1pPr marL="0" algn="l" defTabSz="1828403" rtl="0" eaLnBrk="1" latinLnBrk="0" hangingPunct="1">
                        <a:defRPr sz="3599" b="1" kern="1200">
                          <a:solidFill>
                            <a:schemeClr val="lt1"/>
                          </a:solidFill>
                          <a:latin typeface="Liberation Sans"/>
                        </a:defRPr>
                      </a:lvl1pPr>
                      <a:lvl2pPr marL="914201" algn="l" defTabSz="1828403" rtl="0" eaLnBrk="1" latinLnBrk="0" hangingPunct="1">
                        <a:defRPr sz="3599" b="1" kern="1200">
                          <a:solidFill>
                            <a:schemeClr val="lt1"/>
                          </a:solidFill>
                          <a:latin typeface="Liberation Sans"/>
                        </a:defRPr>
                      </a:lvl2pPr>
                      <a:lvl3pPr marL="1828403" algn="l" defTabSz="1828403" rtl="0" eaLnBrk="1" latinLnBrk="0" hangingPunct="1">
                        <a:defRPr sz="3599" b="1" kern="1200">
                          <a:solidFill>
                            <a:schemeClr val="lt1"/>
                          </a:solidFill>
                          <a:latin typeface="Liberation Sans"/>
                        </a:defRPr>
                      </a:lvl3pPr>
                      <a:lvl4pPr marL="2742606" algn="l" defTabSz="1828403" rtl="0" eaLnBrk="1" latinLnBrk="0" hangingPunct="1">
                        <a:defRPr sz="3599" b="1" kern="1200">
                          <a:solidFill>
                            <a:schemeClr val="lt1"/>
                          </a:solidFill>
                          <a:latin typeface="Liberation Sans"/>
                        </a:defRPr>
                      </a:lvl4pPr>
                      <a:lvl5pPr marL="3656808" algn="l" defTabSz="1828403" rtl="0" eaLnBrk="1" latinLnBrk="0" hangingPunct="1">
                        <a:defRPr sz="3599" b="1" kern="1200">
                          <a:solidFill>
                            <a:schemeClr val="lt1"/>
                          </a:solidFill>
                          <a:latin typeface="Liberation Sans"/>
                        </a:defRPr>
                      </a:lvl5pPr>
                      <a:lvl6pPr marL="4571009" algn="l" defTabSz="1828403" rtl="0" eaLnBrk="1" latinLnBrk="0" hangingPunct="1">
                        <a:defRPr sz="3599" b="1" kern="1200">
                          <a:solidFill>
                            <a:schemeClr val="lt1"/>
                          </a:solidFill>
                          <a:latin typeface="Liberation Sans"/>
                        </a:defRPr>
                      </a:lvl6pPr>
                      <a:lvl7pPr marL="5485210" algn="l" defTabSz="1828403" rtl="0" eaLnBrk="1" latinLnBrk="0" hangingPunct="1">
                        <a:defRPr sz="3599" b="1" kern="1200">
                          <a:solidFill>
                            <a:schemeClr val="lt1"/>
                          </a:solidFill>
                          <a:latin typeface="Liberation Sans"/>
                        </a:defRPr>
                      </a:lvl7pPr>
                      <a:lvl8pPr marL="6399412" algn="l" defTabSz="1828403" rtl="0" eaLnBrk="1" latinLnBrk="0" hangingPunct="1">
                        <a:defRPr sz="3599" b="1" kern="1200">
                          <a:solidFill>
                            <a:schemeClr val="lt1"/>
                          </a:solidFill>
                          <a:latin typeface="Liberation Sans"/>
                        </a:defRPr>
                      </a:lvl8pPr>
                      <a:lvl9pPr marL="7313614" algn="l" defTabSz="1828403" rtl="0" eaLnBrk="1" latinLnBrk="0" hangingPunct="1">
                        <a:defRPr sz="3599" b="1" kern="1200">
                          <a:solidFill>
                            <a:schemeClr val="lt1"/>
                          </a:solidFill>
                          <a:latin typeface="Liberation Sans"/>
                        </a:defRPr>
                      </a:lvl9pPr>
                    </a:lstStyle>
                    <a:p>
                      <a:r>
                        <a:rPr lang="en-US" sz="1000" dirty="0">
                          <a:effectLst/>
                        </a:rPr>
                        <a:t>Risk</a:t>
                      </a:r>
                      <a:endParaRPr lang="en-US" sz="1000" dirty="0"/>
                    </a:p>
                  </a:txBody>
                  <a:tcPr marL="17364" marR="17364" marT="0" marB="0" anchor="ctr">
                    <a:lnL w="12700" cmpd="sng">
                      <a:solidFill>
                        <a:sysClr val="window" lastClr="FFFFFF"/>
                      </a:solidFill>
                    </a:lnL>
                    <a:lnR w="12700" cmpd="sng">
                      <a:solidFill>
                        <a:sysClr val="window" lastClr="FFFFFF"/>
                      </a:solidFill>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5A84"/>
                    </a:solidFill>
                  </a:tcPr>
                </a:tc>
                <a:tc>
                  <a:txBody>
                    <a:bodyPr/>
                    <a:lstStyle>
                      <a:lvl1pPr marL="0" algn="l" defTabSz="1828403" rtl="0" eaLnBrk="1" latinLnBrk="0" hangingPunct="1">
                        <a:defRPr sz="3599" b="1" kern="1200">
                          <a:solidFill>
                            <a:schemeClr val="lt1"/>
                          </a:solidFill>
                          <a:latin typeface="Liberation Sans"/>
                        </a:defRPr>
                      </a:lvl1pPr>
                      <a:lvl2pPr marL="914201" algn="l" defTabSz="1828403" rtl="0" eaLnBrk="1" latinLnBrk="0" hangingPunct="1">
                        <a:defRPr sz="3599" b="1" kern="1200">
                          <a:solidFill>
                            <a:schemeClr val="lt1"/>
                          </a:solidFill>
                          <a:latin typeface="Liberation Sans"/>
                        </a:defRPr>
                      </a:lvl2pPr>
                      <a:lvl3pPr marL="1828403" algn="l" defTabSz="1828403" rtl="0" eaLnBrk="1" latinLnBrk="0" hangingPunct="1">
                        <a:defRPr sz="3599" b="1" kern="1200">
                          <a:solidFill>
                            <a:schemeClr val="lt1"/>
                          </a:solidFill>
                          <a:latin typeface="Liberation Sans"/>
                        </a:defRPr>
                      </a:lvl3pPr>
                      <a:lvl4pPr marL="2742606" algn="l" defTabSz="1828403" rtl="0" eaLnBrk="1" latinLnBrk="0" hangingPunct="1">
                        <a:defRPr sz="3599" b="1" kern="1200">
                          <a:solidFill>
                            <a:schemeClr val="lt1"/>
                          </a:solidFill>
                          <a:latin typeface="Liberation Sans"/>
                        </a:defRPr>
                      </a:lvl4pPr>
                      <a:lvl5pPr marL="3656808" algn="l" defTabSz="1828403" rtl="0" eaLnBrk="1" latinLnBrk="0" hangingPunct="1">
                        <a:defRPr sz="3599" b="1" kern="1200">
                          <a:solidFill>
                            <a:schemeClr val="lt1"/>
                          </a:solidFill>
                          <a:latin typeface="Liberation Sans"/>
                        </a:defRPr>
                      </a:lvl5pPr>
                      <a:lvl6pPr marL="4571009" algn="l" defTabSz="1828403" rtl="0" eaLnBrk="1" latinLnBrk="0" hangingPunct="1">
                        <a:defRPr sz="3599" b="1" kern="1200">
                          <a:solidFill>
                            <a:schemeClr val="lt1"/>
                          </a:solidFill>
                          <a:latin typeface="Liberation Sans"/>
                        </a:defRPr>
                      </a:lvl6pPr>
                      <a:lvl7pPr marL="5485210" algn="l" defTabSz="1828403" rtl="0" eaLnBrk="1" latinLnBrk="0" hangingPunct="1">
                        <a:defRPr sz="3599" b="1" kern="1200">
                          <a:solidFill>
                            <a:schemeClr val="lt1"/>
                          </a:solidFill>
                          <a:latin typeface="Liberation Sans"/>
                        </a:defRPr>
                      </a:lvl7pPr>
                      <a:lvl8pPr marL="6399412" algn="l" defTabSz="1828403" rtl="0" eaLnBrk="1" latinLnBrk="0" hangingPunct="1">
                        <a:defRPr sz="3599" b="1" kern="1200">
                          <a:solidFill>
                            <a:schemeClr val="lt1"/>
                          </a:solidFill>
                          <a:latin typeface="Liberation Sans"/>
                        </a:defRPr>
                      </a:lvl8pPr>
                      <a:lvl9pPr marL="7313614" algn="l" defTabSz="1828403" rtl="0" eaLnBrk="1" latinLnBrk="0" hangingPunct="1">
                        <a:defRPr sz="3599" b="1" kern="1200">
                          <a:solidFill>
                            <a:schemeClr val="lt1"/>
                          </a:solidFill>
                          <a:latin typeface="Liberation Sans"/>
                        </a:defRPr>
                      </a:lvl9pPr>
                    </a:lstStyle>
                    <a:p>
                      <a:pPr marL="0" marR="0" algn="ctr">
                        <a:spcBef>
                          <a:spcPts val="300"/>
                        </a:spcBef>
                        <a:spcAft>
                          <a:spcPts val="300"/>
                        </a:spcAft>
                      </a:pPr>
                      <a:r>
                        <a:rPr lang="en-US" sz="1000" dirty="0">
                          <a:effectLst/>
                        </a:rPr>
                        <a:t>Impact</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17364" marR="17364" marT="0" marB="0" anchor="ctr">
                    <a:lnL w="12700" cmpd="sng">
                      <a:solidFill>
                        <a:sysClr val="window" lastClr="FFFFFF"/>
                      </a:solidFill>
                    </a:lnL>
                    <a:lnR w="12700" cmpd="sng">
                      <a:solidFill>
                        <a:sysClr val="window" lastClr="FFFFFF"/>
                      </a:solidFill>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5A84"/>
                    </a:solidFill>
                  </a:tcPr>
                </a:tc>
                <a:tc>
                  <a:txBody>
                    <a:bodyPr/>
                    <a:lstStyle/>
                    <a:p>
                      <a:pPr marL="0" marR="0" algn="ctr">
                        <a:spcBef>
                          <a:spcPts val="300"/>
                        </a:spcBef>
                        <a:spcAft>
                          <a:spcPts val="300"/>
                        </a:spcAft>
                      </a:pPr>
                      <a:r>
                        <a:rPr lang="en-US" sz="1000" b="1"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Description / Assessment</a:t>
                      </a:r>
                    </a:p>
                  </a:txBody>
                  <a:tcPr marL="17364" marR="17364" marT="0" marB="0"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5A84"/>
                    </a:solidFill>
                  </a:tcPr>
                </a:tc>
                <a:tc>
                  <a:txBody>
                    <a:bodyPr/>
                    <a:lstStyle>
                      <a:lvl1pPr marL="0" algn="l" defTabSz="1828403" rtl="0" eaLnBrk="1" latinLnBrk="0" hangingPunct="1">
                        <a:defRPr sz="3599" b="1" kern="1200">
                          <a:solidFill>
                            <a:schemeClr val="lt1"/>
                          </a:solidFill>
                          <a:latin typeface="Liberation Sans"/>
                        </a:defRPr>
                      </a:lvl1pPr>
                      <a:lvl2pPr marL="914201" algn="l" defTabSz="1828403" rtl="0" eaLnBrk="1" latinLnBrk="0" hangingPunct="1">
                        <a:defRPr sz="3599" b="1" kern="1200">
                          <a:solidFill>
                            <a:schemeClr val="lt1"/>
                          </a:solidFill>
                          <a:latin typeface="Liberation Sans"/>
                        </a:defRPr>
                      </a:lvl2pPr>
                      <a:lvl3pPr marL="1828403" algn="l" defTabSz="1828403" rtl="0" eaLnBrk="1" latinLnBrk="0" hangingPunct="1">
                        <a:defRPr sz="3599" b="1" kern="1200">
                          <a:solidFill>
                            <a:schemeClr val="lt1"/>
                          </a:solidFill>
                          <a:latin typeface="Liberation Sans"/>
                        </a:defRPr>
                      </a:lvl3pPr>
                      <a:lvl4pPr marL="2742606" algn="l" defTabSz="1828403" rtl="0" eaLnBrk="1" latinLnBrk="0" hangingPunct="1">
                        <a:defRPr sz="3599" b="1" kern="1200">
                          <a:solidFill>
                            <a:schemeClr val="lt1"/>
                          </a:solidFill>
                          <a:latin typeface="Liberation Sans"/>
                        </a:defRPr>
                      </a:lvl4pPr>
                      <a:lvl5pPr marL="3656808" algn="l" defTabSz="1828403" rtl="0" eaLnBrk="1" latinLnBrk="0" hangingPunct="1">
                        <a:defRPr sz="3599" b="1" kern="1200">
                          <a:solidFill>
                            <a:schemeClr val="lt1"/>
                          </a:solidFill>
                          <a:latin typeface="Liberation Sans"/>
                        </a:defRPr>
                      </a:lvl5pPr>
                      <a:lvl6pPr marL="4571009" algn="l" defTabSz="1828403" rtl="0" eaLnBrk="1" latinLnBrk="0" hangingPunct="1">
                        <a:defRPr sz="3599" b="1" kern="1200">
                          <a:solidFill>
                            <a:schemeClr val="lt1"/>
                          </a:solidFill>
                          <a:latin typeface="Liberation Sans"/>
                        </a:defRPr>
                      </a:lvl6pPr>
                      <a:lvl7pPr marL="5485210" algn="l" defTabSz="1828403" rtl="0" eaLnBrk="1" latinLnBrk="0" hangingPunct="1">
                        <a:defRPr sz="3599" b="1" kern="1200">
                          <a:solidFill>
                            <a:schemeClr val="lt1"/>
                          </a:solidFill>
                          <a:latin typeface="Liberation Sans"/>
                        </a:defRPr>
                      </a:lvl7pPr>
                      <a:lvl8pPr marL="6399412" algn="l" defTabSz="1828403" rtl="0" eaLnBrk="1" latinLnBrk="0" hangingPunct="1">
                        <a:defRPr sz="3599" b="1" kern="1200">
                          <a:solidFill>
                            <a:schemeClr val="lt1"/>
                          </a:solidFill>
                          <a:latin typeface="Liberation Sans"/>
                        </a:defRPr>
                      </a:lvl8pPr>
                      <a:lvl9pPr marL="7313614" algn="l" defTabSz="1828403" rtl="0" eaLnBrk="1" latinLnBrk="0" hangingPunct="1">
                        <a:defRPr sz="3599" b="1" kern="1200">
                          <a:solidFill>
                            <a:schemeClr val="lt1"/>
                          </a:solidFill>
                          <a:latin typeface="Liberation Sans"/>
                        </a:defRPr>
                      </a:lvl9pPr>
                    </a:lstStyle>
                    <a:p>
                      <a:pPr marL="0" marR="0" algn="ctr">
                        <a:spcBef>
                          <a:spcPts val="300"/>
                        </a:spcBef>
                        <a:spcAft>
                          <a:spcPts val="300"/>
                        </a:spcAft>
                      </a:pPr>
                      <a:r>
                        <a:rPr lang="en-US" sz="1000" dirty="0">
                          <a:effectLst/>
                        </a:rPr>
                        <a:t>Mitigations</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17364" marR="17364" marT="0" marB="0" anchor="ctr">
                    <a:lnL w="12700" cmpd="sng">
                      <a:solidFill>
                        <a:sysClr val="window" lastClr="FFFFFF"/>
                      </a:solidFill>
                    </a:lnL>
                    <a:lnR w="12700" cmpd="sng">
                      <a:solidFill>
                        <a:sysClr val="window" lastClr="FFFFFF"/>
                      </a:solidFill>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5A84"/>
                    </a:solidFill>
                  </a:tcPr>
                </a:tc>
                <a:extLst>
                  <a:ext uri="{0D108BD9-81ED-4DB2-BD59-A6C34878D82A}">
                    <a16:rowId xmlns="" xmlns:a16="http://schemas.microsoft.com/office/drawing/2014/main" val="3937261546"/>
                  </a:ext>
                </a:extLst>
              </a:tr>
              <a:tr h="396240">
                <a:tc rowSpan="2">
                  <a:txBody>
                    <a:bodyPr/>
                    <a:lstStyle/>
                    <a:p>
                      <a:pPr marL="0" marR="96520" lvl="0" indent="0" algn="ctr">
                        <a:spcBef>
                          <a:spcPts val="300"/>
                        </a:spcBef>
                        <a:spcAft>
                          <a:spcPts val="300"/>
                        </a:spcAft>
                        <a:buFont typeface="+mj-lt"/>
                        <a:buNone/>
                      </a:pPr>
                      <a:r>
                        <a:rPr lang="en-US" sz="1000" b="1"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1.</a:t>
                      </a:r>
                    </a:p>
                  </a:txBody>
                  <a:tcPr marL="17364" marR="17364" marT="0" marB="0" anchor="ctr">
                    <a:lnL w="12700" cmpd="sng">
                      <a:solidFill>
                        <a:sysClr val="window" lastClr="FFFFFF"/>
                      </a:solidFill>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5A84"/>
                    </a:solidFill>
                  </a:tcPr>
                </a:tc>
                <a:tc rowSpan="2">
                  <a:txBody>
                    <a:bodyPr/>
                    <a:lstStyle/>
                    <a:p>
                      <a:pPr marL="0" marR="0">
                        <a:spcBef>
                          <a:spcPts val="300"/>
                        </a:spcBef>
                        <a:spcAft>
                          <a:spcPts val="300"/>
                        </a:spcAft>
                      </a:pPr>
                      <a:r>
                        <a:rPr lang="en-US" sz="1000" b="1" dirty="0">
                          <a:effectLst/>
                          <a:latin typeface="Arial" panose="020B0604020202020204" pitchFamily="34" charset="0"/>
                          <a:ea typeface="Times New Roman" panose="02020603050405020304" pitchFamily="18" charset="0"/>
                          <a:cs typeface="Arial" panose="020B0604020202020204" pitchFamily="34" charset="0"/>
                        </a:rPr>
                        <a:t>Project cost over-run risk</a:t>
                      </a:r>
                    </a:p>
                  </a:txBody>
                  <a:tcPr marL="34290" marR="3429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5A84">
                        <a:tint val="20000"/>
                      </a:srgbClr>
                    </a:solidFill>
                  </a:tcPr>
                </a:tc>
                <a:tc rowSpan="2">
                  <a:txBody>
                    <a:bodyPr/>
                    <a:lstStyle/>
                    <a:p>
                      <a:pPr marL="0" marR="0" algn="ctr">
                        <a:spcBef>
                          <a:spcPts val="300"/>
                        </a:spcBef>
                        <a:spcAft>
                          <a:spcPts val="300"/>
                        </a:spcAft>
                      </a:pPr>
                      <a:r>
                        <a:rPr lang="en-US" sz="1000" dirty="0">
                          <a:effectLst/>
                          <a:latin typeface="Arial" panose="020B0604020202020204" pitchFamily="34" charset="0"/>
                          <a:ea typeface="Times New Roman" panose="02020603050405020304" pitchFamily="18" charset="0"/>
                          <a:cs typeface="Arial" panose="020B0604020202020204" pitchFamily="34" charset="0"/>
                        </a:rPr>
                        <a:t>F</a:t>
                      </a:r>
                    </a:p>
                  </a:txBody>
                  <a:tcPr marL="34290" marR="3429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5A84">
                        <a:tint val="20000"/>
                      </a:srgbClr>
                    </a:solidFill>
                  </a:tcPr>
                </a:tc>
                <a:tc>
                  <a:txBody>
                    <a:bodyPr/>
                    <a:lstStyle/>
                    <a:p>
                      <a:pPr marL="0" marR="0" lvl="0" indent="0" algn="l" defTabSz="1828952" rtl="0" eaLnBrk="1" fontAlgn="auto" latinLnBrk="0" hangingPunct="1">
                        <a:lnSpc>
                          <a:spcPct val="100000"/>
                        </a:lnSpc>
                        <a:spcBef>
                          <a:spcPts val="300"/>
                        </a:spcBef>
                        <a:spcAft>
                          <a:spcPts val="300"/>
                        </a:spcAft>
                        <a:buClrTx/>
                        <a:buSzTx/>
                        <a:buFontTx/>
                        <a:buNone/>
                        <a:tabLst/>
                        <a:defRPr/>
                      </a:pPr>
                      <a:r>
                        <a:rPr lang="en-US" sz="1000" dirty="0">
                          <a:effectLst/>
                          <a:latin typeface="Arial" panose="020B0604020202020204" pitchFamily="34" charset="0"/>
                          <a:ea typeface="Times New Roman" panose="02020603050405020304" pitchFamily="18" charset="0"/>
                          <a:cs typeface="Arial" panose="020B0604020202020204" pitchFamily="34" charset="0"/>
                        </a:rPr>
                        <a:t>If project completion is delayed beyond schedule and/or if it runs over budget then Duke could be adversely impacted</a:t>
                      </a:r>
                    </a:p>
                  </a:txBody>
                  <a:tcPr marL="34290" marR="3429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5A84">
                        <a:tint val="20000"/>
                      </a:srgbClr>
                    </a:solidFill>
                  </a:tcPr>
                </a:tc>
                <a:tc rowSpan="2">
                  <a:txBody>
                    <a:bodyPr/>
                    <a:lstStyle/>
                    <a:p>
                      <a:pPr marL="342900" marR="0" lvl="0" indent="-342900" algn="l" defTabSz="1828403" rtl="0" eaLnBrk="1" fontAlgn="auto" latinLnBrk="0" hangingPunct="1">
                        <a:lnSpc>
                          <a:spcPct val="100000"/>
                        </a:lnSpc>
                        <a:spcBef>
                          <a:spcPts val="300"/>
                        </a:spcBef>
                        <a:spcAft>
                          <a:spcPts val="300"/>
                        </a:spcAft>
                        <a:buClrTx/>
                        <a:buSzTx/>
                        <a:buFont typeface="Arial" panose="020B0604020202020204" pitchFamily="34" charset="0"/>
                        <a:buChar char="•"/>
                        <a:tabLst/>
                        <a:defRPr/>
                      </a:pPr>
                      <a:r>
                        <a:rPr lang="en-US" sz="10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Project transfers at negotiated price; risk of delay and cost overruns reside with Teijin</a:t>
                      </a:r>
                      <a:endParaRPr lang="en-US" sz="1000" dirty="0">
                        <a:solidFill>
                          <a:schemeClr val="tx1"/>
                        </a:solidFill>
                        <a:effectLst/>
                        <a:highlight>
                          <a:srgbClr val="FFFF00"/>
                        </a:highlight>
                        <a:latin typeface="Arial" panose="020B0604020202020204" pitchFamily="34" charset="0"/>
                        <a:ea typeface="Times New Roman" panose="02020603050405020304" pitchFamily="18" charset="0"/>
                        <a:cs typeface="Arial" panose="020B0604020202020204" pitchFamily="34" charset="0"/>
                      </a:endParaRPr>
                    </a:p>
                  </a:txBody>
                  <a:tcPr marL="34290" marR="34290" anchor="ctr">
                    <a:lnL w="12700" cap="flat" cmpd="sng" algn="ctr">
                      <a:solidFill>
                        <a:sysClr val="window" lastClr="FFFFFF"/>
                      </a:solidFill>
                      <a:prstDash val="solid"/>
                      <a:round/>
                      <a:headEnd type="none" w="med" len="med"/>
                      <a:tailEnd type="none" w="med" len="med"/>
                    </a:lnL>
                    <a:lnR w="12700" cmpd="sng">
                      <a:solidFill>
                        <a:sysClr val="window" lastClr="FFFFFF"/>
                      </a:solidFill>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5A84">
                        <a:tint val="20000"/>
                      </a:srgbClr>
                    </a:solidFill>
                  </a:tcPr>
                </a:tc>
                <a:extLst>
                  <a:ext uri="{0D108BD9-81ED-4DB2-BD59-A6C34878D82A}">
                    <a16:rowId xmlns="" xmlns:a16="http://schemas.microsoft.com/office/drawing/2014/main" val="4287689881"/>
                  </a:ext>
                </a:extLst>
              </a:tr>
              <a:tr h="243840">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lvl="0" indent="0" algn="l" defTabSz="1828952" rtl="0" eaLnBrk="1" fontAlgn="auto" latinLnBrk="0" hangingPunct="1">
                        <a:lnSpc>
                          <a:spcPct val="100000"/>
                        </a:lnSpc>
                        <a:spcBef>
                          <a:spcPts val="300"/>
                        </a:spcBef>
                        <a:spcAft>
                          <a:spcPts val="300"/>
                        </a:spcAft>
                        <a:buClrTx/>
                        <a:buSzTx/>
                        <a:buFontTx/>
                        <a:buNone/>
                        <a:tabLst/>
                        <a:defRPr/>
                      </a:pPr>
                      <a:r>
                        <a:rPr lang="en-US" sz="1000" b="1" dirty="0">
                          <a:effectLst/>
                          <a:latin typeface="Arial" panose="020B0604020202020204" pitchFamily="34" charset="0"/>
                          <a:ea typeface="Times New Roman" panose="02020603050405020304" pitchFamily="18" charset="0"/>
                          <a:cs typeface="Arial" panose="020B0604020202020204" pitchFamily="34" charset="0"/>
                        </a:rPr>
                        <a:t>Level 1 Impact</a:t>
                      </a:r>
                      <a:r>
                        <a:rPr lang="en-US" sz="1000" dirty="0">
                          <a:effectLst/>
                          <a:latin typeface="Arial" panose="020B0604020202020204" pitchFamily="34" charset="0"/>
                          <a:ea typeface="Times New Roman" panose="02020603050405020304" pitchFamily="18" charset="0"/>
                          <a:cs typeface="Arial" panose="020B0604020202020204" pitchFamily="34" charset="0"/>
                        </a:rPr>
                        <a:t>: Minimal | </a:t>
                      </a:r>
                      <a:r>
                        <a:rPr lang="en-US" sz="1000" b="1" dirty="0">
                          <a:effectLst/>
                          <a:latin typeface="Arial" panose="020B0604020202020204" pitchFamily="34" charset="0"/>
                          <a:ea typeface="Times New Roman" panose="02020603050405020304" pitchFamily="18" charset="0"/>
                          <a:cs typeface="Arial" panose="020B0604020202020204" pitchFamily="34" charset="0"/>
                        </a:rPr>
                        <a:t>Level 3</a:t>
                      </a:r>
                      <a:r>
                        <a:rPr lang="en-US" sz="1000" dirty="0">
                          <a:effectLst/>
                          <a:latin typeface="Arial" panose="020B0604020202020204" pitchFamily="34" charset="0"/>
                          <a:ea typeface="Times New Roman" panose="02020603050405020304" pitchFamily="18" charset="0"/>
                          <a:cs typeface="Arial" panose="020B0604020202020204" pitchFamily="34" charset="0"/>
                        </a:rPr>
                        <a:t> </a:t>
                      </a:r>
                      <a:r>
                        <a:rPr lang="en-US" sz="1000" b="1" dirty="0">
                          <a:effectLst/>
                          <a:latin typeface="Arial" panose="020B0604020202020204" pitchFamily="34" charset="0"/>
                          <a:ea typeface="Times New Roman" panose="02020603050405020304" pitchFamily="18" charset="0"/>
                          <a:cs typeface="Arial" panose="020B0604020202020204" pitchFamily="34" charset="0"/>
                        </a:rPr>
                        <a:t>Probability</a:t>
                      </a:r>
                      <a:r>
                        <a:rPr lang="en-US" sz="1000" dirty="0">
                          <a:effectLst/>
                          <a:latin typeface="Arial" panose="020B0604020202020204" pitchFamily="34" charset="0"/>
                          <a:ea typeface="Times New Roman" panose="02020603050405020304" pitchFamily="18" charset="0"/>
                          <a:cs typeface="Arial" panose="020B0604020202020204" pitchFamily="34" charset="0"/>
                        </a:rPr>
                        <a:t>: Moderate (34% -65% w/</a:t>
                      </a:r>
                      <a:r>
                        <a:rPr lang="en-US" sz="1000" dirty="0" err="1">
                          <a:effectLst/>
                          <a:latin typeface="Arial" panose="020B0604020202020204" pitchFamily="34" charset="0"/>
                          <a:ea typeface="Times New Roman" panose="02020603050405020304" pitchFamily="18" charset="0"/>
                          <a:cs typeface="Arial" panose="020B0604020202020204" pitchFamily="34" charset="0"/>
                        </a:rPr>
                        <a:t>i</a:t>
                      </a:r>
                      <a:r>
                        <a:rPr lang="en-US" sz="1000" dirty="0">
                          <a:effectLst/>
                          <a:latin typeface="Arial" panose="020B0604020202020204" pitchFamily="34" charset="0"/>
                          <a:ea typeface="Times New Roman" panose="02020603050405020304" pitchFamily="18" charset="0"/>
                          <a:cs typeface="Arial" panose="020B0604020202020204" pitchFamily="34" charset="0"/>
                        </a:rPr>
                        <a:t> 5 years)</a:t>
                      </a:r>
                    </a:p>
                  </a:txBody>
                  <a:tcPr marL="34290" marR="3429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5A84">
                        <a:tint val="20000"/>
                      </a:srgbClr>
                    </a:solidFill>
                  </a:tcPr>
                </a:tc>
                <a:tc vMerge="1">
                  <a:txBody>
                    <a:bodyPr/>
                    <a:lstStyle/>
                    <a:p>
                      <a:endParaRPr lang="en-US"/>
                    </a:p>
                  </a:txBody>
                  <a:tcPr/>
                </a:tc>
                <a:extLst>
                  <a:ext uri="{0D108BD9-81ED-4DB2-BD59-A6C34878D82A}">
                    <a16:rowId xmlns="" xmlns:a16="http://schemas.microsoft.com/office/drawing/2014/main" val="783970202"/>
                  </a:ext>
                </a:extLst>
              </a:tr>
              <a:tr h="548640">
                <a:tc rowSpan="2">
                  <a:txBody>
                    <a:bodyPr/>
                    <a:lstStyle/>
                    <a:p>
                      <a:pPr marL="0" marR="96520" lvl="0" indent="0" algn="ctr">
                        <a:spcBef>
                          <a:spcPts val="300"/>
                        </a:spcBef>
                        <a:spcAft>
                          <a:spcPts val="300"/>
                        </a:spcAft>
                        <a:buFont typeface="+mj-lt"/>
                        <a:buNone/>
                      </a:pPr>
                      <a:r>
                        <a:rPr lang="en-US" sz="1000" b="1"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2.</a:t>
                      </a:r>
                    </a:p>
                  </a:txBody>
                  <a:tcPr marL="17364" marR="17364" marT="0" marB="0" anchor="ctr">
                    <a:lnL w="12700" cmpd="sng">
                      <a:solidFill>
                        <a:sysClr val="window" lastClr="FFFFFF"/>
                      </a:solidFill>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5A84"/>
                    </a:solidFill>
                  </a:tcPr>
                </a:tc>
                <a:tc rowSpan="2">
                  <a:txBody>
                    <a:bodyPr/>
                    <a:lstStyle/>
                    <a:p>
                      <a:pPr marL="0" marR="0">
                        <a:spcBef>
                          <a:spcPts val="300"/>
                        </a:spcBef>
                        <a:spcAft>
                          <a:spcPts val="300"/>
                        </a:spcAft>
                      </a:pPr>
                      <a:r>
                        <a:rPr lang="en-US" sz="1000" b="1" dirty="0">
                          <a:effectLst/>
                          <a:latin typeface="Arial" panose="020B0604020202020204" pitchFamily="34" charset="0"/>
                          <a:ea typeface="Times New Roman" panose="02020603050405020304" pitchFamily="18" charset="0"/>
                          <a:cs typeface="Arial" panose="020B0604020202020204" pitchFamily="34" charset="0"/>
                        </a:rPr>
                        <a:t>Project completion &amp; transfer risk</a:t>
                      </a:r>
                    </a:p>
                  </a:txBody>
                  <a:tcPr marL="34290" marR="3429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5A84">
                        <a:tint val="20000"/>
                      </a:srgbClr>
                    </a:solidFill>
                  </a:tcPr>
                </a:tc>
                <a:tc rowSpan="2">
                  <a:txBody>
                    <a:bodyPr/>
                    <a:lstStyle/>
                    <a:p>
                      <a:pPr marL="0" marR="0" algn="ctr">
                        <a:spcBef>
                          <a:spcPts val="300"/>
                        </a:spcBef>
                        <a:spcAft>
                          <a:spcPts val="300"/>
                        </a:spcAft>
                      </a:pPr>
                      <a:r>
                        <a:rPr lang="en-US" sz="1000" dirty="0">
                          <a:effectLst/>
                          <a:latin typeface="Arial" panose="020B0604020202020204" pitchFamily="34" charset="0"/>
                          <a:ea typeface="Times New Roman" panose="02020603050405020304" pitchFamily="18" charset="0"/>
                          <a:cs typeface="Arial" panose="020B0604020202020204" pitchFamily="34" charset="0"/>
                        </a:rPr>
                        <a:t>R</a:t>
                      </a:r>
                    </a:p>
                  </a:txBody>
                  <a:tcPr marL="34290" marR="3429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5A84">
                        <a:tint val="20000"/>
                      </a:srgbClr>
                    </a:solidFill>
                  </a:tcPr>
                </a:tc>
                <a:tc>
                  <a:txBody>
                    <a:bodyPr/>
                    <a:lstStyle/>
                    <a:p>
                      <a:pPr marL="0" marR="0" lvl="0" indent="0" algn="l" defTabSz="1828952" rtl="0" eaLnBrk="1" fontAlgn="auto" latinLnBrk="0" hangingPunct="1">
                        <a:lnSpc>
                          <a:spcPct val="100000"/>
                        </a:lnSpc>
                        <a:spcBef>
                          <a:spcPts val="300"/>
                        </a:spcBef>
                        <a:spcAft>
                          <a:spcPts val="300"/>
                        </a:spcAft>
                        <a:buClrTx/>
                        <a:buSzTx/>
                        <a:buFontTx/>
                        <a:buNone/>
                        <a:tabLst/>
                        <a:defRPr/>
                      </a:pPr>
                      <a:r>
                        <a:rPr lang="en-US" sz="1000" dirty="0">
                          <a:effectLst/>
                          <a:latin typeface="Arial" panose="020B0604020202020204" pitchFamily="34" charset="0"/>
                          <a:ea typeface="Times New Roman" panose="02020603050405020304" pitchFamily="18" charset="0"/>
                          <a:cs typeface="Arial" panose="020B0604020202020204" pitchFamily="34" charset="0"/>
                        </a:rPr>
                        <a:t>If project that is being designed and built by 3</a:t>
                      </a:r>
                      <a:r>
                        <a:rPr lang="en-US" sz="1000" baseline="30000" dirty="0">
                          <a:effectLst/>
                          <a:latin typeface="Arial" panose="020B0604020202020204" pitchFamily="34" charset="0"/>
                          <a:ea typeface="Times New Roman" panose="02020603050405020304" pitchFamily="18" charset="0"/>
                          <a:cs typeface="Arial" panose="020B0604020202020204" pitchFamily="34" charset="0"/>
                        </a:rPr>
                        <a:t>rd</a:t>
                      </a:r>
                      <a:r>
                        <a:rPr lang="en-US" sz="1000" dirty="0">
                          <a:effectLst/>
                          <a:latin typeface="Arial" panose="020B0604020202020204" pitchFamily="34" charset="0"/>
                          <a:ea typeface="Times New Roman" panose="02020603050405020304" pitchFamily="18" charset="0"/>
                          <a:cs typeface="Arial" panose="020B0604020202020204" pitchFamily="34" charset="0"/>
                        </a:rPr>
                        <a:t> party (nearing completion) is not transferred to Duke for OOM then customer will need to seek other arrangements that will damage Duke relationship with existing marquis customer, and reputation.</a:t>
                      </a:r>
                    </a:p>
                  </a:txBody>
                  <a:tcPr marL="34290" marR="3429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5A84">
                        <a:tint val="20000"/>
                      </a:srgbClr>
                    </a:solidFill>
                  </a:tcPr>
                </a:tc>
                <a:tc rowSpan="2">
                  <a:txBody>
                    <a:bodyPr/>
                    <a:lstStyle/>
                    <a:p>
                      <a:pPr marL="342900" marR="0" lvl="0" indent="-342900" algn="l" defTabSz="1828403" rtl="0" eaLnBrk="1" fontAlgn="auto" latinLnBrk="0" hangingPunct="1">
                        <a:lnSpc>
                          <a:spcPct val="100000"/>
                        </a:lnSpc>
                        <a:spcBef>
                          <a:spcPts val="300"/>
                        </a:spcBef>
                        <a:spcAft>
                          <a:spcPts val="300"/>
                        </a:spcAft>
                        <a:buClrTx/>
                        <a:buSzTx/>
                        <a:buFont typeface="Arial" panose="020B0604020202020204" pitchFamily="34" charset="0"/>
                        <a:buChar char="•"/>
                        <a:tabLst/>
                        <a:defRPr/>
                      </a:pPr>
                      <a:r>
                        <a:rPr lang="en-US" sz="10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Full and complete due diligence to verify there are no operational or engineering deficiencies in project</a:t>
                      </a:r>
                    </a:p>
                  </a:txBody>
                  <a:tcPr marL="34290" marR="34290" anchor="ctr">
                    <a:lnL w="12700" cap="flat" cmpd="sng" algn="ctr">
                      <a:solidFill>
                        <a:sysClr val="window" lastClr="FFFFFF"/>
                      </a:solidFill>
                      <a:prstDash val="solid"/>
                      <a:round/>
                      <a:headEnd type="none" w="med" len="med"/>
                      <a:tailEnd type="none" w="med" len="med"/>
                    </a:lnL>
                    <a:lnR w="12700" cmpd="sng">
                      <a:solidFill>
                        <a:sysClr val="window" lastClr="FFFFFF"/>
                      </a:solidFill>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5A84">
                        <a:tint val="20000"/>
                      </a:srgbClr>
                    </a:solidFill>
                  </a:tcPr>
                </a:tc>
                <a:extLst>
                  <a:ext uri="{0D108BD9-81ED-4DB2-BD59-A6C34878D82A}">
                    <a16:rowId xmlns="" xmlns:a16="http://schemas.microsoft.com/office/drawing/2014/main" val="1297839424"/>
                  </a:ext>
                </a:extLst>
              </a:tr>
              <a:tr h="274320">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lvl="0" indent="0" algn="l" defTabSz="1828952" rtl="0" eaLnBrk="1" fontAlgn="auto" latinLnBrk="0" hangingPunct="1">
                        <a:lnSpc>
                          <a:spcPct val="100000"/>
                        </a:lnSpc>
                        <a:spcBef>
                          <a:spcPts val="300"/>
                        </a:spcBef>
                        <a:spcAft>
                          <a:spcPts val="300"/>
                        </a:spcAft>
                        <a:buClrTx/>
                        <a:buSzTx/>
                        <a:buFontTx/>
                        <a:buNone/>
                        <a:tabLst/>
                        <a:defRPr/>
                      </a:pPr>
                      <a:r>
                        <a:rPr lang="en-US" sz="1000" b="1" dirty="0">
                          <a:effectLst/>
                          <a:latin typeface="Arial" panose="020B0604020202020204" pitchFamily="34" charset="0"/>
                          <a:ea typeface="Times New Roman" panose="02020603050405020304" pitchFamily="18" charset="0"/>
                          <a:cs typeface="Arial" panose="020B0604020202020204" pitchFamily="34" charset="0"/>
                        </a:rPr>
                        <a:t>Level 1 Impact</a:t>
                      </a:r>
                      <a:r>
                        <a:rPr lang="en-US" sz="1000" dirty="0">
                          <a:effectLst/>
                          <a:latin typeface="Arial" panose="020B0604020202020204" pitchFamily="34" charset="0"/>
                          <a:ea typeface="Times New Roman" panose="02020603050405020304" pitchFamily="18" charset="0"/>
                          <a:cs typeface="Arial" panose="020B0604020202020204" pitchFamily="34" charset="0"/>
                        </a:rPr>
                        <a:t>: Significant | </a:t>
                      </a:r>
                      <a:r>
                        <a:rPr lang="en-US" sz="1000" b="1" dirty="0">
                          <a:effectLst/>
                          <a:latin typeface="Arial" panose="020B0604020202020204" pitchFamily="34" charset="0"/>
                          <a:ea typeface="Times New Roman" panose="02020603050405020304" pitchFamily="18" charset="0"/>
                          <a:cs typeface="Arial" panose="020B0604020202020204" pitchFamily="34" charset="0"/>
                        </a:rPr>
                        <a:t>Level 1</a:t>
                      </a:r>
                      <a:r>
                        <a:rPr lang="en-US" sz="1000" dirty="0">
                          <a:effectLst/>
                          <a:latin typeface="Arial" panose="020B0604020202020204" pitchFamily="34" charset="0"/>
                          <a:ea typeface="Times New Roman" panose="02020603050405020304" pitchFamily="18" charset="0"/>
                          <a:cs typeface="Arial" panose="020B0604020202020204" pitchFamily="34" charset="0"/>
                        </a:rPr>
                        <a:t> </a:t>
                      </a:r>
                      <a:r>
                        <a:rPr lang="en-US" sz="1000" b="1" dirty="0">
                          <a:effectLst/>
                          <a:latin typeface="Arial" panose="020B0604020202020204" pitchFamily="34" charset="0"/>
                          <a:ea typeface="Times New Roman" panose="02020603050405020304" pitchFamily="18" charset="0"/>
                          <a:cs typeface="Arial" panose="020B0604020202020204" pitchFamily="34" charset="0"/>
                        </a:rPr>
                        <a:t>Probability</a:t>
                      </a:r>
                      <a:r>
                        <a:rPr lang="en-US" sz="1000" dirty="0">
                          <a:effectLst/>
                          <a:latin typeface="Arial" panose="020B0604020202020204" pitchFamily="34" charset="0"/>
                          <a:ea typeface="Times New Roman" panose="02020603050405020304" pitchFamily="18" charset="0"/>
                          <a:cs typeface="Arial" panose="020B0604020202020204" pitchFamily="34" charset="0"/>
                        </a:rPr>
                        <a:t>: TBD</a:t>
                      </a:r>
                    </a:p>
                  </a:txBody>
                  <a:tcPr marL="34290" marR="3429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5A84">
                        <a:tint val="20000"/>
                      </a:srgbClr>
                    </a:solidFill>
                  </a:tcPr>
                </a:tc>
                <a:tc vMerge="1">
                  <a:txBody>
                    <a:bodyPr/>
                    <a:lstStyle/>
                    <a:p>
                      <a:endParaRPr lang="en-US"/>
                    </a:p>
                  </a:txBody>
                  <a:tcPr/>
                </a:tc>
                <a:extLst>
                  <a:ext uri="{0D108BD9-81ED-4DB2-BD59-A6C34878D82A}">
                    <a16:rowId xmlns="" xmlns:a16="http://schemas.microsoft.com/office/drawing/2014/main" val="388791288"/>
                  </a:ext>
                </a:extLst>
              </a:tr>
              <a:tr h="548640">
                <a:tc rowSpan="2">
                  <a:txBody>
                    <a:bodyPr/>
                    <a:lstStyle>
                      <a:lvl1pPr marL="0" algn="l" defTabSz="1828403" rtl="0" eaLnBrk="1" latinLnBrk="0" hangingPunct="1">
                        <a:defRPr sz="3599" b="1" kern="1200">
                          <a:solidFill>
                            <a:schemeClr val="lt1"/>
                          </a:solidFill>
                          <a:latin typeface="Liberation Sans"/>
                        </a:defRPr>
                      </a:lvl1pPr>
                      <a:lvl2pPr marL="914201" algn="l" defTabSz="1828403" rtl="0" eaLnBrk="1" latinLnBrk="0" hangingPunct="1">
                        <a:defRPr sz="3599" b="1" kern="1200">
                          <a:solidFill>
                            <a:schemeClr val="lt1"/>
                          </a:solidFill>
                          <a:latin typeface="Liberation Sans"/>
                        </a:defRPr>
                      </a:lvl2pPr>
                      <a:lvl3pPr marL="1828403" algn="l" defTabSz="1828403" rtl="0" eaLnBrk="1" latinLnBrk="0" hangingPunct="1">
                        <a:defRPr sz="3599" b="1" kern="1200">
                          <a:solidFill>
                            <a:schemeClr val="lt1"/>
                          </a:solidFill>
                          <a:latin typeface="Liberation Sans"/>
                        </a:defRPr>
                      </a:lvl3pPr>
                      <a:lvl4pPr marL="2742606" algn="l" defTabSz="1828403" rtl="0" eaLnBrk="1" latinLnBrk="0" hangingPunct="1">
                        <a:defRPr sz="3599" b="1" kern="1200">
                          <a:solidFill>
                            <a:schemeClr val="lt1"/>
                          </a:solidFill>
                          <a:latin typeface="Liberation Sans"/>
                        </a:defRPr>
                      </a:lvl4pPr>
                      <a:lvl5pPr marL="3656808" algn="l" defTabSz="1828403" rtl="0" eaLnBrk="1" latinLnBrk="0" hangingPunct="1">
                        <a:defRPr sz="3599" b="1" kern="1200">
                          <a:solidFill>
                            <a:schemeClr val="lt1"/>
                          </a:solidFill>
                          <a:latin typeface="Liberation Sans"/>
                        </a:defRPr>
                      </a:lvl5pPr>
                      <a:lvl6pPr marL="4571009" algn="l" defTabSz="1828403" rtl="0" eaLnBrk="1" latinLnBrk="0" hangingPunct="1">
                        <a:defRPr sz="3599" b="1" kern="1200">
                          <a:solidFill>
                            <a:schemeClr val="lt1"/>
                          </a:solidFill>
                          <a:latin typeface="Liberation Sans"/>
                        </a:defRPr>
                      </a:lvl6pPr>
                      <a:lvl7pPr marL="5485210" algn="l" defTabSz="1828403" rtl="0" eaLnBrk="1" latinLnBrk="0" hangingPunct="1">
                        <a:defRPr sz="3599" b="1" kern="1200">
                          <a:solidFill>
                            <a:schemeClr val="lt1"/>
                          </a:solidFill>
                          <a:latin typeface="Liberation Sans"/>
                        </a:defRPr>
                      </a:lvl7pPr>
                      <a:lvl8pPr marL="6399412" algn="l" defTabSz="1828403" rtl="0" eaLnBrk="1" latinLnBrk="0" hangingPunct="1">
                        <a:defRPr sz="3599" b="1" kern="1200">
                          <a:solidFill>
                            <a:schemeClr val="lt1"/>
                          </a:solidFill>
                          <a:latin typeface="Liberation Sans"/>
                        </a:defRPr>
                      </a:lvl8pPr>
                      <a:lvl9pPr marL="7313614" algn="l" defTabSz="1828403" rtl="0" eaLnBrk="1" latinLnBrk="0" hangingPunct="1">
                        <a:defRPr sz="3599" b="1" kern="1200">
                          <a:solidFill>
                            <a:schemeClr val="lt1"/>
                          </a:solidFill>
                          <a:latin typeface="Liberation Sans"/>
                        </a:defRPr>
                      </a:lvl9pPr>
                    </a:lstStyle>
                    <a:p>
                      <a:pPr marL="0" marR="96520" lvl="0" indent="0" algn="ctr">
                        <a:spcBef>
                          <a:spcPts val="300"/>
                        </a:spcBef>
                        <a:spcAft>
                          <a:spcPts val="300"/>
                        </a:spcAft>
                        <a:buFont typeface="+mj-lt"/>
                        <a:buNone/>
                      </a:pPr>
                      <a:r>
                        <a:rPr lang="en-US" sz="10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3.</a:t>
                      </a:r>
                    </a:p>
                  </a:txBody>
                  <a:tcPr marL="17364" marR="17364" marT="0" marB="0" anchor="ctr">
                    <a:lnL w="12700" cmpd="sng">
                      <a:solidFill>
                        <a:sysClr val="window" lastClr="FFFFFF"/>
                      </a:solidFill>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5A84"/>
                    </a:solidFill>
                  </a:tcPr>
                </a:tc>
                <a:tc rowSpan="2">
                  <a:txBody>
                    <a:bodyPr/>
                    <a:lstStyle>
                      <a:lvl1pPr marL="0" algn="l" defTabSz="1828403" rtl="0" eaLnBrk="1" latinLnBrk="0" hangingPunct="1">
                        <a:defRPr sz="3599" kern="1200">
                          <a:solidFill>
                            <a:schemeClr val="dk1"/>
                          </a:solidFill>
                          <a:latin typeface="Liberation Sans"/>
                        </a:defRPr>
                      </a:lvl1pPr>
                      <a:lvl2pPr marL="914201" algn="l" defTabSz="1828403" rtl="0" eaLnBrk="1" latinLnBrk="0" hangingPunct="1">
                        <a:defRPr sz="3599" kern="1200">
                          <a:solidFill>
                            <a:schemeClr val="dk1"/>
                          </a:solidFill>
                          <a:latin typeface="Liberation Sans"/>
                        </a:defRPr>
                      </a:lvl2pPr>
                      <a:lvl3pPr marL="1828403" algn="l" defTabSz="1828403" rtl="0" eaLnBrk="1" latinLnBrk="0" hangingPunct="1">
                        <a:defRPr sz="3599" kern="1200">
                          <a:solidFill>
                            <a:schemeClr val="dk1"/>
                          </a:solidFill>
                          <a:latin typeface="Liberation Sans"/>
                        </a:defRPr>
                      </a:lvl3pPr>
                      <a:lvl4pPr marL="2742606" algn="l" defTabSz="1828403" rtl="0" eaLnBrk="1" latinLnBrk="0" hangingPunct="1">
                        <a:defRPr sz="3599" kern="1200">
                          <a:solidFill>
                            <a:schemeClr val="dk1"/>
                          </a:solidFill>
                          <a:latin typeface="Liberation Sans"/>
                        </a:defRPr>
                      </a:lvl4pPr>
                      <a:lvl5pPr marL="3656808" algn="l" defTabSz="1828403" rtl="0" eaLnBrk="1" latinLnBrk="0" hangingPunct="1">
                        <a:defRPr sz="3599" kern="1200">
                          <a:solidFill>
                            <a:schemeClr val="dk1"/>
                          </a:solidFill>
                          <a:latin typeface="Liberation Sans"/>
                        </a:defRPr>
                      </a:lvl5pPr>
                      <a:lvl6pPr marL="4571009" algn="l" defTabSz="1828403" rtl="0" eaLnBrk="1" latinLnBrk="0" hangingPunct="1">
                        <a:defRPr sz="3599" kern="1200">
                          <a:solidFill>
                            <a:schemeClr val="dk1"/>
                          </a:solidFill>
                          <a:latin typeface="Liberation Sans"/>
                        </a:defRPr>
                      </a:lvl6pPr>
                      <a:lvl7pPr marL="5485210" algn="l" defTabSz="1828403" rtl="0" eaLnBrk="1" latinLnBrk="0" hangingPunct="1">
                        <a:defRPr sz="3599" kern="1200">
                          <a:solidFill>
                            <a:schemeClr val="dk1"/>
                          </a:solidFill>
                          <a:latin typeface="Liberation Sans"/>
                        </a:defRPr>
                      </a:lvl7pPr>
                      <a:lvl8pPr marL="6399412" algn="l" defTabSz="1828403" rtl="0" eaLnBrk="1" latinLnBrk="0" hangingPunct="1">
                        <a:defRPr sz="3599" kern="1200">
                          <a:solidFill>
                            <a:schemeClr val="dk1"/>
                          </a:solidFill>
                          <a:latin typeface="Liberation Sans"/>
                        </a:defRPr>
                      </a:lvl8pPr>
                      <a:lvl9pPr marL="7313614" algn="l" defTabSz="1828403" rtl="0" eaLnBrk="1" latinLnBrk="0" hangingPunct="1">
                        <a:defRPr sz="3599" kern="1200">
                          <a:solidFill>
                            <a:schemeClr val="dk1"/>
                          </a:solidFill>
                          <a:latin typeface="Liberation Sans"/>
                        </a:defRPr>
                      </a:lvl9pPr>
                    </a:lstStyle>
                    <a:p>
                      <a:pPr marL="0" marR="0">
                        <a:spcBef>
                          <a:spcPts val="300"/>
                        </a:spcBef>
                        <a:spcAft>
                          <a:spcPts val="300"/>
                        </a:spcAft>
                      </a:pPr>
                      <a:r>
                        <a:rPr lang="en-US" sz="1000" b="1" dirty="0">
                          <a:effectLst/>
                          <a:latin typeface="Arial" panose="020B0604020202020204" pitchFamily="34" charset="0"/>
                          <a:ea typeface="Times New Roman" panose="02020603050405020304" pitchFamily="18" charset="0"/>
                          <a:cs typeface="Arial" panose="020B0604020202020204" pitchFamily="34" charset="0"/>
                        </a:rPr>
                        <a:t>Non-diversified system failure, repair &amp; replacement risk (electric &amp; mech.)</a:t>
                      </a:r>
                    </a:p>
                  </a:txBody>
                  <a:tcPr marL="34290" marR="3429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5A84">
                        <a:tint val="20000"/>
                      </a:srgbClr>
                    </a:solidFill>
                  </a:tcPr>
                </a:tc>
                <a:tc rowSpan="2">
                  <a:txBody>
                    <a:bodyPr/>
                    <a:lstStyle>
                      <a:lvl1pPr marL="0" algn="l" defTabSz="1828403" rtl="0" eaLnBrk="1" latinLnBrk="0" hangingPunct="1">
                        <a:defRPr sz="3599" kern="1200">
                          <a:solidFill>
                            <a:schemeClr val="dk1"/>
                          </a:solidFill>
                          <a:latin typeface="Liberation Sans"/>
                        </a:defRPr>
                      </a:lvl1pPr>
                      <a:lvl2pPr marL="914201" algn="l" defTabSz="1828403" rtl="0" eaLnBrk="1" latinLnBrk="0" hangingPunct="1">
                        <a:defRPr sz="3599" kern="1200">
                          <a:solidFill>
                            <a:schemeClr val="dk1"/>
                          </a:solidFill>
                          <a:latin typeface="Liberation Sans"/>
                        </a:defRPr>
                      </a:lvl2pPr>
                      <a:lvl3pPr marL="1828403" algn="l" defTabSz="1828403" rtl="0" eaLnBrk="1" latinLnBrk="0" hangingPunct="1">
                        <a:defRPr sz="3599" kern="1200">
                          <a:solidFill>
                            <a:schemeClr val="dk1"/>
                          </a:solidFill>
                          <a:latin typeface="Liberation Sans"/>
                        </a:defRPr>
                      </a:lvl3pPr>
                      <a:lvl4pPr marL="2742606" algn="l" defTabSz="1828403" rtl="0" eaLnBrk="1" latinLnBrk="0" hangingPunct="1">
                        <a:defRPr sz="3599" kern="1200">
                          <a:solidFill>
                            <a:schemeClr val="dk1"/>
                          </a:solidFill>
                          <a:latin typeface="Liberation Sans"/>
                        </a:defRPr>
                      </a:lvl4pPr>
                      <a:lvl5pPr marL="3656808" algn="l" defTabSz="1828403" rtl="0" eaLnBrk="1" latinLnBrk="0" hangingPunct="1">
                        <a:defRPr sz="3599" kern="1200">
                          <a:solidFill>
                            <a:schemeClr val="dk1"/>
                          </a:solidFill>
                          <a:latin typeface="Liberation Sans"/>
                        </a:defRPr>
                      </a:lvl5pPr>
                      <a:lvl6pPr marL="4571009" algn="l" defTabSz="1828403" rtl="0" eaLnBrk="1" latinLnBrk="0" hangingPunct="1">
                        <a:defRPr sz="3599" kern="1200">
                          <a:solidFill>
                            <a:schemeClr val="dk1"/>
                          </a:solidFill>
                          <a:latin typeface="Liberation Sans"/>
                        </a:defRPr>
                      </a:lvl6pPr>
                      <a:lvl7pPr marL="5485210" algn="l" defTabSz="1828403" rtl="0" eaLnBrk="1" latinLnBrk="0" hangingPunct="1">
                        <a:defRPr sz="3599" kern="1200">
                          <a:solidFill>
                            <a:schemeClr val="dk1"/>
                          </a:solidFill>
                          <a:latin typeface="Liberation Sans"/>
                        </a:defRPr>
                      </a:lvl7pPr>
                      <a:lvl8pPr marL="6399412" algn="l" defTabSz="1828403" rtl="0" eaLnBrk="1" latinLnBrk="0" hangingPunct="1">
                        <a:defRPr sz="3599" kern="1200">
                          <a:solidFill>
                            <a:schemeClr val="dk1"/>
                          </a:solidFill>
                          <a:latin typeface="Liberation Sans"/>
                        </a:defRPr>
                      </a:lvl8pPr>
                      <a:lvl9pPr marL="7313614" algn="l" defTabSz="1828403" rtl="0" eaLnBrk="1" latinLnBrk="0" hangingPunct="1">
                        <a:defRPr sz="3599" kern="1200">
                          <a:solidFill>
                            <a:schemeClr val="dk1"/>
                          </a:solidFill>
                          <a:latin typeface="Liberation Sans"/>
                        </a:defRPr>
                      </a:lvl9pPr>
                    </a:lstStyle>
                    <a:p>
                      <a:pPr marL="0" marR="0" algn="ctr">
                        <a:spcBef>
                          <a:spcPts val="300"/>
                        </a:spcBef>
                        <a:spcAft>
                          <a:spcPts val="300"/>
                        </a:spcAft>
                      </a:pPr>
                      <a:r>
                        <a:rPr lang="en-US" sz="1000" dirty="0">
                          <a:effectLst/>
                          <a:latin typeface="Arial" panose="020B0604020202020204" pitchFamily="34" charset="0"/>
                          <a:ea typeface="Times New Roman" panose="02020603050405020304" pitchFamily="18" charset="0"/>
                          <a:cs typeface="Arial" panose="020B0604020202020204" pitchFamily="34" charset="0"/>
                        </a:rPr>
                        <a:t>F,O</a:t>
                      </a:r>
                    </a:p>
                  </a:txBody>
                  <a:tcPr marL="34290" marR="3429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5A84">
                        <a:tint val="20000"/>
                      </a:srgbClr>
                    </a:solidFill>
                  </a:tcPr>
                </a:tc>
                <a:tc>
                  <a:txBody>
                    <a:bodyPr/>
                    <a:lstStyle/>
                    <a:p>
                      <a:pPr marL="0" marR="0" lvl="0" indent="0" algn="l" defTabSz="1828952" rtl="0" eaLnBrk="1" fontAlgn="auto" latinLnBrk="0" hangingPunct="1">
                        <a:lnSpc>
                          <a:spcPct val="100000"/>
                        </a:lnSpc>
                        <a:spcBef>
                          <a:spcPts val="300"/>
                        </a:spcBef>
                        <a:spcAft>
                          <a:spcPts val="300"/>
                        </a:spcAft>
                        <a:buClrTx/>
                        <a:buSzTx/>
                        <a:buFontTx/>
                        <a:buNone/>
                        <a:tabLst/>
                        <a:defRPr/>
                      </a:pPr>
                      <a:r>
                        <a:rPr lang="en-US" sz="1000" dirty="0">
                          <a:effectLst/>
                          <a:latin typeface="Arial" panose="020B0604020202020204" pitchFamily="34" charset="0"/>
                          <a:ea typeface="Times New Roman" panose="02020603050405020304" pitchFamily="18" charset="0"/>
                          <a:cs typeface="Arial" panose="020B0604020202020204" pitchFamily="34" charset="0"/>
                        </a:rPr>
                        <a:t>If a system component under Duke’s management fails outside manufacturer warranty and exceeds contingency, then Duke can be required to repair, replace or cover the cost of same. Risk is concentrated; not reserved across portfolio.</a:t>
                      </a:r>
                    </a:p>
                  </a:txBody>
                  <a:tcPr marL="34290" marR="3429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5A84">
                        <a:tint val="20000"/>
                      </a:srgbClr>
                    </a:solidFill>
                  </a:tcPr>
                </a:tc>
                <a:tc rowSpan="2">
                  <a:txBody>
                    <a:bodyPr/>
                    <a:lstStyle>
                      <a:lvl1pPr marL="0" algn="l" defTabSz="1828403" rtl="0" eaLnBrk="1" latinLnBrk="0" hangingPunct="1">
                        <a:defRPr sz="3599" kern="1200">
                          <a:solidFill>
                            <a:schemeClr val="dk1"/>
                          </a:solidFill>
                          <a:latin typeface="Liberation Sans"/>
                        </a:defRPr>
                      </a:lvl1pPr>
                      <a:lvl2pPr marL="914201" algn="l" defTabSz="1828403" rtl="0" eaLnBrk="1" latinLnBrk="0" hangingPunct="1">
                        <a:defRPr sz="3599" kern="1200">
                          <a:solidFill>
                            <a:schemeClr val="dk1"/>
                          </a:solidFill>
                          <a:latin typeface="Liberation Sans"/>
                        </a:defRPr>
                      </a:lvl2pPr>
                      <a:lvl3pPr marL="1828403" algn="l" defTabSz="1828403" rtl="0" eaLnBrk="1" latinLnBrk="0" hangingPunct="1">
                        <a:defRPr sz="3599" kern="1200">
                          <a:solidFill>
                            <a:schemeClr val="dk1"/>
                          </a:solidFill>
                          <a:latin typeface="Liberation Sans"/>
                        </a:defRPr>
                      </a:lvl3pPr>
                      <a:lvl4pPr marL="2742606" algn="l" defTabSz="1828403" rtl="0" eaLnBrk="1" latinLnBrk="0" hangingPunct="1">
                        <a:defRPr sz="3599" kern="1200">
                          <a:solidFill>
                            <a:schemeClr val="dk1"/>
                          </a:solidFill>
                          <a:latin typeface="Liberation Sans"/>
                        </a:defRPr>
                      </a:lvl4pPr>
                      <a:lvl5pPr marL="3656808" algn="l" defTabSz="1828403" rtl="0" eaLnBrk="1" latinLnBrk="0" hangingPunct="1">
                        <a:defRPr sz="3599" kern="1200">
                          <a:solidFill>
                            <a:schemeClr val="dk1"/>
                          </a:solidFill>
                          <a:latin typeface="Liberation Sans"/>
                        </a:defRPr>
                      </a:lvl5pPr>
                      <a:lvl6pPr marL="4571009" algn="l" defTabSz="1828403" rtl="0" eaLnBrk="1" latinLnBrk="0" hangingPunct="1">
                        <a:defRPr sz="3599" kern="1200">
                          <a:solidFill>
                            <a:schemeClr val="dk1"/>
                          </a:solidFill>
                          <a:latin typeface="Liberation Sans"/>
                        </a:defRPr>
                      </a:lvl6pPr>
                      <a:lvl7pPr marL="5485210" algn="l" defTabSz="1828403" rtl="0" eaLnBrk="1" latinLnBrk="0" hangingPunct="1">
                        <a:defRPr sz="3599" kern="1200">
                          <a:solidFill>
                            <a:schemeClr val="dk1"/>
                          </a:solidFill>
                          <a:latin typeface="Liberation Sans"/>
                        </a:defRPr>
                      </a:lvl7pPr>
                      <a:lvl8pPr marL="6399412" algn="l" defTabSz="1828403" rtl="0" eaLnBrk="1" latinLnBrk="0" hangingPunct="1">
                        <a:defRPr sz="3599" kern="1200">
                          <a:solidFill>
                            <a:schemeClr val="dk1"/>
                          </a:solidFill>
                          <a:latin typeface="Liberation Sans"/>
                        </a:defRPr>
                      </a:lvl8pPr>
                      <a:lvl9pPr marL="7313614" algn="l" defTabSz="1828403" rtl="0" eaLnBrk="1" latinLnBrk="0" hangingPunct="1">
                        <a:defRPr sz="3599" kern="1200">
                          <a:solidFill>
                            <a:schemeClr val="dk1"/>
                          </a:solidFill>
                          <a:latin typeface="Liberation Sans"/>
                        </a:defRPr>
                      </a:lvl9pPr>
                    </a:lstStyle>
                    <a:p>
                      <a:pPr marL="342900" marR="0" lvl="0" indent="-342900" algn="l" defTabSz="1828403"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dirty="0">
                          <a:effectLst/>
                          <a:latin typeface="Arial" panose="020B0604020202020204" pitchFamily="34" charset="0"/>
                          <a:ea typeface="Times New Roman" panose="02020603050405020304" pitchFamily="18" charset="0"/>
                          <a:cs typeface="Arial" panose="020B0604020202020204" pitchFamily="34" charset="0"/>
                        </a:rPr>
                        <a:t>Contingencies and reserves (1% of CAPEX per year; esc. At 3%)</a:t>
                      </a:r>
                    </a:p>
                    <a:p>
                      <a:pPr marL="342900" marR="0" lvl="0" indent="-342900" algn="l" defTabSz="1828403"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dirty="0">
                          <a:effectLst/>
                          <a:latin typeface="Arial" panose="020B0604020202020204" pitchFamily="34" charset="0"/>
                          <a:ea typeface="Times New Roman" panose="02020603050405020304" pitchFamily="18" charset="0"/>
                          <a:cs typeface="Arial" panose="020B0604020202020204" pitchFamily="34" charset="0"/>
                        </a:rPr>
                        <a:t>Routine and predictive maintenance</a:t>
                      </a:r>
                    </a:p>
                    <a:p>
                      <a:pPr marL="342900" marR="0" lvl="0" indent="-342900" algn="l" defTabSz="1828403"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Deployment of experienced operators with sufficient capital resources</a:t>
                      </a:r>
                    </a:p>
                    <a:p>
                      <a:pPr marL="342900" marR="0" lvl="0" indent="-342900" algn="l" defTabSz="1828403"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Contractual provisions that disallow liquidated / consequential damages</a:t>
                      </a:r>
                    </a:p>
                    <a:p>
                      <a:pPr marL="342900" marR="0" lvl="0" indent="-342900" algn="l" defTabSz="1828403"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Extended manufacturer’s warranties; warranty validation</a:t>
                      </a:r>
                    </a:p>
                    <a:p>
                      <a:pPr marL="342900" marR="0" lvl="0" indent="-342900" algn="l" defTabSz="1828403"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Exclusions where appropriate</a:t>
                      </a:r>
                    </a:p>
                  </a:txBody>
                  <a:tcPr marL="34290" marR="34290" anchor="ctr">
                    <a:lnL w="12700" cap="flat" cmpd="sng" algn="ctr">
                      <a:solidFill>
                        <a:sysClr val="window" lastClr="FFFFFF"/>
                      </a:solidFill>
                      <a:prstDash val="solid"/>
                      <a:round/>
                      <a:headEnd type="none" w="med" len="med"/>
                      <a:tailEnd type="none" w="med" len="med"/>
                    </a:lnL>
                    <a:lnR w="12700" cmpd="sng">
                      <a:solidFill>
                        <a:sysClr val="window" lastClr="FFFFFF"/>
                      </a:solidFill>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5A84">
                        <a:tint val="20000"/>
                      </a:srgbClr>
                    </a:solidFill>
                  </a:tcPr>
                </a:tc>
                <a:extLst>
                  <a:ext uri="{0D108BD9-81ED-4DB2-BD59-A6C34878D82A}">
                    <a16:rowId xmlns="" xmlns:a16="http://schemas.microsoft.com/office/drawing/2014/main" val="1542654954"/>
                  </a:ext>
                </a:extLst>
              </a:tr>
              <a:tr h="457200">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lvl="0" indent="0" algn="l" defTabSz="1828952" rtl="0" eaLnBrk="1" fontAlgn="auto" latinLnBrk="0" hangingPunct="1">
                        <a:lnSpc>
                          <a:spcPct val="100000"/>
                        </a:lnSpc>
                        <a:spcBef>
                          <a:spcPts val="300"/>
                        </a:spcBef>
                        <a:spcAft>
                          <a:spcPts val="300"/>
                        </a:spcAft>
                        <a:buClrTx/>
                        <a:buSzTx/>
                        <a:buFontTx/>
                        <a:buNone/>
                        <a:tabLst/>
                        <a:defRPr/>
                      </a:pPr>
                      <a:r>
                        <a:rPr lang="en-US" sz="1000" b="1" dirty="0">
                          <a:effectLst/>
                          <a:latin typeface="Arial" panose="020B0604020202020204" pitchFamily="34" charset="0"/>
                          <a:ea typeface="Times New Roman" panose="02020603050405020304" pitchFamily="18" charset="0"/>
                          <a:cs typeface="Arial" panose="020B0604020202020204" pitchFamily="34" charset="0"/>
                        </a:rPr>
                        <a:t>Level 3 Impact</a:t>
                      </a:r>
                      <a:r>
                        <a:rPr lang="en-US" sz="1000" dirty="0">
                          <a:effectLst/>
                          <a:latin typeface="Arial" panose="020B0604020202020204" pitchFamily="34" charset="0"/>
                          <a:ea typeface="Times New Roman" panose="02020603050405020304" pitchFamily="18" charset="0"/>
                          <a:cs typeface="Arial" panose="020B0604020202020204" pitchFamily="34" charset="0"/>
                        </a:rPr>
                        <a:t>: Significant | </a:t>
                      </a:r>
                      <a:r>
                        <a:rPr lang="en-US" sz="1000" b="1" dirty="0">
                          <a:effectLst/>
                          <a:latin typeface="Arial" panose="020B0604020202020204" pitchFamily="34" charset="0"/>
                          <a:ea typeface="Times New Roman" panose="02020603050405020304" pitchFamily="18" charset="0"/>
                          <a:cs typeface="Arial" panose="020B0604020202020204" pitchFamily="34" charset="0"/>
                        </a:rPr>
                        <a:t>Level 1</a:t>
                      </a:r>
                      <a:r>
                        <a:rPr lang="en-US" sz="1000" dirty="0">
                          <a:effectLst/>
                          <a:latin typeface="Arial" panose="020B0604020202020204" pitchFamily="34" charset="0"/>
                          <a:ea typeface="Times New Roman" panose="02020603050405020304" pitchFamily="18" charset="0"/>
                          <a:cs typeface="Arial" panose="020B0604020202020204" pitchFamily="34" charset="0"/>
                        </a:rPr>
                        <a:t> </a:t>
                      </a:r>
                      <a:r>
                        <a:rPr lang="en-US" sz="1000" b="1" dirty="0">
                          <a:effectLst/>
                          <a:latin typeface="Arial" panose="020B0604020202020204" pitchFamily="34" charset="0"/>
                          <a:ea typeface="Times New Roman" panose="02020603050405020304" pitchFamily="18" charset="0"/>
                          <a:cs typeface="Arial" panose="020B0604020202020204" pitchFamily="34" charset="0"/>
                        </a:rPr>
                        <a:t>Probability</a:t>
                      </a:r>
                      <a:r>
                        <a:rPr lang="en-US" sz="1000" dirty="0">
                          <a:effectLst/>
                          <a:latin typeface="Arial" panose="020B0604020202020204" pitchFamily="34" charset="0"/>
                          <a:ea typeface="Times New Roman" panose="02020603050405020304" pitchFamily="18" charset="0"/>
                          <a:cs typeface="Arial" panose="020B0604020202020204" pitchFamily="34" charset="0"/>
                        </a:rPr>
                        <a:t>: Very Low (0% -10% w/</a:t>
                      </a:r>
                      <a:r>
                        <a:rPr lang="en-US" sz="1000" dirty="0" err="1">
                          <a:effectLst/>
                          <a:latin typeface="Arial" panose="020B0604020202020204" pitchFamily="34" charset="0"/>
                          <a:ea typeface="Times New Roman" panose="02020603050405020304" pitchFamily="18" charset="0"/>
                          <a:cs typeface="Arial" panose="020B0604020202020204" pitchFamily="34" charset="0"/>
                        </a:rPr>
                        <a:t>i</a:t>
                      </a:r>
                      <a:r>
                        <a:rPr lang="en-US" sz="1000" dirty="0">
                          <a:effectLst/>
                          <a:latin typeface="Arial" panose="020B0604020202020204" pitchFamily="34" charset="0"/>
                          <a:ea typeface="Times New Roman" panose="02020603050405020304" pitchFamily="18" charset="0"/>
                          <a:cs typeface="Arial" panose="020B0604020202020204" pitchFamily="34" charset="0"/>
                        </a:rPr>
                        <a:t> 5 years)</a:t>
                      </a:r>
                    </a:p>
                  </a:txBody>
                  <a:tcPr marL="34290" marR="3429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5A84">
                        <a:tint val="20000"/>
                      </a:srgbClr>
                    </a:solidFill>
                  </a:tcPr>
                </a:tc>
                <a:tc vMerge="1">
                  <a:txBody>
                    <a:bodyPr/>
                    <a:lstStyle/>
                    <a:p>
                      <a:endParaRPr lang="en-US"/>
                    </a:p>
                  </a:txBody>
                  <a:tcPr/>
                </a:tc>
                <a:extLst>
                  <a:ext uri="{0D108BD9-81ED-4DB2-BD59-A6C34878D82A}">
                    <a16:rowId xmlns="" xmlns:a16="http://schemas.microsoft.com/office/drawing/2014/main" val="995307669"/>
                  </a:ext>
                </a:extLst>
              </a:tr>
              <a:tr h="548640">
                <a:tc rowSpan="2">
                  <a:txBody>
                    <a:bodyPr/>
                    <a:lstStyle>
                      <a:lvl1pPr marL="0" algn="l" defTabSz="1828403" rtl="0" eaLnBrk="1" latinLnBrk="0" hangingPunct="1">
                        <a:defRPr sz="3599" b="1" kern="1200">
                          <a:solidFill>
                            <a:schemeClr val="lt1"/>
                          </a:solidFill>
                          <a:latin typeface="Liberation Sans"/>
                        </a:defRPr>
                      </a:lvl1pPr>
                      <a:lvl2pPr marL="914201" algn="l" defTabSz="1828403" rtl="0" eaLnBrk="1" latinLnBrk="0" hangingPunct="1">
                        <a:defRPr sz="3599" b="1" kern="1200">
                          <a:solidFill>
                            <a:schemeClr val="lt1"/>
                          </a:solidFill>
                          <a:latin typeface="Liberation Sans"/>
                        </a:defRPr>
                      </a:lvl2pPr>
                      <a:lvl3pPr marL="1828403" algn="l" defTabSz="1828403" rtl="0" eaLnBrk="1" latinLnBrk="0" hangingPunct="1">
                        <a:defRPr sz="3599" b="1" kern="1200">
                          <a:solidFill>
                            <a:schemeClr val="lt1"/>
                          </a:solidFill>
                          <a:latin typeface="Liberation Sans"/>
                        </a:defRPr>
                      </a:lvl3pPr>
                      <a:lvl4pPr marL="2742606" algn="l" defTabSz="1828403" rtl="0" eaLnBrk="1" latinLnBrk="0" hangingPunct="1">
                        <a:defRPr sz="3599" b="1" kern="1200">
                          <a:solidFill>
                            <a:schemeClr val="lt1"/>
                          </a:solidFill>
                          <a:latin typeface="Liberation Sans"/>
                        </a:defRPr>
                      </a:lvl4pPr>
                      <a:lvl5pPr marL="3656808" algn="l" defTabSz="1828403" rtl="0" eaLnBrk="1" latinLnBrk="0" hangingPunct="1">
                        <a:defRPr sz="3599" b="1" kern="1200">
                          <a:solidFill>
                            <a:schemeClr val="lt1"/>
                          </a:solidFill>
                          <a:latin typeface="Liberation Sans"/>
                        </a:defRPr>
                      </a:lvl5pPr>
                      <a:lvl6pPr marL="4571009" algn="l" defTabSz="1828403" rtl="0" eaLnBrk="1" latinLnBrk="0" hangingPunct="1">
                        <a:defRPr sz="3599" b="1" kern="1200">
                          <a:solidFill>
                            <a:schemeClr val="lt1"/>
                          </a:solidFill>
                          <a:latin typeface="Liberation Sans"/>
                        </a:defRPr>
                      </a:lvl6pPr>
                      <a:lvl7pPr marL="5485210" algn="l" defTabSz="1828403" rtl="0" eaLnBrk="1" latinLnBrk="0" hangingPunct="1">
                        <a:defRPr sz="3599" b="1" kern="1200">
                          <a:solidFill>
                            <a:schemeClr val="lt1"/>
                          </a:solidFill>
                          <a:latin typeface="Liberation Sans"/>
                        </a:defRPr>
                      </a:lvl7pPr>
                      <a:lvl8pPr marL="6399412" algn="l" defTabSz="1828403" rtl="0" eaLnBrk="1" latinLnBrk="0" hangingPunct="1">
                        <a:defRPr sz="3599" b="1" kern="1200">
                          <a:solidFill>
                            <a:schemeClr val="lt1"/>
                          </a:solidFill>
                          <a:latin typeface="Liberation Sans"/>
                        </a:defRPr>
                      </a:lvl8pPr>
                      <a:lvl9pPr marL="7313614" algn="l" defTabSz="1828403" rtl="0" eaLnBrk="1" latinLnBrk="0" hangingPunct="1">
                        <a:defRPr sz="3599" b="1" kern="1200">
                          <a:solidFill>
                            <a:schemeClr val="lt1"/>
                          </a:solidFill>
                          <a:latin typeface="Liberation Sans"/>
                        </a:defRPr>
                      </a:lvl9pPr>
                    </a:lstStyle>
                    <a:p>
                      <a:pPr marL="0" marR="96520" lvl="0" indent="0" algn="ctr">
                        <a:spcBef>
                          <a:spcPts val="300"/>
                        </a:spcBef>
                        <a:spcAft>
                          <a:spcPts val="300"/>
                        </a:spcAft>
                        <a:buFont typeface="+mj-lt"/>
                        <a:buNone/>
                      </a:pPr>
                      <a:r>
                        <a:rPr lang="en-US" sz="10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4.</a:t>
                      </a:r>
                    </a:p>
                  </a:txBody>
                  <a:tcPr marL="17364" marR="17364" marT="0" marB="0" anchor="ctr">
                    <a:lnL w="12700" cmpd="sng">
                      <a:solidFill>
                        <a:sysClr val="window" lastClr="FFFFFF"/>
                      </a:solidFill>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5A84"/>
                    </a:solidFill>
                  </a:tcPr>
                </a:tc>
                <a:tc rowSpan="2">
                  <a:txBody>
                    <a:bodyPr/>
                    <a:lstStyle>
                      <a:lvl1pPr marL="0" algn="l" defTabSz="1828403" rtl="0" eaLnBrk="1" latinLnBrk="0" hangingPunct="1">
                        <a:defRPr sz="3599" kern="1200">
                          <a:solidFill>
                            <a:schemeClr val="dk1"/>
                          </a:solidFill>
                          <a:latin typeface="Liberation Sans"/>
                        </a:defRPr>
                      </a:lvl1pPr>
                      <a:lvl2pPr marL="914201" algn="l" defTabSz="1828403" rtl="0" eaLnBrk="1" latinLnBrk="0" hangingPunct="1">
                        <a:defRPr sz="3599" kern="1200">
                          <a:solidFill>
                            <a:schemeClr val="dk1"/>
                          </a:solidFill>
                          <a:latin typeface="Liberation Sans"/>
                        </a:defRPr>
                      </a:lvl2pPr>
                      <a:lvl3pPr marL="1828403" algn="l" defTabSz="1828403" rtl="0" eaLnBrk="1" latinLnBrk="0" hangingPunct="1">
                        <a:defRPr sz="3599" kern="1200">
                          <a:solidFill>
                            <a:schemeClr val="dk1"/>
                          </a:solidFill>
                          <a:latin typeface="Liberation Sans"/>
                        </a:defRPr>
                      </a:lvl3pPr>
                      <a:lvl4pPr marL="2742606" algn="l" defTabSz="1828403" rtl="0" eaLnBrk="1" latinLnBrk="0" hangingPunct="1">
                        <a:defRPr sz="3599" kern="1200">
                          <a:solidFill>
                            <a:schemeClr val="dk1"/>
                          </a:solidFill>
                          <a:latin typeface="Liberation Sans"/>
                        </a:defRPr>
                      </a:lvl4pPr>
                      <a:lvl5pPr marL="3656808" algn="l" defTabSz="1828403" rtl="0" eaLnBrk="1" latinLnBrk="0" hangingPunct="1">
                        <a:defRPr sz="3599" kern="1200">
                          <a:solidFill>
                            <a:schemeClr val="dk1"/>
                          </a:solidFill>
                          <a:latin typeface="Liberation Sans"/>
                        </a:defRPr>
                      </a:lvl5pPr>
                      <a:lvl6pPr marL="4571009" algn="l" defTabSz="1828403" rtl="0" eaLnBrk="1" latinLnBrk="0" hangingPunct="1">
                        <a:defRPr sz="3599" kern="1200">
                          <a:solidFill>
                            <a:schemeClr val="dk1"/>
                          </a:solidFill>
                          <a:latin typeface="Liberation Sans"/>
                        </a:defRPr>
                      </a:lvl6pPr>
                      <a:lvl7pPr marL="5485210" algn="l" defTabSz="1828403" rtl="0" eaLnBrk="1" latinLnBrk="0" hangingPunct="1">
                        <a:defRPr sz="3599" kern="1200">
                          <a:solidFill>
                            <a:schemeClr val="dk1"/>
                          </a:solidFill>
                          <a:latin typeface="Liberation Sans"/>
                        </a:defRPr>
                      </a:lvl7pPr>
                      <a:lvl8pPr marL="6399412" algn="l" defTabSz="1828403" rtl="0" eaLnBrk="1" latinLnBrk="0" hangingPunct="1">
                        <a:defRPr sz="3599" kern="1200">
                          <a:solidFill>
                            <a:schemeClr val="dk1"/>
                          </a:solidFill>
                          <a:latin typeface="Liberation Sans"/>
                        </a:defRPr>
                      </a:lvl8pPr>
                      <a:lvl9pPr marL="7313614" algn="l" defTabSz="1828403" rtl="0" eaLnBrk="1" latinLnBrk="0" hangingPunct="1">
                        <a:defRPr sz="3599" kern="1200">
                          <a:solidFill>
                            <a:schemeClr val="dk1"/>
                          </a:solidFill>
                          <a:latin typeface="Liberation Sans"/>
                        </a:defRPr>
                      </a:lvl9pPr>
                    </a:lstStyle>
                    <a:p>
                      <a:pPr marL="0" marR="0" lvl="0" indent="0" algn="l" defTabSz="914400" rtl="0" eaLnBrk="1" fontAlgn="auto" latinLnBrk="0" hangingPunct="1">
                        <a:lnSpc>
                          <a:spcPct val="100000"/>
                        </a:lnSpc>
                        <a:spcBef>
                          <a:spcPts val="300"/>
                        </a:spcBef>
                        <a:spcAft>
                          <a:spcPts val="300"/>
                        </a:spcAft>
                        <a:buClrTx/>
                        <a:buSzTx/>
                        <a:buFontTx/>
                        <a:buNone/>
                        <a:tabLst/>
                        <a:defRPr/>
                      </a:pPr>
                      <a:r>
                        <a:rPr lang="en-US" sz="1000" b="1" dirty="0">
                          <a:latin typeface="Arial" panose="020B0604020202020204" pitchFamily="34" charset="0"/>
                          <a:cs typeface="Arial" panose="020B0604020202020204" pitchFamily="34" charset="0"/>
                        </a:rPr>
                        <a:t>Operations &amp; maintenance </a:t>
                      </a:r>
                      <a:r>
                        <a:rPr lang="en-US" sz="1000" b="1" dirty="0">
                          <a:effectLst/>
                          <a:latin typeface="Arial" panose="020B0604020202020204" pitchFamily="34" charset="0"/>
                          <a:ea typeface="Times New Roman" panose="02020603050405020304" pitchFamily="18" charset="0"/>
                          <a:cs typeface="Arial" panose="020B0604020202020204" pitchFamily="34" charset="0"/>
                        </a:rPr>
                        <a:t>risk (non-consumables; electric &amp; mech.)</a:t>
                      </a:r>
                    </a:p>
                    <a:p>
                      <a:pPr marL="0" marR="0" lvl="0" indent="0" algn="l" defTabSz="914400" rtl="0" eaLnBrk="1" fontAlgn="auto" latinLnBrk="0" hangingPunct="1">
                        <a:lnSpc>
                          <a:spcPct val="100000"/>
                        </a:lnSpc>
                        <a:spcBef>
                          <a:spcPts val="300"/>
                        </a:spcBef>
                        <a:spcAft>
                          <a:spcPts val="300"/>
                        </a:spcAft>
                        <a:buClrTx/>
                        <a:buSzTx/>
                        <a:buFontTx/>
                        <a:buNone/>
                        <a:tabLst/>
                        <a:defRPr/>
                      </a:pPr>
                      <a:endParaRPr lang="en-US" sz="1000" dirty="0">
                        <a:latin typeface="Arial" panose="020B0604020202020204" pitchFamily="34" charset="0"/>
                        <a:cs typeface="Arial" panose="020B0604020202020204" pitchFamily="34" charset="0"/>
                      </a:endParaRPr>
                    </a:p>
                  </a:txBody>
                  <a:tcPr marL="34290" marR="3429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5A84">
                        <a:tint val="20000"/>
                      </a:srgbClr>
                    </a:solidFill>
                  </a:tcPr>
                </a:tc>
                <a:tc rowSpan="2">
                  <a:txBody>
                    <a:bodyPr/>
                    <a:lstStyle>
                      <a:lvl1pPr marL="0" algn="l" defTabSz="1828403" rtl="0" eaLnBrk="1" latinLnBrk="0" hangingPunct="1">
                        <a:defRPr sz="3599" kern="1200">
                          <a:solidFill>
                            <a:schemeClr val="dk1"/>
                          </a:solidFill>
                          <a:latin typeface="Liberation Sans"/>
                        </a:defRPr>
                      </a:lvl1pPr>
                      <a:lvl2pPr marL="914201" algn="l" defTabSz="1828403" rtl="0" eaLnBrk="1" latinLnBrk="0" hangingPunct="1">
                        <a:defRPr sz="3599" kern="1200">
                          <a:solidFill>
                            <a:schemeClr val="dk1"/>
                          </a:solidFill>
                          <a:latin typeface="Liberation Sans"/>
                        </a:defRPr>
                      </a:lvl2pPr>
                      <a:lvl3pPr marL="1828403" algn="l" defTabSz="1828403" rtl="0" eaLnBrk="1" latinLnBrk="0" hangingPunct="1">
                        <a:defRPr sz="3599" kern="1200">
                          <a:solidFill>
                            <a:schemeClr val="dk1"/>
                          </a:solidFill>
                          <a:latin typeface="Liberation Sans"/>
                        </a:defRPr>
                      </a:lvl3pPr>
                      <a:lvl4pPr marL="2742606" algn="l" defTabSz="1828403" rtl="0" eaLnBrk="1" latinLnBrk="0" hangingPunct="1">
                        <a:defRPr sz="3599" kern="1200">
                          <a:solidFill>
                            <a:schemeClr val="dk1"/>
                          </a:solidFill>
                          <a:latin typeface="Liberation Sans"/>
                        </a:defRPr>
                      </a:lvl4pPr>
                      <a:lvl5pPr marL="3656808" algn="l" defTabSz="1828403" rtl="0" eaLnBrk="1" latinLnBrk="0" hangingPunct="1">
                        <a:defRPr sz="3599" kern="1200">
                          <a:solidFill>
                            <a:schemeClr val="dk1"/>
                          </a:solidFill>
                          <a:latin typeface="Liberation Sans"/>
                        </a:defRPr>
                      </a:lvl5pPr>
                      <a:lvl6pPr marL="4571009" algn="l" defTabSz="1828403" rtl="0" eaLnBrk="1" latinLnBrk="0" hangingPunct="1">
                        <a:defRPr sz="3599" kern="1200">
                          <a:solidFill>
                            <a:schemeClr val="dk1"/>
                          </a:solidFill>
                          <a:latin typeface="Liberation Sans"/>
                        </a:defRPr>
                      </a:lvl6pPr>
                      <a:lvl7pPr marL="5485210" algn="l" defTabSz="1828403" rtl="0" eaLnBrk="1" latinLnBrk="0" hangingPunct="1">
                        <a:defRPr sz="3599" kern="1200">
                          <a:solidFill>
                            <a:schemeClr val="dk1"/>
                          </a:solidFill>
                          <a:latin typeface="Liberation Sans"/>
                        </a:defRPr>
                      </a:lvl7pPr>
                      <a:lvl8pPr marL="6399412" algn="l" defTabSz="1828403" rtl="0" eaLnBrk="1" latinLnBrk="0" hangingPunct="1">
                        <a:defRPr sz="3599" kern="1200">
                          <a:solidFill>
                            <a:schemeClr val="dk1"/>
                          </a:solidFill>
                          <a:latin typeface="Liberation Sans"/>
                        </a:defRPr>
                      </a:lvl8pPr>
                      <a:lvl9pPr marL="7313614" algn="l" defTabSz="1828403" rtl="0" eaLnBrk="1" latinLnBrk="0" hangingPunct="1">
                        <a:defRPr sz="3599" kern="1200">
                          <a:solidFill>
                            <a:schemeClr val="dk1"/>
                          </a:solidFill>
                          <a:latin typeface="Liberation Sans"/>
                        </a:defRPr>
                      </a:lvl9pPr>
                    </a:lstStyle>
                    <a:p>
                      <a:pPr marL="0" marR="0" algn="ctr">
                        <a:spcBef>
                          <a:spcPts val="300"/>
                        </a:spcBef>
                        <a:spcAft>
                          <a:spcPts val="300"/>
                        </a:spcAft>
                      </a:pPr>
                      <a:r>
                        <a:rPr lang="en-US" sz="1000" dirty="0">
                          <a:effectLst/>
                          <a:latin typeface="Arial" panose="020B0604020202020204" pitchFamily="34" charset="0"/>
                          <a:ea typeface="Times New Roman" panose="02020603050405020304" pitchFamily="18" charset="0"/>
                          <a:cs typeface="Arial" panose="020B0604020202020204" pitchFamily="34" charset="0"/>
                        </a:rPr>
                        <a:t>F,O</a:t>
                      </a:r>
                    </a:p>
                  </a:txBody>
                  <a:tcPr marL="34290" marR="3429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5A84">
                        <a:tint val="20000"/>
                      </a:srgbClr>
                    </a:solidFill>
                  </a:tcPr>
                </a:tc>
                <a:tc>
                  <a:txBody>
                    <a:bodyPr/>
                    <a:lstStyle/>
                    <a:p>
                      <a:pPr marL="0" marR="0" algn="l">
                        <a:spcBef>
                          <a:spcPts val="300"/>
                        </a:spcBef>
                        <a:spcAft>
                          <a:spcPts val="300"/>
                        </a:spcAft>
                      </a:pPr>
                      <a:r>
                        <a:rPr lang="en-US" sz="1000" dirty="0">
                          <a:effectLst/>
                          <a:latin typeface="Arial" panose="020B0604020202020204" pitchFamily="34" charset="0"/>
                          <a:ea typeface="Times New Roman" panose="02020603050405020304" pitchFamily="18" charset="0"/>
                          <a:cs typeface="Arial" panose="020B0604020202020204" pitchFamily="34" charset="0"/>
                        </a:rPr>
                        <a:t>If the cost to Duke, directly or via subcontract, to maintain and operate systems under its management exceeds what is included in deal pricing and related contingencies, then Duke will be required to bear the additional expenses.</a:t>
                      </a:r>
                    </a:p>
                  </a:txBody>
                  <a:tcPr marL="34290" marR="3429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5A84">
                        <a:tint val="20000"/>
                      </a:srgbClr>
                    </a:solidFill>
                  </a:tcPr>
                </a:tc>
                <a:tc rowSpan="2">
                  <a:txBody>
                    <a:bodyPr/>
                    <a:lstStyle>
                      <a:lvl1pPr marL="0" algn="l" defTabSz="1828403" rtl="0" eaLnBrk="1" latinLnBrk="0" hangingPunct="1">
                        <a:defRPr sz="3599" kern="1200">
                          <a:solidFill>
                            <a:schemeClr val="dk1"/>
                          </a:solidFill>
                          <a:latin typeface="Liberation Sans"/>
                        </a:defRPr>
                      </a:lvl1pPr>
                      <a:lvl2pPr marL="914201" algn="l" defTabSz="1828403" rtl="0" eaLnBrk="1" latinLnBrk="0" hangingPunct="1">
                        <a:defRPr sz="3599" kern="1200">
                          <a:solidFill>
                            <a:schemeClr val="dk1"/>
                          </a:solidFill>
                          <a:latin typeface="Liberation Sans"/>
                        </a:defRPr>
                      </a:lvl2pPr>
                      <a:lvl3pPr marL="1828403" algn="l" defTabSz="1828403" rtl="0" eaLnBrk="1" latinLnBrk="0" hangingPunct="1">
                        <a:defRPr sz="3599" kern="1200">
                          <a:solidFill>
                            <a:schemeClr val="dk1"/>
                          </a:solidFill>
                          <a:latin typeface="Liberation Sans"/>
                        </a:defRPr>
                      </a:lvl3pPr>
                      <a:lvl4pPr marL="2742606" algn="l" defTabSz="1828403" rtl="0" eaLnBrk="1" latinLnBrk="0" hangingPunct="1">
                        <a:defRPr sz="3599" kern="1200">
                          <a:solidFill>
                            <a:schemeClr val="dk1"/>
                          </a:solidFill>
                          <a:latin typeface="Liberation Sans"/>
                        </a:defRPr>
                      </a:lvl4pPr>
                      <a:lvl5pPr marL="3656808" algn="l" defTabSz="1828403" rtl="0" eaLnBrk="1" latinLnBrk="0" hangingPunct="1">
                        <a:defRPr sz="3599" kern="1200">
                          <a:solidFill>
                            <a:schemeClr val="dk1"/>
                          </a:solidFill>
                          <a:latin typeface="Liberation Sans"/>
                        </a:defRPr>
                      </a:lvl5pPr>
                      <a:lvl6pPr marL="4571009" algn="l" defTabSz="1828403" rtl="0" eaLnBrk="1" latinLnBrk="0" hangingPunct="1">
                        <a:defRPr sz="3599" kern="1200">
                          <a:solidFill>
                            <a:schemeClr val="dk1"/>
                          </a:solidFill>
                          <a:latin typeface="Liberation Sans"/>
                        </a:defRPr>
                      </a:lvl6pPr>
                      <a:lvl7pPr marL="5485210" algn="l" defTabSz="1828403" rtl="0" eaLnBrk="1" latinLnBrk="0" hangingPunct="1">
                        <a:defRPr sz="3599" kern="1200">
                          <a:solidFill>
                            <a:schemeClr val="dk1"/>
                          </a:solidFill>
                          <a:latin typeface="Liberation Sans"/>
                        </a:defRPr>
                      </a:lvl7pPr>
                      <a:lvl8pPr marL="6399412" algn="l" defTabSz="1828403" rtl="0" eaLnBrk="1" latinLnBrk="0" hangingPunct="1">
                        <a:defRPr sz="3599" kern="1200">
                          <a:solidFill>
                            <a:schemeClr val="dk1"/>
                          </a:solidFill>
                          <a:latin typeface="Liberation Sans"/>
                        </a:defRPr>
                      </a:lvl8pPr>
                      <a:lvl9pPr marL="7313614" algn="l" defTabSz="1828403" rtl="0" eaLnBrk="1" latinLnBrk="0" hangingPunct="1">
                        <a:defRPr sz="3599" kern="1200">
                          <a:solidFill>
                            <a:schemeClr val="dk1"/>
                          </a:solidFill>
                          <a:latin typeface="Liberation Sans"/>
                        </a:defRPr>
                      </a:lvl9pPr>
                    </a:lstStyle>
                    <a:p>
                      <a:pPr marL="342900" marR="0" indent="-342900">
                        <a:spcBef>
                          <a:spcPts val="0"/>
                        </a:spcBef>
                        <a:spcAft>
                          <a:spcPts val="0"/>
                        </a:spcAft>
                        <a:buFont typeface="Arial" panose="020B0604020202020204" pitchFamily="34" charset="0"/>
                        <a:buChar char="•"/>
                      </a:pPr>
                      <a:r>
                        <a:rPr lang="en-US" sz="10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Routine maintenance &amp; documentation</a:t>
                      </a:r>
                    </a:p>
                    <a:p>
                      <a:pPr marL="342900" marR="0" lvl="0" indent="-342900" algn="l" defTabSz="1828403"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Deployment of experienced operators with sufficient capital resources</a:t>
                      </a:r>
                    </a:p>
                    <a:p>
                      <a:pPr marL="342900" marR="0" indent="-342900">
                        <a:spcBef>
                          <a:spcPts val="0"/>
                        </a:spcBef>
                        <a:spcAft>
                          <a:spcPts val="0"/>
                        </a:spcAft>
                        <a:buFont typeface="Arial" panose="020B0604020202020204" pitchFamily="34" charset="0"/>
                        <a:buChar char="•"/>
                      </a:pPr>
                      <a:r>
                        <a:rPr lang="en-US" sz="10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Clear operating standards and performance metrics in contract</a:t>
                      </a:r>
                    </a:p>
                    <a:p>
                      <a:pPr marL="342900" marR="0" lvl="0" indent="-342900" algn="l" defTabSz="1828403"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Contractual provisions that disallow liquidated / consequential damages</a:t>
                      </a:r>
                    </a:p>
                    <a:p>
                      <a:pPr marL="342900" marR="0" lvl="0" indent="-342900" algn="l" defTabSz="1828403"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24x7 Duke onsite management</a:t>
                      </a:r>
                    </a:p>
                  </a:txBody>
                  <a:tcPr marL="34290" marR="34290" anchor="ctr">
                    <a:lnL w="12700" cap="flat" cmpd="sng" algn="ctr">
                      <a:solidFill>
                        <a:sysClr val="window" lastClr="FFFFFF"/>
                      </a:solidFill>
                      <a:prstDash val="solid"/>
                      <a:round/>
                      <a:headEnd type="none" w="med" len="med"/>
                      <a:tailEnd type="none" w="med" len="med"/>
                    </a:lnL>
                    <a:lnR w="12700" cmpd="sng">
                      <a:solidFill>
                        <a:sysClr val="window" lastClr="FFFFFF"/>
                      </a:solidFill>
                    </a:lnR>
                    <a:lnT w="381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5A84">
                        <a:tint val="20000"/>
                      </a:srgbClr>
                    </a:solidFill>
                  </a:tcPr>
                </a:tc>
                <a:extLst>
                  <a:ext uri="{0D108BD9-81ED-4DB2-BD59-A6C34878D82A}">
                    <a16:rowId xmlns="" xmlns:a16="http://schemas.microsoft.com/office/drawing/2014/main" val="1732712463"/>
                  </a:ext>
                </a:extLst>
              </a:tr>
              <a:tr h="495300">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lvl="0" indent="0" algn="l" defTabSz="1828952" rtl="0" eaLnBrk="1" fontAlgn="auto" latinLnBrk="0" hangingPunct="1">
                        <a:lnSpc>
                          <a:spcPct val="100000"/>
                        </a:lnSpc>
                        <a:spcBef>
                          <a:spcPts val="0"/>
                        </a:spcBef>
                        <a:spcAft>
                          <a:spcPts val="0"/>
                        </a:spcAft>
                        <a:buClrTx/>
                        <a:buSzTx/>
                        <a:buFontTx/>
                        <a:buNone/>
                        <a:tabLst/>
                        <a:defRPr/>
                      </a:pPr>
                      <a:r>
                        <a:rPr lang="en-US" sz="1000" b="1" dirty="0">
                          <a:effectLst/>
                          <a:latin typeface="Arial" panose="020B0604020202020204" pitchFamily="34" charset="0"/>
                          <a:ea typeface="Times New Roman" panose="02020603050405020304" pitchFamily="18" charset="0"/>
                          <a:cs typeface="Arial" panose="020B0604020202020204" pitchFamily="34" charset="0"/>
                        </a:rPr>
                        <a:t>Level 2 Impact</a:t>
                      </a:r>
                      <a:r>
                        <a:rPr lang="en-US" sz="1000" dirty="0">
                          <a:effectLst/>
                          <a:latin typeface="Arial" panose="020B0604020202020204" pitchFamily="34" charset="0"/>
                          <a:ea typeface="Times New Roman" panose="02020603050405020304" pitchFamily="18" charset="0"/>
                          <a:cs typeface="Arial" panose="020B0604020202020204" pitchFamily="34" charset="0"/>
                        </a:rPr>
                        <a:t>: Moderate | </a:t>
                      </a:r>
                      <a:r>
                        <a:rPr lang="en-US" sz="1000" b="1" dirty="0">
                          <a:effectLst/>
                          <a:latin typeface="Arial" panose="020B0604020202020204" pitchFamily="34" charset="0"/>
                          <a:ea typeface="Times New Roman" panose="02020603050405020304" pitchFamily="18" charset="0"/>
                          <a:cs typeface="Arial" panose="020B0604020202020204" pitchFamily="34" charset="0"/>
                        </a:rPr>
                        <a:t>Level 2 Probability</a:t>
                      </a:r>
                      <a:r>
                        <a:rPr lang="en-US" sz="1000" dirty="0">
                          <a:effectLst/>
                          <a:latin typeface="Arial" panose="020B0604020202020204" pitchFamily="34" charset="0"/>
                          <a:ea typeface="Times New Roman" panose="02020603050405020304" pitchFamily="18" charset="0"/>
                          <a:cs typeface="Arial" panose="020B0604020202020204" pitchFamily="34" charset="0"/>
                        </a:rPr>
                        <a:t>: Low (11% - 33% w/</a:t>
                      </a:r>
                      <a:r>
                        <a:rPr lang="en-US" sz="1000" dirty="0" err="1">
                          <a:effectLst/>
                          <a:latin typeface="Arial" panose="020B0604020202020204" pitchFamily="34" charset="0"/>
                          <a:ea typeface="Times New Roman" panose="02020603050405020304" pitchFamily="18" charset="0"/>
                          <a:cs typeface="Arial" panose="020B0604020202020204" pitchFamily="34" charset="0"/>
                        </a:rPr>
                        <a:t>i</a:t>
                      </a:r>
                      <a:r>
                        <a:rPr lang="en-US" sz="1000" dirty="0">
                          <a:effectLst/>
                          <a:latin typeface="Arial" panose="020B0604020202020204" pitchFamily="34" charset="0"/>
                          <a:ea typeface="Times New Roman" panose="02020603050405020304" pitchFamily="18" charset="0"/>
                          <a:cs typeface="Arial" panose="020B0604020202020204" pitchFamily="34" charset="0"/>
                        </a:rPr>
                        <a:t> 5 years) </a:t>
                      </a:r>
                    </a:p>
                  </a:txBody>
                  <a:tcPr marL="34290" marR="3429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5A84">
                        <a:tint val="20000"/>
                      </a:srgbClr>
                    </a:solidFill>
                  </a:tcPr>
                </a:tc>
                <a:tc vMerge="1">
                  <a:txBody>
                    <a:bodyPr/>
                    <a:lstStyle/>
                    <a:p>
                      <a:endParaRPr lang="en-US"/>
                    </a:p>
                  </a:txBody>
                  <a:tcPr/>
                </a:tc>
                <a:extLst>
                  <a:ext uri="{0D108BD9-81ED-4DB2-BD59-A6C34878D82A}">
                    <a16:rowId xmlns="" xmlns:a16="http://schemas.microsoft.com/office/drawing/2014/main" val="441744829"/>
                  </a:ext>
                </a:extLst>
              </a:tr>
              <a:tr h="434917">
                <a:tc rowSpan="2">
                  <a:txBody>
                    <a:bodyPr/>
                    <a:lstStyle>
                      <a:lvl1pPr marL="0" algn="l" defTabSz="1828403" rtl="0" eaLnBrk="1" latinLnBrk="0" hangingPunct="1">
                        <a:defRPr sz="3599" b="1" kern="1200">
                          <a:solidFill>
                            <a:schemeClr val="lt1"/>
                          </a:solidFill>
                          <a:latin typeface="Liberation Sans"/>
                        </a:defRPr>
                      </a:lvl1pPr>
                      <a:lvl2pPr marL="914201" algn="l" defTabSz="1828403" rtl="0" eaLnBrk="1" latinLnBrk="0" hangingPunct="1">
                        <a:defRPr sz="3599" b="1" kern="1200">
                          <a:solidFill>
                            <a:schemeClr val="lt1"/>
                          </a:solidFill>
                          <a:latin typeface="Liberation Sans"/>
                        </a:defRPr>
                      </a:lvl2pPr>
                      <a:lvl3pPr marL="1828403" algn="l" defTabSz="1828403" rtl="0" eaLnBrk="1" latinLnBrk="0" hangingPunct="1">
                        <a:defRPr sz="3599" b="1" kern="1200">
                          <a:solidFill>
                            <a:schemeClr val="lt1"/>
                          </a:solidFill>
                          <a:latin typeface="Liberation Sans"/>
                        </a:defRPr>
                      </a:lvl3pPr>
                      <a:lvl4pPr marL="2742606" algn="l" defTabSz="1828403" rtl="0" eaLnBrk="1" latinLnBrk="0" hangingPunct="1">
                        <a:defRPr sz="3599" b="1" kern="1200">
                          <a:solidFill>
                            <a:schemeClr val="lt1"/>
                          </a:solidFill>
                          <a:latin typeface="Liberation Sans"/>
                        </a:defRPr>
                      </a:lvl4pPr>
                      <a:lvl5pPr marL="3656808" algn="l" defTabSz="1828403" rtl="0" eaLnBrk="1" latinLnBrk="0" hangingPunct="1">
                        <a:defRPr sz="3599" b="1" kern="1200">
                          <a:solidFill>
                            <a:schemeClr val="lt1"/>
                          </a:solidFill>
                          <a:latin typeface="Liberation Sans"/>
                        </a:defRPr>
                      </a:lvl5pPr>
                      <a:lvl6pPr marL="4571009" algn="l" defTabSz="1828403" rtl="0" eaLnBrk="1" latinLnBrk="0" hangingPunct="1">
                        <a:defRPr sz="3599" b="1" kern="1200">
                          <a:solidFill>
                            <a:schemeClr val="lt1"/>
                          </a:solidFill>
                          <a:latin typeface="Liberation Sans"/>
                        </a:defRPr>
                      </a:lvl6pPr>
                      <a:lvl7pPr marL="5485210" algn="l" defTabSz="1828403" rtl="0" eaLnBrk="1" latinLnBrk="0" hangingPunct="1">
                        <a:defRPr sz="3599" b="1" kern="1200">
                          <a:solidFill>
                            <a:schemeClr val="lt1"/>
                          </a:solidFill>
                          <a:latin typeface="Liberation Sans"/>
                        </a:defRPr>
                      </a:lvl7pPr>
                      <a:lvl8pPr marL="6399412" algn="l" defTabSz="1828403" rtl="0" eaLnBrk="1" latinLnBrk="0" hangingPunct="1">
                        <a:defRPr sz="3599" b="1" kern="1200">
                          <a:solidFill>
                            <a:schemeClr val="lt1"/>
                          </a:solidFill>
                          <a:latin typeface="Liberation Sans"/>
                        </a:defRPr>
                      </a:lvl8pPr>
                      <a:lvl9pPr marL="7313614" algn="l" defTabSz="1828403" rtl="0" eaLnBrk="1" latinLnBrk="0" hangingPunct="1">
                        <a:defRPr sz="3599" b="1" kern="1200">
                          <a:solidFill>
                            <a:schemeClr val="lt1"/>
                          </a:solidFill>
                          <a:latin typeface="Liberation Sans"/>
                        </a:defRPr>
                      </a:lvl9pPr>
                    </a:lstStyle>
                    <a:p>
                      <a:pPr marL="0" marR="96520" lvl="0" indent="0" algn="ctr">
                        <a:spcBef>
                          <a:spcPts val="300"/>
                        </a:spcBef>
                        <a:spcAft>
                          <a:spcPts val="300"/>
                        </a:spcAft>
                        <a:buFont typeface="+mj-lt"/>
                        <a:buNone/>
                      </a:pPr>
                      <a:r>
                        <a:rPr lang="en-US" sz="10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5.</a:t>
                      </a:r>
                    </a:p>
                  </a:txBody>
                  <a:tcPr marL="17364" marR="17364" marT="0" marB="0"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5A84"/>
                    </a:solidFill>
                  </a:tcPr>
                </a:tc>
                <a:tc rowSpan="2">
                  <a:txBody>
                    <a:bodyPr/>
                    <a:lstStyle>
                      <a:lvl1pPr marL="0" algn="l" defTabSz="1828403" rtl="0" eaLnBrk="1" latinLnBrk="0" hangingPunct="1">
                        <a:defRPr sz="3599" kern="1200">
                          <a:solidFill>
                            <a:schemeClr val="dk1"/>
                          </a:solidFill>
                          <a:latin typeface="Liberation Sans"/>
                        </a:defRPr>
                      </a:lvl1pPr>
                      <a:lvl2pPr marL="914201" algn="l" defTabSz="1828403" rtl="0" eaLnBrk="1" latinLnBrk="0" hangingPunct="1">
                        <a:defRPr sz="3599" kern="1200">
                          <a:solidFill>
                            <a:schemeClr val="dk1"/>
                          </a:solidFill>
                          <a:latin typeface="Liberation Sans"/>
                        </a:defRPr>
                      </a:lvl2pPr>
                      <a:lvl3pPr marL="1828403" algn="l" defTabSz="1828403" rtl="0" eaLnBrk="1" latinLnBrk="0" hangingPunct="1">
                        <a:defRPr sz="3599" kern="1200">
                          <a:solidFill>
                            <a:schemeClr val="dk1"/>
                          </a:solidFill>
                          <a:latin typeface="Liberation Sans"/>
                        </a:defRPr>
                      </a:lvl3pPr>
                      <a:lvl4pPr marL="2742606" algn="l" defTabSz="1828403" rtl="0" eaLnBrk="1" latinLnBrk="0" hangingPunct="1">
                        <a:defRPr sz="3599" kern="1200">
                          <a:solidFill>
                            <a:schemeClr val="dk1"/>
                          </a:solidFill>
                          <a:latin typeface="Liberation Sans"/>
                        </a:defRPr>
                      </a:lvl4pPr>
                      <a:lvl5pPr marL="3656808" algn="l" defTabSz="1828403" rtl="0" eaLnBrk="1" latinLnBrk="0" hangingPunct="1">
                        <a:defRPr sz="3599" kern="1200">
                          <a:solidFill>
                            <a:schemeClr val="dk1"/>
                          </a:solidFill>
                          <a:latin typeface="Liberation Sans"/>
                        </a:defRPr>
                      </a:lvl5pPr>
                      <a:lvl6pPr marL="4571009" algn="l" defTabSz="1828403" rtl="0" eaLnBrk="1" latinLnBrk="0" hangingPunct="1">
                        <a:defRPr sz="3599" kern="1200">
                          <a:solidFill>
                            <a:schemeClr val="dk1"/>
                          </a:solidFill>
                          <a:latin typeface="Liberation Sans"/>
                        </a:defRPr>
                      </a:lvl6pPr>
                      <a:lvl7pPr marL="5485210" algn="l" defTabSz="1828403" rtl="0" eaLnBrk="1" latinLnBrk="0" hangingPunct="1">
                        <a:defRPr sz="3599" kern="1200">
                          <a:solidFill>
                            <a:schemeClr val="dk1"/>
                          </a:solidFill>
                          <a:latin typeface="Liberation Sans"/>
                        </a:defRPr>
                      </a:lvl7pPr>
                      <a:lvl8pPr marL="6399412" algn="l" defTabSz="1828403" rtl="0" eaLnBrk="1" latinLnBrk="0" hangingPunct="1">
                        <a:defRPr sz="3599" kern="1200">
                          <a:solidFill>
                            <a:schemeClr val="dk1"/>
                          </a:solidFill>
                          <a:latin typeface="Liberation Sans"/>
                        </a:defRPr>
                      </a:lvl8pPr>
                      <a:lvl9pPr marL="7313614" algn="l" defTabSz="1828403" rtl="0" eaLnBrk="1" latinLnBrk="0" hangingPunct="1">
                        <a:defRPr sz="3599" kern="1200">
                          <a:solidFill>
                            <a:schemeClr val="dk1"/>
                          </a:solidFill>
                          <a:latin typeface="Liberation Sans"/>
                        </a:defRPr>
                      </a:lvl9pPr>
                    </a:lstStyle>
                    <a:p>
                      <a:pPr marL="0" marR="0" lvl="0" indent="0" algn="l" defTabSz="914400" rtl="0" eaLnBrk="1" fontAlgn="auto" latinLnBrk="0" hangingPunct="1">
                        <a:lnSpc>
                          <a:spcPct val="100000"/>
                        </a:lnSpc>
                        <a:spcBef>
                          <a:spcPts val="300"/>
                        </a:spcBef>
                        <a:spcAft>
                          <a:spcPts val="300"/>
                        </a:spcAft>
                        <a:buClrTx/>
                        <a:buSzTx/>
                        <a:buFontTx/>
                        <a:buNone/>
                        <a:tabLst/>
                        <a:defRPr/>
                      </a:pPr>
                      <a:r>
                        <a:rPr lang="en-US" sz="1000" b="1" dirty="0">
                          <a:effectLst/>
                          <a:latin typeface="Arial" panose="020B0604020202020204" pitchFamily="34" charset="0"/>
                          <a:ea typeface="Times New Roman" panose="02020603050405020304" pitchFamily="18" charset="0"/>
                          <a:cs typeface="Arial" panose="020B0604020202020204" pitchFamily="34" charset="0"/>
                        </a:rPr>
                        <a:t>Contract structure &amp; execution risk</a:t>
                      </a:r>
                    </a:p>
                  </a:txBody>
                  <a:tcPr marL="34290" marR="3429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5A84">
                        <a:tint val="20000"/>
                      </a:srgbClr>
                    </a:solidFill>
                  </a:tcPr>
                </a:tc>
                <a:tc rowSpan="2">
                  <a:txBody>
                    <a:bodyPr/>
                    <a:lstStyle>
                      <a:lvl1pPr marL="0" algn="l" defTabSz="1828403" rtl="0" eaLnBrk="1" latinLnBrk="0" hangingPunct="1">
                        <a:defRPr sz="3599" kern="1200">
                          <a:solidFill>
                            <a:schemeClr val="dk1"/>
                          </a:solidFill>
                          <a:latin typeface="Liberation Sans"/>
                        </a:defRPr>
                      </a:lvl1pPr>
                      <a:lvl2pPr marL="914201" algn="l" defTabSz="1828403" rtl="0" eaLnBrk="1" latinLnBrk="0" hangingPunct="1">
                        <a:defRPr sz="3599" kern="1200">
                          <a:solidFill>
                            <a:schemeClr val="dk1"/>
                          </a:solidFill>
                          <a:latin typeface="Liberation Sans"/>
                        </a:defRPr>
                      </a:lvl2pPr>
                      <a:lvl3pPr marL="1828403" algn="l" defTabSz="1828403" rtl="0" eaLnBrk="1" latinLnBrk="0" hangingPunct="1">
                        <a:defRPr sz="3599" kern="1200">
                          <a:solidFill>
                            <a:schemeClr val="dk1"/>
                          </a:solidFill>
                          <a:latin typeface="Liberation Sans"/>
                        </a:defRPr>
                      </a:lvl3pPr>
                      <a:lvl4pPr marL="2742606" algn="l" defTabSz="1828403" rtl="0" eaLnBrk="1" latinLnBrk="0" hangingPunct="1">
                        <a:defRPr sz="3599" kern="1200">
                          <a:solidFill>
                            <a:schemeClr val="dk1"/>
                          </a:solidFill>
                          <a:latin typeface="Liberation Sans"/>
                        </a:defRPr>
                      </a:lvl4pPr>
                      <a:lvl5pPr marL="3656808" algn="l" defTabSz="1828403" rtl="0" eaLnBrk="1" latinLnBrk="0" hangingPunct="1">
                        <a:defRPr sz="3599" kern="1200">
                          <a:solidFill>
                            <a:schemeClr val="dk1"/>
                          </a:solidFill>
                          <a:latin typeface="Liberation Sans"/>
                        </a:defRPr>
                      </a:lvl5pPr>
                      <a:lvl6pPr marL="4571009" algn="l" defTabSz="1828403" rtl="0" eaLnBrk="1" latinLnBrk="0" hangingPunct="1">
                        <a:defRPr sz="3599" kern="1200">
                          <a:solidFill>
                            <a:schemeClr val="dk1"/>
                          </a:solidFill>
                          <a:latin typeface="Liberation Sans"/>
                        </a:defRPr>
                      </a:lvl6pPr>
                      <a:lvl7pPr marL="5485210" algn="l" defTabSz="1828403" rtl="0" eaLnBrk="1" latinLnBrk="0" hangingPunct="1">
                        <a:defRPr sz="3599" kern="1200">
                          <a:solidFill>
                            <a:schemeClr val="dk1"/>
                          </a:solidFill>
                          <a:latin typeface="Liberation Sans"/>
                        </a:defRPr>
                      </a:lvl7pPr>
                      <a:lvl8pPr marL="6399412" algn="l" defTabSz="1828403" rtl="0" eaLnBrk="1" latinLnBrk="0" hangingPunct="1">
                        <a:defRPr sz="3599" kern="1200">
                          <a:solidFill>
                            <a:schemeClr val="dk1"/>
                          </a:solidFill>
                          <a:latin typeface="Liberation Sans"/>
                        </a:defRPr>
                      </a:lvl8pPr>
                      <a:lvl9pPr marL="7313614" algn="l" defTabSz="1828403" rtl="0" eaLnBrk="1" latinLnBrk="0" hangingPunct="1">
                        <a:defRPr sz="3599" kern="1200">
                          <a:solidFill>
                            <a:schemeClr val="dk1"/>
                          </a:solidFill>
                          <a:latin typeface="Liberation Sans"/>
                        </a:defRPr>
                      </a:lvl9pPr>
                    </a:lstStyle>
                    <a:p>
                      <a:pPr marL="0" marR="0" lvl="0" indent="0" algn="ctr" defTabSz="914400" rtl="0" eaLnBrk="1" fontAlgn="auto" latinLnBrk="0" hangingPunct="1">
                        <a:lnSpc>
                          <a:spcPct val="100000"/>
                        </a:lnSpc>
                        <a:spcBef>
                          <a:spcPts val="300"/>
                        </a:spcBef>
                        <a:spcAft>
                          <a:spcPts val="300"/>
                        </a:spcAft>
                        <a:buClrTx/>
                        <a:buSzTx/>
                        <a:buFontTx/>
                        <a:buNone/>
                        <a:tabLst/>
                        <a:defRPr/>
                      </a:pPr>
                      <a:r>
                        <a:rPr lang="en-US" sz="1000" dirty="0">
                          <a:effectLst/>
                          <a:latin typeface="Arial" panose="020B0604020202020204" pitchFamily="34" charset="0"/>
                          <a:ea typeface="Times New Roman" panose="02020603050405020304" pitchFamily="18" charset="0"/>
                          <a:cs typeface="Arial" panose="020B0604020202020204" pitchFamily="34" charset="0"/>
                        </a:rPr>
                        <a:t>F</a:t>
                      </a:r>
                    </a:p>
                  </a:txBody>
                  <a:tcPr marL="34290" marR="3429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5A84">
                        <a:tint val="20000"/>
                      </a:srgbClr>
                    </a:solidFill>
                  </a:tcPr>
                </a:tc>
                <a:tc>
                  <a:txBody>
                    <a:bodyPr/>
                    <a:lstStyle/>
                    <a:p>
                      <a:pPr marL="0" marR="0" lvl="0" indent="0" algn="l" defTabSz="914400" rtl="0" eaLnBrk="1" fontAlgn="auto" latinLnBrk="0" hangingPunct="1">
                        <a:lnSpc>
                          <a:spcPct val="100000"/>
                        </a:lnSpc>
                        <a:spcBef>
                          <a:spcPts val="300"/>
                        </a:spcBef>
                        <a:spcAft>
                          <a:spcPts val="300"/>
                        </a:spcAft>
                        <a:buClrTx/>
                        <a:buSzTx/>
                        <a:buFontTx/>
                        <a:buNone/>
                        <a:tabLst/>
                        <a:defRPr/>
                      </a:pPr>
                      <a:r>
                        <a:rPr lang="en-US" sz="1000" dirty="0">
                          <a:effectLst/>
                          <a:latin typeface="Arial" panose="020B0604020202020204" pitchFamily="34" charset="0"/>
                          <a:ea typeface="Times New Roman" panose="02020603050405020304" pitchFamily="18" charset="0"/>
                          <a:cs typeface="Arial" panose="020B0604020202020204" pitchFamily="34" charset="0"/>
                        </a:rPr>
                        <a:t>If contracts do not adequately protect us against the above risks then we can be confronted with additional negative financial impact.  </a:t>
                      </a:r>
                    </a:p>
                  </a:txBody>
                  <a:tcPr marL="34290" marR="3429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5A84">
                        <a:tint val="20000"/>
                      </a:srgbClr>
                    </a:solidFill>
                  </a:tcPr>
                </a:tc>
                <a:tc rowSpan="2">
                  <a:txBody>
                    <a:bodyPr/>
                    <a:lstStyle>
                      <a:lvl1pPr marL="0" algn="l" defTabSz="1828403" rtl="0" eaLnBrk="1" latinLnBrk="0" hangingPunct="1">
                        <a:defRPr sz="3599" kern="1200">
                          <a:solidFill>
                            <a:schemeClr val="dk1"/>
                          </a:solidFill>
                          <a:latin typeface="Liberation Sans"/>
                        </a:defRPr>
                      </a:lvl1pPr>
                      <a:lvl2pPr marL="914201" algn="l" defTabSz="1828403" rtl="0" eaLnBrk="1" latinLnBrk="0" hangingPunct="1">
                        <a:defRPr sz="3599" kern="1200">
                          <a:solidFill>
                            <a:schemeClr val="dk1"/>
                          </a:solidFill>
                          <a:latin typeface="Liberation Sans"/>
                        </a:defRPr>
                      </a:lvl2pPr>
                      <a:lvl3pPr marL="1828403" algn="l" defTabSz="1828403" rtl="0" eaLnBrk="1" latinLnBrk="0" hangingPunct="1">
                        <a:defRPr sz="3599" kern="1200">
                          <a:solidFill>
                            <a:schemeClr val="dk1"/>
                          </a:solidFill>
                          <a:latin typeface="Liberation Sans"/>
                        </a:defRPr>
                      </a:lvl3pPr>
                      <a:lvl4pPr marL="2742606" algn="l" defTabSz="1828403" rtl="0" eaLnBrk="1" latinLnBrk="0" hangingPunct="1">
                        <a:defRPr sz="3599" kern="1200">
                          <a:solidFill>
                            <a:schemeClr val="dk1"/>
                          </a:solidFill>
                          <a:latin typeface="Liberation Sans"/>
                        </a:defRPr>
                      </a:lvl4pPr>
                      <a:lvl5pPr marL="3656808" algn="l" defTabSz="1828403" rtl="0" eaLnBrk="1" latinLnBrk="0" hangingPunct="1">
                        <a:defRPr sz="3599" kern="1200">
                          <a:solidFill>
                            <a:schemeClr val="dk1"/>
                          </a:solidFill>
                          <a:latin typeface="Liberation Sans"/>
                        </a:defRPr>
                      </a:lvl5pPr>
                      <a:lvl6pPr marL="4571009" algn="l" defTabSz="1828403" rtl="0" eaLnBrk="1" latinLnBrk="0" hangingPunct="1">
                        <a:defRPr sz="3599" kern="1200">
                          <a:solidFill>
                            <a:schemeClr val="dk1"/>
                          </a:solidFill>
                          <a:latin typeface="Liberation Sans"/>
                        </a:defRPr>
                      </a:lvl6pPr>
                      <a:lvl7pPr marL="5485210" algn="l" defTabSz="1828403" rtl="0" eaLnBrk="1" latinLnBrk="0" hangingPunct="1">
                        <a:defRPr sz="3599" kern="1200">
                          <a:solidFill>
                            <a:schemeClr val="dk1"/>
                          </a:solidFill>
                          <a:latin typeface="Liberation Sans"/>
                        </a:defRPr>
                      </a:lvl7pPr>
                      <a:lvl8pPr marL="6399412" algn="l" defTabSz="1828403" rtl="0" eaLnBrk="1" latinLnBrk="0" hangingPunct="1">
                        <a:defRPr sz="3599" kern="1200">
                          <a:solidFill>
                            <a:schemeClr val="dk1"/>
                          </a:solidFill>
                          <a:latin typeface="Liberation Sans"/>
                        </a:defRPr>
                      </a:lvl8pPr>
                      <a:lvl9pPr marL="7313614" algn="l" defTabSz="1828403" rtl="0" eaLnBrk="1" latinLnBrk="0" hangingPunct="1">
                        <a:defRPr sz="3599" kern="1200">
                          <a:solidFill>
                            <a:schemeClr val="dk1"/>
                          </a:solidFill>
                          <a:latin typeface="Liberation Sans"/>
                        </a:defRPr>
                      </a:lvl9p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dirty="0">
                          <a:effectLst/>
                          <a:latin typeface="Arial" panose="020B0604020202020204" pitchFamily="34" charset="0"/>
                          <a:ea typeface="Times New Roman" panose="02020603050405020304" pitchFamily="18" charset="0"/>
                          <a:cs typeface="Arial" panose="020B0604020202020204" pitchFamily="34" charset="0"/>
                        </a:rPr>
                        <a:t>Rigorous contract construction and execution with customer</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dirty="0">
                          <a:effectLst/>
                          <a:latin typeface="Arial" panose="020B0604020202020204" pitchFamily="34" charset="0"/>
                          <a:ea typeface="Times New Roman" panose="02020603050405020304" pitchFamily="18" charset="0"/>
                          <a:cs typeface="Arial" panose="020B0604020202020204" pitchFamily="34" charset="0"/>
                        </a:rPr>
                        <a:t>Rigorous contract construction and execution with sub-contractors for 13 systems</a:t>
                      </a:r>
                    </a:p>
                    <a:p>
                      <a:pPr marL="342900" marR="0" lvl="0" indent="-342900" algn="l" defTabSz="914400" rtl="0" eaLnBrk="1" fontAlgn="auto" latinLnBrk="0" hangingPunct="1">
                        <a:lnSpc>
                          <a:spcPct val="100000"/>
                        </a:lnSpc>
                        <a:spcBef>
                          <a:spcPts val="300"/>
                        </a:spcBef>
                        <a:spcAft>
                          <a:spcPts val="300"/>
                        </a:spcAft>
                        <a:buClrTx/>
                        <a:buSzTx/>
                        <a:buFont typeface="Arial" panose="020B0604020202020204" pitchFamily="34" charset="0"/>
                        <a:buChar char="•"/>
                        <a:tabLst/>
                        <a:defRPr/>
                      </a:pPr>
                      <a:endParaRPr lang="en-US" sz="1000" dirty="0">
                        <a:effectLst/>
                        <a:latin typeface="Arial" panose="020B0604020202020204" pitchFamily="34" charset="0"/>
                        <a:ea typeface="Times New Roman" panose="02020603050405020304" pitchFamily="18" charset="0"/>
                        <a:cs typeface="Arial" panose="020B0604020202020204" pitchFamily="34" charset="0"/>
                      </a:endParaRPr>
                    </a:p>
                  </a:txBody>
                  <a:tcPr marL="34290" marR="34290"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5A84">
                        <a:tint val="20000"/>
                      </a:srgbClr>
                    </a:solidFill>
                  </a:tcPr>
                </a:tc>
                <a:extLst>
                  <a:ext uri="{0D108BD9-81ED-4DB2-BD59-A6C34878D82A}">
                    <a16:rowId xmlns="" xmlns:a16="http://schemas.microsoft.com/office/drawing/2014/main" val="3067019305"/>
                  </a:ext>
                </a:extLst>
              </a:tr>
              <a:tr h="285174">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effectLst/>
                          <a:latin typeface="Arial" panose="020B0604020202020204" pitchFamily="34" charset="0"/>
                          <a:ea typeface="Times New Roman" panose="02020603050405020304" pitchFamily="18" charset="0"/>
                          <a:cs typeface="Arial" panose="020B0604020202020204" pitchFamily="34" charset="0"/>
                        </a:rPr>
                        <a:t>Level 3 Impact</a:t>
                      </a:r>
                      <a:r>
                        <a:rPr lang="en-US" sz="1000" dirty="0">
                          <a:effectLst/>
                          <a:latin typeface="Arial" panose="020B0604020202020204" pitchFamily="34" charset="0"/>
                          <a:ea typeface="Times New Roman" panose="02020603050405020304" pitchFamily="18" charset="0"/>
                          <a:cs typeface="Arial" panose="020B0604020202020204" pitchFamily="34" charset="0"/>
                        </a:rPr>
                        <a:t>: Significant | </a:t>
                      </a:r>
                      <a:r>
                        <a:rPr lang="en-US" sz="1000" b="1" dirty="0">
                          <a:effectLst/>
                          <a:latin typeface="Arial" panose="020B0604020202020204" pitchFamily="34" charset="0"/>
                          <a:ea typeface="Times New Roman" panose="02020603050405020304" pitchFamily="18" charset="0"/>
                          <a:cs typeface="Arial" panose="020B0604020202020204" pitchFamily="34" charset="0"/>
                        </a:rPr>
                        <a:t>Level 1 Probability</a:t>
                      </a:r>
                      <a:r>
                        <a:rPr lang="en-US" sz="1000" dirty="0">
                          <a:effectLst/>
                          <a:latin typeface="Arial" panose="020B0604020202020204" pitchFamily="34" charset="0"/>
                          <a:ea typeface="Times New Roman" panose="02020603050405020304" pitchFamily="18" charset="0"/>
                          <a:cs typeface="Arial" panose="020B0604020202020204" pitchFamily="34" charset="0"/>
                        </a:rPr>
                        <a:t>: Very Low (0-10% w/</a:t>
                      </a:r>
                      <a:r>
                        <a:rPr lang="en-US" sz="1000" dirty="0" err="1">
                          <a:effectLst/>
                          <a:latin typeface="Arial" panose="020B0604020202020204" pitchFamily="34" charset="0"/>
                          <a:ea typeface="Times New Roman" panose="02020603050405020304" pitchFamily="18" charset="0"/>
                          <a:cs typeface="Arial" panose="020B0604020202020204" pitchFamily="34" charset="0"/>
                        </a:rPr>
                        <a:t>i</a:t>
                      </a:r>
                      <a:r>
                        <a:rPr lang="en-US" sz="1000" dirty="0">
                          <a:effectLst/>
                          <a:latin typeface="Arial" panose="020B0604020202020204" pitchFamily="34" charset="0"/>
                          <a:ea typeface="Times New Roman" panose="02020603050405020304" pitchFamily="18" charset="0"/>
                          <a:cs typeface="Arial" panose="020B0604020202020204" pitchFamily="34" charset="0"/>
                        </a:rPr>
                        <a:t> 5 years ) </a:t>
                      </a:r>
                    </a:p>
                  </a:txBody>
                  <a:tcPr marL="34290" marR="3429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05A84">
                        <a:tint val="20000"/>
                      </a:srgbClr>
                    </a:solidFill>
                  </a:tcPr>
                </a:tc>
                <a:tc vMerge="1">
                  <a:txBody>
                    <a:bodyPr/>
                    <a:lstStyle/>
                    <a:p>
                      <a:endParaRPr lang="en-US"/>
                    </a:p>
                  </a:txBody>
                  <a:tcPr/>
                </a:tc>
                <a:extLst>
                  <a:ext uri="{0D108BD9-81ED-4DB2-BD59-A6C34878D82A}">
                    <a16:rowId xmlns="" xmlns:a16="http://schemas.microsoft.com/office/drawing/2014/main" val="1903120416"/>
                  </a:ext>
                </a:extLst>
              </a:tr>
              <a:tr h="158193">
                <a:tc gridSpan="5">
                  <a:txBody>
                    <a:bodyPr/>
                    <a:lstStyle>
                      <a:lvl1pPr marL="0" algn="l" defTabSz="1828403" rtl="0" eaLnBrk="1" latinLnBrk="0" hangingPunct="1">
                        <a:defRPr sz="3599" b="1" kern="1200">
                          <a:solidFill>
                            <a:schemeClr val="lt1"/>
                          </a:solidFill>
                          <a:latin typeface="Liberation Sans"/>
                        </a:defRPr>
                      </a:lvl1pPr>
                      <a:lvl2pPr marL="914201" algn="l" defTabSz="1828403" rtl="0" eaLnBrk="1" latinLnBrk="0" hangingPunct="1">
                        <a:defRPr sz="3599" b="1" kern="1200">
                          <a:solidFill>
                            <a:schemeClr val="lt1"/>
                          </a:solidFill>
                          <a:latin typeface="Liberation Sans"/>
                        </a:defRPr>
                      </a:lvl2pPr>
                      <a:lvl3pPr marL="1828403" algn="l" defTabSz="1828403" rtl="0" eaLnBrk="1" latinLnBrk="0" hangingPunct="1">
                        <a:defRPr sz="3599" b="1" kern="1200">
                          <a:solidFill>
                            <a:schemeClr val="lt1"/>
                          </a:solidFill>
                          <a:latin typeface="Liberation Sans"/>
                        </a:defRPr>
                      </a:lvl3pPr>
                      <a:lvl4pPr marL="2742606" algn="l" defTabSz="1828403" rtl="0" eaLnBrk="1" latinLnBrk="0" hangingPunct="1">
                        <a:defRPr sz="3599" b="1" kern="1200">
                          <a:solidFill>
                            <a:schemeClr val="lt1"/>
                          </a:solidFill>
                          <a:latin typeface="Liberation Sans"/>
                        </a:defRPr>
                      </a:lvl4pPr>
                      <a:lvl5pPr marL="3656808" algn="l" defTabSz="1828403" rtl="0" eaLnBrk="1" latinLnBrk="0" hangingPunct="1">
                        <a:defRPr sz="3599" b="1" kern="1200">
                          <a:solidFill>
                            <a:schemeClr val="lt1"/>
                          </a:solidFill>
                          <a:latin typeface="Liberation Sans"/>
                        </a:defRPr>
                      </a:lvl5pPr>
                      <a:lvl6pPr marL="4571009" algn="l" defTabSz="1828403" rtl="0" eaLnBrk="1" latinLnBrk="0" hangingPunct="1">
                        <a:defRPr sz="3599" b="1" kern="1200">
                          <a:solidFill>
                            <a:schemeClr val="lt1"/>
                          </a:solidFill>
                          <a:latin typeface="Liberation Sans"/>
                        </a:defRPr>
                      </a:lvl6pPr>
                      <a:lvl7pPr marL="5485210" algn="l" defTabSz="1828403" rtl="0" eaLnBrk="1" latinLnBrk="0" hangingPunct="1">
                        <a:defRPr sz="3599" b="1" kern="1200">
                          <a:solidFill>
                            <a:schemeClr val="lt1"/>
                          </a:solidFill>
                          <a:latin typeface="Liberation Sans"/>
                        </a:defRPr>
                      </a:lvl7pPr>
                      <a:lvl8pPr marL="6399412" algn="l" defTabSz="1828403" rtl="0" eaLnBrk="1" latinLnBrk="0" hangingPunct="1">
                        <a:defRPr sz="3599" b="1" kern="1200">
                          <a:solidFill>
                            <a:schemeClr val="lt1"/>
                          </a:solidFill>
                          <a:latin typeface="Liberation Sans"/>
                        </a:defRPr>
                      </a:lvl8pPr>
                      <a:lvl9pPr marL="7313614" algn="l" defTabSz="1828403" rtl="0" eaLnBrk="1" latinLnBrk="0" hangingPunct="1">
                        <a:defRPr sz="3599" b="1" kern="1200">
                          <a:solidFill>
                            <a:schemeClr val="lt1"/>
                          </a:solidFill>
                          <a:latin typeface="Liberation Sans"/>
                        </a:defRPr>
                      </a:lvl9pPr>
                    </a:lstStyle>
                    <a:p>
                      <a:pPr marL="0" marR="0" lvl="0" indent="0" algn="l" defTabSz="1828403" rtl="0" eaLnBrk="1" fontAlgn="auto" latinLnBrk="0" hangingPunct="1">
                        <a:lnSpc>
                          <a:spcPct val="100000"/>
                        </a:lnSpc>
                        <a:spcBef>
                          <a:spcPts val="0"/>
                        </a:spcBef>
                        <a:spcAft>
                          <a:spcPts val="300"/>
                        </a:spcAft>
                        <a:buClrTx/>
                        <a:buSzTx/>
                        <a:buFontTx/>
                        <a:buNone/>
                        <a:tabLst/>
                        <a:defRPr/>
                      </a:pPr>
                      <a:r>
                        <a:rPr lang="en-US" sz="1000" dirty="0">
                          <a:effectLst/>
                        </a:rPr>
                        <a:t>Impacts Explanations: F = Financial; R = Reputational; O = Operational, Legal and Compliance</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17364" marR="17364" marT="0" marB="0" anchor="ctr">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005A84"/>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 xmlns:a16="http://schemas.microsoft.com/office/drawing/2014/main" val="2974970654"/>
                  </a:ext>
                </a:extLst>
              </a:tr>
            </a:tbl>
          </a:graphicData>
        </a:graphic>
      </p:graphicFrame>
      <p:sp>
        <p:nvSpPr>
          <p:cNvPr id="6" name="Slide Number Placeholder 2">
            <a:extLst>
              <a:ext uri="{FF2B5EF4-FFF2-40B4-BE49-F238E27FC236}">
                <a16:creationId xmlns="" xmlns:a16="http://schemas.microsoft.com/office/drawing/2014/main" id="{538B395A-96B1-4004-BC86-B2B45AD2B237}"/>
              </a:ext>
            </a:extLst>
          </p:cNvPr>
          <p:cNvSpPr>
            <a:spLocks noGrp="1"/>
          </p:cNvSpPr>
          <p:nvPr>
            <p:ph type="sldNum" sz="quarter" idx="4"/>
          </p:nvPr>
        </p:nvSpPr>
        <p:spPr>
          <a:xfrm>
            <a:off x="6457951" y="6357113"/>
            <a:ext cx="2057400" cy="365220"/>
          </a:xfrm>
        </p:spPr>
        <p:txBody>
          <a:bodyPr/>
          <a:lstStyle/>
          <a:p>
            <a:fld id="{EBE3AD81-3AD4-9C46-856E-C08CF1183C60}" type="slidenum">
              <a:rPr lang="en-US" smtClean="0"/>
              <a:pPr/>
              <a:t>1</a:t>
            </a:fld>
            <a:endParaRPr lang="en-US" dirty="0"/>
          </a:p>
        </p:txBody>
      </p:sp>
    </p:spTree>
    <p:extLst>
      <p:ext uri="{BB962C8B-B14F-4D97-AF65-F5344CB8AC3E}">
        <p14:creationId xmlns="" xmlns:p14="http://schemas.microsoft.com/office/powerpoint/2010/main" val="8456219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 xmlns:a16="http://schemas.microsoft.com/office/drawing/2014/main" id="{0114D19B-BAF6-49C9-A4BC-08B3FB57A18B}"/>
              </a:ext>
            </a:extLst>
          </p:cNvPr>
          <p:cNvSpPr>
            <a:spLocks noGrp="1"/>
          </p:cNvSpPr>
          <p:nvPr>
            <p:ph type="sldNum" sz="quarter" idx="4"/>
          </p:nvPr>
        </p:nvSpPr>
        <p:spPr/>
        <p:txBody>
          <a:bodyPr/>
          <a:lstStyle/>
          <a:p>
            <a:fld id="{EBE3AD81-3AD4-9C46-856E-C08CF1183C60}" type="slidenum">
              <a:rPr lang="en-US" smtClean="0"/>
              <a:pPr/>
              <a:t>2</a:t>
            </a:fld>
            <a:endParaRPr lang="en-US" dirty="0"/>
          </a:p>
        </p:txBody>
      </p:sp>
      <p:graphicFrame>
        <p:nvGraphicFramePr>
          <p:cNvPr id="4" name="Table 3">
            <a:extLst>
              <a:ext uri="{FF2B5EF4-FFF2-40B4-BE49-F238E27FC236}">
                <a16:creationId xmlns="" xmlns:a16="http://schemas.microsoft.com/office/drawing/2014/main" id="{6F4F6948-F951-47F8-BA45-753DD07C16FA}"/>
              </a:ext>
            </a:extLst>
          </p:cNvPr>
          <p:cNvGraphicFramePr>
            <a:graphicFrameLocks noGrp="1"/>
          </p:cNvGraphicFramePr>
          <p:nvPr>
            <p:extLst>
              <p:ext uri="{D42A27DB-BD31-4B8C-83A1-F6EECF244321}">
                <p14:modId xmlns="" xmlns:p14="http://schemas.microsoft.com/office/powerpoint/2010/main" val="579198274"/>
              </p:ext>
            </p:extLst>
          </p:nvPr>
        </p:nvGraphicFramePr>
        <p:xfrm>
          <a:off x="384988" y="2026582"/>
          <a:ext cx="5011844" cy="4442530"/>
        </p:xfrm>
        <a:graphic>
          <a:graphicData uri="http://schemas.openxmlformats.org/drawingml/2006/table">
            <a:tbl>
              <a:tblPr firstRow="1" firstCol="1" bandRow="1"/>
              <a:tblGrid>
                <a:gridCol w="752829">
                  <a:extLst>
                    <a:ext uri="{9D8B030D-6E8A-4147-A177-3AD203B41FA5}">
                      <a16:colId xmlns="" xmlns:a16="http://schemas.microsoft.com/office/drawing/2014/main" val="2398350795"/>
                    </a:ext>
                  </a:extLst>
                </a:gridCol>
                <a:gridCol w="84712">
                  <a:extLst>
                    <a:ext uri="{9D8B030D-6E8A-4147-A177-3AD203B41FA5}">
                      <a16:colId xmlns="" xmlns:a16="http://schemas.microsoft.com/office/drawing/2014/main" val="954609830"/>
                    </a:ext>
                  </a:extLst>
                </a:gridCol>
                <a:gridCol w="752829">
                  <a:extLst>
                    <a:ext uri="{9D8B030D-6E8A-4147-A177-3AD203B41FA5}">
                      <a16:colId xmlns="" xmlns:a16="http://schemas.microsoft.com/office/drawing/2014/main" val="678407747"/>
                    </a:ext>
                  </a:extLst>
                </a:gridCol>
                <a:gridCol w="516882">
                  <a:extLst>
                    <a:ext uri="{9D8B030D-6E8A-4147-A177-3AD203B41FA5}">
                      <a16:colId xmlns="" xmlns:a16="http://schemas.microsoft.com/office/drawing/2014/main" val="2955881304"/>
                    </a:ext>
                  </a:extLst>
                </a:gridCol>
                <a:gridCol w="516882">
                  <a:extLst>
                    <a:ext uri="{9D8B030D-6E8A-4147-A177-3AD203B41FA5}">
                      <a16:colId xmlns="" xmlns:a16="http://schemas.microsoft.com/office/drawing/2014/main" val="3284868427"/>
                    </a:ext>
                  </a:extLst>
                </a:gridCol>
                <a:gridCol w="84712">
                  <a:extLst>
                    <a:ext uri="{9D8B030D-6E8A-4147-A177-3AD203B41FA5}">
                      <a16:colId xmlns="" xmlns:a16="http://schemas.microsoft.com/office/drawing/2014/main" val="3958408825"/>
                    </a:ext>
                  </a:extLst>
                </a:gridCol>
                <a:gridCol w="516882">
                  <a:extLst>
                    <a:ext uri="{9D8B030D-6E8A-4147-A177-3AD203B41FA5}">
                      <a16:colId xmlns="" xmlns:a16="http://schemas.microsoft.com/office/drawing/2014/main" val="328149545"/>
                    </a:ext>
                  </a:extLst>
                </a:gridCol>
                <a:gridCol w="516882">
                  <a:extLst>
                    <a:ext uri="{9D8B030D-6E8A-4147-A177-3AD203B41FA5}">
                      <a16:colId xmlns="" xmlns:a16="http://schemas.microsoft.com/office/drawing/2014/main" val="1287198400"/>
                    </a:ext>
                  </a:extLst>
                </a:gridCol>
                <a:gridCol w="84712">
                  <a:extLst>
                    <a:ext uri="{9D8B030D-6E8A-4147-A177-3AD203B41FA5}">
                      <a16:colId xmlns="" xmlns:a16="http://schemas.microsoft.com/office/drawing/2014/main" val="1496917349"/>
                    </a:ext>
                  </a:extLst>
                </a:gridCol>
                <a:gridCol w="592261">
                  <a:extLst>
                    <a:ext uri="{9D8B030D-6E8A-4147-A177-3AD203B41FA5}">
                      <a16:colId xmlns="" xmlns:a16="http://schemas.microsoft.com/office/drawing/2014/main" val="3788959382"/>
                    </a:ext>
                  </a:extLst>
                </a:gridCol>
                <a:gridCol w="592261">
                  <a:extLst>
                    <a:ext uri="{9D8B030D-6E8A-4147-A177-3AD203B41FA5}">
                      <a16:colId xmlns="" xmlns:a16="http://schemas.microsoft.com/office/drawing/2014/main" val="1336707651"/>
                    </a:ext>
                  </a:extLst>
                </a:gridCol>
              </a:tblGrid>
              <a:tr h="582373">
                <a:tc rowSpan="5" gridSpan="2">
                  <a:txBody>
                    <a:bodyPr/>
                    <a:lstStyle/>
                    <a:p>
                      <a:pPr marL="71755" marR="71755" algn="ctr">
                        <a:spcBef>
                          <a:spcPts val="200"/>
                        </a:spcBef>
                        <a:spcAft>
                          <a:spcPts val="200"/>
                        </a:spcAft>
                      </a:pPr>
                      <a:r>
                        <a:rPr lang="en-US" sz="1400" b="1" dirty="0">
                          <a:effectLst/>
                          <a:latin typeface="Arial" panose="020B0604020202020204" pitchFamily="34" charset="0"/>
                          <a:ea typeface="Times New Roman" panose="02020603050405020304" pitchFamily="18" charset="0"/>
                          <a:cs typeface="Times New Roman" panose="02020603050405020304" pitchFamily="18" charset="0"/>
                        </a:rPr>
                        <a:t>Likelihoo</a:t>
                      </a:r>
                      <a:r>
                        <a:rPr lang="en-US" sz="1200" b="1" dirty="0">
                          <a:effectLst/>
                          <a:latin typeface="Arial" panose="020B0604020202020204" pitchFamily="34" charset="0"/>
                          <a:ea typeface="Times New Roman" panose="02020603050405020304" pitchFamily="18" charset="0"/>
                          <a:cs typeface="Times New Roman" panose="02020603050405020304" pitchFamily="18" charset="0"/>
                        </a:rPr>
                        <a:t>d</a:t>
                      </a:r>
                      <a:endParaRPr lang="en-US" sz="12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24709" marR="24709" marT="0" marB="0" vert="vert270" anchor="b">
                    <a:lnL>
                      <a:noFill/>
                    </a:lnL>
                    <a:lnR w="12700" cap="flat" cmpd="sng" algn="ctr">
                      <a:solidFill>
                        <a:srgbClr val="000000"/>
                      </a:solidFill>
                      <a:prstDash val="solid"/>
                      <a:round/>
                      <a:headEnd type="none" w="med" len="med"/>
                      <a:tailEnd type="none" w="med" len="med"/>
                    </a:lnR>
                    <a:lnT>
                      <a:noFill/>
                    </a:lnT>
                    <a:lnB>
                      <a:noFill/>
                    </a:lnB>
                  </a:tcPr>
                </a:tc>
                <a:tc rowSpan="5" hMerge="1">
                  <a:txBody>
                    <a:bodyPr/>
                    <a:lstStyle/>
                    <a:p>
                      <a:endParaRPr lang="en-US"/>
                    </a:p>
                  </a:txBody>
                  <a:tcPr/>
                </a:tc>
                <a:tc>
                  <a:txBody>
                    <a:bodyPr/>
                    <a:lstStyle/>
                    <a:p>
                      <a:pPr marL="0" marR="0" algn="ctr">
                        <a:spcBef>
                          <a:spcPts val="200"/>
                        </a:spcBef>
                        <a:spcAft>
                          <a:spcPts val="200"/>
                        </a:spcAft>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Very High</a:t>
                      </a:r>
                      <a:endParaRPr lang="en-US" sz="12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algn="ctr">
                        <a:spcBef>
                          <a:spcPts val="200"/>
                        </a:spcBef>
                        <a:spcAft>
                          <a:spcPts val="200"/>
                        </a:spcAft>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90% - 100%</a:t>
                      </a:r>
                      <a:endParaRPr lang="en-US" sz="12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24709" marR="2470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spcBef>
                          <a:spcPts val="200"/>
                        </a:spcBef>
                        <a:spcAft>
                          <a:spcPts val="200"/>
                        </a:spcAft>
                      </a:pPr>
                      <a:r>
                        <a:rPr lang="en-US" sz="1400" dirty="0">
                          <a:effectLst/>
                          <a:latin typeface="Arial" panose="020B0604020202020204" pitchFamily="34" charset="0"/>
                          <a:ea typeface="Times New Roman" panose="02020603050405020304" pitchFamily="18" charset="0"/>
                          <a:cs typeface="Times New Roman" panose="02020603050405020304" pitchFamily="18" charset="0"/>
                        </a:rPr>
                        <a:t> </a:t>
                      </a:r>
                    </a:p>
                  </a:txBody>
                  <a:tcPr marL="24709" marR="2470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3CC33"/>
                    </a:solidFill>
                  </a:tcPr>
                </a:tc>
                <a:tc gridSpan="2">
                  <a:txBody>
                    <a:bodyPr/>
                    <a:lstStyle/>
                    <a:p>
                      <a:pPr marL="0" marR="0" algn="ctr">
                        <a:spcBef>
                          <a:spcPts val="200"/>
                        </a:spcBef>
                        <a:spcAft>
                          <a:spcPts val="200"/>
                        </a:spcAft>
                      </a:pPr>
                      <a:r>
                        <a:rPr lang="en-US" sz="1400" dirty="0">
                          <a:effectLst/>
                          <a:latin typeface="Arial" panose="020B0604020202020204" pitchFamily="34" charset="0"/>
                          <a:ea typeface="Times New Roman" panose="02020603050405020304" pitchFamily="18" charset="0"/>
                          <a:cs typeface="Times New Roman" panose="02020603050405020304" pitchFamily="18" charset="0"/>
                        </a:rPr>
                        <a:t> </a:t>
                      </a:r>
                    </a:p>
                  </a:txBody>
                  <a:tcPr marL="24709" marR="2470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hMerge="1">
                  <a:txBody>
                    <a:bodyPr/>
                    <a:lstStyle/>
                    <a:p>
                      <a:endParaRPr lang="en-US"/>
                    </a:p>
                  </a:txBody>
                  <a:tcPr/>
                </a:tc>
                <a:tc>
                  <a:txBody>
                    <a:bodyPr/>
                    <a:lstStyle/>
                    <a:p>
                      <a:pPr marL="0" marR="0" algn="ctr">
                        <a:spcBef>
                          <a:spcPts val="200"/>
                        </a:spcBef>
                        <a:spcAft>
                          <a:spcPts val="200"/>
                        </a:spcAft>
                      </a:pPr>
                      <a:r>
                        <a:rPr lang="en-US" sz="1400" dirty="0">
                          <a:effectLst/>
                          <a:latin typeface="Arial" panose="020B0604020202020204" pitchFamily="34" charset="0"/>
                          <a:ea typeface="Times New Roman" panose="02020603050405020304" pitchFamily="18" charset="0"/>
                          <a:cs typeface="Times New Roman" panose="02020603050405020304" pitchFamily="18" charset="0"/>
                        </a:rPr>
                        <a:t> </a:t>
                      </a:r>
                    </a:p>
                  </a:txBody>
                  <a:tcPr marL="24709" marR="2470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gridSpan="2">
                  <a:txBody>
                    <a:bodyPr/>
                    <a:lstStyle/>
                    <a:p>
                      <a:pPr marL="0" marR="0" algn="ctr">
                        <a:spcBef>
                          <a:spcPts val="200"/>
                        </a:spcBef>
                        <a:spcAft>
                          <a:spcPts val="200"/>
                        </a:spcAft>
                      </a:pPr>
                      <a:r>
                        <a:rPr lang="en-US" sz="1400" dirty="0">
                          <a:effectLst/>
                          <a:latin typeface="Arial" panose="020B0604020202020204" pitchFamily="34" charset="0"/>
                          <a:ea typeface="Times New Roman" panose="02020603050405020304" pitchFamily="18" charset="0"/>
                          <a:cs typeface="Times New Roman" panose="02020603050405020304" pitchFamily="18" charset="0"/>
                        </a:rPr>
                        <a:t> </a:t>
                      </a:r>
                    </a:p>
                  </a:txBody>
                  <a:tcPr marL="24709" marR="2470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hMerge="1">
                  <a:txBody>
                    <a:bodyPr/>
                    <a:lstStyle/>
                    <a:p>
                      <a:endParaRPr lang="en-US"/>
                    </a:p>
                  </a:txBody>
                  <a:tcPr/>
                </a:tc>
                <a:tc>
                  <a:txBody>
                    <a:bodyPr/>
                    <a:lstStyle/>
                    <a:p>
                      <a:pPr marL="0" marR="0" algn="ctr">
                        <a:spcBef>
                          <a:spcPts val="200"/>
                        </a:spcBef>
                        <a:spcAft>
                          <a:spcPts val="200"/>
                        </a:spcAft>
                      </a:pPr>
                      <a:r>
                        <a:rPr lang="en-US" sz="1400" dirty="0">
                          <a:effectLst/>
                          <a:latin typeface="Arial" panose="020B0604020202020204" pitchFamily="34" charset="0"/>
                          <a:ea typeface="Times New Roman" panose="02020603050405020304" pitchFamily="18" charset="0"/>
                          <a:cs typeface="Times New Roman" panose="02020603050405020304" pitchFamily="18" charset="0"/>
                        </a:rPr>
                        <a:t> </a:t>
                      </a:r>
                    </a:p>
                  </a:txBody>
                  <a:tcPr marL="24709" marR="2470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gn="l">
                        <a:spcBef>
                          <a:spcPts val="0"/>
                        </a:spcBef>
                        <a:spcAft>
                          <a:spcPts val="600"/>
                        </a:spcAft>
                      </a:pPr>
                      <a:r>
                        <a:rPr lang="en-US" sz="500" dirty="0">
                          <a:effectLst/>
                          <a:latin typeface="Arial" panose="020B0604020202020204" pitchFamily="34" charset="0"/>
                          <a:ea typeface="Times New Roman" panose="02020603050405020304" pitchFamily="18" charset="0"/>
                          <a:cs typeface="Times New Roman" panose="02020603050405020304" pitchFamily="18" charset="0"/>
                        </a:rPr>
                        <a:t> </a:t>
                      </a:r>
                    </a:p>
                  </a:txBody>
                  <a:tcPr marL="0" marR="0"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 xmlns:a16="http://schemas.microsoft.com/office/drawing/2014/main" val="701235711"/>
                  </a:ext>
                </a:extLst>
              </a:tr>
              <a:tr h="582373">
                <a:tc gridSpan="2" vMerge="1">
                  <a:txBody>
                    <a:bodyPr/>
                    <a:lstStyle/>
                    <a:p>
                      <a:endParaRPr lang="en-US"/>
                    </a:p>
                  </a:txBody>
                  <a:tcPr/>
                </a:tc>
                <a:tc hMerge="1" vMerge="1">
                  <a:txBody>
                    <a:bodyPr/>
                    <a:lstStyle/>
                    <a:p>
                      <a:endParaRPr lang="en-US"/>
                    </a:p>
                  </a:txBody>
                  <a:tcPr/>
                </a:tc>
                <a:tc>
                  <a:txBody>
                    <a:bodyPr/>
                    <a:lstStyle/>
                    <a:p>
                      <a:pPr marL="0" marR="0" algn="ctr">
                        <a:spcBef>
                          <a:spcPts val="200"/>
                        </a:spcBef>
                        <a:spcAft>
                          <a:spcPts val="200"/>
                        </a:spcAft>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High</a:t>
                      </a:r>
                      <a:endParaRPr lang="en-US" sz="12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algn="ctr">
                        <a:spcBef>
                          <a:spcPts val="200"/>
                        </a:spcBef>
                        <a:spcAft>
                          <a:spcPts val="200"/>
                        </a:spcAft>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66% - 89%</a:t>
                      </a:r>
                      <a:endParaRPr lang="en-US" sz="12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24709" marR="2470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spcBef>
                          <a:spcPts val="200"/>
                        </a:spcBef>
                        <a:spcAft>
                          <a:spcPts val="200"/>
                        </a:spcAft>
                      </a:pPr>
                      <a:endParaRPr lang="en-US" sz="1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24709" marR="2470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3CC33"/>
                    </a:solidFill>
                  </a:tcPr>
                </a:tc>
                <a:tc gridSpan="2">
                  <a:txBody>
                    <a:bodyPr/>
                    <a:lstStyle/>
                    <a:p>
                      <a:pPr marL="0" marR="0" algn="ctr">
                        <a:spcBef>
                          <a:spcPts val="200"/>
                        </a:spcBef>
                        <a:spcAft>
                          <a:spcPts val="200"/>
                        </a:spcAft>
                      </a:pPr>
                      <a:endParaRPr lang="en-US" sz="1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24709" marR="2470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hMerge="1">
                  <a:txBody>
                    <a:bodyPr/>
                    <a:lstStyle/>
                    <a:p>
                      <a:endParaRPr lang="en-US"/>
                    </a:p>
                  </a:txBody>
                  <a:tcPr/>
                </a:tc>
                <a:tc>
                  <a:txBody>
                    <a:bodyPr/>
                    <a:lstStyle/>
                    <a:p>
                      <a:pPr marL="0" marR="0" algn="ctr">
                        <a:spcBef>
                          <a:spcPts val="200"/>
                        </a:spcBef>
                        <a:spcAft>
                          <a:spcPts val="200"/>
                        </a:spcAft>
                      </a:pPr>
                      <a:endParaRPr lang="en-US" sz="1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24709" marR="2470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gridSpan="2">
                  <a:txBody>
                    <a:bodyPr/>
                    <a:lstStyle/>
                    <a:p>
                      <a:pPr marL="0" marR="0" algn="ctr">
                        <a:spcBef>
                          <a:spcPts val="200"/>
                        </a:spcBef>
                        <a:spcAft>
                          <a:spcPts val="200"/>
                        </a:spcAft>
                      </a:pPr>
                      <a:endParaRPr lang="en-US" sz="1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24709" marR="2470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hMerge="1">
                  <a:txBody>
                    <a:bodyPr/>
                    <a:lstStyle/>
                    <a:p>
                      <a:endParaRPr lang="en-US"/>
                    </a:p>
                  </a:txBody>
                  <a:tcPr/>
                </a:tc>
                <a:tc>
                  <a:txBody>
                    <a:bodyPr/>
                    <a:lstStyle/>
                    <a:p>
                      <a:pPr marL="0" marR="0" algn="ctr">
                        <a:spcBef>
                          <a:spcPts val="200"/>
                        </a:spcBef>
                        <a:spcAft>
                          <a:spcPts val="200"/>
                        </a:spcAft>
                      </a:pPr>
                      <a:r>
                        <a:rPr lang="en-US" sz="1400" dirty="0">
                          <a:effectLst/>
                          <a:latin typeface="Arial" panose="020B0604020202020204" pitchFamily="34" charset="0"/>
                          <a:ea typeface="Times New Roman" panose="02020603050405020304" pitchFamily="18" charset="0"/>
                          <a:cs typeface="Times New Roman" panose="02020603050405020304" pitchFamily="18" charset="0"/>
                        </a:rPr>
                        <a:t> </a:t>
                      </a:r>
                    </a:p>
                  </a:txBody>
                  <a:tcPr marL="24709" marR="2470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gn="l">
                        <a:spcBef>
                          <a:spcPts val="0"/>
                        </a:spcBef>
                        <a:spcAft>
                          <a:spcPts val="600"/>
                        </a:spcAft>
                      </a:pPr>
                      <a:r>
                        <a:rPr lang="en-US" sz="500" dirty="0">
                          <a:effectLst/>
                          <a:latin typeface="Arial" panose="020B0604020202020204" pitchFamily="34" charset="0"/>
                          <a:ea typeface="Times New Roman" panose="02020603050405020304" pitchFamily="18" charset="0"/>
                          <a:cs typeface="Times New Roman" panose="02020603050405020304" pitchFamily="18" charset="0"/>
                        </a:rPr>
                        <a:t> </a:t>
                      </a:r>
                    </a:p>
                  </a:txBody>
                  <a:tcPr marL="0" marR="0"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 xmlns:a16="http://schemas.microsoft.com/office/drawing/2014/main" val="1423779926"/>
                  </a:ext>
                </a:extLst>
              </a:tr>
              <a:tr h="644342">
                <a:tc gridSpan="2" vMerge="1">
                  <a:txBody>
                    <a:bodyPr/>
                    <a:lstStyle/>
                    <a:p>
                      <a:endParaRPr lang="en-US"/>
                    </a:p>
                  </a:txBody>
                  <a:tcPr/>
                </a:tc>
                <a:tc hMerge="1" vMerge="1">
                  <a:txBody>
                    <a:bodyPr/>
                    <a:lstStyle/>
                    <a:p>
                      <a:endParaRPr lang="en-US"/>
                    </a:p>
                  </a:txBody>
                  <a:tcPr/>
                </a:tc>
                <a:tc>
                  <a:txBody>
                    <a:bodyPr/>
                    <a:lstStyle/>
                    <a:p>
                      <a:pPr marL="0" marR="0" algn="ctr">
                        <a:spcBef>
                          <a:spcPts val="200"/>
                        </a:spcBef>
                        <a:spcAft>
                          <a:spcPts val="200"/>
                        </a:spcAft>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Moderate</a:t>
                      </a:r>
                      <a:endParaRPr lang="en-US" sz="12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algn="ctr">
                        <a:spcBef>
                          <a:spcPts val="200"/>
                        </a:spcBef>
                        <a:spcAft>
                          <a:spcPts val="200"/>
                        </a:spcAft>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34% - 65%</a:t>
                      </a:r>
                      <a:endParaRPr lang="en-US" sz="12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24709" marR="2470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lvl="0" indent="0" algn="ctr" defTabSz="914400" rtl="0" eaLnBrk="1" fontAlgn="auto" latinLnBrk="0" hangingPunct="1">
                        <a:lnSpc>
                          <a:spcPct val="100000"/>
                        </a:lnSpc>
                        <a:spcBef>
                          <a:spcPts val="200"/>
                        </a:spcBef>
                        <a:spcAft>
                          <a:spcPts val="200"/>
                        </a:spcAft>
                        <a:buClrTx/>
                        <a:buSzTx/>
                        <a:buFontTx/>
                        <a:buNone/>
                        <a:tabLst/>
                        <a:defRPr/>
                      </a:pPr>
                      <a:r>
                        <a:rPr lang="en-US" sz="1400" b="1"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1</a:t>
                      </a:r>
                    </a:p>
                  </a:txBody>
                  <a:tcPr marL="24709" marR="2470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3CC33"/>
                    </a:solidFill>
                  </a:tcPr>
                </a:tc>
                <a:tc gridSpan="2">
                  <a:txBody>
                    <a:bodyPr/>
                    <a:lstStyle/>
                    <a:p>
                      <a:pPr marL="0" marR="0" algn="ctr">
                        <a:spcBef>
                          <a:spcPts val="200"/>
                        </a:spcBef>
                        <a:spcAft>
                          <a:spcPts val="200"/>
                        </a:spcAft>
                      </a:pPr>
                      <a:endParaRPr lang="en-US" sz="1400" b="1"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24709" marR="2470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3CC33"/>
                    </a:solidFill>
                  </a:tcPr>
                </a:tc>
                <a:tc hMerge="1">
                  <a:txBody>
                    <a:bodyPr/>
                    <a:lstStyle/>
                    <a:p>
                      <a:endParaRPr lang="en-US"/>
                    </a:p>
                  </a:txBody>
                  <a:tcPr/>
                </a:tc>
                <a:tc>
                  <a:txBody>
                    <a:bodyPr/>
                    <a:lstStyle/>
                    <a:p>
                      <a:pPr marL="0" marR="0" algn="ctr">
                        <a:spcBef>
                          <a:spcPts val="200"/>
                        </a:spcBef>
                        <a:spcAft>
                          <a:spcPts val="200"/>
                        </a:spcAft>
                      </a:pPr>
                      <a:endParaRPr lang="en-US" sz="1400" b="1" dirty="0">
                        <a:solidFill>
                          <a:srgbClr val="0070C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24709" marR="2470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gridSpan="2">
                  <a:txBody>
                    <a:bodyPr/>
                    <a:lstStyle/>
                    <a:p>
                      <a:pPr marL="0" marR="0" algn="ctr">
                        <a:spcBef>
                          <a:spcPts val="200"/>
                        </a:spcBef>
                        <a:spcAft>
                          <a:spcPts val="200"/>
                        </a:spcAft>
                      </a:pPr>
                      <a:endParaRPr lang="en-US" sz="1400" b="1"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24709" marR="2470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hMerge="1">
                  <a:txBody>
                    <a:bodyPr/>
                    <a:lstStyle/>
                    <a:p>
                      <a:endParaRPr lang="en-US"/>
                    </a:p>
                  </a:txBody>
                  <a:tcPr/>
                </a:tc>
                <a:tc>
                  <a:txBody>
                    <a:bodyPr/>
                    <a:lstStyle/>
                    <a:p>
                      <a:pPr marL="0" marR="0" algn="ctr">
                        <a:spcBef>
                          <a:spcPts val="200"/>
                        </a:spcBef>
                        <a:spcAft>
                          <a:spcPts val="200"/>
                        </a:spcAft>
                      </a:pPr>
                      <a:r>
                        <a:rPr lang="en-US" sz="1400" dirty="0">
                          <a:effectLst/>
                          <a:latin typeface="Arial" panose="020B0604020202020204" pitchFamily="34" charset="0"/>
                          <a:ea typeface="Times New Roman" panose="02020603050405020304" pitchFamily="18" charset="0"/>
                          <a:cs typeface="Times New Roman" panose="02020603050405020304" pitchFamily="18" charset="0"/>
                        </a:rPr>
                        <a:t> </a:t>
                      </a:r>
                      <a:endParaRPr lang="en-US" sz="1400" b="1"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24709" marR="2470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gn="l">
                        <a:spcBef>
                          <a:spcPts val="0"/>
                        </a:spcBef>
                        <a:spcAft>
                          <a:spcPts val="600"/>
                        </a:spcAft>
                      </a:pPr>
                      <a:r>
                        <a:rPr lang="en-US" sz="500" dirty="0">
                          <a:effectLst/>
                          <a:latin typeface="Arial" panose="020B0604020202020204" pitchFamily="34" charset="0"/>
                          <a:ea typeface="Times New Roman" panose="02020603050405020304" pitchFamily="18" charset="0"/>
                          <a:cs typeface="Times New Roman" panose="02020603050405020304" pitchFamily="18" charset="0"/>
                        </a:rPr>
                        <a:t> </a:t>
                      </a:r>
                    </a:p>
                  </a:txBody>
                  <a:tcPr marL="0" marR="0"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 xmlns:a16="http://schemas.microsoft.com/office/drawing/2014/main" val="4251756485"/>
                  </a:ext>
                </a:extLst>
              </a:tr>
              <a:tr h="1054895">
                <a:tc gridSpan="2" vMerge="1">
                  <a:txBody>
                    <a:bodyPr/>
                    <a:lstStyle/>
                    <a:p>
                      <a:endParaRPr lang="en-US"/>
                    </a:p>
                  </a:txBody>
                  <a:tcPr/>
                </a:tc>
                <a:tc hMerge="1" vMerge="1">
                  <a:txBody>
                    <a:bodyPr/>
                    <a:lstStyle/>
                    <a:p>
                      <a:endParaRPr lang="en-US"/>
                    </a:p>
                  </a:txBody>
                  <a:tcPr/>
                </a:tc>
                <a:tc>
                  <a:txBody>
                    <a:bodyPr/>
                    <a:lstStyle/>
                    <a:p>
                      <a:pPr marL="0" marR="0" algn="ctr">
                        <a:spcBef>
                          <a:spcPts val="200"/>
                        </a:spcBef>
                        <a:spcAft>
                          <a:spcPts val="200"/>
                        </a:spcAft>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Low</a:t>
                      </a:r>
                      <a:endParaRPr lang="en-US" sz="12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algn="ctr">
                        <a:spcBef>
                          <a:spcPts val="200"/>
                        </a:spcBef>
                        <a:spcAft>
                          <a:spcPts val="200"/>
                        </a:spcAft>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11% - 33%</a:t>
                      </a:r>
                      <a:endParaRPr lang="en-US" sz="12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24709" marR="2470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lvl="0" indent="0" algn="ctr" defTabSz="914400" rtl="0" eaLnBrk="1" fontAlgn="auto" latinLnBrk="0" hangingPunct="1">
                        <a:lnSpc>
                          <a:spcPct val="100000"/>
                        </a:lnSpc>
                        <a:spcBef>
                          <a:spcPts val="200"/>
                        </a:spcBef>
                        <a:spcAft>
                          <a:spcPts val="200"/>
                        </a:spcAft>
                        <a:buClrTx/>
                        <a:buSzTx/>
                        <a:buFontTx/>
                        <a:buNone/>
                        <a:tabLst/>
                        <a:defRPr/>
                      </a:pPr>
                      <a:endParaRPr lang="en-US" sz="1400" b="1"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24709" marR="2470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3CC33"/>
                    </a:solidFill>
                  </a:tcPr>
                </a:tc>
                <a:tc gridSpan="2">
                  <a:txBody>
                    <a:bodyPr/>
                    <a:lstStyle/>
                    <a:p>
                      <a:pPr marL="0" marR="0" lvl="0" indent="0" algn="ctr" defTabSz="914400" rtl="0" eaLnBrk="1" fontAlgn="auto" latinLnBrk="0" hangingPunct="1">
                        <a:lnSpc>
                          <a:spcPct val="100000"/>
                        </a:lnSpc>
                        <a:spcBef>
                          <a:spcPts val="200"/>
                        </a:spcBef>
                        <a:spcAft>
                          <a:spcPts val="200"/>
                        </a:spcAft>
                        <a:buClrTx/>
                        <a:buSzTx/>
                        <a:buFontTx/>
                        <a:buNone/>
                        <a:tabLst/>
                        <a:defRPr/>
                      </a:pPr>
                      <a:r>
                        <a:rPr lang="en-US" sz="1400" b="1"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4</a:t>
                      </a:r>
                    </a:p>
                  </a:txBody>
                  <a:tcPr marL="24709" marR="2470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3CC33"/>
                    </a:solidFill>
                  </a:tcPr>
                </a:tc>
                <a:tc hMerge="1">
                  <a:txBody>
                    <a:bodyPr/>
                    <a:lstStyle/>
                    <a:p>
                      <a:endParaRPr lang="en-US"/>
                    </a:p>
                  </a:txBody>
                  <a:tcPr/>
                </a:tc>
                <a:tc>
                  <a:txBody>
                    <a:bodyPr/>
                    <a:lstStyle/>
                    <a:p>
                      <a:pPr marL="0" marR="0" algn="ctr">
                        <a:spcBef>
                          <a:spcPts val="200"/>
                        </a:spcBef>
                        <a:spcAft>
                          <a:spcPts val="200"/>
                        </a:spcAft>
                      </a:pPr>
                      <a:endParaRPr lang="en-US" sz="1400" b="1"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24709" marR="2470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3CC33"/>
                    </a:solidFill>
                  </a:tcPr>
                </a:tc>
                <a:tc gridSpan="2">
                  <a:txBody>
                    <a:bodyPr/>
                    <a:lstStyle/>
                    <a:p>
                      <a:pPr marL="0" marR="0" algn="ctr">
                        <a:spcBef>
                          <a:spcPts val="200"/>
                        </a:spcBef>
                        <a:spcAft>
                          <a:spcPts val="200"/>
                        </a:spcAft>
                      </a:pPr>
                      <a:endParaRPr lang="en-US" sz="1400" b="1"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24709" marR="2470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hMerge="1">
                  <a:txBody>
                    <a:bodyPr/>
                    <a:lstStyle/>
                    <a:p>
                      <a:endParaRPr lang="en-US"/>
                    </a:p>
                  </a:txBody>
                  <a:tcPr/>
                </a:tc>
                <a:tc>
                  <a:txBody>
                    <a:bodyPr/>
                    <a:lstStyle/>
                    <a:p>
                      <a:pPr marL="0" marR="0" algn="ctr">
                        <a:spcBef>
                          <a:spcPts val="200"/>
                        </a:spcBef>
                        <a:spcAft>
                          <a:spcPts val="200"/>
                        </a:spcAft>
                      </a:pPr>
                      <a:r>
                        <a:rPr lang="en-US" sz="1400" dirty="0">
                          <a:effectLst/>
                          <a:latin typeface="Arial" panose="020B0604020202020204" pitchFamily="34" charset="0"/>
                          <a:ea typeface="Times New Roman" panose="02020603050405020304" pitchFamily="18" charset="0"/>
                          <a:cs typeface="Times New Roman" panose="02020603050405020304" pitchFamily="18" charset="0"/>
                        </a:rPr>
                        <a:t> </a:t>
                      </a:r>
                    </a:p>
                  </a:txBody>
                  <a:tcPr marL="24709" marR="2470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algn="l">
                        <a:spcBef>
                          <a:spcPts val="0"/>
                        </a:spcBef>
                        <a:spcAft>
                          <a:spcPts val="600"/>
                        </a:spcAft>
                      </a:pPr>
                      <a:r>
                        <a:rPr lang="en-US" sz="500" dirty="0">
                          <a:effectLst/>
                          <a:latin typeface="Arial" panose="020B0604020202020204" pitchFamily="34" charset="0"/>
                          <a:ea typeface="Times New Roman" panose="02020603050405020304" pitchFamily="18" charset="0"/>
                          <a:cs typeface="Times New Roman" panose="02020603050405020304" pitchFamily="18" charset="0"/>
                        </a:rPr>
                        <a:t> </a:t>
                      </a:r>
                    </a:p>
                  </a:txBody>
                  <a:tcPr marL="0" marR="0"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 xmlns:a16="http://schemas.microsoft.com/office/drawing/2014/main" val="3837882838"/>
                  </a:ext>
                </a:extLst>
              </a:tr>
              <a:tr h="569626">
                <a:tc gridSpan="2" vMerge="1">
                  <a:txBody>
                    <a:bodyPr/>
                    <a:lstStyle/>
                    <a:p>
                      <a:endParaRPr lang="en-US"/>
                    </a:p>
                  </a:txBody>
                  <a:tcPr/>
                </a:tc>
                <a:tc hMerge="1" vMerge="1">
                  <a:txBody>
                    <a:bodyPr/>
                    <a:lstStyle/>
                    <a:p>
                      <a:endParaRPr lang="en-US"/>
                    </a:p>
                  </a:txBody>
                  <a:tcPr/>
                </a:tc>
                <a:tc>
                  <a:txBody>
                    <a:bodyPr/>
                    <a:lstStyle/>
                    <a:p>
                      <a:pPr marL="0" marR="0" algn="ctr">
                        <a:spcBef>
                          <a:spcPts val="200"/>
                        </a:spcBef>
                        <a:spcAft>
                          <a:spcPts val="200"/>
                        </a:spcAft>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Very Low</a:t>
                      </a:r>
                      <a:endParaRPr lang="en-US" sz="12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algn="ctr">
                        <a:spcBef>
                          <a:spcPts val="200"/>
                        </a:spcBef>
                        <a:spcAft>
                          <a:spcPts val="200"/>
                        </a:spcAft>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0% - 10%</a:t>
                      </a:r>
                      <a:endParaRPr lang="en-US" sz="12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24709" marR="2470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spcBef>
                          <a:spcPts val="200"/>
                        </a:spcBef>
                        <a:spcAft>
                          <a:spcPts val="200"/>
                        </a:spcAft>
                      </a:pPr>
                      <a:endParaRPr lang="en-US" sz="1400" b="1"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24709" marR="2470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3CC33"/>
                    </a:solidFill>
                  </a:tcPr>
                </a:tc>
                <a:tc gridSpan="2">
                  <a:txBody>
                    <a:bodyPr/>
                    <a:lstStyle/>
                    <a:p>
                      <a:pPr marL="0" marR="0" algn="ctr">
                        <a:spcBef>
                          <a:spcPts val="200"/>
                        </a:spcBef>
                        <a:spcAft>
                          <a:spcPts val="200"/>
                        </a:spcAft>
                      </a:pPr>
                      <a:endParaRPr lang="en-US" sz="1400" b="1"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24709" marR="2470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3CC33"/>
                    </a:solidFill>
                  </a:tcPr>
                </a:tc>
                <a:tc hMerge="1">
                  <a:txBody>
                    <a:bodyPr/>
                    <a:lstStyle/>
                    <a:p>
                      <a:endParaRPr lang="en-US"/>
                    </a:p>
                  </a:txBody>
                  <a:tcPr/>
                </a:tc>
                <a:tc>
                  <a:txBody>
                    <a:bodyPr/>
                    <a:lstStyle/>
                    <a:p>
                      <a:pPr marL="0" marR="0" algn="ctr">
                        <a:spcBef>
                          <a:spcPts val="200"/>
                        </a:spcBef>
                        <a:spcAft>
                          <a:spcPts val="200"/>
                        </a:spcAft>
                      </a:pPr>
                      <a:r>
                        <a:rPr lang="en-US" sz="1400" b="1"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3, 5</a:t>
                      </a:r>
                    </a:p>
                  </a:txBody>
                  <a:tcPr marL="24709" marR="2470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3CC33"/>
                    </a:solidFill>
                  </a:tcPr>
                </a:tc>
                <a:tc gridSpan="2">
                  <a:txBody>
                    <a:bodyPr/>
                    <a:lstStyle/>
                    <a:p>
                      <a:pPr marL="0" marR="0" algn="ctr">
                        <a:spcBef>
                          <a:spcPts val="200"/>
                        </a:spcBef>
                        <a:spcAft>
                          <a:spcPts val="200"/>
                        </a:spcAft>
                      </a:pPr>
                      <a:endParaRPr lang="en-US" sz="1400" b="1"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24709" marR="2470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3CC33"/>
                    </a:solidFill>
                  </a:tcPr>
                </a:tc>
                <a:tc hMerge="1">
                  <a:txBody>
                    <a:bodyPr/>
                    <a:lstStyle/>
                    <a:p>
                      <a:endParaRPr lang="en-US"/>
                    </a:p>
                  </a:txBody>
                  <a:tcPr/>
                </a:tc>
                <a:tc>
                  <a:txBody>
                    <a:bodyPr/>
                    <a:lstStyle/>
                    <a:p>
                      <a:pPr marL="0" marR="0" algn="ctr">
                        <a:spcBef>
                          <a:spcPts val="200"/>
                        </a:spcBef>
                        <a:spcAft>
                          <a:spcPts val="200"/>
                        </a:spcAft>
                      </a:pPr>
                      <a:endParaRPr lang="en-US" sz="1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24709" marR="2470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algn="l">
                        <a:spcBef>
                          <a:spcPts val="0"/>
                        </a:spcBef>
                        <a:spcAft>
                          <a:spcPts val="600"/>
                        </a:spcAft>
                      </a:pPr>
                      <a:r>
                        <a:rPr lang="en-US" sz="500" dirty="0">
                          <a:effectLst/>
                          <a:latin typeface="Arial" panose="020B0604020202020204" pitchFamily="34" charset="0"/>
                          <a:ea typeface="Times New Roman" panose="02020603050405020304" pitchFamily="18" charset="0"/>
                          <a:cs typeface="Times New Roman" panose="02020603050405020304" pitchFamily="18" charset="0"/>
                        </a:rPr>
                        <a:t> </a:t>
                      </a:r>
                    </a:p>
                  </a:txBody>
                  <a:tcPr marL="0" marR="0"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 xmlns:a16="http://schemas.microsoft.com/office/drawing/2014/main" val="1570920667"/>
                  </a:ext>
                </a:extLst>
              </a:tr>
              <a:tr h="611491">
                <a:tc gridSpan="2">
                  <a:txBody>
                    <a:bodyPr/>
                    <a:lstStyle/>
                    <a:p>
                      <a:pPr marL="71755" marR="71755" algn="l">
                        <a:spcBef>
                          <a:spcPts val="200"/>
                        </a:spcBef>
                        <a:spcAft>
                          <a:spcPts val="200"/>
                        </a:spcAft>
                      </a:pPr>
                      <a:r>
                        <a:rPr lang="en-US" sz="500" dirty="0">
                          <a:effectLst/>
                          <a:latin typeface="Arial" panose="020B0604020202020204" pitchFamily="34" charset="0"/>
                          <a:ea typeface="Times New Roman" panose="02020603050405020304" pitchFamily="18" charset="0"/>
                          <a:cs typeface="Times New Roman" panose="02020603050405020304" pitchFamily="18" charset="0"/>
                        </a:rPr>
                        <a:t> </a:t>
                      </a:r>
                    </a:p>
                  </a:txBody>
                  <a:tcPr marL="24709" marR="24709" marT="0" marB="0" vert="vert270" anchor="b">
                    <a:lnL>
                      <a:noFill/>
                    </a:lnL>
                    <a:lnR>
                      <a:noFill/>
                    </a:lnR>
                    <a:lnT>
                      <a:noFill/>
                    </a:lnT>
                    <a:lnB>
                      <a:noFill/>
                    </a:lnB>
                  </a:tcPr>
                </a:tc>
                <a:tc hMerge="1">
                  <a:txBody>
                    <a:bodyPr/>
                    <a:lstStyle/>
                    <a:p>
                      <a:endParaRPr lang="en-US"/>
                    </a:p>
                  </a:txBody>
                  <a:tcPr/>
                </a:tc>
                <a:tc>
                  <a:txBody>
                    <a:bodyPr/>
                    <a:lstStyle/>
                    <a:p>
                      <a:pPr marL="0" marR="0" algn="ctr">
                        <a:spcBef>
                          <a:spcPts val="200"/>
                        </a:spcBef>
                        <a:spcAft>
                          <a:spcPts val="200"/>
                        </a:spcAft>
                      </a:pPr>
                      <a:r>
                        <a:rPr lang="en-US" sz="1200" dirty="0">
                          <a:effectLst/>
                          <a:latin typeface="Arial" panose="020B0604020202020204" pitchFamily="34" charset="0"/>
                          <a:ea typeface="Times New Roman" panose="02020603050405020304" pitchFamily="18" charset="0"/>
                          <a:cs typeface="Times New Roman" panose="02020603050405020304" pitchFamily="18" charset="0"/>
                        </a:rPr>
                        <a:t> </a:t>
                      </a:r>
                    </a:p>
                  </a:txBody>
                  <a:tcPr marL="24709" marR="24709" marT="0" marB="0" anchor="ctr">
                    <a:lnL>
                      <a:noFill/>
                    </a:lnL>
                    <a:lnR>
                      <a:noFill/>
                    </a:lnR>
                    <a:lnT>
                      <a:noFill/>
                    </a:lnT>
                    <a:lnB>
                      <a:noFill/>
                    </a:lnB>
                  </a:tcPr>
                </a:tc>
                <a:tc>
                  <a:txBody>
                    <a:bodyPr/>
                    <a:lstStyle/>
                    <a:p>
                      <a:pPr marL="71755" marR="71755" algn="ctr">
                        <a:spcBef>
                          <a:spcPts val="200"/>
                        </a:spcBef>
                        <a:spcAft>
                          <a:spcPts val="200"/>
                        </a:spcAft>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Minimal</a:t>
                      </a:r>
                      <a:endParaRPr lang="en-US" sz="1200" dirty="0">
                        <a:effectLst/>
                        <a:latin typeface="Arial" panose="020B0604020202020204" pitchFamily="34" charset="0"/>
                        <a:ea typeface="Times New Roman" panose="02020603050405020304" pitchFamily="18" charset="0"/>
                        <a:cs typeface="Times New Roman" panose="02020603050405020304" pitchFamily="18" charset="0"/>
                      </a:endParaRPr>
                    </a:p>
                    <a:p>
                      <a:pPr marL="71755" marR="71755" algn="ctr">
                        <a:spcBef>
                          <a:spcPts val="200"/>
                        </a:spcBef>
                        <a:spcAft>
                          <a:spcPts val="200"/>
                        </a:spcAft>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1</a:t>
                      </a:r>
                      <a:endParaRPr lang="en-US" sz="12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24709" marR="24709" marT="0" marB="0" vert="vert27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71755" marR="71755" algn="ctr">
                        <a:spcBef>
                          <a:spcPts val="200"/>
                        </a:spcBef>
                        <a:spcAft>
                          <a:spcPts val="200"/>
                        </a:spcAft>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Moderate</a:t>
                      </a:r>
                      <a:endParaRPr lang="en-US" sz="1200" dirty="0">
                        <a:effectLst/>
                        <a:latin typeface="Arial" panose="020B0604020202020204" pitchFamily="34" charset="0"/>
                        <a:ea typeface="Times New Roman" panose="02020603050405020304" pitchFamily="18" charset="0"/>
                        <a:cs typeface="Times New Roman" panose="02020603050405020304" pitchFamily="18" charset="0"/>
                      </a:endParaRPr>
                    </a:p>
                    <a:p>
                      <a:pPr marL="71755" marR="71755" algn="ctr">
                        <a:spcBef>
                          <a:spcPts val="200"/>
                        </a:spcBef>
                        <a:spcAft>
                          <a:spcPts val="200"/>
                        </a:spcAft>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2</a:t>
                      </a:r>
                      <a:endParaRPr lang="en-US" sz="12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24709" marR="24709" marT="0" marB="0" vert="vert27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71755" marR="71755" algn="ctr">
                        <a:spcBef>
                          <a:spcPts val="200"/>
                        </a:spcBef>
                        <a:spcAft>
                          <a:spcPts val="200"/>
                        </a:spcAft>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Significant</a:t>
                      </a:r>
                      <a:endParaRPr lang="en-US" sz="1200" dirty="0">
                        <a:effectLst/>
                        <a:latin typeface="Arial" panose="020B0604020202020204" pitchFamily="34" charset="0"/>
                        <a:ea typeface="Times New Roman" panose="02020603050405020304" pitchFamily="18" charset="0"/>
                        <a:cs typeface="Times New Roman" panose="02020603050405020304" pitchFamily="18" charset="0"/>
                      </a:endParaRPr>
                    </a:p>
                    <a:p>
                      <a:pPr marL="71755" marR="71755" algn="ctr">
                        <a:spcBef>
                          <a:spcPts val="200"/>
                        </a:spcBef>
                        <a:spcAft>
                          <a:spcPts val="200"/>
                        </a:spcAft>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3</a:t>
                      </a:r>
                      <a:endParaRPr lang="en-US" sz="12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24709" marR="24709" marT="0" marB="0" vert="vert27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71755" marR="71755" algn="ctr">
                        <a:spcBef>
                          <a:spcPts val="200"/>
                        </a:spcBef>
                        <a:spcAft>
                          <a:spcPts val="200"/>
                        </a:spcAft>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Severe</a:t>
                      </a:r>
                      <a:endParaRPr lang="en-US" sz="1200" dirty="0">
                        <a:effectLst/>
                        <a:latin typeface="Arial" panose="020B0604020202020204" pitchFamily="34" charset="0"/>
                        <a:ea typeface="Times New Roman" panose="02020603050405020304" pitchFamily="18" charset="0"/>
                        <a:cs typeface="Times New Roman" panose="02020603050405020304" pitchFamily="18" charset="0"/>
                      </a:endParaRPr>
                    </a:p>
                    <a:p>
                      <a:pPr marL="71755" marR="71755" algn="ctr">
                        <a:spcBef>
                          <a:spcPts val="200"/>
                        </a:spcBef>
                        <a:spcAft>
                          <a:spcPts val="200"/>
                        </a:spcAft>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4</a:t>
                      </a:r>
                      <a:endParaRPr lang="en-US" sz="12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24709" marR="24709" marT="0" marB="0" vert="vert27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71755" marR="71755" algn="ctr">
                        <a:spcBef>
                          <a:spcPts val="200"/>
                        </a:spcBef>
                        <a:spcAft>
                          <a:spcPts val="200"/>
                        </a:spcAft>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Critical</a:t>
                      </a:r>
                      <a:endParaRPr lang="en-US" sz="1200" dirty="0">
                        <a:effectLst/>
                        <a:latin typeface="Arial" panose="020B0604020202020204" pitchFamily="34" charset="0"/>
                        <a:ea typeface="Times New Roman" panose="02020603050405020304" pitchFamily="18" charset="0"/>
                        <a:cs typeface="Times New Roman" panose="02020603050405020304" pitchFamily="18" charset="0"/>
                      </a:endParaRPr>
                    </a:p>
                    <a:p>
                      <a:pPr marL="71755" marR="71755" algn="ctr">
                        <a:spcBef>
                          <a:spcPts val="200"/>
                        </a:spcBef>
                        <a:spcAft>
                          <a:spcPts val="200"/>
                        </a:spcAft>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5</a:t>
                      </a:r>
                      <a:endParaRPr lang="en-US" sz="12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24709" marR="24709" marT="0" marB="0" vert="vert27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600"/>
                        </a:spcAft>
                      </a:pPr>
                      <a:r>
                        <a:rPr lang="en-US" sz="500" dirty="0">
                          <a:effectLst/>
                          <a:latin typeface="Arial" panose="020B0604020202020204" pitchFamily="34" charset="0"/>
                          <a:ea typeface="Times New Roman" panose="02020603050405020304" pitchFamily="18" charset="0"/>
                          <a:cs typeface="Times New Roman" panose="02020603050405020304" pitchFamily="18" charset="0"/>
                        </a:rPr>
                        <a:t> </a:t>
                      </a:r>
                    </a:p>
                  </a:txBody>
                  <a:tcPr marL="0" marR="0" marT="0" marB="0" anchor="ctr">
                    <a:lnL>
                      <a:noFill/>
                    </a:lnL>
                    <a:lnR>
                      <a:noFill/>
                    </a:lnR>
                    <a:lnT>
                      <a:noFill/>
                    </a:lnT>
                    <a:lnB>
                      <a:noFill/>
                    </a:lnB>
                  </a:tcPr>
                </a:tc>
                <a:extLst>
                  <a:ext uri="{0D108BD9-81ED-4DB2-BD59-A6C34878D82A}">
                    <a16:rowId xmlns="" xmlns:a16="http://schemas.microsoft.com/office/drawing/2014/main" val="2671761005"/>
                  </a:ext>
                </a:extLst>
              </a:tr>
              <a:tr h="273703">
                <a:tc gridSpan="2">
                  <a:txBody>
                    <a:bodyPr/>
                    <a:lstStyle/>
                    <a:p>
                      <a:pPr marL="71755" marR="71755" algn="l">
                        <a:spcBef>
                          <a:spcPts val="200"/>
                        </a:spcBef>
                        <a:spcAft>
                          <a:spcPts val="200"/>
                        </a:spcAft>
                      </a:pPr>
                      <a:r>
                        <a:rPr lang="en-US" sz="500" dirty="0">
                          <a:effectLst/>
                          <a:latin typeface="Arial" panose="020B0604020202020204" pitchFamily="34" charset="0"/>
                          <a:ea typeface="Times New Roman" panose="02020603050405020304" pitchFamily="18" charset="0"/>
                          <a:cs typeface="Times New Roman" panose="02020603050405020304" pitchFamily="18" charset="0"/>
                        </a:rPr>
                        <a:t> </a:t>
                      </a:r>
                    </a:p>
                  </a:txBody>
                  <a:tcPr marL="24709" marR="24709" marT="0" marB="0" vert="vert270" anchor="b">
                    <a:lnL>
                      <a:noFill/>
                    </a:lnL>
                    <a:lnR>
                      <a:noFill/>
                    </a:lnR>
                    <a:lnT>
                      <a:noFill/>
                    </a:lnT>
                    <a:lnB>
                      <a:noFill/>
                    </a:lnB>
                  </a:tcPr>
                </a:tc>
                <a:tc hMerge="1">
                  <a:txBody>
                    <a:bodyPr/>
                    <a:lstStyle/>
                    <a:p>
                      <a:endParaRPr lang="en-US"/>
                    </a:p>
                  </a:txBody>
                  <a:tcPr/>
                </a:tc>
                <a:tc>
                  <a:txBody>
                    <a:bodyPr/>
                    <a:lstStyle/>
                    <a:p>
                      <a:pPr marL="0" marR="0" algn="ctr">
                        <a:spcBef>
                          <a:spcPts val="200"/>
                        </a:spcBef>
                        <a:spcAft>
                          <a:spcPts val="200"/>
                        </a:spcAft>
                      </a:pPr>
                      <a:r>
                        <a:rPr lang="en-US" sz="500" dirty="0">
                          <a:effectLst/>
                          <a:latin typeface="Arial" panose="020B0604020202020204" pitchFamily="34" charset="0"/>
                          <a:ea typeface="Times New Roman" panose="02020603050405020304" pitchFamily="18" charset="0"/>
                          <a:cs typeface="Times New Roman" panose="02020603050405020304" pitchFamily="18" charset="0"/>
                        </a:rPr>
                        <a:t> </a:t>
                      </a:r>
                    </a:p>
                  </a:txBody>
                  <a:tcPr marL="24709" marR="24709" marT="0" marB="0">
                    <a:lnL>
                      <a:noFill/>
                    </a:lnL>
                    <a:lnR>
                      <a:noFill/>
                    </a:lnR>
                    <a:lnT>
                      <a:noFill/>
                    </a:lnT>
                    <a:lnB>
                      <a:noFill/>
                    </a:lnB>
                  </a:tcPr>
                </a:tc>
                <a:tc gridSpan="7">
                  <a:txBody>
                    <a:bodyPr/>
                    <a:lstStyle/>
                    <a:p>
                      <a:pPr marL="0" marR="0" algn="ctr">
                        <a:spcBef>
                          <a:spcPts val="200"/>
                        </a:spcBef>
                        <a:spcAft>
                          <a:spcPts val="200"/>
                        </a:spcAft>
                      </a:pPr>
                      <a:r>
                        <a:rPr lang="en-US" sz="1600" b="1" dirty="0">
                          <a:effectLst/>
                          <a:latin typeface="Arial" panose="020B0604020202020204" pitchFamily="34" charset="0"/>
                          <a:ea typeface="Times New Roman" panose="02020603050405020304" pitchFamily="18" charset="0"/>
                          <a:cs typeface="Times New Roman" panose="02020603050405020304" pitchFamily="18" charset="0"/>
                        </a:rPr>
                        <a:t>Impacts</a:t>
                      </a: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24709" marR="24709" marT="0" marB="0">
                    <a:lnL>
                      <a:noFill/>
                    </a:lnL>
                    <a:lnR>
                      <a:noFill/>
                    </a:lnR>
                    <a:lnT w="12700" cap="flat" cmpd="sng" algn="ctr">
                      <a:solidFill>
                        <a:srgbClr val="000000"/>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l">
                        <a:spcBef>
                          <a:spcPts val="0"/>
                        </a:spcBef>
                        <a:spcAft>
                          <a:spcPts val="600"/>
                        </a:spcAft>
                      </a:pPr>
                      <a:r>
                        <a:rPr lang="en-US" sz="500" dirty="0">
                          <a:effectLst/>
                          <a:latin typeface="Arial" panose="020B0604020202020204" pitchFamily="34" charset="0"/>
                          <a:ea typeface="Times New Roman" panose="02020603050405020304" pitchFamily="18" charset="0"/>
                          <a:cs typeface="Times New Roman" panose="02020603050405020304" pitchFamily="18" charset="0"/>
                        </a:rPr>
                        <a:t> </a:t>
                      </a:r>
                    </a:p>
                  </a:txBody>
                  <a:tcPr marL="0" marR="0" marT="0" marB="0" anchor="ctr">
                    <a:lnL>
                      <a:noFill/>
                    </a:lnL>
                    <a:lnR>
                      <a:noFill/>
                    </a:lnR>
                    <a:lnT>
                      <a:noFill/>
                    </a:lnT>
                    <a:lnB>
                      <a:noFill/>
                    </a:lnB>
                  </a:tcPr>
                </a:tc>
                <a:extLst>
                  <a:ext uri="{0D108BD9-81ED-4DB2-BD59-A6C34878D82A}">
                    <a16:rowId xmlns="" xmlns:a16="http://schemas.microsoft.com/office/drawing/2014/main" val="1577355735"/>
                  </a:ext>
                </a:extLst>
              </a:tr>
              <a:tr h="123727">
                <a:tc>
                  <a:txBody>
                    <a:bodyPr/>
                    <a:lstStyle/>
                    <a:p>
                      <a:pPr marL="0" marR="0" algn="l">
                        <a:spcBef>
                          <a:spcPts val="300"/>
                        </a:spcBef>
                        <a:spcAft>
                          <a:spcPts val="300"/>
                        </a:spcAft>
                      </a:pPr>
                      <a:r>
                        <a:rPr lang="en-US" sz="500" dirty="0">
                          <a:effectLst/>
                          <a:latin typeface="Arial" panose="020B0604020202020204" pitchFamily="34" charset="0"/>
                          <a:ea typeface="Times New Roman" panose="02020603050405020304" pitchFamily="18" charset="0"/>
                          <a:cs typeface="Times New Roman" panose="02020603050405020304" pitchFamily="18" charset="0"/>
                        </a:rPr>
                        <a:t> </a:t>
                      </a:r>
                    </a:p>
                  </a:txBody>
                  <a:tcPr marL="24709" marR="24709" marT="0" marB="0" anchor="ctr">
                    <a:lnL>
                      <a:noFill/>
                    </a:lnL>
                    <a:lnR>
                      <a:noFill/>
                    </a:lnR>
                    <a:lnT>
                      <a:noFill/>
                    </a:lnT>
                    <a:lnB>
                      <a:noFill/>
                    </a:lnB>
                  </a:tcPr>
                </a:tc>
                <a:tc gridSpan="4">
                  <a:txBody>
                    <a:bodyPr/>
                    <a:lstStyle/>
                    <a:p>
                      <a:pPr marL="0" marR="0" algn="ctr">
                        <a:spcBef>
                          <a:spcPts val="300"/>
                        </a:spcBef>
                        <a:spcAft>
                          <a:spcPts val="300"/>
                        </a:spcAft>
                      </a:pPr>
                      <a:r>
                        <a:rPr lang="en-US" sz="500" b="1" dirty="0">
                          <a:effectLst/>
                          <a:latin typeface="Arial" panose="020B0604020202020204" pitchFamily="34" charset="0"/>
                          <a:ea typeface="Times New Roman" panose="02020603050405020304" pitchFamily="18" charset="0"/>
                          <a:cs typeface="Times New Roman" panose="02020603050405020304" pitchFamily="18" charset="0"/>
                        </a:rPr>
                        <a:t> </a:t>
                      </a:r>
                      <a:endParaRPr lang="en-US" sz="5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24709" marR="24709" marT="0" marB="0">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marL="0" marR="0" algn="ctr">
                        <a:spcBef>
                          <a:spcPts val="300"/>
                        </a:spcBef>
                        <a:spcAft>
                          <a:spcPts val="300"/>
                        </a:spcAft>
                      </a:pPr>
                      <a:r>
                        <a:rPr lang="en-US" sz="500" b="1" dirty="0">
                          <a:effectLst/>
                          <a:latin typeface="Arial" panose="020B0604020202020204" pitchFamily="34" charset="0"/>
                          <a:ea typeface="Times New Roman" panose="02020603050405020304" pitchFamily="18" charset="0"/>
                          <a:cs typeface="Times New Roman" panose="02020603050405020304" pitchFamily="18" charset="0"/>
                        </a:rPr>
                        <a:t> </a:t>
                      </a:r>
                      <a:endParaRPr lang="en-US" sz="5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24709" marR="24709" marT="0" marB="0">
                    <a:lnL>
                      <a:noFill/>
                    </a:lnL>
                    <a:lnR>
                      <a:noFill/>
                    </a:lnR>
                    <a:lnT>
                      <a:noFill/>
                    </a:lnT>
                    <a:lnB>
                      <a:noFill/>
                    </a:lnB>
                  </a:tcPr>
                </a:tc>
                <a:tc hMerge="1">
                  <a:txBody>
                    <a:bodyPr/>
                    <a:lstStyle/>
                    <a:p>
                      <a:endParaRPr lang="en-US"/>
                    </a:p>
                  </a:txBody>
                  <a:tcPr/>
                </a:tc>
                <a:tc hMerge="1">
                  <a:txBody>
                    <a:bodyPr/>
                    <a:lstStyle/>
                    <a:p>
                      <a:endParaRPr lang="en-US"/>
                    </a:p>
                  </a:txBody>
                  <a:tcPr/>
                </a:tc>
                <a:tc gridSpan="3">
                  <a:txBody>
                    <a:bodyPr/>
                    <a:lstStyle/>
                    <a:p>
                      <a:pPr marL="0" marR="0" algn="ctr">
                        <a:spcBef>
                          <a:spcPts val="300"/>
                        </a:spcBef>
                        <a:spcAft>
                          <a:spcPts val="300"/>
                        </a:spcAft>
                      </a:pPr>
                      <a:r>
                        <a:rPr lang="en-US" sz="500" b="1" dirty="0">
                          <a:effectLst/>
                          <a:latin typeface="Arial" panose="020B0604020202020204" pitchFamily="34" charset="0"/>
                          <a:ea typeface="Times New Roman" panose="02020603050405020304" pitchFamily="18" charset="0"/>
                          <a:cs typeface="Times New Roman" panose="02020603050405020304" pitchFamily="18" charset="0"/>
                        </a:rPr>
                        <a:t> </a:t>
                      </a:r>
                      <a:endParaRPr lang="en-US" sz="5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24709" marR="24709" marT="0" marB="0">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 xmlns:a16="http://schemas.microsoft.com/office/drawing/2014/main" val="2270892948"/>
                  </a:ext>
                </a:extLst>
              </a:tr>
            </a:tbl>
          </a:graphicData>
        </a:graphic>
      </p:graphicFrame>
      <p:sp>
        <p:nvSpPr>
          <p:cNvPr id="5" name="Rectangle 4">
            <a:extLst>
              <a:ext uri="{FF2B5EF4-FFF2-40B4-BE49-F238E27FC236}">
                <a16:creationId xmlns="" xmlns:a16="http://schemas.microsoft.com/office/drawing/2014/main" id="{781C4C07-A72E-4DD6-8124-2923EDACD077}"/>
              </a:ext>
            </a:extLst>
          </p:cNvPr>
          <p:cNvSpPr/>
          <p:nvPr/>
        </p:nvSpPr>
        <p:spPr>
          <a:xfrm>
            <a:off x="284634" y="1103389"/>
            <a:ext cx="1277440" cy="302697"/>
          </a:xfrm>
          <a:prstGeom prst="rect">
            <a:avLst/>
          </a:prstGeom>
        </p:spPr>
        <p:txBody>
          <a:bodyPr wrap="none" lIns="38405" tIns="19202" rIns="38405" bIns="19202">
            <a:spAutoFit/>
          </a:bodyPr>
          <a:lstStyle/>
          <a:p>
            <a:pPr fontAlgn="base">
              <a:lnSpc>
                <a:spcPct val="85000"/>
              </a:lnSpc>
              <a:spcBef>
                <a:spcPct val="0"/>
              </a:spcBef>
              <a:spcAft>
                <a:spcPct val="0"/>
              </a:spcAft>
            </a:pPr>
            <a:r>
              <a:rPr lang="en-US" sz="2000" b="1" dirty="0">
                <a:solidFill>
                  <a:srgbClr val="004E74"/>
                </a:solidFill>
                <a:ea typeface="+mj-ea"/>
                <a:cs typeface="Arial" pitchFamily="34" charset="0"/>
              </a:rPr>
              <a:t>Risk Matrix</a:t>
            </a:r>
          </a:p>
        </p:txBody>
      </p:sp>
      <p:sp>
        <p:nvSpPr>
          <p:cNvPr id="6" name="TextBox 5">
            <a:extLst>
              <a:ext uri="{FF2B5EF4-FFF2-40B4-BE49-F238E27FC236}">
                <a16:creationId xmlns="" xmlns:a16="http://schemas.microsoft.com/office/drawing/2014/main" id="{531B8072-47BA-4F79-9B02-782AF87D16D9}"/>
              </a:ext>
            </a:extLst>
          </p:cNvPr>
          <p:cNvSpPr txBox="1"/>
          <p:nvPr/>
        </p:nvSpPr>
        <p:spPr>
          <a:xfrm>
            <a:off x="5543827" y="2623086"/>
            <a:ext cx="2971523" cy="1885438"/>
          </a:xfrm>
          <a:prstGeom prst="rect">
            <a:avLst/>
          </a:prstGeom>
          <a:noFill/>
        </p:spPr>
        <p:txBody>
          <a:bodyPr wrap="square" lIns="38405" tIns="19202" rIns="38405" bIns="19202" rtlCol="0">
            <a:spAutoFit/>
          </a:bodyPr>
          <a:lstStyle/>
          <a:p>
            <a:pPr marL="192082" indent="-192082">
              <a:buAutoNum type="arabicPeriod"/>
            </a:pPr>
            <a:r>
              <a:rPr lang="en-US" sz="1500" dirty="0"/>
              <a:t>Project cost over-run risk</a:t>
            </a:r>
          </a:p>
          <a:p>
            <a:pPr marL="192082" indent="-192082">
              <a:buAutoNum type="arabicPeriod"/>
            </a:pPr>
            <a:r>
              <a:rPr lang="en-US" sz="1500" dirty="0"/>
              <a:t>Project completion transfer risk (TBD)</a:t>
            </a:r>
          </a:p>
          <a:p>
            <a:pPr marL="192082" indent="-192082">
              <a:buAutoNum type="arabicPeriod"/>
            </a:pPr>
            <a:r>
              <a:rPr lang="en-US" sz="1500" dirty="0"/>
              <a:t>Non-diversified system failure; repair &amp; replacement</a:t>
            </a:r>
          </a:p>
          <a:p>
            <a:pPr marL="192082" indent="-192082">
              <a:buAutoNum type="arabicPeriod"/>
            </a:pPr>
            <a:r>
              <a:rPr lang="en-US" sz="1500" dirty="0"/>
              <a:t>Operations &amp; maintenance risk (non-consumables)</a:t>
            </a:r>
          </a:p>
          <a:p>
            <a:pPr marL="192082" indent="-192082">
              <a:buAutoNum type="arabicPeriod"/>
            </a:pPr>
            <a:r>
              <a:rPr lang="en-US" sz="1500" dirty="0"/>
              <a:t>Contract structure &amp; execution</a:t>
            </a:r>
          </a:p>
        </p:txBody>
      </p:sp>
      <p:sp>
        <p:nvSpPr>
          <p:cNvPr id="2" name="TextBox 1">
            <a:extLst>
              <a:ext uri="{FF2B5EF4-FFF2-40B4-BE49-F238E27FC236}">
                <a16:creationId xmlns="" xmlns:a16="http://schemas.microsoft.com/office/drawing/2014/main" id="{3A9DBCF1-31B4-421D-9521-AB7CD6E4584A}"/>
              </a:ext>
            </a:extLst>
          </p:cNvPr>
          <p:cNvSpPr txBox="1"/>
          <p:nvPr/>
        </p:nvSpPr>
        <p:spPr>
          <a:xfrm>
            <a:off x="5697824" y="2229706"/>
            <a:ext cx="1665948" cy="269611"/>
          </a:xfrm>
          <a:prstGeom prst="rect">
            <a:avLst/>
          </a:prstGeom>
          <a:noFill/>
        </p:spPr>
        <p:txBody>
          <a:bodyPr wrap="square" lIns="38405" tIns="19202" rIns="38405" bIns="19202" rtlCol="0">
            <a:spAutoFit/>
          </a:bodyPr>
          <a:lstStyle/>
          <a:p>
            <a:r>
              <a:rPr lang="en-US" sz="1500" b="1" u="sng" dirty="0"/>
              <a:t>Description</a:t>
            </a:r>
            <a:r>
              <a:rPr lang="en-US" sz="1500" dirty="0"/>
              <a:t>:</a:t>
            </a:r>
          </a:p>
        </p:txBody>
      </p:sp>
      <p:sp>
        <p:nvSpPr>
          <p:cNvPr id="8" name="TextBox 7">
            <a:extLst>
              <a:ext uri="{FF2B5EF4-FFF2-40B4-BE49-F238E27FC236}">
                <a16:creationId xmlns="" xmlns:a16="http://schemas.microsoft.com/office/drawing/2014/main" id="{B7AD7477-08F0-4A72-912E-7FF6EEE5F300}"/>
              </a:ext>
            </a:extLst>
          </p:cNvPr>
          <p:cNvSpPr txBox="1"/>
          <p:nvPr/>
        </p:nvSpPr>
        <p:spPr>
          <a:xfrm>
            <a:off x="1692579" y="1668682"/>
            <a:ext cx="3414981" cy="269611"/>
          </a:xfrm>
          <a:prstGeom prst="rect">
            <a:avLst/>
          </a:prstGeom>
          <a:noFill/>
        </p:spPr>
        <p:txBody>
          <a:bodyPr wrap="square" lIns="38405" tIns="19202" rIns="38405" bIns="19202" rtlCol="0">
            <a:spAutoFit/>
          </a:bodyPr>
          <a:lstStyle/>
          <a:p>
            <a:pPr algn="ctr"/>
            <a:r>
              <a:rPr lang="en-US" sz="1500" dirty="0"/>
              <a:t>Subjective Assessment</a:t>
            </a:r>
          </a:p>
        </p:txBody>
      </p:sp>
    </p:spTree>
    <p:extLst>
      <p:ext uri="{BB962C8B-B14F-4D97-AF65-F5344CB8AC3E}">
        <p14:creationId xmlns="" xmlns:p14="http://schemas.microsoft.com/office/powerpoint/2010/main" val="253929152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550</Words>
  <Application>Microsoft Office PowerPoint</Application>
  <PresentationFormat>On-screen Show (4:3)</PresentationFormat>
  <Paragraphs>105</Paragraphs>
  <Slides>2</Slides>
  <Notes>0</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Office Theme</vt:lpstr>
      <vt:lpstr>Slide 1</vt:lpstr>
      <vt:lpstr>Slide 2</vt:lpstr>
    </vt:vector>
  </TitlesOfParts>
  <Company>Toshiba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BK</dc:creator>
  <cp:lastModifiedBy>BK</cp:lastModifiedBy>
  <cp:revision>1</cp:revision>
  <dcterms:created xsi:type="dcterms:W3CDTF">2021-12-15T23:53:53Z</dcterms:created>
  <dcterms:modified xsi:type="dcterms:W3CDTF">2021-12-15T23:56:11Z</dcterms:modified>
</cp:coreProperties>
</file>