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Libre Baskerville" panose="02000000000000000000" pitchFamily="2" charset="0"/>
      <p:regular r:id="rId10"/>
    </p:embeddedFont>
    <p:embeddedFont>
      <p:font typeface="Open Sans" panose="020B0606030504020204" pitchFamily="34" charset="0"/>
      <p:regular r:id="rId11"/>
      <p:bold r:id="rId1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6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1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-32657"/>
            <a:ext cx="14630400" cy="8262257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50" y="-32658"/>
            <a:ext cx="9405650" cy="82622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16" y="102155"/>
            <a:ext cx="7111484" cy="741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50" dirty="0">
                <a:solidFill>
                  <a:srgbClr val="FFFF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Manuel </a:t>
            </a:r>
          </a:p>
          <a:p>
            <a:pPr marL="0" indent="0" algn="l">
              <a:lnSpc>
                <a:spcPts val="5800"/>
              </a:lnSpc>
              <a:buNone/>
            </a:pPr>
            <a:r>
              <a:rPr lang="en-US" sz="4650" dirty="0">
                <a:solidFill>
                  <a:srgbClr val="FFFF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Administrateur</a:t>
            </a:r>
            <a:endParaRPr lang="en-US" sz="4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446723"/>
            <a:ext cx="5543669" cy="507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Architecture du référentiel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72095" y="1279088"/>
            <a:ext cx="13486209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Flux d'enrôlement: Entreprise → Employés → Groupes (au sein d'une Séance) → Présence via Participant.</a:t>
            </a:r>
            <a:endParaRPr lang="en-US" sz="12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5" y="1721525"/>
            <a:ext cx="6743105" cy="64960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4497" y="2533531"/>
            <a:ext cx="203025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Entreprise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721525"/>
            <a:ext cx="6743105" cy="649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77601" y="2533531"/>
            <a:ext cx="203025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Employés</a:t>
            </a:r>
            <a:endParaRPr lang="en-US" sz="15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95" y="2949654"/>
            <a:ext cx="6743105" cy="64960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34497" y="3761661"/>
            <a:ext cx="203025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Groupes</a:t>
            </a:r>
            <a:endParaRPr lang="en-US" sz="1550" dirty="0"/>
          </a:p>
        </p:txBody>
      </p:sp>
      <p:sp>
        <p:nvSpPr>
          <p:cNvPr id="10" name="Text 5"/>
          <p:cNvSpPr/>
          <p:nvPr/>
        </p:nvSpPr>
        <p:spPr>
          <a:xfrm>
            <a:off x="734497" y="4112776"/>
            <a:ext cx="6418302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(au sein d'une Séance)</a:t>
            </a:r>
            <a:endParaRPr lang="en-US" sz="12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949654"/>
            <a:ext cx="6743105" cy="64960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77601" y="3761661"/>
            <a:ext cx="203025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Présence</a:t>
            </a:r>
            <a:endParaRPr lang="en-US" sz="1550" dirty="0"/>
          </a:p>
        </p:txBody>
      </p:sp>
      <p:sp>
        <p:nvSpPr>
          <p:cNvPr id="13" name="Text 7"/>
          <p:cNvSpPr/>
          <p:nvPr/>
        </p:nvSpPr>
        <p:spPr>
          <a:xfrm>
            <a:off x="7477601" y="4112776"/>
            <a:ext cx="6418302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via Participant</a:t>
            </a:r>
            <a:endParaRPr lang="en-US" sz="1250" dirty="0"/>
          </a:p>
        </p:txBody>
      </p:sp>
      <p:sp>
        <p:nvSpPr>
          <p:cNvPr id="14" name="Text 8"/>
          <p:cNvSpPr/>
          <p:nvPr/>
        </p:nvSpPr>
        <p:spPr>
          <a:xfrm>
            <a:off x="572095" y="4778573"/>
            <a:ext cx="2627114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Chaîne pédagogique:</a:t>
            </a:r>
            <a:endParaRPr lang="en-US" sz="19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95" y="5326618"/>
            <a:ext cx="6743105" cy="64960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34497" y="6138624"/>
            <a:ext cx="203025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Formation</a:t>
            </a:r>
            <a:endParaRPr lang="en-US" sz="1550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5326618"/>
            <a:ext cx="6743105" cy="64960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7477601" y="6138624"/>
            <a:ext cx="203025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Séance</a:t>
            </a:r>
            <a:endParaRPr lang="en-US" sz="1550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095" y="6554748"/>
            <a:ext cx="6743105" cy="649605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734497" y="7366754"/>
            <a:ext cx="203025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Groupe</a:t>
            </a:r>
            <a:endParaRPr lang="en-US" sz="1550" dirty="0"/>
          </a:p>
        </p:txBody>
      </p:sp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200" y="6554748"/>
            <a:ext cx="6743105" cy="649605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7477601" y="7366754"/>
            <a:ext cx="2030254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Participant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1824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Rattachements clés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483525"/>
            <a:ext cx="6327696" cy="949642"/>
          </a:xfrm>
          <a:prstGeom prst="roundRect">
            <a:avLst>
              <a:gd name="adj" fmla="val 3900"/>
            </a:avLst>
          </a:prstGeom>
          <a:solidFill>
            <a:srgbClr val="FBFAFF"/>
          </a:solidFill>
          <a:ln w="3048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1141333" y="2760821"/>
            <a:ext cx="57731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Employe (N)</a:t>
            </a:r>
            <a:r>
              <a:rPr lang="en-US" sz="19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— appartient à → </a:t>
            </a: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Entreprise (1)</a:t>
            </a:r>
            <a:endParaRPr lang="en-US" sz="1900" dirty="0"/>
          </a:p>
        </p:txBody>
      </p:sp>
      <p:sp>
        <p:nvSpPr>
          <p:cNvPr id="5" name="Shape 3"/>
          <p:cNvSpPr/>
          <p:nvPr/>
        </p:nvSpPr>
        <p:spPr>
          <a:xfrm>
            <a:off x="7438549" y="2483525"/>
            <a:ext cx="6327815" cy="949642"/>
          </a:xfrm>
          <a:prstGeom prst="roundRect">
            <a:avLst>
              <a:gd name="adj" fmla="val 3900"/>
            </a:avLst>
          </a:prstGeom>
          <a:solidFill>
            <a:srgbClr val="FBFAFF"/>
          </a:solidFill>
          <a:ln w="3048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6" name="Text 4"/>
          <p:cNvSpPr/>
          <p:nvPr/>
        </p:nvSpPr>
        <p:spPr>
          <a:xfrm>
            <a:off x="7715845" y="2760821"/>
            <a:ext cx="577322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Séance (N)</a:t>
            </a:r>
            <a:r>
              <a:rPr lang="en-US" sz="19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— appartient à → </a:t>
            </a: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Formation (1)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64037" y="3679984"/>
            <a:ext cx="6327696" cy="1344692"/>
          </a:xfrm>
          <a:prstGeom prst="roundRect">
            <a:avLst>
              <a:gd name="adj" fmla="val 2754"/>
            </a:avLst>
          </a:prstGeom>
          <a:solidFill>
            <a:srgbClr val="FBFAFF"/>
          </a:solidFill>
          <a:ln w="3048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6"/>
          <p:cNvSpPr/>
          <p:nvPr/>
        </p:nvSpPr>
        <p:spPr>
          <a:xfrm>
            <a:off x="1141333" y="3957280"/>
            <a:ext cx="57731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Groupe (N)</a:t>
            </a:r>
            <a:r>
              <a:rPr lang="en-US" sz="19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— appartient à → </a:t>
            </a: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Séance (1)</a:t>
            </a:r>
            <a:r>
              <a:rPr lang="en-US" sz="19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et (optionnel) → </a:t>
            </a: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Enseignant (1)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7438549" y="3679984"/>
            <a:ext cx="6327815" cy="1344692"/>
          </a:xfrm>
          <a:prstGeom prst="roundRect">
            <a:avLst>
              <a:gd name="adj" fmla="val 2754"/>
            </a:avLst>
          </a:prstGeom>
          <a:solidFill>
            <a:srgbClr val="FBFAFF"/>
          </a:solidFill>
          <a:ln w="3048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0" name="Text 8"/>
          <p:cNvSpPr/>
          <p:nvPr/>
        </p:nvSpPr>
        <p:spPr>
          <a:xfrm>
            <a:off x="7715845" y="3957280"/>
            <a:ext cx="577322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Participant (N)</a:t>
            </a:r>
            <a:r>
              <a:rPr lang="en-US" sz="19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— relie → </a:t>
            </a: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Employe (1)</a:t>
            </a:r>
            <a:r>
              <a:rPr lang="en-US" sz="19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à </a:t>
            </a: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Groupe (1)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864037" y="5271492"/>
            <a:ext cx="6327696" cy="1739741"/>
          </a:xfrm>
          <a:prstGeom prst="roundRect">
            <a:avLst>
              <a:gd name="adj" fmla="val 2129"/>
            </a:avLst>
          </a:prstGeom>
          <a:solidFill>
            <a:srgbClr val="FBFAFF"/>
          </a:solidFill>
          <a:ln w="3048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2" name="Text 10"/>
          <p:cNvSpPr/>
          <p:nvPr/>
        </p:nvSpPr>
        <p:spPr>
          <a:xfrm>
            <a:off x="1141333" y="5548789"/>
            <a:ext cx="57731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SeanceMedia (N)</a:t>
            </a:r>
            <a:r>
              <a:rPr lang="en-US" sz="19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— appartient à → </a:t>
            </a: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Séance (1)</a:t>
            </a:r>
            <a:r>
              <a:rPr lang="en-US" sz="19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; accès tracés via MediaAccessHistory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7438549" y="5271492"/>
            <a:ext cx="6327815" cy="1739741"/>
          </a:xfrm>
          <a:prstGeom prst="roundRect">
            <a:avLst>
              <a:gd name="adj" fmla="val 2129"/>
            </a:avLst>
          </a:prstGeom>
          <a:solidFill>
            <a:srgbClr val="FBFAFF"/>
          </a:solidFill>
          <a:ln w="3048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 12"/>
          <p:cNvSpPr/>
          <p:nvPr/>
        </p:nvSpPr>
        <p:spPr>
          <a:xfrm>
            <a:off x="7715845" y="5548789"/>
            <a:ext cx="577322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Évaluations:</a:t>
            </a:r>
            <a:r>
              <a:rPr lang="en-US" sz="19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Evaluation + EvaluationQuestion + EvaluationAttempt rattachées à Séance et Employe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3077" y="630912"/>
            <a:ext cx="13024247" cy="1433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5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Étapes de mise à jour des données (administrateur)</a:t>
            </a: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803077" y="2408992"/>
            <a:ext cx="3441978" cy="430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7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Sans "Inscription"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803077" y="3183255"/>
            <a:ext cx="4589264" cy="5736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Pré‑requis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803077" y="4100989"/>
            <a:ext cx="13024247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connecter à l'Administration (compte admin).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803077" y="4548307"/>
            <a:ext cx="13024247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Avant modification importante, exporter la liste concernée (bouton "Exporter Excel").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803077" y="5259467"/>
            <a:ext cx="4589264" cy="5736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Formations</a:t>
            </a:r>
            <a:endParaRPr lang="en-US" sz="3600" dirty="0"/>
          </a:p>
        </p:txBody>
      </p:sp>
      <p:sp>
        <p:nvSpPr>
          <p:cNvPr id="8" name="Shape 6"/>
          <p:cNvSpPr/>
          <p:nvPr/>
        </p:nvSpPr>
        <p:spPr>
          <a:xfrm>
            <a:off x="803077" y="6521291"/>
            <a:ext cx="6397347" cy="229433"/>
          </a:xfrm>
          <a:prstGeom prst="roundRect">
            <a:avLst>
              <a:gd name="adj" fmla="val 15002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7"/>
          <p:cNvSpPr/>
          <p:nvPr/>
        </p:nvSpPr>
        <p:spPr>
          <a:xfrm>
            <a:off x="1032510" y="6980158"/>
            <a:ext cx="5938480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Formations → rechercher → "Modifier".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7429857" y="6177201"/>
            <a:ext cx="6397466" cy="229433"/>
          </a:xfrm>
          <a:prstGeom prst="roundRect">
            <a:avLst>
              <a:gd name="adj" fmla="val 15002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9"/>
          <p:cNvSpPr/>
          <p:nvPr/>
        </p:nvSpPr>
        <p:spPr>
          <a:xfrm>
            <a:off x="7659291" y="6636068"/>
            <a:ext cx="5938599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Mettre à jour: Intitulé, Public cible, Objectifs, Contenu → Enregistrer.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7937" y="636270"/>
            <a:ext cx="7356872" cy="569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Gestion des Séances et Groupes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37937" y="1661279"/>
            <a:ext cx="3645337" cy="455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Séances</a:t>
            </a:r>
            <a:endParaRPr lang="en-US" sz="2850" dirty="0"/>
          </a:p>
        </p:txBody>
      </p:sp>
      <p:sp>
        <p:nvSpPr>
          <p:cNvPr id="4" name="Shape 2"/>
          <p:cNvSpPr/>
          <p:nvPr/>
        </p:nvSpPr>
        <p:spPr>
          <a:xfrm>
            <a:off x="637937" y="2321957"/>
            <a:ext cx="182166" cy="1093589"/>
          </a:xfrm>
          <a:prstGeom prst="roundRect">
            <a:avLst>
              <a:gd name="adj" fmla="val 1500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3"/>
          <p:cNvSpPr/>
          <p:nvPr/>
        </p:nvSpPr>
        <p:spPr>
          <a:xfrm>
            <a:off x="1002268" y="2504123"/>
            <a:ext cx="6090642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Séances → rechercher → "Modifier".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911304" y="3597712"/>
            <a:ext cx="182166" cy="1093589"/>
          </a:xfrm>
          <a:prstGeom prst="roundRect">
            <a:avLst>
              <a:gd name="adj" fmla="val 1500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5"/>
          <p:cNvSpPr/>
          <p:nvPr/>
        </p:nvSpPr>
        <p:spPr>
          <a:xfrm>
            <a:off x="1275636" y="3779877"/>
            <a:ext cx="5817275" cy="583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Mettre à jour: Formation, Intitulé (description), Lieu, Dates, Durée, Capacité → Enregistrer.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545110" y="1661279"/>
            <a:ext cx="3645337" cy="455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Groupes</a:t>
            </a:r>
            <a:endParaRPr lang="en-US" sz="2850" dirty="0"/>
          </a:p>
        </p:txBody>
      </p:sp>
      <p:sp>
        <p:nvSpPr>
          <p:cNvPr id="9" name="Shape 7"/>
          <p:cNvSpPr/>
          <p:nvPr/>
        </p:nvSpPr>
        <p:spPr>
          <a:xfrm>
            <a:off x="7545110" y="2321957"/>
            <a:ext cx="182166" cy="1093589"/>
          </a:xfrm>
          <a:prstGeom prst="roundRect">
            <a:avLst>
              <a:gd name="adj" fmla="val 1500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Text 8"/>
          <p:cNvSpPr/>
          <p:nvPr/>
        </p:nvSpPr>
        <p:spPr>
          <a:xfrm>
            <a:off x="7909441" y="2504123"/>
            <a:ext cx="6090642" cy="583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Groupes → choisir une Formation → ouvrir une Séance (chevron) → "Modifier" sur le Groupe.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7818477" y="3597712"/>
            <a:ext cx="182166" cy="1093589"/>
          </a:xfrm>
          <a:prstGeom prst="roundRect">
            <a:avLst>
              <a:gd name="adj" fmla="val 1500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2" name="Text 10"/>
          <p:cNvSpPr/>
          <p:nvPr/>
        </p:nvSpPr>
        <p:spPr>
          <a:xfrm>
            <a:off x="8182808" y="3779877"/>
            <a:ext cx="581727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Mettre à jour: Nom, Capacité, Dates, Enseignant → Enregistrer.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37937" y="5169694"/>
            <a:ext cx="6242685" cy="455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Inscrire des auditeurs (employés):</a:t>
            </a:r>
            <a:endParaRPr lang="en-US" sz="2850" dirty="0"/>
          </a:p>
        </p:txBody>
      </p:sp>
      <p:sp>
        <p:nvSpPr>
          <p:cNvPr id="14" name="Shape 12"/>
          <p:cNvSpPr/>
          <p:nvPr/>
        </p:nvSpPr>
        <p:spPr>
          <a:xfrm>
            <a:off x="637937" y="6445448"/>
            <a:ext cx="4330065" cy="182166"/>
          </a:xfrm>
          <a:prstGeom prst="roundRect">
            <a:avLst>
              <a:gd name="adj" fmla="val 1500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5" name="Text 13"/>
          <p:cNvSpPr/>
          <p:nvPr/>
        </p:nvSpPr>
        <p:spPr>
          <a:xfrm>
            <a:off x="820103" y="6809780"/>
            <a:ext cx="3965734" cy="583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Dans la même Séance, sur un Groupe → "Participants" / "Ajouter des participants".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5150168" y="6172081"/>
            <a:ext cx="4330065" cy="182166"/>
          </a:xfrm>
          <a:prstGeom prst="roundRect">
            <a:avLst>
              <a:gd name="adj" fmla="val 1500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7" name="Text 15"/>
          <p:cNvSpPr/>
          <p:nvPr/>
        </p:nvSpPr>
        <p:spPr>
          <a:xfrm>
            <a:off x="5332333" y="6536412"/>
            <a:ext cx="3965734" cy="874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Sélectionner l'Entreprise → cocher les Employés à inscrire → "Ajouter … participant(s)".</a:t>
            </a:r>
            <a:endParaRPr lang="en-US" sz="1400" dirty="0"/>
          </a:p>
        </p:txBody>
      </p:sp>
      <p:sp>
        <p:nvSpPr>
          <p:cNvPr id="18" name="Shape 16"/>
          <p:cNvSpPr/>
          <p:nvPr/>
        </p:nvSpPr>
        <p:spPr>
          <a:xfrm>
            <a:off x="9662398" y="5898713"/>
            <a:ext cx="4330065" cy="182166"/>
          </a:xfrm>
          <a:prstGeom prst="roundRect">
            <a:avLst>
              <a:gd name="adj" fmla="val 1500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9" name="Text 17"/>
          <p:cNvSpPr/>
          <p:nvPr/>
        </p:nvSpPr>
        <p:spPr>
          <a:xfrm>
            <a:off x="9844564" y="6263045"/>
            <a:ext cx="3965734" cy="583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présence se gère ensuite au niveau des Participants.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355" y="583287"/>
            <a:ext cx="10282476" cy="662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Autres fonctionnalités administratives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2355" y="1776293"/>
            <a:ext cx="3181826" cy="397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Enseignants</a:t>
            </a:r>
            <a:endParaRPr lang="en-US" sz="2500" dirty="0"/>
          </a:p>
        </p:txBody>
      </p:sp>
      <p:sp>
        <p:nvSpPr>
          <p:cNvPr id="4" name="Text 2"/>
          <p:cNvSpPr/>
          <p:nvPr/>
        </p:nvSpPr>
        <p:spPr>
          <a:xfrm>
            <a:off x="742355" y="2386013"/>
            <a:ext cx="6314123" cy="678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Enseignants → rechercher → "Modifier" (identité, email, téléphone, spécialités, bio, actif) → Enregistrer.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2355" y="3276957"/>
            <a:ext cx="3181826" cy="397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Entreprises</a:t>
            </a:r>
            <a:endParaRPr lang="en-US" sz="2500" dirty="0"/>
          </a:p>
        </p:txBody>
      </p:sp>
      <p:sp>
        <p:nvSpPr>
          <p:cNvPr id="6" name="Text 4"/>
          <p:cNvSpPr/>
          <p:nvPr/>
        </p:nvSpPr>
        <p:spPr>
          <a:xfrm>
            <a:off x="742355" y="3886676"/>
            <a:ext cx="6314123" cy="678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Entreprises → rechercher → "Modifier" (Raison sociale, Email, Téléphone) → Enregistrer.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2355" y="4777621"/>
            <a:ext cx="3181826" cy="397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Médias de séance</a:t>
            </a:r>
            <a:endParaRPr lang="en-US" sz="2500" dirty="0"/>
          </a:p>
        </p:txBody>
      </p:sp>
      <p:sp>
        <p:nvSpPr>
          <p:cNvPr id="8" name="Text 6"/>
          <p:cNvSpPr/>
          <p:nvPr/>
        </p:nvSpPr>
        <p:spPr>
          <a:xfrm>
            <a:off x="742355" y="5387340"/>
            <a:ext cx="6314123" cy="1018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/>
            </a:pPr>
            <a:r>
              <a:rPr lang="en-US" sz="16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Ouvrir la Séance → "Médias de la séance" → "Ajouter un média" (glisser‑déposer/choisir, Titre requis, Description optionnelle) → Uploader.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42355" y="6479858"/>
            <a:ext cx="6314123" cy="678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Formats: images/vidéos/PDF/PowerPoint; taille max ~100 Mo.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42355" y="7232928"/>
            <a:ext cx="6314123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Modifier/Supprimer via actions.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81543" y="1776293"/>
            <a:ext cx="3181826" cy="397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Notifications</a:t>
            </a:r>
            <a:endParaRPr lang="en-US" sz="2500" dirty="0"/>
          </a:p>
        </p:txBody>
      </p:sp>
      <p:sp>
        <p:nvSpPr>
          <p:cNvPr id="12" name="Text 10"/>
          <p:cNvSpPr/>
          <p:nvPr/>
        </p:nvSpPr>
        <p:spPr>
          <a:xfrm>
            <a:off x="7581543" y="2386013"/>
            <a:ext cx="6314123" cy="1018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Notifications → Canal (Email/WhatsApp) + Cible (Entreprises/Employés) → sélectionner destinataires → saisir message (sujet pour email) → Envoyer.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7581543" y="3616404"/>
            <a:ext cx="3181826" cy="397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Évaluations (suivi)</a:t>
            </a:r>
            <a:endParaRPr lang="en-US" sz="2500" dirty="0"/>
          </a:p>
        </p:txBody>
      </p:sp>
      <p:sp>
        <p:nvSpPr>
          <p:cNvPr id="14" name="Text 12"/>
          <p:cNvSpPr/>
          <p:nvPr/>
        </p:nvSpPr>
        <p:spPr>
          <a:xfrm>
            <a:off x="7581543" y="4226123"/>
            <a:ext cx="6314123" cy="678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Évaluations → utiliser filtres (Entreprise/Formation/Recherche) → consulter KPIs et tentatives → Export si disponible.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374452"/>
            <a:ext cx="3318034" cy="410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Récapitulatif rapide</a:t>
            </a:r>
            <a:endParaRPr lang="en-US" sz="2550" dirty="0"/>
          </a:p>
        </p:txBody>
      </p:sp>
      <p:sp>
        <p:nvSpPr>
          <p:cNvPr id="3" name="Text 1"/>
          <p:cNvSpPr/>
          <p:nvPr/>
        </p:nvSpPr>
        <p:spPr>
          <a:xfrm>
            <a:off x="572095" y="981789"/>
            <a:ext cx="206859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Où modifier/ajouter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572095" y="1424940"/>
            <a:ext cx="6677382" cy="787003"/>
          </a:xfrm>
          <a:prstGeom prst="roundRect">
            <a:avLst>
              <a:gd name="adj" fmla="val 9295"/>
            </a:avLst>
          </a:prstGeom>
          <a:solidFill>
            <a:srgbClr val="FBFAFF"/>
          </a:solidFill>
          <a:ln w="1524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5" y="1424940"/>
            <a:ext cx="60960" cy="78700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64381" y="1571506"/>
            <a:ext cx="1641634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Formation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764381" y="1855351"/>
            <a:ext cx="6338530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Formations → Modifier</a:t>
            </a:r>
            <a:endParaRPr lang="en-US" sz="1000" dirty="0"/>
          </a:p>
        </p:txBody>
      </p:sp>
      <p:sp>
        <p:nvSpPr>
          <p:cNvPr id="8" name="Shape 5"/>
          <p:cNvSpPr/>
          <p:nvPr/>
        </p:nvSpPr>
        <p:spPr>
          <a:xfrm>
            <a:off x="7380803" y="1424940"/>
            <a:ext cx="6677501" cy="787003"/>
          </a:xfrm>
          <a:prstGeom prst="roundRect">
            <a:avLst>
              <a:gd name="adj" fmla="val 9295"/>
            </a:avLst>
          </a:prstGeom>
          <a:solidFill>
            <a:srgbClr val="FBFAFF"/>
          </a:solidFill>
          <a:ln w="1524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63" y="1424940"/>
            <a:ext cx="60960" cy="78700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573089" y="1571506"/>
            <a:ext cx="1641634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Séance</a:t>
            </a:r>
            <a:endParaRPr lang="en-US" sz="1250" dirty="0"/>
          </a:p>
        </p:txBody>
      </p:sp>
      <p:sp>
        <p:nvSpPr>
          <p:cNvPr id="11" name="Text 7"/>
          <p:cNvSpPr/>
          <p:nvPr/>
        </p:nvSpPr>
        <p:spPr>
          <a:xfrm>
            <a:off x="7573089" y="1855351"/>
            <a:ext cx="633864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Séances → Modifier</a:t>
            </a:r>
            <a:endParaRPr lang="en-US" sz="1000" dirty="0"/>
          </a:p>
        </p:txBody>
      </p:sp>
      <p:sp>
        <p:nvSpPr>
          <p:cNvPr id="12" name="Shape 8"/>
          <p:cNvSpPr/>
          <p:nvPr/>
        </p:nvSpPr>
        <p:spPr>
          <a:xfrm>
            <a:off x="572095" y="2343269"/>
            <a:ext cx="6677382" cy="787003"/>
          </a:xfrm>
          <a:prstGeom prst="roundRect">
            <a:avLst>
              <a:gd name="adj" fmla="val 9295"/>
            </a:avLst>
          </a:prstGeom>
          <a:solidFill>
            <a:srgbClr val="FBFAFF"/>
          </a:solidFill>
          <a:ln w="1524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5" y="2343269"/>
            <a:ext cx="60960" cy="78700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4381" y="2489835"/>
            <a:ext cx="1641634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Groupe</a:t>
            </a:r>
            <a:endParaRPr lang="en-US" sz="1250" dirty="0"/>
          </a:p>
        </p:txBody>
      </p:sp>
      <p:sp>
        <p:nvSpPr>
          <p:cNvPr id="15" name="Text 10"/>
          <p:cNvSpPr/>
          <p:nvPr/>
        </p:nvSpPr>
        <p:spPr>
          <a:xfrm>
            <a:off x="764381" y="2773680"/>
            <a:ext cx="6338530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Groupes → Formation → Séance → Modifier</a:t>
            </a:r>
            <a:endParaRPr lang="en-US" sz="1000" dirty="0"/>
          </a:p>
        </p:txBody>
      </p:sp>
      <p:sp>
        <p:nvSpPr>
          <p:cNvPr id="16" name="Shape 11"/>
          <p:cNvSpPr/>
          <p:nvPr/>
        </p:nvSpPr>
        <p:spPr>
          <a:xfrm>
            <a:off x="7380803" y="2343269"/>
            <a:ext cx="6677501" cy="787003"/>
          </a:xfrm>
          <a:prstGeom prst="roundRect">
            <a:avLst>
              <a:gd name="adj" fmla="val 9295"/>
            </a:avLst>
          </a:prstGeom>
          <a:solidFill>
            <a:srgbClr val="FBFAFF"/>
          </a:solidFill>
          <a:ln w="1524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63" y="2343269"/>
            <a:ext cx="60960" cy="787003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73089" y="2489835"/>
            <a:ext cx="1641634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Participants</a:t>
            </a:r>
            <a:endParaRPr lang="en-US" sz="1250" dirty="0"/>
          </a:p>
        </p:txBody>
      </p:sp>
      <p:sp>
        <p:nvSpPr>
          <p:cNvPr id="19" name="Text 13"/>
          <p:cNvSpPr/>
          <p:nvPr/>
        </p:nvSpPr>
        <p:spPr>
          <a:xfrm>
            <a:off x="7573089" y="2773680"/>
            <a:ext cx="633864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Groupes → Participants → Entreprise → cocher Employés → Enregistrer</a:t>
            </a:r>
            <a:endParaRPr lang="en-US" sz="1000" dirty="0"/>
          </a:p>
        </p:txBody>
      </p:sp>
      <p:sp>
        <p:nvSpPr>
          <p:cNvPr id="20" name="Shape 14"/>
          <p:cNvSpPr/>
          <p:nvPr/>
        </p:nvSpPr>
        <p:spPr>
          <a:xfrm>
            <a:off x="572095" y="3261598"/>
            <a:ext cx="6677382" cy="787003"/>
          </a:xfrm>
          <a:prstGeom prst="roundRect">
            <a:avLst>
              <a:gd name="adj" fmla="val 9295"/>
            </a:avLst>
          </a:prstGeom>
          <a:solidFill>
            <a:srgbClr val="FBFAFF"/>
          </a:solidFill>
          <a:ln w="1524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5" y="3261598"/>
            <a:ext cx="60960" cy="787003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764381" y="3408164"/>
            <a:ext cx="1641634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Enseignant</a:t>
            </a:r>
            <a:endParaRPr lang="en-US" sz="1250" dirty="0"/>
          </a:p>
        </p:txBody>
      </p:sp>
      <p:sp>
        <p:nvSpPr>
          <p:cNvPr id="23" name="Text 16"/>
          <p:cNvSpPr/>
          <p:nvPr/>
        </p:nvSpPr>
        <p:spPr>
          <a:xfrm>
            <a:off x="764381" y="3692009"/>
            <a:ext cx="6338530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Enseignants → Modifier</a:t>
            </a:r>
            <a:endParaRPr lang="en-US" sz="1000" dirty="0"/>
          </a:p>
        </p:txBody>
      </p:sp>
      <p:sp>
        <p:nvSpPr>
          <p:cNvPr id="24" name="Shape 17"/>
          <p:cNvSpPr/>
          <p:nvPr/>
        </p:nvSpPr>
        <p:spPr>
          <a:xfrm>
            <a:off x="7380803" y="3261598"/>
            <a:ext cx="6677501" cy="787003"/>
          </a:xfrm>
          <a:prstGeom prst="roundRect">
            <a:avLst>
              <a:gd name="adj" fmla="val 9295"/>
            </a:avLst>
          </a:prstGeom>
          <a:solidFill>
            <a:srgbClr val="FBFAFF"/>
          </a:solidFill>
          <a:ln w="1524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63" y="3261598"/>
            <a:ext cx="60960" cy="787003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7573089" y="3408164"/>
            <a:ext cx="1641634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Entreprise</a:t>
            </a:r>
            <a:endParaRPr lang="en-US" sz="1250" dirty="0"/>
          </a:p>
        </p:txBody>
      </p:sp>
      <p:sp>
        <p:nvSpPr>
          <p:cNvPr id="27" name="Text 19"/>
          <p:cNvSpPr/>
          <p:nvPr/>
        </p:nvSpPr>
        <p:spPr>
          <a:xfrm>
            <a:off x="7573089" y="3692009"/>
            <a:ext cx="633864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Entreprises → Modifier</a:t>
            </a:r>
            <a:endParaRPr lang="en-US" sz="1000" dirty="0"/>
          </a:p>
        </p:txBody>
      </p:sp>
      <p:sp>
        <p:nvSpPr>
          <p:cNvPr id="28" name="Shape 20"/>
          <p:cNvSpPr/>
          <p:nvPr/>
        </p:nvSpPr>
        <p:spPr>
          <a:xfrm>
            <a:off x="572095" y="4179927"/>
            <a:ext cx="6677382" cy="787003"/>
          </a:xfrm>
          <a:prstGeom prst="roundRect">
            <a:avLst>
              <a:gd name="adj" fmla="val 9295"/>
            </a:avLst>
          </a:prstGeom>
          <a:solidFill>
            <a:srgbClr val="FBFAFF"/>
          </a:solidFill>
          <a:ln w="1524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5" y="4179927"/>
            <a:ext cx="60960" cy="787003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764381" y="4326493"/>
            <a:ext cx="1641634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Médias</a:t>
            </a:r>
            <a:endParaRPr lang="en-US" sz="1250" dirty="0"/>
          </a:p>
        </p:txBody>
      </p:sp>
      <p:sp>
        <p:nvSpPr>
          <p:cNvPr id="31" name="Text 22"/>
          <p:cNvSpPr/>
          <p:nvPr/>
        </p:nvSpPr>
        <p:spPr>
          <a:xfrm>
            <a:off x="764381" y="4610338"/>
            <a:ext cx="6338530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Détail de Séance → Médias</a:t>
            </a:r>
            <a:endParaRPr lang="en-US" sz="1000" dirty="0"/>
          </a:p>
        </p:txBody>
      </p:sp>
      <p:sp>
        <p:nvSpPr>
          <p:cNvPr id="32" name="Shape 23"/>
          <p:cNvSpPr/>
          <p:nvPr/>
        </p:nvSpPr>
        <p:spPr>
          <a:xfrm>
            <a:off x="7380803" y="4179927"/>
            <a:ext cx="6677501" cy="787003"/>
          </a:xfrm>
          <a:prstGeom prst="roundRect">
            <a:avLst>
              <a:gd name="adj" fmla="val 9295"/>
            </a:avLst>
          </a:prstGeom>
          <a:solidFill>
            <a:srgbClr val="FBFAFF"/>
          </a:solidFill>
          <a:ln w="1524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33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63" y="4179927"/>
            <a:ext cx="60960" cy="787003"/>
          </a:xfrm>
          <a:prstGeom prst="rect">
            <a:avLst/>
          </a:prstGeom>
        </p:spPr>
      </p:pic>
      <p:sp>
        <p:nvSpPr>
          <p:cNvPr id="34" name="Text 24"/>
          <p:cNvSpPr/>
          <p:nvPr/>
        </p:nvSpPr>
        <p:spPr>
          <a:xfrm>
            <a:off x="7573089" y="4326493"/>
            <a:ext cx="1641634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rgbClr val="321BB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Notifications</a:t>
            </a:r>
            <a:endParaRPr lang="en-US" sz="1250" dirty="0"/>
          </a:p>
        </p:txBody>
      </p:sp>
      <p:sp>
        <p:nvSpPr>
          <p:cNvPr id="35" name="Text 25"/>
          <p:cNvSpPr/>
          <p:nvPr/>
        </p:nvSpPr>
        <p:spPr>
          <a:xfrm>
            <a:off x="7573089" y="4610338"/>
            <a:ext cx="633864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Notifications → configurer → Envoyer</a:t>
            </a:r>
            <a:endParaRPr lang="en-US" sz="1000" dirty="0"/>
          </a:p>
        </p:txBody>
      </p:sp>
      <p:sp>
        <p:nvSpPr>
          <p:cNvPr id="36" name="Text 26"/>
          <p:cNvSpPr/>
          <p:nvPr/>
        </p:nvSpPr>
        <p:spPr>
          <a:xfrm>
            <a:off x="572095" y="5163860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Points d'attention</a:t>
            </a:r>
            <a:endParaRPr lang="en-US" sz="2050" dirty="0"/>
          </a:p>
        </p:txBody>
      </p:sp>
      <p:sp>
        <p:nvSpPr>
          <p:cNvPr id="37" name="Text 27"/>
          <p:cNvSpPr/>
          <p:nvPr/>
        </p:nvSpPr>
        <p:spPr>
          <a:xfrm>
            <a:off x="572095" y="5689044"/>
            <a:ext cx="1348620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Suppressions bloquées si entités encore liées (ex: enseignant affecté à des groupes).</a:t>
            </a:r>
            <a:endParaRPr lang="en-US" sz="1000" dirty="0"/>
          </a:p>
        </p:txBody>
      </p:sp>
      <p:sp>
        <p:nvSpPr>
          <p:cNvPr id="38" name="Text 28"/>
          <p:cNvSpPr/>
          <p:nvPr/>
        </p:nvSpPr>
        <p:spPr>
          <a:xfrm>
            <a:off x="572095" y="5945029"/>
            <a:ext cx="1348620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Vérifier le résultat après chaque sauvegarde et utiliser les exports pour archivage.</a:t>
            </a:r>
            <a:endParaRPr lang="en-US" sz="1000" dirty="0"/>
          </a:p>
        </p:txBody>
      </p:sp>
      <p:sp>
        <p:nvSpPr>
          <p:cNvPr id="39" name="Text 29"/>
          <p:cNvSpPr/>
          <p:nvPr/>
        </p:nvSpPr>
        <p:spPr>
          <a:xfrm>
            <a:off x="572095" y="6351984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095C1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Export/Trace</a:t>
            </a:r>
            <a:endParaRPr lang="en-US" sz="2050" dirty="0"/>
          </a:p>
        </p:txBody>
      </p:sp>
      <p:sp>
        <p:nvSpPr>
          <p:cNvPr id="40" name="Text 30"/>
          <p:cNvSpPr/>
          <p:nvPr/>
        </p:nvSpPr>
        <p:spPr>
          <a:xfrm>
            <a:off x="572095" y="6877169"/>
            <a:ext cx="1348620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Boutons "Exporter Excel" disponibles sur les listes (Formations, Séances, Groupes via données liées, etc.).</a:t>
            </a:r>
            <a:endParaRPr lang="en-US" sz="1000" dirty="0"/>
          </a:p>
        </p:txBody>
      </p:sp>
      <p:sp>
        <p:nvSpPr>
          <p:cNvPr id="41" name="Text 31"/>
          <p:cNvSpPr/>
          <p:nvPr/>
        </p:nvSpPr>
        <p:spPr>
          <a:xfrm>
            <a:off x="572095" y="7133153"/>
            <a:ext cx="1348620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Accès aux médias tracés automatiquement (historique par employé).</a:t>
            </a:r>
            <a:endParaRPr lang="en-US" sz="1000" dirty="0"/>
          </a:p>
        </p:txBody>
      </p:sp>
      <p:sp>
        <p:nvSpPr>
          <p:cNvPr id="42" name="Text 32"/>
          <p:cNvSpPr/>
          <p:nvPr/>
        </p:nvSpPr>
        <p:spPr>
          <a:xfrm>
            <a:off x="572095" y="7389138"/>
            <a:ext cx="1348620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Changements appliqués: Inscription supprimée de la doc; flux d'inscription basculé sur "Participants" des Groupes.</a:t>
            </a:r>
            <a:endParaRPr lang="en-US" sz="1000" dirty="0"/>
          </a:p>
        </p:txBody>
      </p:sp>
      <p:sp>
        <p:nvSpPr>
          <p:cNvPr id="43" name="Text 33"/>
          <p:cNvSpPr/>
          <p:nvPr/>
        </p:nvSpPr>
        <p:spPr>
          <a:xfrm>
            <a:off x="572095" y="7645122"/>
            <a:ext cx="1348620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321BB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Mise à jour effectuée: schéma référentiel et procédure admin révisés sans Inscription.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630</Words>
  <Application>Microsoft Office PowerPoint</Application>
  <PresentationFormat>Custom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Baba KOUROUMA</cp:lastModifiedBy>
  <cp:revision>2</cp:revision>
  <dcterms:created xsi:type="dcterms:W3CDTF">2025-08-11T08:33:36Z</dcterms:created>
  <dcterms:modified xsi:type="dcterms:W3CDTF">2025-08-11T08:37:28Z</dcterms:modified>
</cp:coreProperties>
</file>