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84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071A37-E49B-4261-956D-60D3E9FCE12E}">
          <p14:sldIdLst>
            <p14:sldId id="256"/>
          </p14:sldIdLst>
        </p14:section>
        <p14:section name="Описание алгоритма" id="{24401BFF-F5DB-44B9-BBC8-0E4889766EC0}">
          <p14:sldIdLst>
            <p14:sldId id="257"/>
            <p14:sldId id="258"/>
            <p14:sldId id="259"/>
            <p14:sldId id="266"/>
            <p14:sldId id="265"/>
            <p14:sldId id="260"/>
            <p14:sldId id="261"/>
          </p14:sldIdLst>
        </p14:section>
        <p14:section name="Оценка по времени и памяти" id="{28871153-5A8F-4C75-8A1E-15BFA09DAED6}">
          <p14:sldIdLst>
            <p14:sldId id="262"/>
            <p14:sldId id="263"/>
            <p14:sldId id="284"/>
          </p14:sldIdLst>
        </p14:section>
        <p14:section name="Демонстрация работы" id="{F1557D58-2152-437B-8DA8-2A70F17CBCB4}">
          <p14:sldIdLst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F"/>
    <a:srgbClr val="6F6F7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9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75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pth-first-search-or-dfs-for-a-graph/" TargetMode="External"/><Relationship Id="rId2" Type="http://schemas.openxmlformats.org/officeDocument/2006/relationships/hyperlink" Target="https://neerc.ifmo.ru/wiki/index.php?title=&#1050;&#1088;&#1072;&#1090;&#1095;&#1072;&#1081;&#1096;&#1080;&#1081;_&#1087;&#1091;&#1090;&#1100;_&#1074;_&#1072;&#1094;&#1080;&#1082;&#1083;&#1080;&#1095;&#1077;&#1089;&#1082;&#1086;&#1084;_&#1075;&#1088;&#1072;&#1092;&#1077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topological-sortin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кратчайшего пути в графе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100149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Практически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2569" y="627015"/>
                <a:ext cx="9418320" cy="601762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Входным параметром для теста было количество вершин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Количество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ребер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ru-RU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для</a:t>
                </a:r>
                <a:r>
                  <a:rPr lang="ru-RU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ой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вершины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задавалось за формулой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=V–</a:t>
                </a:r>
                <a:r>
                  <a:rPr lang="en-US" sz="2400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чтобы граф оставался ациклическим и кол-во ребер было максимальным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Соответственно сумма входных данных </a:t>
                </a: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400" b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sup>
                      <m:e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Вторая часть является суммой арифметической прогрессии от 0 до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f>
                      <m:fPr>
                        <m:ctrlPr>
                          <a:rPr lang="en-US" sz="2400" b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e>
                        </m:d>
                      </m:num>
                      <m:den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задавалось от 100 до 1100 с шагом 100</a:t>
                </a: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2569" y="627015"/>
                <a:ext cx="9418320" cy="6017625"/>
              </a:xfrm>
              <a:blipFill>
                <a:blip r:embed="rId2"/>
                <a:stretch>
                  <a:fillRect l="-1036" r="-1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2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100149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96" y="1489165"/>
            <a:ext cx="9418320" cy="5199017"/>
          </a:xfrm>
          <a:prstGeom prst="rect">
            <a:avLst/>
          </a:prstGeom>
          <a:solidFill>
            <a:srgbClr val="FF0000"/>
          </a:solidFill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762489"/>
                  </p:ext>
                </p:extLst>
              </p:nvPr>
            </p:nvGraphicFramePr>
            <p:xfrm>
              <a:off x="1488296" y="636524"/>
              <a:ext cx="941831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6265">
                      <a:extLst>
                        <a:ext uri="{9D8B030D-6E8A-4147-A177-3AD203B41FA5}">
                          <a16:colId xmlns:a16="http://schemas.microsoft.com/office/drawing/2014/main" val="2367904796"/>
                        </a:ext>
                      </a:extLst>
                    </a:gridCol>
                    <a:gridCol w="571041">
                      <a:extLst>
                        <a:ext uri="{9D8B030D-6E8A-4147-A177-3AD203B41FA5}">
                          <a16:colId xmlns:a16="http://schemas.microsoft.com/office/drawing/2014/main" val="1330775307"/>
                        </a:ext>
                      </a:extLst>
                    </a:gridCol>
                    <a:gridCol w="687186">
                      <a:extLst>
                        <a:ext uri="{9D8B030D-6E8A-4147-A177-3AD203B41FA5}">
                          <a16:colId xmlns:a16="http://schemas.microsoft.com/office/drawing/2014/main" val="2108004154"/>
                        </a:ext>
                      </a:extLst>
                    </a:gridCol>
                    <a:gridCol w="716222">
                      <a:extLst>
                        <a:ext uri="{9D8B030D-6E8A-4147-A177-3AD203B41FA5}">
                          <a16:colId xmlns:a16="http://schemas.microsoft.com/office/drawing/2014/main" val="529061129"/>
                        </a:ext>
                      </a:extLst>
                    </a:gridCol>
                    <a:gridCol w="726708">
                      <a:extLst>
                        <a:ext uri="{9D8B030D-6E8A-4147-A177-3AD203B41FA5}">
                          <a16:colId xmlns:a16="http://schemas.microsoft.com/office/drawing/2014/main" val="570311469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696954154"/>
                        </a:ext>
                      </a:extLst>
                    </a:gridCol>
                    <a:gridCol w="745258">
                      <a:extLst>
                        <a:ext uri="{9D8B030D-6E8A-4147-A177-3AD203B41FA5}">
                          <a16:colId xmlns:a16="http://schemas.microsoft.com/office/drawing/2014/main" val="2172329835"/>
                        </a:ext>
                      </a:extLst>
                    </a:gridCol>
                    <a:gridCol w="716223">
                      <a:extLst>
                        <a:ext uri="{9D8B030D-6E8A-4147-A177-3AD203B41FA5}">
                          <a16:colId xmlns:a16="http://schemas.microsoft.com/office/drawing/2014/main" val="1415793995"/>
                        </a:ext>
                      </a:extLst>
                    </a:gridCol>
                    <a:gridCol w="783972">
                      <a:extLst>
                        <a:ext uri="{9D8B030D-6E8A-4147-A177-3AD203B41FA5}">
                          <a16:colId xmlns:a16="http://schemas.microsoft.com/office/drawing/2014/main" val="51037466"/>
                        </a:ext>
                      </a:extLst>
                    </a:gridCol>
                    <a:gridCol w="803330">
                      <a:extLst>
                        <a:ext uri="{9D8B030D-6E8A-4147-A177-3AD203B41FA5}">
                          <a16:colId xmlns:a16="http://schemas.microsoft.com/office/drawing/2014/main" val="3298688967"/>
                        </a:ext>
                      </a:extLst>
                    </a:gridCol>
                    <a:gridCol w="861402">
                      <a:extLst>
                        <a:ext uri="{9D8B030D-6E8A-4147-A177-3AD203B41FA5}">
                          <a16:colId xmlns:a16="http://schemas.microsoft.com/office/drawing/2014/main" val="3361849911"/>
                        </a:ext>
                      </a:extLst>
                    </a:gridCol>
                    <a:gridCol w="1045297">
                      <a:extLst>
                        <a:ext uri="{9D8B030D-6E8A-4147-A177-3AD203B41FA5}">
                          <a16:colId xmlns:a16="http://schemas.microsoft.com/office/drawing/2014/main" val="1998883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t, </a:t>
                          </a:r>
                          <a:r>
                            <a:rPr lang="en-US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ms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401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624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967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1136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1433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1734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2119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9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5,1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20,2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45,3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80,4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125,5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180,6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245,7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320,8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405,9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501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606,1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2666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762489"/>
                  </p:ext>
                </p:extLst>
              </p:nvPr>
            </p:nvGraphicFramePr>
            <p:xfrm>
              <a:off x="1488296" y="636524"/>
              <a:ext cx="941831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6265">
                      <a:extLst>
                        <a:ext uri="{9D8B030D-6E8A-4147-A177-3AD203B41FA5}">
                          <a16:colId xmlns:a16="http://schemas.microsoft.com/office/drawing/2014/main" val="2367904796"/>
                        </a:ext>
                      </a:extLst>
                    </a:gridCol>
                    <a:gridCol w="571041">
                      <a:extLst>
                        <a:ext uri="{9D8B030D-6E8A-4147-A177-3AD203B41FA5}">
                          <a16:colId xmlns:a16="http://schemas.microsoft.com/office/drawing/2014/main" val="1330775307"/>
                        </a:ext>
                      </a:extLst>
                    </a:gridCol>
                    <a:gridCol w="687186">
                      <a:extLst>
                        <a:ext uri="{9D8B030D-6E8A-4147-A177-3AD203B41FA5}">
                          <a16:colId xmlns:a16="http://schemas.microsoft.com/office/drawing/2014/main" val="2108004154"/>
                        </a:ext>
                      </a:extLst>
                    </a:gridCol>
                    <a:gridCol w="716222">
                      <a:extLst>
                        <a:ext uri="{9D8B030D-6E8A-4147-A177-3AD203B41FA5}">
                          <a16:colId xmlns:a16="http://schemas.microsoft.com/office/drawing/2014/main" val="529061129"/>
                        </a:ext>
                      </a:extLst>
                    </a:gridCol>
                    <a:gridCol w="726708">
                      <a:extLst>
                        <a:ext uri="{9D8B030D-6E8A-4147-A177-3AD203B41FA5}">
                          <a16:colId xmlns:a16="http://schemas.microsoft.com/office/drawing/2014/main" val="570311469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696954154"/>
                        </a:ext>
                      </a:extLst>
                    </a:gridCol>
                    <a:gridCol w="745258">
                      <a:extLst>
                        <a:ext uri="{9D8B030D-6E8A-4147-A177-3AD203B41FA5}">
                          <a16:colId xmlns:a16="http://schemas.microsoft.com/office/drawing/2014/main" val="2172329835"/>
                        </a:ext>
                      </a:extLst>
                    </a:gridCol>
                    <a:gridCol w="716223">
                      <a:extLst>
                        <a:ext uri="{9D8B030D-6E8A-4147-A177-3AD203B41FA5}">
                          <a16:colId xmlns:a16="http://schemas.microsoft.com/office/drawing/2014/main" val="1415793995"/>
                        </a:ext>
                      </a:extLst>
                    </a:gridCol>
                    <a:gridCol w="783972">
                      <a:extLst>
                        <a:ext uri="{9D8B030D-6E8A-4147-A177-3AD203B41FA5}">
                          <a16:colId xmlns:a16="http://schemas.microsoft.com/office/drawing/2014/main" val="51037466"/>
                        </a:ext>
                      </a:extLst>
                    </a:gridCol>
                    <a:gridCol w="803330">
                      <a:extLst>
                        <a:ext uri="{9D8B030D-6E8A-4147-A177-3AD203B41FA5}">
                          <a16:colId xmlns:a16="http://schemas.microsoft.com/office/drawing/2014/main" val="3298688967"/>
                        </a:ext>
                      </a:extLst>
                    </a:gridCol>
                    <a:gridCol w="861402">
                      <a:extLst>
                        <a:ext uri="{9D8B030D-6E8A-4147-A177-3AD203B41FA5}">
                          <a16:colId xmlns:a16="http://schemas.microsoft.com/office/drawing/2014/main" val="3361849911"/>
                        </a:ext>
                      </a:extLst>
                    </a:gridCol>
                    <a:gridCol w="1045297">
                      <a:extLst>
                        <a:ext uri="{9D8B030D-6E8A-4147-A177-3AD203B41FA5}">
                          <a16:colId xmlns:a16="http://schemas.microsoft.com/office/drawing/2014/main" val="1998883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t, </a:t>
                          </a:r>
                          <a:r>
                            <a:rPr lang="en-US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ms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401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624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967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1136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1433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1734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2119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9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81" t="-109836" r="-8011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5,1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20,2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45,3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80,4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125,5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180,6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245,7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320,8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405,9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501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606,1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266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10167" y="14038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1977777" flipH="1">
            <a:off x="1414284" y="1483112"/>
            <a:ext cx="45719" cy="2297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19456102">
            <a:off x="1554451" y="1482579"/>
            <a:ext cx="45719" cy="2118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488296" y="1489165"/>
            <a:ext cx="45719" cy="51990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flipV="1">
            <a:off x="1488296" y="6681650"/>
            <a:ext cx="94183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17543851" flipH="1">
            <a:off x="10768485" y="6547063"/>
            <a:ext cx="45719" cy="2305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3867887" flipH="1">
            <a:off x="10767596" y="6644101"/>
            <a:ext cx="45719" cy="2266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10908903" y="6388076"/>
                <a:ext cx="942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903" y="6388076"/>
                <a:ext cx="942822" cy="369332"/>
              </a:xfrm>
              <a:prstGeom prst="rect">
                <a:avLst/>
              </a:prstGeom>
              <a:blipFill>
                <a:blip r:embed="rId4"/>
                <a:stretch>
                  <a:fillRect l="-5844" t="-8333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1312164"/>
            <a:ext cx="6288268" cy="526895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0992"/>
              </p:ext>
            </p:extLst>
          </p:nvPr>
        </p:nvGraphicFramePr>
        <p:xfrm>
          <a:off x="7306492" y="4191072"/>
          <a:ext cx="47635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1312164"/>
            <a:ext cx="6288268" cy="526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0992"/>
              </p:ext>
            </p:extLst>
          </p:nvPr>
        </p:nvGraphicFramePr>
        <p:xfrm>
          <a:off x="7306492" y="4191072"/>
          <a:ext cx="47635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2" y="1312165"/>
            <a:ext cx="6288268" cy="526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0992"/>
              </p:ext>
            </p:extLst>
          </p:nvPr>
        </p:nvGraphicFramePr>
        <p:xfrm>
          <a:off x="7306492" y="4191072"/>
          <a:ext cx="47635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9" y="1332465"/>
            <a:ext cx="6275302" cy="5248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96430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1332466"/>
            <a:ext cx="6275303" cy="5248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83591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1332464"/>
            <a:ext cx="6275303" cy="5248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27542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1332463"/>
            <a:ext cx="6210083" cy="5248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81628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-140"/>
          <a:stretch/>
        </p:blipFill>
        <p:spPr>
          <a:xfrm>
            <a:off x="852568" y="1332463"/>
            <a:ext cx="6201375" cy="5248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65786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1101635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569" y="2090057"/>
            <a:ext cx="9418320" cy="434122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предназначен для поиска кратчайшего пути в графе. Путь может задаваться как количество ребер в графе, либо же сумма их весов. Это может быть не только расстояние, но и другие величины, которые в процессе накапливаются. Например, время, стоимость перехода из одного состояния в другое и т. д.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272" y="380129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1332462"/>
            <a:ext cx="6201375" cy="5248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789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25214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6550"/>
          <a:stretch/>
        </p:blipFill>
        <p:spPr>
          <a:xfrm>
            <a:off x="852569" y="1332462"/>
            <a:ext cx="6183958" cy="5248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0964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97922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29" y="1410495"/>
            <a:ext cx="6062038" cy="5210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0964"/>
              </p:ext>
            </p:extLst>
          </p:nvPr>
        </p:nvGraphicFramePr>
        <p:xfrm>
          <a:off x="7306492" y="2043684"/>
          <a:ext cx="476359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513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0698" y="1332465"/>
            <a:ext cx="11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1090"/>
              </p:ext>
            </p:extLst>
          </p:nvPr>
        </p:nvGraphicFramePr>
        <p:xfrm>
          <a:off x="7306492" y="4191072"/>
          <a:ext cx="4763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8">
                  <a:extLst>
                    <a:ext uri="{9D8B030D-6E8A-4147-A177-3AD203B41FA5}">
                      <a16:colId xmlns:a16="http://schemas.microsoft.com/office/drawing/2014/main" val="326929537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1895888421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9762593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0363039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450905847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137604859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80445416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2871753424"/>
                    </a:ext>
                  </a:extLst>
                </a:gridCol>
                <a:gridCol w="529288">
                  <a:extLst>
                    <a:ext uri="{9D8B030D-6E8A-4147-A177-3AD203B41FA5}">
                      <a16:colId xmlns:a16="http://schemas.microsoft.com/office/drawing/2014/main" val="351233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073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06492" y="345361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626" y="1411572"/>
            <a:ext cx="5792071" cy="42541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Получаем упорядоченный граф</a:t>
            </a:r>
            <a:endParaRPr lang="en-US" sz="2800" b="1" dirty="0">
              <a:solidFill>
                <a:srgbClr val="BFBF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75" y="1411572"/>
            <a:ext cx="4520836" cy="539486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TopSort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FindWay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69" y="1624279"/>
            <a:ext cx="4228882" cy="51726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350" y="27541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659" y="32091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63203"/>
              </p:ext>
            </p:extLst>
          </p:nvPr>
        </p:nvGraphicFramePr>
        <p:xfrm>
          <a:off x="6370376" y="2754157"/>
          <a:ext cx="5701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01675430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31574702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75716366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52912585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8317177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146815047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477571563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9033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9904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9755" y="18026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8406" y="180267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69" y="1616964"/>
            <a:ext cx="4241381" cy="51328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FindWay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350" y="27541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659" y="32091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84293"/>
              </p:ext>
            </p:extLst>
          </p:nvPr>
        </p:nvGraphicFramePr>
        <p:xfrm>
          <a:off x="6370376" y="2754157"/>
          <a:ext cx="5701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01675430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31574702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75716366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52912585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8317177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146815047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477571563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9033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9904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9755" y="18026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8406" y="180267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53" y="1616964"/>
            <a:ext cx="4257947" cy="512954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FindWay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350" y="27541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659" y="32091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97097"/>
              </p:ext>
            </p:extLst>
          </p:nvPr>
        </p:nvGraphicFramePr>
        <p:xfrm>
          <a:off x="6370376" y="2754157"/>
          <a:ext cx="5701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01675430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31574702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75716366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52912585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8317177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146815047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477571563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9033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rgbClr val="007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endParaRPr lang="ru-RU" sz="2400" b="1" dirty="0" smtClean="0">
                        <a:solidFill>
                          <a:srgbClr val="007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9904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9755" y="18026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8406" y="180267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8" y="1616965"/>
            <a:ext cx="4195434" cy="51317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FindWay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350" y="27541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659" y="32091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68558"/>
              </p:ext>
            </p:extLst>
          </p:nvPr>
        </p:nvGraphicFramePr>
        <p:xfrm>
          <a:off x="6370376" y="2754157"/>
          <a:ext cx="5701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01675430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31574702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75716366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52912585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8317177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146815047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477571563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9033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rgbClr val="007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ru-RU" sz="2400" b="1" dirty="0" smtClean="0">
                        <a:solidFill>
                          <a:srgbClr val="007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9904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9755" y="18026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8406" y="180267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7" y="1616964"/>
            <a:ext cx="4169527" cy="51317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FindWay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350" y="27541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659" y="32091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71353"/>
              </p:ext>
            </p:extLst>
          </p:nvPr>
        </p:nvGraphicFramePr>
        <p:xfrm>
          <a:off x="6370376" y="2754157"/>
          <a:ext cx="5701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01675430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31574702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75716366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52912585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8317177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146815047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477571563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9033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rgbClr val="007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ru-RU" sz="2400" b="1" dirty="0" smtClean="0">
                        <a:solidFill>
                          <a:srgbClr val="007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9904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9755" y="18026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8406" y="180267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9" y="1616964"/>
            <a:ext cx="4176654" cy="51317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2568" y="298922"/>
            <a:ext cx="9911225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969" y="957943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FindWay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350" y="27541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659" y="32091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4544"/>
              </p:ext>
            </p:extLst>
          </p:nvPr>
        </p:nvGraphicFramePr>
        <p:xfrm>
          <a:off x="6370376" y="2754157"/>
          <a:ext cx="5701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01675430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31574702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757163665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252912585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83171774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146815047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477571563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69033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ru-RU" sz="2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rgbClr val="007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ru-RU" sz="2400" b="1" dirty="0" smtClean="0">
                        <a:solidFill>
                          <a:srgbClr val="007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∞</a:t>
                      </a:r>
                      <a:endParaRPr lang="ru-RU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9904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9755" y="18026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8406" y="180267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431075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Изложение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2569" y="1393371"/>
                <a:ext cx="9418320" cy="434122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Нужно найти оптимальный путь из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вершину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Используем восходящий подход, то есть оптимальность на 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uk-UA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ом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шаге. Будем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посещать вершины в порядке топологической сортировки. Это дает возможность получить оптимальные ответы для 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ой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вершины.</a:t>
                </a: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кратчайший путь от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до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Очевидно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d(u) = 0</a:t>
                </a:r>
                <a:r>
                  <a:rPr lang="uk-UA" dirty="0" smtClean="0">
                    <a:solidFill>
                      <a:srgbClr val="BFBFB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w(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j) 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вес ребра от 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і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до 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uk-UA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 мере прохождения графа мы </a:t>
                </a:r>
                <a:r>
                  <a:rPr lang="ru-RU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релаксируем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вершины и вносим изменения в</a:t>
                </a:r>
                <a:r>
                  <a:rPr lang="ru-RU" dirty="0" smtClean="0">
                    <a:solidFill>
                      <a:srgbClr val="BFBFB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Иными словами 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</a:t>
                </a:r>
                <a:r>
                  <a:rPr lang="en-US" dirty="0" err="1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ru-RU">
                                <a:solidFill>
                                  <a:srgbClr val="FFFF00"/>
                                </a:solidFill>
                              </a:rPr>
                              <m:t>⇝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))</m:t>
                        </m:r>
                      </m:e>
                    </m:func>
                  </m:oMath>
                </a14:m>
                <a:endParaRPr lang="ru-RU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2569" y="1393371"/>
                <a:ext cx="9418320" cy="4341223"/>
              </a:xfrm>
              <a:blipFill>
                <a:blip r:embed="rId2"/>
                <a:stretch>
                  <a:fillRect l="-841" r="-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0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378822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9" y="804237"/>
            <a:ext cx="10320528" cy="59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378822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9" y="954132"/>
            <a:ext cx="9418320" cy="5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378822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Доказательство корректности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569" y="1393371"/>
            <a:ext cx="9418320" cy="4341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Доказательство на индукции. База - для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d(u)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справедливо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путь равен 0. Докажем, что для всех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d(j)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оптимальный и корректный. Возьмем вершины, которые смежные с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очевидно, что прямой путь будет задавать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d(u) + w(u, j)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То есть для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-ой вершины величина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d(j)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никогда не будет превышать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w(u, j)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Поэтому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d(j)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задано корректно. Что и требовалось доказать.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387532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Варианты использования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569" y="1393371"/>
            <a:ext cx="9418320" cy="4341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применить во всех областях, где есть граф.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при сборке кубика </a:t>
            </a:r>
            <a:r>
              <a:rPr lang="ru-R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Рубика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 найти минимальное количество поворотов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если учесть, что состояние кубика – это вершина, поворот кубика – ребро, что связывает два состояния кубика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Так же можно применить в сетях, для поиска оптимального маршрута. Еще можно использовать для прохождения лабиринта, который задан как граф, где каждый проход есть ребром. Только граф должен быть без циклов.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378824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569" y="1393371"/>
            <a:ext cx="9418320" cy="434122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Кратчайший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в ациклическом графе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[Электронный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ресурс]. – 2016. –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Ресурс: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neerc.ifmo.ru/wiki/index.php?title=Кратчайший_путь_в_ациклическом_графе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[Электронный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ресурс]. – 2010. –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Ресурс: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www.geeksforgeeks.org/depth-first-search-or-dfs-for-a-graph/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[Электронный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ресурс]. – 2012. –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Ресурс: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https://www.geeksforgeeks.org/topological-sorting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569" y="805543"/>
            <a:ext cx="9418320" cy="4254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Теоретически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569" y="1393371"/>
            <a:ext cx="9418320" cy="4341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посещаем все вершины ровно один раз во время топологической сортировки, а еще во время основного алгоритма мы проходим все ребра графа. Память уходит только на хранения ребер и вершин. Сложность по памяти и времени составляет: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O(V + E)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количество вершин,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количество ребер.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272" y="380129"/>
            <a:ext cx="9418320" cy="425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по времени и памяти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1825</TotalTime>
  <Words>787</Words>
  <Application>Microsoft Office PowerPoint</Application>
  <PresentationFormat>Широкоэкранный</PresentationFormat>
  <Paragraphs>468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Century Schoolbook</vt:lpstr>
      <vt:lpstr>Wingdings 2</vt:lpstr>
      <vt:lpstr>View</vt:lpstr>
      <vt:lpstr>Поиск кратчайшего пути в графе</vt:lpstr>
      <vt:lpstr>Назначение</vt:lpstr>
      <vt:lpstr>Изложение</vt:lpstr>
      <vt:lpstr>Код</vt:lpstr>
      <vt:lpstr>Код</vt:lpstr>
      <vt:lpstr>Доказательство корректности</vt:lpstr>
      <vt:lpstr>Варианты использования</vt:lpstr>
      <vt:lpstr>Источники</vt:lpstr>
      <vt:lpstr>Теоретически</vt:lpstr>
      <vt:lpstr>Практически</vt:lpstr>
      <vt:lpstr>Результаты</vt:lpstr>
      <vt:lpstr>TopSort</vt:lpstr>
      <vt:lpstr>TopSort</vt:lpstr>
      <vt:lpstr>TopSort</vt:lpstr>
      <vt:lpstr>TopSort</vt:lpstr>
      <vt:lpstr>TopSort</vt:lpstr>
      <vt:lpstr>TopSort</vt:lpstr>
      <vt:lpstr>TopSort</vt:lpstr>
      <vt:lpstr>TopSort</vt:lpstr>
      <vt:lpstr>TopSort</vt:lpstr>
      <vt:lpstr>TopSort</vt:lpstr>
      <vt:lpstr>TopSort</vt:lpstr>
      <vt:lpstr>Получаем упорядоченный граф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Bohdan</dc:creator>
  <cp:lastModifiedBy>Bohdan</cp:lastModifiedBy>
  <cp:revision>53</cp:revision>
  <dcterms:created xsi:type="dcterms:W3CDTF">2019-01-01T18:32:55Z</dcterms:created>
  <dcterms:modified xsi:type="dcterms:W3CDTF">2019-01-21T21:23:33Z</dcterms:modified>
</cp:coreProperties>
</file>