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4088" r:id="rId2"/>
    <p:sldId id="4095" r:id="rId3"/>
    <p:sldId id="4079" r:id="rId4"/>
    <p:sldId id="4091" r:id="rId5"/>
    <p:sldId id="4094" r:id="rId6"/>
    <p:sldId id="4092" r:id="rId7"/>
    <p:sldId id="4093" r:id="rId8"/>
    <p:sldId id="4090"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
      <p:font typeface="Poppins" panose="00000500000000000000" pitchFamily="2" charset="0"/>
      <p:regular r:id="rId19"/>
      <p:bold r:id="rId20"/>
      <p:italic r:id="rId21"/>
      <p:boldItalic r:id="rId22"/>
    </p:embeddedFont>
    <p:embeddedFont>
      <p:font typeface="Poppins SemiBold" panose="000007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hkJD4ELOonVuii02HEtQc2KcVK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F7E65-4928-477C-BABE-4ADD9EE780E8}">
  <a:tblStyle styleId="{B96F7E65-4928-477C-BABE-4ADD9EE780E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62" d="100"/>
          <a:sy n="62" d="100"/>
        </p:scale>
        <p:origin x="796"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23504d01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2523504d01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06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23504d01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2523504d01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114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6"/>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7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5"/>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7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7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76"/>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6"/>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7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7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240322" y="169921"/>
            <a:ext cx="5988016" cy="56185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Montserrat"/>
              <a:buNone/>
              <a:defRPr sz="2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68"/>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8"/>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6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9"/>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9"/>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6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70"/>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0"/>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0"/>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0"/>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0"/>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73"/>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3"/>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73"/>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7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74"/>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4"/>
          <p:cNvSpPr>
            <a:spLocks noGrp="1"/>
          </p:cNvSpPr>
          <p:nvPr>
            <p:ph type="pic" idx="2"/>
          </p:nvPr>
        </p:nvSpPr>
        <p:spPr>
          <a:xfrm>
            <a:off x="5183188" y="987425"/>
            <a:ext cx="6172200" cy="4873500"/>
          </a:xfrm>
          <a:prstGeom prst="rect">
            <a:avLst/>
          </a:prstGeom>
          <a:noFill/>
          <a:ln>
            <a:noFill/>
          </a:ln>
        </p:spPr>
      </p:sp>
      <p:sp>
        <p:nvSpPr>
          <p:cNvPr id="66" name="Google Shape;66;p74"/>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7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g2523504d01e_0_0" descr="A picture containing dark, fireplace&#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7" name="Google Shape;87;g2523504d01e_0_0"/>
          <p:cNvSpPr txBox="1">
            <a:spLocks noGrp="1"/>
          </p:cNvSpPr>
          <p:nvPr>
            <p:ph type="sldNum" idx="12"/>
          </p:nvPr>
        </p:nvSpPr>
        <p:spPr>
          <a:xfrm>
            <a:off x="734253" y="594393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98989"/>
              </a:buClr>
              <a:buSzPts val="1200"/>
              <a:buFont typeface="Calibri"/>
              <a:buNone/>
            </a:pPr>
            <a:fld id="{00000000-1234-1234-1234-123412341234}" type="slidenum">
              <a:rPr lang="en-US"/>
              <a:t>1</a:t>
            </a:fld>
            <a:endParaRPr/>
          </a:p>
        </p:txBody>
      </p:sp>
      <p:sp>
        <p:nvSpPr>
          <p:cNvPr id="88" name="Google Shape;88;g2523504d01e_0_0"/>
          <p:cNvSpPr txBox="1"/>
          <p:nvPr/>
        </p:nvSpPr>
        <p:spPr>
          <a:xfrm>
            <a:off x="615799" y="2446867"/>
            <a:ext cx="11435787" cy="984845"/>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4800" dirty="0">
                <a:solidFill>
                  <a:srgbClr val="FFFFFF"/>
                </a:solidFill>
                <a:latin typeface="Poppins SemiBold"/>
                <a:ea typeface="Poppins SemiBold"/>
                <a:cs typeface="Poppins SemiBold"/>
                <a:sym typeface="Poppins SemiBold"/>
              </a:rPr>
              <a:t>Metric Store Using DBT Cloud</a:t>
            </a:r>
          </a:p>
        </p:txBody>
      </p:sp>
    </p:spTree>
    <p:extLst>
      <p:ext uri="{BB962C8B-B14F-4D97-AF65-F5344CB8AC3E}">
        <p14:creationId xmlns:p14="http://schemas.microsoft.com/office/powerpoint/2010/main" val="279139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33;g22966c55518_0_233">
            <a:extLst>
              <a:ext uri="{FF2B5EF4-FFF2-40B4-BE49-F238E27FC236}">
                <a16:creationId xmlns:a16="http://schemas.microsoft.com/office/drawing/2014/main" id="{65F757C3-4EA0-F580-A5B5-A90BCC0C3A4D}"/>
              </a:ext>
            </a:extLst>
          </p:cNvPr>
          <p:cNvSpPr txBox="1"/>
          <p:nvPr/>
        </p:nvSpPr>
        <p:spPr>
          <a:xfrm>
            <a:off x="39900" y="118514"/>
            <a:ext cx="9712466" cy="50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73763"/>
                </a:solidFill>
                <a:latin typeface="Poppins"/>
                <a:ea typeface="Poppins"/>
                <a:cs typeface="Poppins"/>
                <a:sym typeface="Poppins"/>
              </a:rPr>
              <a:t>Agenda &amp; Action Points </a:t>
            </a:r>
          </a:p>
        </p:txBody>
      </p:sp>
      <p:sp>
        <p:nvSpPr>
          <p:cNvPr id="5" name="TextBox 4">
            <a:extLst>
              <a:ext uri="{FF2B5EF4-FFF2-40B4-BE49-F238E27FC236}">
                <a16:creationId xmlns:a16="http://schemas.microsoft.com/office/drawing/2014/main" id="{4D05A0D5-6FA9-8082-D22D-2D3F56FBB11C}"/>
              </a:ext>
            </a:extLst>
          </p:cNvPr>
          <p:cNvSpPr txBox="1"/>
          <p:nvPr/>
        </p:nvSpPr>
        <p:spPr>
          <a:xfrm>
            <a:off x="133563" y="751344"/>
            <a:ext cx="11739937" cy="2893100"/>
          </a:xfrm>
          <a:prstGeom prst="rect">
            <a:avLst/>
          </a:prstGeom>
          <a:noFill/>
        </p:spPr>
        <p:txBody>
          <a:bodyPr wrap="square">
            <a:spAutoFit/>
          </a:bodyPr>
          <a:lstStyle/>
          <a:p>
            <a:pPr algn="l"/>
            <a:r>
              <a:rPr lang="en-US" b="1" i="0" u="sng" dirty="0">
                <a:solidFill>
                  <a:srgbClr val="222222"/>
                </a:solidFill>
                <a:effectLst/>
                <a:latin typeface="Arial" panose="020B0604020202020204" pitchFamily="34" charset="0"/>
              </a:rPr>
              <a:t>Metric Store:</a:t>
            </a:r>
          </a:p>
          <a:p>
            <a:pPr algn="l"/>
            <a:endParaRPr lang="en-US" b="0" i="0" dirty="0">
              <a:solidFill>
                <a:srgbClr val="222222"/>
              </a:solidFill>
              <a:effectLst/>
              <a:latin typeface="Arial" panose="020B0604020202020204" pitchFamily="34" charset="0"/>
            </a:endParaRPr>
          </a:p>
          <a:p>
            <a:pPr marL="285750" indent="-285750" algn="l">
              <a:buFont typeface="Wingdings" panose="05000000000000000000" pitchFamily="2" charset="2"/>
              <a:buChar char="q"/>
            </a:pPr>
            <a:r>
              <a:rPr lang="en-US" b="1" i="0" dirty="0">
                <a:solidFill>
                  <a:srgbClr val="222222"/>
                </a:solidFill>
                <a:effectLst/>
                <a:latin typeface="Arial" panose="020B0604020202020204" pitchFamily="34" charset="0"/>
              </a:rPr>
              <a:t>XXXXXX is working on digital cockpit platform where any user can define their own KPIs and get the value out of it. XXXXXX wants to define the metric at one place and make it discoverable for the downstream applications to fetch it whenever they want. Metric should be unique to avoid duplicity. So, having a Metric Store will add value here. Metric : should be calculated in databricks through a pipeline and gets pushed to be stored in Postgres. Metrics should be defined in a Metric Model and the model should run on top of either Snowflake/Big Query/Databricks &amp; Store it in Postgres. XXXXXX wants to bring the Metric component out of DBT and build an enterprise Metric Store so that Metric can be reused, and the reusability becomes a key differentiator.</a:t>
            </a:r>
            <a:r>
              <a:rPr lang="en-US" b="1" dirty="0">
                <a:solidFill>
                  <a:srgbClr val="222222"/>
                </a:solidFill>
                <a:latin typeface="Arial" panose="020B0604020202020204" pitchFamily="34" charset="0"/>
              </a:rPr>
              <a:t> </a:t>
            </a:r>
            <a:r>
              <a:rPr lang="en-US" b="1" i="0" dirty="0">
                <a:solidFill>
                  <a:srgbClr val="222222"/>
                </a:solidFill>
                <a:effectLst/>
                <a:latin typeface="Arial" panose="020B0604020202020204" pitchFamily="34" charset="0"/>
              </a:rPr>
              <a:t>Currently Digital Cockpit doesn't have this capability where users can define their own KPIs. A oneclick Dashboard which can connect to a backend Metric Store can help.</a:t>
            </a:r>
          </a:p>
          <a:p>
            <a:pPr marL="285750" indent="-285750" algn="l">
              <a:buFont typeface="Wingdings" panose="05000000000000000000" pitchFamily="2" charset="2"/>
              <a:buChar char="q"/>
            </a:pPr>
            <a:endParaRPr lang="en-US" b="1" dirty="0">
              <a:solidFill>
                <a:srgbClr val="222222"/>
              </a:solidFill>
              <a:latin typeface="Arial" panose="020B0604020202020204" pitchFamily="34" charset="0"/>
            </a:endParaRPr>
          </a:p>
          <a:p>
            <a:pPr marL="285750" indent="-285750">
              <a:buFont typeface="Wingdings" panose="05000000000000000000" pitchFamily="2" charset="2"/>
              <a:buChar char="q"/>
            </a:pPr>
            <a:r>
              <a:rPr lang="en-US" b="1" dirty="0">
                <a:solidFill>
                  <a:srgbClr val="222222"/>
                </a:solidFill>
                <a:latin typeface="Arial" panose="020B0604020202020204" pitchFamily="34" charset="0"/>
              </a:rPr>
              <a:t>Build a demo on the framework that will be parameterized to only subset the required columns or measure based on business needs.</a:t>
            </a:r>
          </a:p>
          <a:p>
            <a:pPr algn="l"/>
            <a:endParaRPr lang="en-US"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20209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lowchart: Terminator 128">
            <a:extLst>
              <a:ext uri="{FF2B5EF4-FFF2-40B4-BE49-F238E27FC236}">
                <a16:creationId xmlns:a16="http://schemas.microsoft.com/office/drawing/2014/main" id="{6ADE6A98-B8C4-D6C9-6744-8B55FA9AEEA5}"/>
              </a:ext>
            </a:extLst>
          </p:cNvPr>
          <p:cNvSpPr/>
          <p:nvPr/>
        </p:nvSpPr>
        <p:spPr>
          <a:xfrm>
            <a:off x="3305734" y="3322291"/>
            <a:ext cx="3171449" cy="2006768"/>
          </a:xfrm>
          <a:prstGeom prst="flowChartTermina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137F076-7B3F-6166-2506-EE48E50044B7}"/>
              </a:ext>
            </a:extLst>
          </p:cNvPr>
          <p:cNvSpPr/>
          <p:nvPr/>
        </p:nvSpPr>
        <p:spPr>
          <a:xfrm>
            <a:off x="645493" y="1680151"/>
            <a:ext cx="1495468" cy="47862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3BD697A-064A-C22D-9D75-14BC25136426}"/>
              </a:ext>
            </a:extLst>
          </p:cNvPr>
          <p:cNvSpPr/>
          <p:nvPr/>
        </p:nvSpPr>
        <p:spPr>
          <a:xfrm>
            <a:off x="7017558" y="1270271"/>
            <a:ext cx="1289040" cy="274642"/>
          </a:xfrm>
          <a:prstGeom prst="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Targets</a:t>
            </a:r>
          </a:p>
        </p:txBody>
      </p:sp>
      <p:sp>
        <p:nvSpPr>
          <p:cNvPr id="52" name="Google Shape;533;g22966c55518_0_233">
            <a:extLst>
              <a:ext uri="{FF2B5EF4-FFF2-40B4-BE49-F238E27FC236}">
                <a16:creationId xmlns:a16="http://schemas.microsoft.com/office/drawing/2014/main" id="{161E472A-FCF7-DC75-5DA0-FE1C8FBDA559}"/>
              </a:ext>
            </a:extLst>
          </p:cNvPr>
          <p:cNvSpPr txBox="1"/>
          <p:nvPr/>
        </p:nvSpPr>
        <p:spPr>
          <a:xfrm>
            <a:off x="39900" y="118514"/>
            <a:ext cx="9712466" cy="50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73763"/>
                </a:solidFill>
                <a:latin typeface="Poppins"/>
                <a:ea typeface="Poppins"/>
                <a:cs typeface="Poppins"/>
                <a:sym typeface="Poppins"/>
              </a:rPr>
              <a:t>Metric Store Architecture Using DBT Semantic Metric Layer</a:t>
            </a:r>
          </a:p>
        </p:txBody>
      </p:sp>
      <p:sp>
        <p:nvSpPr>
          <p:cNvPr id="59" name="Oval 58">
            <a:extLst>
              <a:ext uri="{FF2B5EF4-FFF2-40B4-BE49-F238E27FC236}">
                <a16:creationId xmlns:a16="http://schemas.microsoft.com/office/drawing/2014/main" id="{19BE23AA-30B4-DB32-9264-0FE33CE27D85}"/>
              </a:ext>
            </a:extLst>
          </p:cNvPr>
          <p:cNvSpPr/>
          <p:nvPr/>
        </p:nvSpPr>
        <p:spPr>
          <a:xfrm>
            <a:off x="4716797" y="1495820"/>
            <a:ext cx="349321" cy="33665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a:t>
            </a:r>
          </a:p>
        </p:txBody>
      </p:sp>
      <p:sp>
        <p:nvSpPr>
          <p:cNvPr id="60" name="Oval 59">
            <a:extLst>
              <a:ext uri="{FF2B5EF4-FFF2-40B4-BE49-F238E27FC236}">
                <a16:creationId xmlns:a16="http://schemas.microsoft.com/office/drawing/2014/main" id="{3F5B9CF9-36D2-4672-F7C3-DD84A8761C5E}"/>
              </a:ext>
            </a:extLst>
          </p:cNvPr>
          <p:cNvSpPr/>
          <p:nvPr/>
        </p:nvSpPr>
        <p:spPr>
          <a:xfrm>
            <a:off x="3129592" y="2879915"/>
            <a:ext cx="349321" cy="33665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1</a:t>
            </a:r>
          </a:p>
        </p:txBody>
      </p:sp>
      <p:sp>
        <p:nvSpPr>
          <p:cNvPr id="3" name="Rectangle 2">
            <a:extLst>
              <a:ext uri="{FF2B5EF4-FFF2-40B4-BE49-F238E27FC236}">
                <a16:creationId xmlns:a16="http://schemas.microsoft.com/office/drawing/2014/main" id="{04B1B1DD-AF48-547F-B60B-855A693F4134}"/>
              </a:ext>
            </a:extLst>
          </p:cNvPr>
          <p:cNvSpPr/>
          <p:nvPr/>
        </p:nvSpPr>
        <p:spPr>
          <a:xfrm rot="5400000">
            <a:off x="1271432" y="2316193"/>
            <a:ext cx="243593" cy="10200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latin typeface="Arial" panose="020B0604020202020204" pitchFamily="34" charset="0"/>
                <a:cs typeface="Arial" panose="020B0604020202020204" pitchFamily="34" charset="0"/>
              </a:rPr>
              <a:t>BigQuery</a:t>
            </a:r>
            <a:endParaRPr lang="en-US"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1BD1DD8-78F7-5C50-F57E-2C33647881E2}"/>
              </a:ext>
            </a:extLst>
          </p:cNvPr>
          <p:cNvSpPr/>
          <p:nvPr/>
        </p:nvSpPr>
        <p:spPr>
          <a:xfrm rot="5400000">
            <a:off x="5840016" y="4262773"/>
            <a:ext cx="267825" cy="8694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rPr>
              <a:t>dbt-utils</a:t>
            </a:r>
            <a:endParaRPr lang="en-US" b="1" dirty="0"/>
          </a:p>
        </p:txBody>
      </p:sp>
      <p:sp>
        <p:nvSpPr>
          <p:cNvPr id="21" name="Rectangle 20">
            <a:extLst>
              <a:ext uri="{FF2B5EF4-FFF2-40B4-BE49-F238E27FC236}">
                <a16:creationId xmlns:a16="http://schemas.microsoft.com/office/drawing/2014/main" id="{2EFF8C63-47B7-268A-842A-A1F42857F1F2}"/>
              </a:ext>
            </a:extLst>
          </p:cNvPr>
          <p:cNvSpPr/>
          <p:nvPr/>
        </p:nvSpPr>
        <p:spPr>
          <a:xfrm>
            <a:off x="645493" y="1270271"/>
            <a:ext cx="1481705" cy="27646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Sources</a:t>
            </a:r>
          </a:p>
        </p:txBody>
      </p:sp>
      <p:sp>
        <p:nvSpPr>
          <p:cNvPr id="83" name="Rectangle 82">
            <a:extLst>
              <a:ext uri="{FF2B5EF4-FFF2-40B4-BE49-F238E27FC236}">
                <a16:creationId xmlns:a16="http://schemas.microsoft.com/office/drawing/2014/main" id="{5D726A9C-A97C-3252-9E3F-5692BA71C202}"/>
              </a:ext>
            </a:extLst>
          </p:cNvPr>
          <p:cNvSpPr/>
          <p:nvPr/>
        </p:nvSpPr>
        <p:spPr>
          <a:xfrm>
            <a:off x="10333096" y="1270271"/>
            <a:ext cx="1704975" cy="27464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Consume</a:t>
            </a:r>
          </a:p>
        </p:txBody>
      </p:sp>
      <p:cxnSp>
        <p:nvCxnSpPr>
          <p:cNvPr id="88" name="Connector: Elbow 87">
            <a:extLst>
              <a:ext uri="{FF2B5EF4-FFF2-40B4-BE49-F238E27FC236}">
                <a16:creationId xmlns:a16="http://schemas.microsoft.com/office/drawing/2014/main" id="{B676468E-DAC6-2CA7-E1E3-1C1393C9D235}"/>
              </a:ext>
            </a:extLst>
          </p:cNvPr>
          <p:cNvCxnSpPr>
            <a:cxnSpLocks/>
          </p:cNvCxnSpPr>
          <p:nvPr/>
        </p:nvCxnSpPr>
        <p:spPr>
          <a:xfrm flipV="1">
            <a:off x="1683892" y="4331979"/>
            <a:ext cx="2226389" cy="12963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0" name="Connector: Elbow 89">
            <a:extLst>
              <a:ext uri="{FF2B5EF4-FFF2-40B4-BE49-F238E27FC236}">
                <a16:creationId xmlns:a16="http://schemas.microsoft.com/office/drawing/2014/main" id="{E57FF2EC-AE7B-BEB6-475E-3ACF57BBB420}"/>
              </a:ext>
            </a:extLst>
          </p:cNvPr>
          <p:cNvCxnSpPr>
            <a:cxnSpLocks/>
            <a:stCxn id="35" idx="3"/>
          </p:cNvCxnSpPr>
          <p:nvPr/>
        </p:nvCxnSpPr>
        <p:spPr>
          <a:xfrm>
            <a:off x="1692945" y="2334159"/>
            <a:ext cx="2217336" cy="1367988"/>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sp>
        <p:nvSpPr>
          <p:cNvPr id="94" name="Oval 93">
            <a:extLst>
              <a:ext uri="{FF2B5EF4-FFF2-40B4-BE49-F238E27FC236}">
                <a16:creationId xmlns:a16="http://schemas.microsoft.com/office/drawing/2014/main" id="{ABDB1FCF-9FC3-BB93-74BB-3CB92F948C8A}"/>
              </a:ext>
            </a:extLst>
          </p:cNvPr>
          <p:cNvSpPr/>
          <p:nvPr/>
        </p:nvSpPr>
        <p:spPr>
          <a:xfrm>
            <a:off x="6086325" y="2897380"/>
            <a:ext cx="349321" cy="33665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95" name="Oval 94">
            <a:extLst>
              <a:ext uri="{FF2B5EF4-FFF2-40B4-BE49-F238E27FC236}">
                <a16:creationId xmlns:a16="http://schemas.microsoft.com/office/drawing/2014/main" id="{12B26AA6-EE32-75E9-95C6-A85596D5782C}"/>
              </a:ext>
            </a:extLst>
          </p:cNvPr>
          <p:cNvSpPr/>
          <p:nvPr/>
        </p:nvSpPr>
        <p:spPr>
          <a:xfrm>
            <a:off x="8782483" y="2993347"/>
            <a:ext cx="349321" cy="33665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4</a:t>
            </a:r>
          </a:p>
        </p:txBody>
      </p:sp>
      <p:pic>
        <p:nvPicPr>
          <p:cNvPr id="5" name="Graphic 4">
            <a:extLst>
              <a:ext uri="{FF2B5EF4-FFF2-40B4-BE49-F238E27FC236}">
                <a16:creationId xmlns:a16="http://schemas.microsoft.com/office/drawing/2014/main" id="{67CE0DFA-78BF-5582-D06E-AD7FD7448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3513" y="4346683"/>
            <a:ext cx="569831" cy="569831"/>
          </a:xfrm>
          <a:prstGeom prst="rect">
            <a:avLst/>
          </a:prstGeom>
        </p:spPr>
      </p:pic>
      <p:pic>
        <p:nvPicPr>
          <p:cNvPr id="6" name="Graphic 5">
            <a:extLst>
              <a:ext uri="{FF2B5EF4-FFF2-40B4-BE49-F238E27FC236}">
                <a16:creationId xmlns:a16="http://schemas.microsoft.com/office/drawing/2014/main" id="{8E7F6C0C-153C-C07A-913A-07B60A4D5F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4721" y="5329058"/>
            <a:ext cx="598623" cy="598623"/>
          </a:xfrm>
          <a:prstGeom prst="rect">
            <a:avLst/>
          </a:prstGeom>
        </p:spPr>
      </p:pic>
      <p:sp>
        <p:nvSpPr>
          <p:cNvPr id="11" name="TextBox 10">
            <a:extLst>
              <a:ext uri="{FF2B5EF4-FFF2-40B4-BE49-F238E27FC236}">
                <a16:creationId xmlns:a16="http://schemas.microsoft.com/office/drawing/2014/main" id="{2EFD8948-B14B-1EDC-96A8-1CEB82F24C12}"/>
              </a:ext>
            </a:extLst>
          </p:cNvPr>
          <p:cNvSpPr txBox="1"/>
          <p:nvPr/>
        </p:nvSpPr>
        <p:spPr>
          <a:xfrm>
            <a:off x="856469" y="5882715"/>
            <a:ext cx="1206654" cy="307777"/>
          </a:xfrm>
          <a:prstGeom prst="rect">
            <a:avLst/>
          </a:prstGeom>
          <a:noFill/>
        </p:spPr>
        <p:txBody>
          <a:bodyPr wrap="square">
            <a:spAutoFit/>
          </a:bodyPr>
          <a:lstStyle/>
          <a:p>
            <a:r>
              <a:rPr lang="en-US" b="1" dirty="0"/>
              <a:t>Databricks</a:t>
            </a:r>
          </a:p>
        </p:txBody>
      </p:sp>
      <p:sp>
        <p:nvSpPr>
          <p:cNvPr id="13" name="TextBox 12">
            <a:extLst>
              <a:ext uri="{FF2B5EF4-FFF2-40B4-BE49-F238E27FC236}">
                <a16:creationId xmlns:a16="http://schemas.microsoft.com/office/drawing/2014/main" id="{56A54B58-48AE-0DC9-ECF6-1D82AD51D716}"/>
              </a:ext>
            </a:extLst>
          </p:cNvPr>
          <p:cNvSpPr txBox="1"/>
          <p:nvPr/>
        </p:nvSpPr>
        <p:spPr>
          <a:xfrm>
            <a:off x="806305" y="4886753"/>
            <a:ext cx="1306982" cy="307777"/>
          </a:xfrm>
          <a:prstGeom prst="rect">
            <a:avLst/>
          </a:prstGeom>
          <a:noFill/>
        </p:spPr>
        <p:txBody>
          <a:bodyPr wrap="square">
            <a:spAutoFit/>
          </a:bodyPr>
          <a:lstStyle/>
          <a:p>
            <a:r>
              <a:rPr lang="en-US" sz="1400" b="1" dirty="0"/>
              <a:t>PostgreSQL</a:t>
            </a:r>
          </a:p>
        </p:txBody>
      </p:sp>
      <p:pic>
        <p:nvPicPr>
          <p:cNvPr id="19" name="Picture 18">
            <a:extLst>
              <a:ext uri="{FF2B5EF4-FFF2-40B4-BE49-F238E27FC236}">
                <a16:creationId xmlns:a16="http://schemas.microsoft.com/office/drawing/2014/main" id="{F62E9D45-CCEA-5EC9-2AF6-B9082C8B2F9C}"/>
              </a:ext>
            </a:extLst>
          </p:cNvPr>
          <p:cNvPicPr>
            <a:picLocks noChangeAspect="1"/>
          </p:cNvPicPr>
          <p:nvPr/>
        </p:nvPicPr>
        <p:blipFill>
          <a:blip r:embed="rId6"/>
          <a:stretch>
            <a:fillRect/>
          </a:stretch>
        </p:blipFill>
        <p:spPr>
          <a:xfrm>
            <a:off x="3920555" y="3576467"/>
            <a:ext cx="1949752" cy="877073"/>
          </a:xfrm>
          <a:prstGeom prst="rect">
            <a:avLst/>
          </a:prstGeom>
          <a:solidFill>
            <a:schemeClr val="tx1"/>
          </a:solidFill>
          <a:ln>
            <a:solidFill>
              <a:schemeClr val="tx1"/>
            </a:solidFill>
          </a:ln>
        </p:spPr>
      </p:pic>
      <p:pic>
        <p:nvPicPr>
          <p:cNvPr id="27" name="Picture 26">
            <a:extLst>
              <a:ext uri="{FF2B5EF4-FFF2-40B4-BE49-F238E27FC236}">
                <a16:creationId xmlns:a16="http://schemas.microsoft.com/office/drawing/2014/main" id="{6A5E76E6-B4E0-CA7F-2584-F389D33ED5E6}"/>
              </a:ext>
            </a:extLst>
          </p:cNvPr>
          <p:cNvPicPr>
            <a:picLocks noChangeAspect="1"/>
          </p:cNvPicPr>
          <p:nvPr/>
        </p:nvPicPr>
        <p:blipFill>
          <a:blip r:embed="rId7"/>
          <a:stretch>
            <a:fillRect/>
          </a:stretch>
        </p:blipFill>
        <p:spPr>
          <a:xfrm>
            <a:off x="1078119" y="3161672"/>
            <a:ext cx="630217" cy="633277"/>
          </a:xfrm>
          <a:prstGeom prst="rect">
            <a:avLst/>
          </a:prstGeom>
        </p:spPr>
      </p:pic>
      <p:sp>
        <p:nvSpPr>
          <p:cNvPr id="30" name="TextBox 29">
            <a:extLst>
              <a:ext uri="{FF2B5EF4-FFF2-40B4-BE49-F238E27FC236}">
                <a16:creationId xmlns:a16="http://schemas.microsoft.com/office/drawing/2014/main" id="{285BECF4-E19E-E415-DF76-8579000451E8}"/>
              </a:ext>
            </a:extLst>
          </p:cNvPr>
          <p:cNvSpPr txBox="1"/>
          <p:nvPr/>
        </p:nvSpPr>
        <p:spPr>
          <a:xfrm>
            <a:off x="844767" y="3890791"/>
            <a:ext cx="1139899" cy="307777"/>
          </a:xfrm>
          <a:prstGeom prst="rect">
            <a:avLst/>
          </a:prstGeom>
          <a:noFill/>
        </p:spPr>
        <p:txBody>
          <a:bodyPr wrap="square">
            <a:spAutoFit/>
          </a:bodyPr>
          <a:lstStyle/>
          <a:p>
            <a:r>
              <a:rPr lang="en-US" sz="1400" b="1" dirty="0"/>
              <a:t>Snowflake</a:t>
            </a:r>
          </a:p>
        </p:txBody>
      </p:sp>
      <p:pic>
        <p:nvPicPr>
          <p:cNvPr id="35" name="Picture 34">
            <a:extLst>
              <a:ext uri="{FF2B5EF4-FFF2-40B4-BE49-F238E27FC236}">
                <a16:creationId xmlns:a16="http://schemas.microsoft.com/office/drawing/2014/main" id="{C1861B13-6C76-6047-6C76-9E07EA9BE269}"/>
              </a:ext>
            </a:extLst>
          </p:cNvPr>
          <p:cNvPicPr>
            <a:picLocks noChangeAspect="1"/>
          </p:cNvPicPr>
          <p:nvPr/>
        </p:nvPicPr>
        <p:blipFill>
          <a:blip r:embed="rId8"/>
          <a:stretch>
            <a:fillRect/>
          </a:stretch>
        </p:blipFill>
        <p:spPr>
          <a:xfrm>
            <a:off x="1093513" y="2029406"/>
            <a:ext cx="599432" cy="609506"/>
          </a:xfrm>
          <a:prstGeom prst="rect">
            <a:avLst/>
          </a:prstGeom>
        </p:spPr>
      </p:pic>
      <p:cxnSp>
        <p:nvCxnSpPr>
          <p:cNvPr id="38" name="Connector: Elbow 37">
            <a:extLst>
              <a:ext uri="{FF2B5EF4-FFF2-40B4-BE49-F238E27FC236}">
                <a16:creationId xmlns:a16="http://schemas.microsoft.com/office/drawing/2014/main" id="{D5523B3D-C8DF-66D9-BAED-D40D348947F9}"/>
              </a:ext>
            </a:extLst>
          </p:cNvPr>
          <p:cNvCxnSpPr>
            <a:cxnSpLocks/>
            <a:stCxn id="27" idx="3"/>
          </p:cNvCxnSpPr>
          <p:nvPr/>
        </p:nvCxnSpPr>
        <p:spPr>
          <a:xfrm>
            <a:off x="1708336" y="3478311"/>
            <a:ext cx="2221187" cy="412480"/>
          </a:xfrm>
          <a:prstGeom prst="bentConnector3">
            <a:avLst>
              <a:gd name="adj1" fmla="val 45374"/>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85474D9A-5618-55F2-3FF6-7D09BF0F0ADA}"/>
              </a:ext>
            </a:extLst>
          </p:cNvPr>
          <p:cNvCxnSpPr>
            <a:cxnSpLocks/>
          </p:cNvCxnSpPr>
          <p:nvPr/>
        </p:nvCxnSpPr>
        <p:spPr>
          <a:xfrm flipV="1">
            <a:off x="1683892" y="4145136"/>
            <a:ext cx="2226389" cy="486463"/>
          </a:xfrm>
          <a:prstGeom prst="bentConnector3">
            <a:avLst>
              <a:gd name="adj1" fmla="val 45847"/>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D7C95917-BF48-C8F2-522A-2E66A1B3000B}"/>
              </a:ext>
            </a:extLst>
          </p:cNvPr>
          <p:cNvSpPr/>
          <p:nvPr/>
        </p:nvSpPr>
        <p:spPr>
          <a:xfrm>
            <a:off x="6929143" y="1680151"/>
            <a:ext cx="1495468" cy="47862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87D3C4B-7548-EAC0-C2B1-09FA4EFCAA56}"/>
              </a:ext>
            </a:extLst>
          </p:cNvPr>
          <p:cNvSpPr/>
          <p:nvPr/>
        </p:nvSpPr>
        <p:spPr>
          <a:xfrm rot="5400000">
            <a:off x="7555082" y="2316193"/>
            <a:ext cx="243593" cy="10200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latin typeface="Arial" panose="020B0604020202020204" pitchFamily="34" charset="0"/>
                <a:cs typeface="Arial" panose="020B0604020202020204" pitchFamily="34" charset="0"/>
              </a:rPr>
              <a:t>BigQuery</a:t>
            </a:r>
            <a:endParaRPr lang="en-US" b="1" dirty="0">
              <a:latin typeface="Arial" panose="020B0604020202020204" pitchFamily="34" charset="0"/>
              <a:cs typeface="Arial" panose="020B0604020202020204" pitchFamily="34" charset="0"/>
            </a:endParaRPr>
          </a:p>
        </p:txBody>
      </p:sp>
      <p:pic>
        <p:nvPicPr>
          <p:cNvPr id="62" name="Graphic 61">
            <a:extLst>
              <a:ext uri="{FF2B5EF4-FFF2-40B4-BE49-F238E27FC236}">
                <a16:creationId xmlns:a16="http://schemas.microsoft.com/office/drawing/2014/main" id="{BF132E32-7259-70BD-0F0D-5E6982D452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7163" y="4346683"/>
            <a:ext cx="569831" cy="569831"/>
          </a:xfrm>
          <a:prstGeom prst="rect">
            <a:avLst/>
          </a:prstGeom>
        </p:spPr>
      </p:pic>
      <p:pic>
        <p:nvPicPr>
          <p:cNvPr id="63" name="Graphic 62">
            <a:extLst>
              <a:ext uri="{FF2B5EF4-FFF2-40B4-BE49-F238E27FC236}">
                <a16:creationId xmlns:a16="http://schemas.microsoft.com/office/drawing/2014/main" id="{41D264E2-1119-7E00-8AA9-2DF7AC1E28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48371" y="5329058"/>
            <a:ext cx="598623" cy="598623"/>
          </a:xfrm>
          <a:prstGeom prst="rect">
            <a:avLst/>
          </a:prstGeom>
        </p:spPr>
      </p:pic>
      <p:sp>
        <p:nvSpPr>
          <p:cNvPr id="64" name="TextBox 63">
            <a:extLst>
              <a:ext uri="{FF2B5EF4-FFF2-40B4-BE49-F238E27FC236}">
                <a16:creationId xmlns:a16="http://schemas.microsoft.com/office/drawing/2014/main" id="{544F95D9-FBCC-81CE-CCE4-BE25AE78A8BB}"/>
              </a:ext>
            </a:extLst>
          </p:cNvPr>
          <p:cNvSpPr txBox="1"/>
          <p:nvPr/>
        </p:nvSpPr>
        <p:spPr>
          <a:xfrm>
            <a:off x="7140119" y="5882715"/>
            <a:ext cx="1206654" cy="307777"/>
          </a:xfrm>
          <a:prstGeom prst="rect">
            <a:avLst/>
          </a:prstGeom>
          <a:noFill/>
        </p:spPr>
        <p:txBody>
          <a:bodyPr wrap="square">
            <a:spAutoFit/>
          </a:bodyPr>
          <a:lstStyle/>
          <a:p>
            <a:r>
              <a:rPr lang="en-US" b="1" dirty="0"/>
              <a:t>Databricks</a:t>
            </a:r>
          </a:p>
        </p:txBody>
      </p:sp>
      <p:sp>
        <p:nvSpPr>
          <p:cNvPr id="65" name="TextBox 64">
            <a:extLst>
              <a:ext uri="{FF2B5EF4-FFF2-40B4-BE49-F238E27FC236}">
                <a16:creationId xmlns:a16="http://schemas.microsoft.com/office/drawing/2014/main" id="{C2C5A404-E066-E6CC-9A6D-DA1F33E291B0}"/>
              </a:ext>
            </a:extLst>
          </p:cNvPr>
          <p:cNvSpPr txBox="1"/>
          <p:nvPr/>
        </p:nvSpPr>
        <p:spPr>
          <a:xfrm>
            <a:off x="7089955" y="4886753"/>
            <a:ext cx="1306982" cy="307777"/>
          </a:xfrm>
          <a:prstGeom prst="rect">
            <a:avLst/>
          </a:prstGeom>
          <a:noFill/>
        </p:spPr>
        <p:txBody>
          <a:bodyPr wrap="square">
            <a:spAutoFit/>
          </a:bodyPr>
          <a:lstStyle/>
          <a:p>
            <a:r>
              <a:rPr lang="en-US" sz="1400" b="1" dirty="0"/>
              <a:t>PostgreSQL</a:t>
            </a:r>
          </a:p>
        </p:txBody>
      </p:sp>
      <p:pic>
        <p:nvPicPr>
          <p:cNvPr id="66" name="Picture 65">
            <a:extLst>
              <a:ext uri="{FF2B5EF4-FFF2-40B4-BE49-F238E27FC236}">
                <a16:creationId xmlns:a16="http://schemas.microsoft.com/office/drawing/2014/main" id="{17C83101-9BB4-279E-0D12-7F7DC9CDB632}"/>
              </a:ext>
            </a:extLst>
          </p:cNvPr>
          <p:cNvPicPr>
            <a:picLocks noChangeAspect="1"/>
          </p:cNvPicPr>
          <p:nvPr/>
        </p:nvPicPr>
        <p:blipFill>
          <a:blip r:embed="rId7"/>
          <a:stretch>
            <a:fillRect/>
          </a:stretch>
        </p:blipFill>
        <p:spPr>
          <a:xfrm>
            <a:off x="7361769" y="3161672"/>
            <a:ext cx="630217" cy="633277"/>
          </a:xfrm>
          <a:prstGeom prst="rect">
            <a:avLst/>
          </a:prstGeom>
        </p:spPr>
      </p:pic>
      <p:sp>
        <p:nvSpPr>
          <p:cNvPr id="67" name="TextBox 66">
            <a:extLst>
              <a:ext uri="{FF2B5EF4-FFF2-40B4-BE49-F238E27FC236}">
                <a16:creationId xmlns:a16="http://schemas.microsoft.com/office/drawing/2014/main" id="{259F9A66-7296-8BF1-D364-23AF86032956}"/>
              </a:ext>
            </a:extLst>
          </p:cNvPr>
          <p:cNvSpPr txBox="1"/>
          <p:nvPr/>
        </p:nvSpPr>
        <p:spPr>
          <a:xfrm>
            <a:off x="7128417" y="3890791"/>
            <a:ext cx="1139899" cy="307777"/>
          </a:xfrm>
          <a:prstGeom prst="rect">
            <a:avLst/>
          </a:prstGeom>
          <a:noFill/>
        </p:spPr>
        <p:txBody>
          <a:bodyPr wrap="square">
            <a:spAutoFit/>
          </a:bodyPr>
          <a:lstStyle/>
          <a:p>
            <a:r>
              <a:rPr lang="en-US" sz="1400" b="1" dirty="0"/>
              <a:t>Snowflake</a:t>
            </a:r>
          </a:p>
        </p:txBody>
      </p:sp>
      <p:pic>
        <p:nvPicPr>
          <p:cNvPr id="68" name="Picture 67">
            <a:extLst>
              <a:ext uri="{FF2B5EF4-FFF2-40B4-BE49-F238E27FC236}">
                <a16:creationId xmlns:a16="http://schemas.microsoft.com/office/drawing/2014/main" id="{4AE296C6-CA8C-28C6-AE1E-74A968B8F739}"/>
              </a:ext>
            </a:extLst>
          </p:cNvPr>
          <p:cNvPicPr>
            <a:picLocks noChangeAspect="1"/>
          </p:cNvPicPr>
          <p:nvPr/>
        </p:nvPicPr>
        <p:blipFill>
          <a:blip r:embed="rId8"/>
          <a:stretch>
            <a:fillRect/>
          </a:stretch>
        </p:blipFill>
        <p:spPr>
          <a:xfrm>
            <a:off x="7377163" y="2029406"/>
            <a:ext cx="599432" cy="609506"/>
          </a:xfrm>
          <a:prstGeom prst="rect">
            <a:avLst/>
          </a:prstGeom>
        </p:spPr>
      </p:pic>
      <p:cxnSp>
        <p:nvCxnSpPr>
          <p:cNvPr id="85" name="Connector: Elbow 84">
            <a:extLst>
              <a:ext uri="{FF2B5EF4-FFF2-40B4-BE49-F238E27FC236}">
                <a16:creationId xmlns:a16="http://schemas.microsoft.com/office/drawing/2014/main" id="{E8068F7F-783B-6C85-4FD9-4096927B2C7B}"/>
              </a:ext>
            </a:extLst>
          </p:cNvPr>
          <p:cNvCxnSpPr>
            <a:cxnSpLocks/>
            <a:endCxn id="68" idx="1"/>
          </p:cNvCxnSpPr>
          <p:nvPr/>
        </p:nvCxnSpPr>
        <p:spPr>
          <a:xfrm flipV="1">
            <a:off x="5870306" y="2334159"/>
            <a:ext cx="1506857" cy="135039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147FC96-6252-BAF7-9E65-7A7247C935B5}"/>
              </a:ext>
            </a:extLst>
          </p:cNvPr>
          <p:cNvCxnSpPr>
            <a:cxnSpLocks/>
          </p:cNvCxnSpPr>
          <p:nvPr/>
        </p:nvCxnSpPr>
        <p:spPr>
          <a:xfrm flipV="1">
            <a:off x="5879274" y="3478311"/>
            <a:ext cx="1472221" cy="395195"/>
          </a:xfrm>
          <a:prstGeom prst="bentConnector3">
            <a:avLst>
              <a:gd name="adj1" fmla="val 597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D5B7BA5F-130C-9802-0154-377DCD2DA728}"/>
              </a:ext>
            </a:extLst>
          </p:cNvPr>
          <p:cNvCxnSpPr>
            <a:cxnSpLocks/>
          </p:cNvCxnSpPr>
          <p:nvPr/>
        </p:nvCxnSpPr>
        <p:spPr>
          <a:xfrm>
            <a:off x="5879274" y="4145136"/>
            <a:ext cx="1487615" cy="486463"/>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090987AF-D047-5AB9-29C8-6AFE642664E3}"/>
              </a:ext>
            </a:extLst>
          </p:cNvPr>
          <p:cNvCxnSpPr>
            <a:cxnSpLocks/>
          </p:cNvCxnSpPr>
          <p:nvPr/>
        </p:nvCxnSpPr>
        <p:spPr>
          <a:xfrm>
            <a:off x="5886777" y="4346683"/>
            <a:ext cx="1441046" cy="1281687"/>
          </a:xfrm>
          <a:prstGeom prst="bentConnector3">
            <a:avLst>
              <a:gd name="adj1" fmla="val 428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593C64C3-538B-440F-F29B-A39B6C85981D}"/>
              </a:ext>
            </a:extLst>
          </p:cNvPr>
          <p:cNvSpPr/>
          <p:nvPr/>
        </p:nvSpPr>
        <p:spPr>
          <a:xfrm>
            <a:off x="10398048" y="1680151"/>
            <a:ext cx="1495468" cy="47862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Graphic 57">
            <a:extLst>
              <a:ext uri="{FF2B5EF4-FFF2-40B4-BE49-F238E27FC236}">
                <a16:creationId xmlns:a16="http://schemas.microsoft.com/office/drawing/2014/main" id="{BEDBEC32-3B5E-0C84-7418-3B2F692DFE3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45969" y="1894545"/>
            <a:ext cx="879227" cy="879227"/>
          </a:xfrm>
          <a:prstGeom prst="rect">
            <a:avLst/>
          </a:prstGeom>
        </p:spPr>
      </p:pic>
      <p:pic>
        <p:nvPicPr>
          <p:cNvPr id="114" name="Picture 113">
            <a:extLst>
              <a:ext uri="{FF2B5EF4-FFF2-40B4-BE49-F238E27FC236}">
                <a16:creationId xmlns:a16="http://schemas.microsoft.com/office/drawing/2014/main" id="{9345B7A0-ED5B-A134-9B1F-C79D1BC32FF1}"/>
              </a:ext>
            </a:extLst>
          </p:cNvPr>
          <p:cNvPicPr>
            <a:picLocks noChangeAspect="1"/>
          </p:cNvPicPr>
          <p:nvPr/>
        </p:nvPicPr>
        <p:blipFill>
          <a:blip r:embed="rId11"/>
          <a:stretch>
            <a:fillRect/>
          </a:stretch>
        </p:blipFill>
        <p:spPr>
          <a:xfrm>
            <a:off x="10612763" y="3456750"/>
            <a:ext cx="1066037" cy="877074"/>
          </a:xfrm>
          <a:prstGeom prst="rect">
            <a:avLst/>
          </a:prstGeom>
        </p:spPr>
      </p:pic>
      <p:pic>
        <p:nvPicPr>
          <p:cNvPr id="116" name="Picture 115">
            <a:extLst>
              <a:ext uri="{FF2B5EF4-FFF2-40B4-BE49-F238E27FC236}">
                <a16:creationId xmlns:a16="http://schemas.microsoft.com/office/drawing/2014/main" id="{5913A1A6-1806-600F-E744-E6F4C8C9752F}"/>
              </a:ext>
            </a:extLst>
          </p:cNvPr>
          <p:cNvPicPr>
            <a:picLocks noChangeAspect="1"/>
          </p:cNvPicPr>
          <p:nvPr/>
        </p:nvPicPr>
        <p:blipFill>
          <a:blip r:embed="rId12"/>
          <a:stretch>
            <a:fillRect/>
          </a:stretch>
        </p:blipFill>
        <p:spPr>
          <a:xfrm>
            <a:off x="10609384" y="4959298"/>
            <a:ext cx="1160832" cy="877073"/>
          </a:xfrm>
          <a:prstGeom prst="rect">
            <a:avLst/>
          </a:prstGeom>
        </p:spPr>
      </p:pic>
      <p:sp>
        <p:nvSpPr>
          <p:cNvPr id="117" name="TextBox 116">
            <a:extLst>
              <a:ext uri="{FF2B5EF4-FFF2-40B4-BE49-F238E27FC236}">
                <a16:creationId xmlns:a16="http://schemas.microsoft.com/office/drawing/2014/main" id="{60A99FEA-2B8B-7BC0-1DDA-DA08B92399D8}"/>
              </a:ext>
            </a:extLst>
          </p:cNvPr>
          <p:cNvSpPr txBox="1"/>
          <p:nvPr/>
        </p:nvSpPr>
        <p:spPr>
          <a:xfrm>
            <a:off x="10357240" y="2664382"/>
            <a:ext cx="1704974" cy="307777"/>
          </a:xfrm>
          <a:prstGeom prst="rect">
            <a:avLst/>
          </a:prstGeom>
          <a:noFill/>
        </p:spPr>
        <p:txBody>
          <a:bodyPr wrap="square">
            <a:spAutoFit/>
          </a:bodyPr>
          <a:lstStyle/>
          <a:p>
            <a:r>
              <a:rPr lang="en-US" b="1" dirty="0"/>
              <a:t>Custom Reports</a:t>
            </a:r>
          </a:p>
        </p:txBody>
      </p:sp>
      <p:cxnSp>
        <p:nvCxnSpPr>
          <p:cNvPr id="122" name="Connector: Curved 121">
            <a:extLst>
              <a:ext uri="{FF2B5EF4-FFF2-40B4-BE49-F238E27FC236}">
                <a16:creationId xmlns:a16="http://schemas.microsoft.com/office/drawing/2014/main" id="{4D337BF6-1C06-7A24-9D76-94CD7124795F}"/>
              </a:ext>
            </a:extLst>
          </p:cNvPr>
          <p:cNvCxnSpPr>
            <a:stCxn id="58" idx="3"/>
            <a:endCxn id="111" idx="1"/>
          </p:cNvCxnSpPr>
          <p:nvPr/>
        </p:nvCxnSpPr>
        <p:spPr>
          <a:xfrm flipV="1">
            <a:off x="8424611" y="2334159"/>
            <a:ext cx="2321358" cy="1739116"/>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3" name="Connector: Curved 122">
            <a:extLst>
              <a:ext uri="{FF2B5EF4-FFF2-40B4-BE49-F238E27FC236}">
                <a16:creationId xmlns:a16="http://schemas.microsoft.com/office/drawing/2014/main" id="{1C693AFB-4522-4FCD-74B8-14A38270A556}"/>
              </a:ext>
            </a:extLst>
          </p:cNvPr>
          <p:cNvCxnSpPr>
            <a:cxnSpLocks/>
            <a:stCxn id="58" idx="3"/>
          </p:cNvCxnSpPr>
          <p:nvPr/>
        </p:nvCxnSpPr>
        <p:spPr>
          <a:xfrm flipV="1">
            <a:off x="8424611" y="4044679"/>
            <a:ext cx="2152660" cy="28596"/>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6" name="Connector: Curved 125">
            <a:extLst>
              <a:ext uri="{FF2B5EF4-FFF2-40B4-BE49-F238E27FC236}">
                <a16:creationId xmlns:a16="http://schemas.microsoft.com/office/drawing/2014/main" id="{3C31DDBA-D88A-043E-5758-760BC3747D71}"/>
              </a:ext>
            </a:extLst>
          </p:cNvPr>
          <p:cNvCxnSpPr>
            <a:cxnSpLocks/>
            <a:stCxn id="58" idx="3"/>
            <a:endCxn id="116" idx="1"/>
          </p:cNvCxnSpPr>
          <p:nvPr/>
        </p:nvCxnSpPr>
        <p:spPr>
          <a:xfrm>
            <a:off x="8424611" y="4073275"/>
            <a:ext cx="2184773" cy="1324560"/>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0" name="Rectangle 129">
            <a:extLst>
              <a:ext uri="{FF2B5EF4-FFF2-40B4-BE49-F238E27FC236}">
                <a16:creationId xmlns:a16="http://schemas.microsoft.com/office/drawing/2014/main" id="{03DF78C7-547F-9DFA-A577-E6C141FBB609}"/>
              </a:ext>
            </a:extLst>
          </p:cNvPr>
          <p:cNvSpPr/>
          <p:nvPr/>
        </p:nvSpPr>
        <p:spPr>
          <a:xfrm rot="5400000">
            <a:off x="4760973" y="4296651"/>
            <a:ext cx="272419" cy="252080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rPr>
              <a:t>DBT - Semantic Metric Layer</a:t>
            </a:r>
          </a:p>
        </p:txBody>
      </p:sp>
      <p:sp>
        <p:nvSpPr>
          <p:cNvPr id="131" name="Rectangle 130">
            <a:extLst>
              <a:ext uri="{FF2B5EF4-FFF2-40B4-BE49-F238E27FC236}">
                <a16:creationId xmlns:a16="http://schemas.microsoft.com/office/drawing/2014/main" id="{59678F9A-6AD4-119A-52FB-6C04C4D8164F}"/>
              </a:ext>
            </a:extLst>
          </p:cNvPr>
          <p:cNvSpPr/>
          <p:nvPr/>
        </p:nvSpPr>
        <p:spPr>
          <a:xfrm rot="5400000">
            <a:off x="4823042" y="4167125"/>
            <a:ext cx="267823" cy="10626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rPr>
              <a:t>metricflow</a:t>
            </a:r>
          </a:p>
        </p:txBody>
      </p:sp>
      <p:sp>
        <p:nvSpPr>
          <p:cNvPr id="132" name="Rectangle 131">
            <a:extLst>
              <a:ext uri="{FF2B5EF4-FFF2-40B4-BE49-F238E27FC236}">
                <a16:creationId xmlns:a16="http://schemas.microsoft.com/office/drawing/2014/main" id="{98C676D8-1437-1DA9-1843-54B45EBB2E1A}"/>
              </a:ext>
            </a:extLst>
          </p:cNvPr>
          <p:cNvSpPr/>
          <p:nvPr/>
        </p:nvSpPr>
        <p:spPr>
          <a:xfrm rot="5400000">
            <a:off x="3761431" y="4214670"/>
            <a:ext cx="259349" cy="9628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rPr>
              <a:t>dbt-metric</a:t>
            </a:r>
          </a:p>
        </p:txBody>
      </p:sp>
      <p:pic>
        <p:nvPicPr>
          <p:cNvPr id="134" name="Picture 133">
            <a:extLst>
              <a:ext uri="{FF2B5EF4-FFF2-40B4-BE49-F238E27FC236}">
                <a16:creationId xmlns:a16="http://schemas.microsoft.com/office/drawing/2014/main" id="{63031E21-A0CF-1FC9-6A86-207547516EEC}"/>
              </a:ext>
            </a:extLst>
          </p:cNvPr>
          <p:cNvPicPr>
            <a:picLocks noChangeAspect="1"/>
          </p:cNvPicPr>
          <p:nvPr/>
        </p:nvPicPr>
        <p:blipFill>
          <a:blip r:embed="rId13"/>
          <a:stretch>
            <a:fillRect/>
          </a:stretch>
        </p:blipFill>
        <p:spPr>
          <a:xfrm>
            <a:off x="4131170" y="1963456"/>
            <a:ext cx="1527211" cy="564638"/>
          </a:xfrm>
          <a:prstGeom prst="rect">
            <a:avLst/>
          </a:prstGeom>
          <a:solidFill>
            <a:schemeClr val="tx1"/>
          </a:solidFill>
          <a:ln>
            <a:solidFill>
              <a:schemeClr val="tx1"/>
            </a:solidFill>
          </a:ln>
        </p:spPr>
      </p:pic>
      <p:cxnSp>
        <p:nvCxnSpPr>
          <p:cNvPr id="136" name="Straight Arrow Connector 135">
            <a:extLst>
              <a:ext uri="{FF2B5EF4-FFF2-40B4-BE49-F238E27FC236}">
                <a16:creationId xmlns:a16="http://schemas.microsoft.com/office/drawing/2014/main" id="{7D64C42C-148E-6EB5-E611-073C2A32D2B2}"/>
              </a:ext>
            </a:extLst>
          </p:cNvPr>
          <p:cNvCxnSpPr>
            <a:stCxn id="134" idx="2"/>
            <a:endCxn id="129" idx="0"/>
          </p:cNvCxnSpPr>
          <p:nvPr/>
        </p:nvCxnSpPr>
        <p:spPr>
          <a:xfrm flipH="1">
            <a:off x="4891459" y="2528094"/>
            <a:ext cx="3317" cy="79419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8" name="Connector: Elbow 137">
            <a:extLst>
              <a:ext uri="{FF2B5EF4-FFF2-40B4-BE49-F238E27FC236}">
                <a16:creationId xmlns:a16="http://schemas.microsoft.com/office/drawing/2014/main" id="{CFB3312F-DBEB-B817-5CF9-11FAD1703FA3}"/>
              </a:ext>
            </a:extLst>
          </p:cNvPr>
          <p:cNvCxnSpPr>
            <a:stCxn id="134" idx="3"/>
          </p:cNvCxnSpPr>
          <p:nvPr/>
        </p:nvCxnSpPr>
        <p:spPr>
          <a:xfrm flipV="1">
            <a:off x="5658381" y="2029406"/>
            <a:ext cx="1270762" cy="216369"/>
          </a:xfrm>
          <a:prstGeom prst="bent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959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533;g22966c55518_0_233">
            <a:extLst>
              <a:ext uri="{FF2B5EF4-FFF2-40B4-BE49-F238E27FC236}">
                <a16:creationId xmlns:a16="http://schemas.microsoft.com/office/drawing/2014/main" id="{94988991-02A7-7D61-E01B-42497F4ECAAC}"/>
              </a:ext>
            </a:extLst>
          </p:cNvPr>
          <p:cNvSpPr txBox="1"/>
          <p:nvPr/>
        </p:nvSpPr>
        <p:spPr>
          <a:xfrm>
            <a:off x="39900" y="118514"/>
            <a:ext cx="12192000" cy="50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73763"/>
                </a:solidFill>
                <a:latin typeface="Poppins"/>
                <a:ea typeface="Poppins"/>
                <a:cs typeface="Poppins"/>
                <a:sym typeface="Poppins"/>
              </a:rPr>
              <a:t>Connecting to Raw Datasets , Data Curation, Creating Facts and Dimensions</a:t>
            </a:r>
          </a:p>
        </p:txBody>
      </p:sp>
      <p:pic>
        <p:nvPicPr>
          <p:cNvPr id="3" name="Picture 2">
            <a:extLst>
              <a:ext uri="{FF2B5EF4-FFF2-40B4-BE49-F238E27FC236}">
                <a16:creationId xmlns:a16="http://schemas.microsoft.com/office/drawing/2014/main" id="{B87B76FB-B44F-1680-44A0-68BB62594E1C}"/>
              </a:ext>
            </a:extLst>
          </p:cNvPr>
          <p:cNvPicPr>
            <a:picLocks noChangeAspect="1"/>
          </p:cNvPicPr>
          <p:nvPr/>
        </p:nvPicPr>
        <p:blipFill>
          <a:blip r:embed="rId2"/>
          <a:stretch>
            <a:fillRect/>
          </a:stretch>
        </p:blipFill>
        <p:spPr>
          <a:xfrm>
            <a:off x="0" y="965594"/>
            <a:ext cx="12192000" cy="4926812"/>
          </a:xfrm>
          <a:prstGeom prst="rect">
            <a:avLst/>
          </a:prstGeom>
        </p:spPr>
      </p:pic>
    </p:spTree>
    <p:extLst>
      <p:ext uri="{BB962C8B-B14F-4D97-AF65-F5344CB8AC3E}">
        <p14:creationId xmlns:p14="http://schemas.microsoft.com/office/powerpoint/2010/main" val="207157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533;g22966c55518_0_233">
            <a:extLst>
              <a:ext uri="{FF2B5EF4-FFF2-40B4-BE49-F238E27FC236}">
                <a16:creationId xmlns:a16="http://schemas.microsoft.com/office/drawing/2014/main" id="{94988991-02A7-7D61-E01B-42497F4ECAAC}"/>
              </a:ext>
            </a:extLst>
          </p:cNvPr>
          <p:cNvSpPr txBox="1"/>
          <p:nvPr/>
        </p:nvSpPr>
        <p:spPr>
          <a:xfrm>
            <a:off x="39900" y="118514"/>
            <a:ext cx="11857574" cy="50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73763"/>
                </a:solidFill>
                <a:latin typeface="Poppins"/>
                <a:ea typeface="Poppins"/>
                <a:cs typeface="Poppins"/>
                <a:sym typeface="Poppins"/>
              </a:rPr>
              <a:t>Defining Facts , Dimensions, Relations, Grains in YML Model For Metric </a:t>
            </a:r>
          </a:p>
        </p:txBody>
      </p:sp>
      <p:pic>
        <p:nvPicPr>
          <p:cNvPr id="4" name="Picture 3">
            <a:extLst>
              <a:ext uri="{FF2B5EF4-FFF2-40B4-BE49-F238E27FC236}">
                <a16:creationId xmlns:a16="http://schemas.microsoft.com/office/drawing/2014/main" id="{08B301EA-71E6-9E63-96BE-7C739BBDC038}"/>
              </a:ext>
            </a:extLst>
          </p:cNvPr>
          <p:cNvPicPr>
            <a:picLocks noChangeAspect="1"/>
          </p:cNvPicPr>
          <p:nvPr/>
        </p:nvPicPr>
        <p:blipFill>
          <a:blip r:embed="rId2"/>
          <a:stretch>
            <a:fillRect/>
          </a:stretch>
        </p:blipFill>
        <p:spPr>
          <a:xfrm>
            <a:off x="513707" y="1093264"/>
            <a:ext cx="5311740" cy="5391935"/>
          </a:xfrm>
          <a:prstGeom prst="rect">
            <a:avLst/>
          </a:prstGeom>
        </p:spPr>
      </p:pic>
      <p:pic>
        <p:nvPicPr>
          <p:cNvPr id="6" name="Picture 5">
            <a:extLst>
              <a:ext uri="{FF2B5EF4-FFF2-40B4-BE49-F238E27FC236}">
                <a16:creationId xmlns:a16="http://schemas.microsoft.com/office/drawing/2014/main" id="{24914680-8F8C-2758-8595-CCCBED9E98E8}"/>
              </a:ext>
            </a:extLst>
          </p:cNvPr>
          <p:cNvPicPr>
            <a:picLocks noChangeAspect="1"/>
          </p:cNvPicPr>
          <p:nvPr/>
        </p:nvPicPr>
        <p:blipFill>
          <a:blip r:embed="rId3"/>
          <a:stretch>
            <a:fillRect/>
          </a:stretch>
        </p:blipFill>
        <p:spPr>
          <a:xfrm>
            <a:off x="6874726" y="1093264"/>
            <a:ext cx="5204260" cy="5002735"/>
          </a:xfrm>
          <a:prstGeom prst="rect">
            <a:avLst/>
          </a:prstGeom>
        </p:spPr>
      </p:pic>
    </p:spTree>
    <p:extLst>
      <p:ext uri="{BB962C8B-B14F-4D97-AF65-F5344CB8AC3E}">
        <p14:creationId xmlns:p14="http://schemas.microsoft.com/office/powerpoint/2010/main" val="47603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533;g22966c55518_0_233">
            <a:extLst>
              <a:ext uri="{FF2B5EF4-FFF2-40B4-BE49-F238E27FC236}">
                <a16:creationId xmlns:a16="http://schemas.microsoft.com/office/drawing/2014/main" id="{94988991-02A7-7D61-E01B-42497F4ECAAC}"/>
              </a:ext>
            </a:extLst>
          </p:cNvPr>
          <p:cNvSpPr txBox="1"/>
          <p:nvPr/>
        </p:nvSpPr>
        <p:spPr>
          <a:xfrm>
            <a:off x="70722" y="118514"/>
            <a:ext cx="11549349" cy="50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73763"/>
                </a:solidFill>
                <a:latin typeface="Poppins"/>
                <a:ea typeface="Poppins"/>
                <a:cs typeface="Poppins"/>
                <a:sym typeface="Poppins"/>
              </a:rPr>
              <a:t>Creating Metrics Using Facts &amp; Dimensions Data </a:t>
            </a:r>
          </a:p>
        </p:txBody>
      </p:sp>
      <p:pic>
        <p:nvPicPr>
          <p:cNvPr id="4" name="Picture 3">
            <a:extLst>
              <a:ext uri="{FF2B5EF4-FFF2-40B4-BE49-F238E27FC236}">
                <a16:creationId xmlns:a16="http://schemas.microsoft.com/office/drawing/2014/main" id="{7B6BD6E6-3CA3-4364-197B-725E029A3CAD}"/>
              </a:ext>
            </a:extLst>
          </p:cNvPr>
          <p:cNvPicPr>
            <a:picLocks noChangeAspect="1"/>
          </p:cNvPicPr>
          <p:nvPr/>
        </p:nvPicPr>
        <p:blipFill>
          <a:blip r:embed="rId2"/>
          <a:stretch>
            <a:fillRect/>
          </a:stretch>
        </p:blipFill>
        <p:spPr>
          <a:xfrm>
            <a:off x="482885" y="3911926"/>
            <a:ext cx="11452261" cy="2827560"/>
          </a:xfrm>
          <a:prstGeom prst="rect">
            <a:avLst/>
          </a:prstGeom>
        </p:spPr>
      </p:pic>
      <p:sp>
        <p:nvSpPr>
          <p:cNvPr id="5" name="Rectangle 4">
            <a:extLst>
              <a:ext uri="{FF2B5EF4-FFF2-40B4-BE49-F238E27FC236}">
                <a16:creationId xmlns:a16="http://schemas.microsoft.com/office/drawing/2014/main" id="{301757C2-E371-A6AF-9165-5260CC8CB1BF}"/>
              </a:ext>
            </a:extLst>
          </p:cNvPr>
          <p:cNvSpPr/>
          <p:nvPr/>
        </p:nvSpPr>
        <p:spPr>
          <a:xfrm rot="5400000">
            <a:off x="1714667" y="2313315"/>
            <a:ext cx="433748" cy="33493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rPr>
              <a:t>Customer Order History Metric</a:t>
            </a:r>
            <a:endParaRPr lang="en-US" b="1" dirty="0"/>
          </a:p>
        </p:txBody>
      </p:sp>
      <p:pic>
        <p:nvPicPr>
          <p:cNvPr id="7" name="Picture 6">
            <a:extLst>
              <a:ext uri="{FF2B5EF4-FFF2-40B4-BE49-F238E27FC236}">
                <a16:creationId xmlns:a16="http://schemas.microsoft.com/office/drawing/2014/main" id="{1EA2F68B-715D-6145-4BDC-9C54C2A088F9}"/>
              </a:ext>
            </a:extLst>
          </p:cNvPr>
          <p:cNvPicPr>
            <a:picLocks noChangeAspect="1"/>
          </p:cNvPicPr>
          <p:nvPr/>
        </p:nvPicPr>
        <p:blipFill>
          <a:blip r:embed="rId3"/>
          <a:stretch>
            <a:fillRect/>
          </a:stretch>
        </p:blipFill>
        <p:spPr>
          <a:xfrm>
            <a:off x="654120" y="943638"/>
            <a:ext cx="11352945" cy="2648063"/>
          </a:xfrm>
          <a:prstGeom prst="rect">
            <a:avLst/>
          </a:prstGeom>
        </p:spPr>
      </p:pic>
      <p:sp>
        <p:nvSpPr>
          <p:cNvPr id="8" name="Rectangle 7">
            <a:extLst>
              <a:ext uri="{FF2B5EF4-FFF2-40B4-BE49-F238E27FC236}">
                <a16:creationId xmlns:a16="http://schemas.microsoft.com/office/drawing/2014/main" id="{CA2FF59E-08FC-F77B-91A4-2D5178188AE5}"/>
              </a:ext>
            </a:extLst>
          </p:cNvPr>
          <p:cNvSpPr/>
          <p:nvPr/>
        </p:nvSpPr>
        <p:spPr>
          <a:xfrm rot="5400000">
            <a:off x="1714667" y="-731050"/>
            <a:ext cx="433748" cy="33493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rPr>
              <a:t>Revenue Metric From Order Fact</a:t>
            </a:r>
            <a:endParaRPr lang="en-US" b="1" dirty="0"/>
          </a:p>
        </p:txBody>
      </p:sp>
    </p:spTree>
    <p:extLst>
      <p:ext uri="{BB962C8B-B14F-4D97-AF65-F5344CB8AC3E}">
        <p14:creationId xmlns:p14="http://schemas.microsoft.com/office/powerpoint/2010/main" val="415633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533;g22966c55518_0_233">
            <a:extLst>
              <a:ext uri="{FF2B5EF4-FFF2-40B4-BE49-F238E27FC236}">
                <a16:creationId xmlns:a16="http://schemas.microsoft.com/office/drawing/2014/main" id="{94988991-02A7-7D61-E01B-42497F4ECAAC}"/>
              </a:ext>
            </a:extLst>
          </p:cNvPr>
          <p:cNvSpPr txBox="1"/>
          <p:nvPr/>
        </p:nvSpPr>
        <p:spPr>
          <a:xfrm>
            <a:off x="70722" y="36322"/>
            <a:ext cx="11549349" cy="50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400" b="1" dirty="0">
                <a:solidFill>
                  <a:srgbClr val="073763"/>
                </a:solidFill>
                <a:latin typeface="Poppins"/>
                <a:ea typeface="Poppins"/>
                <a:cs typeface="Poppins"/>
                <a:sym typeface="Poppins"/>
              </a:rPr>
              <a:t>Metric Store Deployment Architecture &amp; Query it in Production Postgres</a:t>
            </a:r>
          </a:p>
        </p:txBody>
      </p:sp>
      <p:pic>
        <p:nvPicPr>
          <p:cNvPr id="3" name="Picture 2">
            <a:extLst>
              <a:ext uri="{FF2B5EF4-FFF2-40B4-BE49-F238E27FC236}">
                <a16:creationId xmlns:a16="http://schemas.microsoft.com/office/drawing/2014/main" id="{F5C17A44-C7CE-AC8E-FA07-F07CE7EAD20B}"/>
              </a:ext>
            </a:extLst>
          </p:cNvPr>
          <p:cNvPicPr>
            <a:picLocks noChangeAspect="1"/>
          </p:cNvPicPr>
          <p:nvPr/>
        </p:nvPicPr>
        <p:blipFill>
          <a:blip r:embed="rId2"/>
          <a:stretch>
            <a:fillRect/>
          </a:stretch>
        </p:blipFill>
        <p:spPr>
          <a:xfrm>
            <a:off x="143841" y="3507302"/>
            <a:ext cx="6051479" cy="3304461"/>
          </a:xfrm>
          <a:prstGeom prst="rect">
            <a:avLst/>
          </a:prstGeom>
        </p:spPr>
      </p:pic>
      <p:pic>
        <p:nvPicPr>
          <p:cNvPr id="9" name="Picture 8">
            <a:extLst>
              <a:ext uri="{FF2B5EF4-FFF2-40B4-BE49-F238E27FC236}">
                <a16:creationId xmlns:a16="http://schemas.microsoft.com/office/drawing/2014/main" id="{12A8E1F5-3FD2-7536-E078-4BF9AE417143}"/>
              </a:ext>
            </a:extLst>
          </p:cNvPr>
          <p:cNvPicPr>
            <a:picLocks noChangeAspect="1"/>
          </p:cNvPicPr>
          <p:nvPr/>
        </p:nvPicPr>
        <p:blipFill>
          <a:blip r:embed="rId3"/>
          <a:stretch>
            <a:fillRect/>
          </a:stretch>
        </p:blipFill>
        <p:spPr>
          <a:xfrm>
            <a:off x="6376220" y="3497027"/>
            <a:ext cx="5671939" cy="3304461"/>
          </a:xfrm>
          <a:prstGeom prst="rect">
            <a:avLst/>
          </a:prstGeom>
        </p:spPr>
      </p:pic>
      <p:pic>
        <p:nvPicPr>
          <p:cNvPr id="11" name="Picture 10">
            <a:extLst>
              <a:ext uri="{FF2B5EF4-FFF2-40B4-BE49-F238E27FC236}">
                <a16:creationId xmlns:a16="http://schemas.microsoft.com/office/drawing/2014/main" id="{DCCEA44C-BFAC-F032-9BC5-05028E15D552}"/>
              </a:ext>
            </a:extLst>
          </p:cNvPr>
          <p:cNvPicPr>
            <a:picLocks noChangeAspect="1"/>
          </p:cNvPicPr>
          <p:nvPr/>
        </p:nvPicPr>
        <p:blipFill>
          <a:blip r:embed="rId4"/>
          <a:stretch>
            <a:fillRect/>
          </a:stretch>
        </p:blipFill>
        <p:spPr>
          <a:xfrm>
            <a:off x="173762" y="548198"/>
            <a:ext cx="5671939" cy="2802500"/>
          </a:xfrm>
          <a:prstGeom prst="rect">
            <a:avLst/>
          </a:prstGeom>
        </p:spPr>
      </p:pic>
      <p:pic>
        <p:nvPicPr>
          <p:cNvPr id="16" name="Picture 15">
            <a:extLst>
              <a:ext uri="{FF2B5EF4-FFF2-40B4-BE49-F238E27FC236}">
                <a16:creationId xmlns:a16="http://schemas.microsoft.com/office/drawing/2014/main" id="{555F3776-C293-F59C-BF2D-130E7C98B9C5}"/>
              </a:ext>
            </a:extLst>
          </p:cNvPr>
          <p:cNvPicPr>
            <a:picLocks noChangeAspect="1"/>
          </p:cNvPicPr>
          <p:nvPr/>
        </p:nvPicPr>
        <p:blipFill>
          <a:blip r:embed="rId5"/>
          <a:stretch>
            <a:fillRect/>
          </a:stretch>
        </p:blipFill>
        <p:spPr>
          <a:xfrm>
            <a:off x="6195320" y="2078215"/>
            <a:ext cx="5822918" cy="1375223"/>
          </a:xfrm>
          <a:prstGeom prst="rect">
            <a:avLst/>
          </a:prstGeom>
        </p:spPr>
      </p:pic>
      <p:pic>
        <p:nvPicPr>
          <p:cNvPr id="18" name="Picture 17">
            <a:extLst>
              <a:ext uri="{FF2B5EF4-FFF2-40B4-BE49-F238E27FC236}">
                <a16:creationId xmlns:a16="http://schemas.microsoft.com/office/drawing/2014/main" id="{40340589-9024-09FF-56BA-E45F430580FC}"/>
              </a:ext>
            </a:extLst>
          </p:cNvPr>
          <p:cNvPicPr>
            <a:picLocks noChangeAspect="1"/>
          </p:cNvPicPr>
          <p:nvPr/>
        </p:nvPicPr>
        <p:blipFill>
          <a:blip r:embed="rId6"/>
          <a:stretch>
            <a:fillRect/>
          </a:stretch>
        </p:blipFill>
        <p:spPr>
          <a:xfrm>
            <a:off x="6195320" y="452064"/>
            <a:ext cx="5822918" cy="1869896"/>
          </a:xfrm>
          <a:prstGeom prst="rect">
            <a:avLst/>
          </a:prstGeom>
        </p:spPr>
      </p:pic>
    </p:spTree>
    <p:extLst>
      <p:ext uri="{BB962C8B-B14F-4D97-AF65-F5344CB8AC3E}">
        <p14:creationId xmlns:p14="http://schemas.microsoft.com/office/powerpoint/2010/main" val="352347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g2523504d01e_0_0" descr="A picture containing dark, fireplace&#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7" name="Google Shape;87;g2523504d01e_0_0"/>
          <p:cNvSpPr txBox="1">
            <a:spLocks noGrp="1"/>
          </p:cNvSpPr>
          <p:nvPr>
            <p:ph type="sldNum" idx="12"/>
          </p:nvPr>
        </p:nvSpPr>
        <p:spPr>
          <a:xfrm>
            <a:off x="734253" y="5943933"/>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98989"/>
              </a:buClr>
              <a:buSzPts val="1200"/>
              <a:buFont typeface="Calibri"/>
              <a:buNone/>
            </a:pPr>
            <a:fld id="{00000000-1234-1234-1234-123412341234}" type="slidenum">
              <a:rPr lang="en-US"/>
              <a:t>8</a:t>
            </a:fld>
            <a:endParaRPr/>
          </a:p>
        </p:txBody>
      </p:sp>
      <p:sp>
        <p:nvSpPr>
          <p:cNvPr id="88" name="Google Shape;88;g2523504d01e_0_0"/>
          <p:cNvSpPr txBox="1"/>
          <p:nvPr/>
        </p:nvSpPr>
        <p:spPr>
          <a:xfrm>
            <a:off x="4128173" y="2837285"/>
            <a:ext cx="3935653" cy="984845"/>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4800" dirty="0">
                <a:solidFill>
                  <a:srgbClr val="FFFFFF"/>
                </a:solidFill>
                <a:latin typeface="Poppins SemiBold"/>
                <a:ea typeface="Poppins SemiBold"/>
                <a:cs typeface="Poppins SemiBold"/>
                <a:sym typeface="Poppins SemiBold"/>
              </a:rPr>
              <a:t>Thank You</a:t>
            </a:r>
          </a:p>
        </p:txBody>
      </p:sp>
    </p:spTree>
    <p:extLst>
      <p:ext uri="{BB962C8B-B14F-4D97-AF65-F5344CB8AC3E}">
        <p14:creationId xmlns:p14="http://schemas.microsoft.com/office/powerpoint/2010/main" val="41030127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8627</TotalTime>
  <Words>300</Words>
  <Application>Microsoft Office PowerPoint</Application>
  <PresentationFormat>Widescreen</PresentationFormat>
  <Paragraphs>37</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Poppins SemiBold</vt:lpstr>
      <vt:lpstr>Poppins</vt:lpstr>
      <vt:lpstr>Montserrat</vt: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Sunil Chavan</dc:creator>
  <cp:lastModifiedBy>FS_32</cp:lastModifiedBy>
  <cp:revision>177</cp:revision>
  <dcterms:modified xsi:type="dcterms:W3CDTF">2023-10-05T07:46:54Z</dcterms:modified>
</cp:coreProperties>
</file>