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9" r:id="rId1"/>
  </p:sldMasterIdLst>
  <p:notesMasterIdLst>
    <p:notesMasterId r:id="rId2"/>
  </p:notesMasterIdLst>
  <p:sldIdLst>
    <p:sldId id="388" r:id="rId3"/>
    <p:sldId id="360" r:id="rId4"/>
    <p:sldId id="361" r:id="rId5"/>
    <p:sldId id="393" r:id="rId6"/>
    <p:sldId id="362" r:id="rId7"/>
    <p:sldId id="364" r:id="rId8"/>
    <p:sldId id="365" r:id="rId9"/>
    <p:sldId id="387" r:id="rId10"/>
    <p:sldId id="366" r:id="rId11"/>
    <p:sldId id="394" r:id="rId12"/>
    <p:sldId id="395" r:id="rId13"/>
    <p:sldId id="372" r:id="rId14"/>
    <p:sldId id="373" r:id="rId15"/>
    <p:sldId id="367" r:id="rId16"/>
    <p:sldId id="368" r:id="rId17"/>
    <p:sldId id="374" r:id="rId18"/>
    <p:sldId id="370" r:id="rId19"/>
    <p:sldId id="369" r:id="rId20"/>
    <p:sldId id="392" r:id="rId21"/>
    <p:sldId id="371" r:id="rId22"/>
    <p:sldId id="391" r:id="rId23"/>
    <p:sldId id="376" r:id="rId24"/>
    <p:sldId id="380" r:id="rId25"/>
    <p:sldId id="390" r:id="rId26"/>
    <p:sldId id="379" r:id="rId27"/>
    <p:sldId id="386" r:id="rId28"/>
    <p:sldId id="384" r:id="rId29"/>
    <p:sldId id="389" r:id="rId30"/>
    <p:sldId id="396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amiga" initials="a" lastIdx="6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014" autoAdjust="0"/>
    <p:restoredTop sz="85936"/>
  </p:normalViewPr>
  <p:slideViewPr>
    <p:cSldViewPr snapToGrid="0">
      <p:cViewPr>
        <p:scale>
          <a:sx n="140" d="100"/>
          <a:sy n="140" d="100"/>
        </p:scale>
        <p:origin x="1308" y="60"/>
      </p:cViewPr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commentAuthors" Target="commentAuthors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F4C9EC8-2009-4890-843E-AC122F09E04A}" type="datetime1">
              <a:rPr lang="ko-KR" altLang="en-US"/>
              <a:pPr lvl="0">
                <a:defRPr/>
              </a:pPr>
              <a:t>2023-01-11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02DD2F9-49A2-419E-BD07-AF9D3DB1CF6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프로그램 오류에는</a:t>
            </a:r>
            <a:endParaRPr lang="ko-KR" altLang="en-US"/>
          </a:p>
          <a:p>
            <a:pPr>
              <a:defRPr/>
            </a:pPr>
            <a:r>
              <a:rPr lang="ko-KR" altLang="en-US"/>
              <a:t>  컴파일오류 </a:t>
            </a:r>
            <a:r>
              <a:rPr lang="en-US" altLang="ko-KR"/>
              <a:t>:</a:t>
            </a:r>
            <a:r>
              <a:rPr lang="ko-KR" altLang="en-US"/>
              <a:t> 컴파일시 발생하는 오류</a:t>
            </a:r>
            <a:r>
              <a:rPr lang="en-US" altLang="ko-KR"/>
              <a:t>(</a:t>
            </a:r>
            <a:r>
              <a:rPr lang="ko-KR" altLang="en-US"/>
              <a:t>컴파일타임 오류</a:t>
            </a:r>
            <a:r>
              <a:rPr lang="en-US" altLang="ko-KR"/>
              <a:t>),</a:t>
            </a:r>
            <a:r>
              <a:rPr lang="ko-KR" altLang="en-US"/>
              <a:t> </a:t>
            </a:r>
            <a:r>
              <a:rPr lang="en-US" altLang="ko-KR"/>
              <a:t>javac (</a:t>
            </a:r>
            <a:r>
              <a:rPr lang="ko-KR" altLang="en-US"/>
              <a:t>자바컴파일러가 </a:t>
            </a:r>
            <a:r>
              <a:rPr lang="en-US" altLang="ko-KR"/>
              <a:t>system</a:t>
            </a:r>
            <a:r>
              <a:rPr lang="ko-KR" altLang="en-US"/>
              <a:t>같이 오타난것 잡아내는것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  런타임오류 </a:t>
            </a:r>
            <a:r>
              <a:rPr lang="en-US" altLang="ko-KR"/>
              <a:t>:</a:t>
            </a:r>
            <a:r>
              <a:rPr lang="ko-KR" altLang="en-US"/>
              <a:t> 실행시에 발생하는 오류</a:t>
            </a:r>
            <a:r>
              <a:rPr lang="en-US" altLang="ko-KR"/>
              <a:t>(</a:t>
            </a:r>
            <a:r>
              <a:rPr lang="ko-KR" altLang="en-US"/>
              <a:t>문법에는 맞지만 실제 </a:t>
            </a:r>
            <a:r>
              <a:rPr lang="en-US" altLang="ko-KR"/>
              <a:t>JVM</a:t>
            </a:r>
            <a:r>
              <a:rPr lang="ko-KR" altLang="en-US"/>
              <a:t>이 코드를 실행할 때 발생</a:t>
            </a:r>
            <a:r>
              <a:rPr lang="en-US" altLang="ko-KR"/>
              <a:t>,</a:t>
            </a:r>
            <a:r>
              <a:rPr lang="ko-KR" altLang="en-US"/>
              <a:t> 컴파일시에는 기본적인것만 체크하는 것이고 실행중일때 더 복잡한 일이 일어나는데 그때 발생하는 오류이다</a:t>
            </a:r>
            <a:r>
              <a:rPr lang="en-US" altLang="ko-KR"/>
              <a:t>.</a:t>
            </a:r>
            <a:r>
              <a:rPr lang="ko-KR" altLang="en-US"/>
              <a:t> 예를 들어 메인에</a:t>
            </a:r>
            <a:r>
              <a:rPr lang="en-US" altLang="ko-KR"/>
              <a:t> args</a:t>
            </a:r>
            <a:r>
              <a:rPr lang="ko-KR" altLang="en-US"/>
              <a:t>매개변수선언해놓고</a:t>
            </a:r>
            <a:r>
              <a:rPr lang="en-US" altLang="ko-KR"/>
              <a:t>,</a:t>
            </a:r>
            <a:r>
              <a:rPr lang="ko-KR" altLang="en-US"/>
              <a:t> 매개변수를 </a:t>
            </a:r>
            <a:endParaRPr lang="ko-KR" altLang="en-US"/>
          </a:p>
          <a:p>
            <a:pPr>
              <a:defRPr/>
            </a:pPr>
            <a:r>
              <a:rPr lang="ko-KR" altLang="en-US"/>
              <a:t>입력하지 않는 경우가 대표적인 예이다</a:t>
            </a:r>
            <a:r>
              <a:rPr lang="en-US" altLang="ko-KR"/>
              <a:t>.</a:t>
            </a:r>
            <a:r>
              <a:rPr lang="ko-KR" altLang="en-US"/>
              <a:t> 이때 발생하는 오류가 </a:t>
            </a:r>
            <a:r>
              <a:rPr lang="en-US" altLang="ko-KR"/>
              <a:t>arrayindexoutofboundsexception</a:t>
            </a:r>
            <a:r>
              <a:rPr lang="ko-KR" altLang="en-US"/>
              <a:t> 이다</a:t>
            </a:r>
            <a:r>
              <a:rPr lang="en-US" altLang="ko-KR"/>
              <a:t>.)</a:t>
            </a:r>
            <a:endParaRPr lang="en-US" altLang="ko-KR"/>
          </a:p>
          <a:p>
            <a:pPr>
              <a:defRPr/>
            </a:pPr>
            <a:r>
              <a:rPr lang="ko-KR" altLang="en-US"/>
              <a:t>  논리적오류 </a:t>
            </a:r>
            <a:r>
              <a:rPr lang="en-US" altLang="ko-KR"/>
              <a:t>:</a:t>
            </a:r>
            <a:r>
              <a:rPr lang="ko-KR" altLang="en-US"/>
              <a:t> 작성 의도와 다르게 동작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가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이클립스나 인텔리제이에서 </a:t>
            </a:r>
            <a:r>
              <a:rPr lang="en-US" altLang="ko-KR"/>
              <a:t>build automatically</a:t>
            </a:r>
            <a:r>
              <a:rPr lang="ko-KR" altLang="en-US"/>
              <a:t>를 선택해놓으면 저장할때마다 자동으로 컴파일을 해주지만</a:t>
            </a:r>
            <a:endParaRPr lang="ko-KR" altLang="en-US"/>
          </a:p>
          <a:p>
            <a:pPr>
              <a:defRPr/>
            </a:pPr>
            <a:r>
              <a:rPr lang="ko-KR" altLang="en-US"/>
              <a:t>원래는 </a:t>
            </a:r>
            <a:r>
              <a:rPr lang="en-US" altLang="ko-KR"/>
              <a:t>javac </a:t>
            </a:r>
            <a:r>
              <a:rPr lang="ko-KR" altLang="en-US"/>
              <a:t>소스</a:t>
            </a:r>
            <a:r>
              <a:rPr lang="en-US" altLang="ko-KR"/>
              <a:t>.java</a:t>
            </a:r>
            <a:r>
              <a:rPr lang="ko-KR" altLang="en-US"/>
              <a:t> 쳤을 때 나오는 에러 이것이 바로 컴파일 오류이다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====&gt;</a:t>
            </a:r>
            <a:r>
              <a:rPr lang="ko-KR" altLang="en-US"/>
              <a:t> </a:t>
            </a:r>
            <a:r>
              <a:rPr lang="en-US" altLang="ko-KR"/>
              <a:t>javac</a:t>
            </a:r>
            <a:r>
              <a:rPr lang="ko-KR" altLang="en-US"/>
              <a:t> 로 컴파일하고 </a:t>
            </a:r>
            <a:r>
              <a:rPr lang="en-US" altLang="ko-KR"/>
              <a:t>java</a:t>
            </a:r>
            <a:r>
              <a:rPr lang="ko-KR" altLang="en-US"/>
              <a:t> 로 실행해보기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컴파일러가 하는 일이 구문체크</a:t>
            </a:r>
            <a:r>
              <a:rPr lang="en-US" altLang="ko-KR"/>
              <a:t>,</a:t>
            </a:r>
            <a:r>
              <a:rPr lang="ko-KR" altLang="en-US"/>
              <a:t> 번역</a:t>
            </a:r>
            <a:r>
              <a:rPr lang="en-US" altLang="ko-KR"/>
              <a:t>,</a:t>
            </a:r>
            <a:r>
              <a:rPr lang="ko-KR" altLang="en-US"/>
              <a:t> 최적화이다</a:t>
            </a:r>
            <a:r>
              <a:rPr lang="en-US" altLang="ko-KR"/>
              <a:t>.</a:t>
            </a:r>
            <a:r>
              <a:rPr lang="ko-KR" altLang="en-US"/>
              <a:t> 생략된 코드도 추가해준다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(extends Object.. </a:t>
            </a:r>
            <a:r>
              <a:rPr lang="ko-KR" altLang="en-US"/>
              <a:t>와</a:t>
            </a:r>
            <a:r>
              <a:rPr lang="en-US" altLang="ko-KR"/>
              <a:t> </a:t>
            </a:r>
            <a:r>
              <a:rPr lang="ko-KR" altLang="en-US"/>
              <a:t>같이 생략된 것은 컴파일러가</a:t>
            </a:r>
            <a:endParaRPr lang="ko-KR" altLang="en-US"/>
          </a:p>
          <a:p>
            <a:pPr>
              <a:defRPr/>
            </a:pPr>
            <a:r>
              <a:rPr lang="ko-KR" altLang="en-US"/>
              <a:t>컴파일할때 추가해준다</a:t>
            </a:r>
            <a:r>
              <a:rPr lang="en-US" altLang="ko-KR"/>
              <a:t>.)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에러에는 아웃오브메모리 오류 같은 것이 있다</a:t>
            </a:r>
            <a:r>
              <a:rPr lang="en-US" altLang="ko-KR"/>
              <a:t>.</a:t>
            </a:r>
            <a:r>
              <a:rPr lang="ko-KR" altLang="en-US"/>
              <a:t> 해결할 수 없는 문제</a:t>
            </a:r>
            <a:endParaRPr lang="ko-KR" altLang="en-US"/>
          </a:p>
          <a:p>
            <a:pPr>
              <a:defRPr/>
            </a:pPr>
            <a:r>
              <a:rPr lang="ko-KR" altLang="en-US"/>
              <a:t>에러는 어쩔수 없지만 예외는 처리하자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즉  </a:t>
            </a:r>
            <a:r>
              <a:rPr lang="en-US" altLang="ko-KR"/>
              <a:t>generics </a:t>
            </a:r>
            <a:r>
              <a:rPr lang="ko-KR" altLang="en-US"/>
              <a:t>덕에 타입체크가 강화된 것임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여러종류의 타입을 다 저장하고 싶으면 </a:t>
            </a:r>
            <a:r>
              <a:rPr lang="en-US" altLang="ko-KR"/>
              <a:t>ArrayList&lt;Object&gt;</a:t>
            </a:r>
            <a:r>
              <a:rPr lang="ko-KR" altLang="en-US"/>
              <a:t> 로 두면 되고</a:t>
            </a:r>
            <a:r>
              <a:rPr lang="en-US" altLang="ko-KR"/>
              <a:t>,</a:t>
            </a:r>
            <a:r>
              <a:rPr lang="ko-KR" altLang="en-US"/>
              <a:t> 대신 꺼내 쓸때 </a:t>
            </a:r>
            <a:r>
              <a:rPr lang="en-US" altLang="ko-KR"/>
              <a:t>String </a:t>
            </a:r>
            <a:r>
              <a:rPr lang="ko-KR" altLang="en-US"/>
              <a:t>으로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Integer</a:t>
            </a:r>
            <a:r>
              <a:rPr lang="ko-KR" altLang="en-US"/>
              <a:t>로 형변환을 해줘야 한</a:t>
            </a:r>
            <a:endParaRPr lang="ko-KR" altLang="en-US"/>
          </a:p>
          <a:p>
            <a:pPr>
              <a:defRPr/>
            </a:pPr>
            <a:r>
              <a:rPr lang="ko-KR" altLang="en-US"/>
              <a:t>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jdk</a:t>
            </a:r>
            <a:r>
              <a:rPr lang="ko-KR" altLang="en-US"/>
              <a:t> </a:t>
            </a:r>
            <a:r>
              <a:rPr lang="en-US" altLang="ko-KR"/>
              <a:t>1.5</a:t>
            </a:r>
            <a:r>
              <a:rPr lang="ko-KR" altLang="en-US"/>
              <a:t> 이전에는 저 </a:t>
            </a:r>
            <a:r>
              <a:rPr lang="en-US" altLang="ko-KR"/>
              <a:t>&lt;object&gt;</a:t>
            </a:r>
            <a:r>
              <a:rPr lang="ko-KR" altLang="en-US"/>
              <a:t>도 생략해서 썼는데 그 이후에는 반드시 </a:t>
            </a:r>
            <a:r>
              <a:rPr lang="en-US" altLang="ko-KR"/>
              <a:t>&lt;object&gt;</a:t>
            </a:r>
            <a:r>
              <a:rPr lang="ko-KR" altLang="en-US"/>
              <a:t>라고 적어줘야 한다</a:t>
            </a:r>
            <a:r>
              <a:rPr lang="en-US" altLang="ko-KR"/>
              <a:t>.</a:t>
            </a:r>
            <a:r>
              <a:rPr lang="ko-KR" altLang="en-US"/>
              <a:t> 에러가 나진 않지만</a:t>
            </a:r>
            <a:endParaRPr lang="ko-KR" altLang="en-US"/>
          </a:p>
          <a:p>
            <a:pPr>
              <a:defRPr/>
            </a:pPr>
            <a:r>
              <a:rPr lang="en-US" altLang="ko-KR"/>
              <a:t>generics </a:t>
            </a:r>
            <a:r>
              <a:rPr lang="ko-KR" altLang="en-US"/>
              <a:t>가 도입된 이후인 </a:t>
            </a:r>
            <a:r>
              <a:rPr lang="en-US" altLang="ko-KR"/>
              <a:t>j</a:t>
            </a:r>
            <a:r>
              <a:rPr lang="ko-KR" altLang="en-US"/>
              <a:t>아1</a:t>
            </a:r>
            <a:r>
              <a:rPr lang="en-US" altLang="ko-KR"/>
              <a:t>.5</a:t>
            </a:r>
            <a:r>
              <a:rPr lang="ko-KR" altLang="en-US"/>
              <a:t>이후에서는 저렇게 적어줘야 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generic</a:t>
            </a:r>
            <a:r>
              <a:rPr lang="ko-KR" altLang="en-US"/>
              <a:t> 타입을 써줘야 하는 경우에는 반드시 적어줘야 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ArrayList&lt;E&gt; </a:t>
            </a:r>
            <a:r>
              <a:rPr lang="ko-KR" altLang="en-US"/>
              <a:t>여기에서 </a:t>
            </a:r>
            <a:r>
              <a:rPr lang="en-US" altLang="ko-KR"/>
              <a:t>E</a:t>
            </a:r>
            <a:r>
              <a:rPr lang="ko-KR" altLang="en-US"/>
              <a:t>가 </a:t>
            </a:r>
            <a:r>
              <a:rPr lang="en-US" altLang="ko-KR"/>
              <a:t>Generic type</a:t>
            </a:r>
            <a:r>
              <a:rPr lang="ko-KR" altLang="en-US"/>
              <a:t> 중 하나임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ArrayList</a:t>
            </a:r>
            <a:r>
              <a:rPr lang="ko-KR" altLang="en-US"/>
              <a:t>는 예전에는 일반 클래스였는데 제네릭클래스 즉 </a:t>
            </a:r>
            <a:r>
              <a:rPr lang="en-US" altLang="ko-KR"/>
              <a:t>ArrayList&lt;E&gt;</a:t>
            </a:r>
            <a:r>
              <a:rPr lang="ko-KR" altLang="en-US"/>
              <a:t>로 바뀌었다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BOX</a:t>
            </a:r>
            <a:r>
              <a:rPr lang="ko-KR" altLang="en-US"/>
              <a:t>라는 클래스를 선언하려고 한다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box</a:t>
            </a:r>
            <a:r>
              <a:rPr lang="ko-KR" altLang="en-US"/>
              <a:t>에 넣을 내용물로 컨텐트 필드를 선언하려고 하는데 타입을 무엇으로 해야 하나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r>
              <a:rPr lang="ko-KR" altLang="en-US"/>
              <a:t>정수로 하면 정수만 담을수있고</a:t>
            </a:r>
            <a:r>
              <a:rPr lang="en-US" altLang="ko-KR"/>
              <a:t>,</a:t>
            </a:r>
            <a:r>
              <a:rPr lang="ko-KR" altLang="en-US"/>
              <a:t> 실수로 하면 실수만 담을 수 있는데 다양한 타입의 내용물을 저장해야 하므로 특정클래스</a:t>
            </a:r>
            <a:endParaRPr lang="ko-KR" altLang="en-US"/>
          </a:p>
          <a:p>
            <a:pPr>
              <a:defRPr/>
            </a:pPr>
            <a:r>
              <a:rPr lang="ko-KR" altLang="en-US"/>
              <a:t>타입으로 선언할 수 없어서 </a:t>
            </a:r>
            <a:r>
              <a:rPr lang="en-US" altLang="ko-KR"/>
              <a:t>Object </a:t>
            </a:r>
            <a:r>
              <a:rPr lang="ko-KR" altLang="en-US"/>
              <a:t>타입으로 선언한다</a:t>
            </a:r>
            <a:r>
              <a:rPr lang="en-US" altLang="ko-KR"/>
              <a:t>.</a:t>
            </a:r>
            <a:r>
              <a:rPr lang="ko-KR" altLang="en-US"/>
              <a:t> 즉</a:t>
            </a:r>
            <a:r>
              <a:rPr lang="en-US" altLang="ko-KR"/>
              <a:t>object</a:t>
            </a:r>
            <a:r>
              <a:rPr lang="ko-KR" altLang="en-US"/>
              <a:t>은 모든 객체의 부모이기 때문에 모든 객체는 </a:t>
            </a:r>
            <a:r>
              <a:rPr lang="en-US" altLang="ko-KR"/>
              <a:t>object</a:t>
            </a:r>
            <a:r>
              <a:rPr lang="ko-KR" altLang="en-US"/>
              <a:t> 타입으로</a:t>
            </a:r>
            <a:endParaRPr lang="ko-KR" altLang="en-US"/>
          </a:p>
          <a:p>
            <a:pPr>
              <a:defRPr/>
            </a:pPr>
            <a:r>
              <a:rPr lang="ko-KR" altLang="en-US"/>
              <a:t>자동 형변환이 되므로 </a:t>
            </a:r>
            <a:r>
              <a:rPr lang="en-US" altLang="ko-KR"/>
              <a:t>content</a:t>
            </a:r>
            <a:r>
              <a:rPr lang="ko-KR" altLang="en-US"/>
              <a:t> 필드에 어떤 객체든 대입이 가능하다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Box b = new Box; b.content = </a:t>
            </a:r>
            <a:r>
              <a:rPr lang="ko-KR" altLang="en-US"/>
              <a:t>모든 객체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담는 것은 해결했는데 이제 안에 들어있는 내용물을 얻어올 때이다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content</a:t>
            </a:r>
            <a:r>
              <a:rPr lang="ko-KR" altLang="en-US"/>
              <a:t>는 </a:t>
            </a:r>
            <a:r>
              <a:rPr lang="en-US" altLang="ko-KR"/>
              <a:t>object</a:t>
            </a:r>
            <a:r>
              <a:rPr lang="ko-KR" altLang="en-US"/>
              <a:t> 타입이므로 어떤 객체가 대입되어 잇는지 확실하지가 않다</a:t>
            </a:r>
            <a:r>
              <a:rPr lang="en-US" altLang="ko-KR"/>
              <a:t>.</a:t>
            </a:r>
            <a:r>
              <a:rPr lang="ko-KR" altLang="en-US"/>
              <a:t> 이때 대입된 내용물의 타입을 안다면 강제 타입 변환을 거쳐 얻을 수 있다</a:t>
            </a:r>
            <a:r>
              <a:rPr lang="en-US" altLang="ko-KR"/>
              <a:t>.</a:t>
            </a:r>
            <a:r>
              <a:rPr lang="ko-KR" altLang="en-US"/>
              <a:t> 만약 </a:t>
            </a:r>
            <a:r>
              <a:rPr lang="en-US" altLang="ko-KR"/>
              <a:t>String </a:t>
            </a:r>
            <a:r>
              <a:rPr lang="ko-KR" altLang="en-US"/>
              <a:t>이</a:t>
            </a:r>
            <a:r>
              <a:rPr lang="en-US" altLang="ko-KR"/>
              <a:t> </a:t>
            </a:r>
            <a:r>
              <a:rPr lang="ko-KR" altLang="en-US"/>
              <a:t>담겨있다면</a:t>
            </a:r>
            <a:r>
              <a:rPr lang="en-US" altLang="ko-KR"/>
              <a:t> </a:t>
            </a:r>
            <a:endParaRPr lang="en-US" altLang="ko-KR"/>
          </a:p>
          <a:p>
            <a:pPr>
              <a:defRPr/>
            </a:pPr>
            <a:r>
              <a:rPr lang="ko-KR" altLang="en-US"/>
              <a:t>강제형변환해서 </a:t>
            </a:r>
            <a:r>
              <a:rPr lang="en-US" altLang="ko-KR"/>
              <a:t>(String)b.content </a:t>
            </a:r>
            <a:r>
              <a:rPr lang="ko-KR" altLang="en-US"/>
              <a:t>으로</a:t>
            </a:r>
            <a:r>
              <a:rPr lang="en-US" altLang="ko-KR"/>
              <a:t> </a:t>
            </a:r>
            <a:r>
              <a:rPr lang="ko-KR" altLang="en-US"/>
              <a:t>내용물을 얻을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하지만 </a:t>
            </a:r>
            <a:r>
              <a:rPr lang="en-US" altLang="ko-KR"/>
              <a:t>string </a:t>
            </a:r>
            <a:r>
              <a:rPr lang="ko-KR" altLang="en-US"/>
              <a:t>이</a:t>
            </a:r>
            <a:r>
              <a:rPr lang="en-US" altLang="ko-KR"/>
              <a:t> </a:t>
            </a:r>
            <a:r>
              <a:rPr lang="ko-KR" altLang="en-US"/>
              <a:t>아닌 다른 객체가 담겨있다면  </a:t>
            </a:r>
            <a:r>
              <a:rPr lang="en-US" altLang="ko-KR"/>
              <a:t>string</a:t>
            </a:r>
            <a:r>
              <a:rPr lang="ko-KR" altLang="en-US"/>
              <a:t>으로 강제형변환 할때 </a:t>
            </a:r>
            <a:r>
              <a:rPr lang="en-US" altLang="ko-KR"/>
              <a:t>ClassCastException</a:t>
            </a:r>
            <a:r>
              <a:rPr lang="ko-KR" altLang="en-US"/>
              <a:t>이 발생할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에러가 발생하지 않게 하려면 </a:t>
            </a:r>
            <a:r>
              <a:rPr lang="en-US" altLang="ko-KR"/>
              <a:t>instanceof </a:t>
            </a:r>
            <a:r>
              <a:rPr lang="ko-KR" altLang="en-US"/>
              <a:t>연산자로 어떤 타입인지 조사할 수는 있지만 모든 타입의 </a:t>
            </a:r>
            <a:r>
              <a:rPr lang="en-US" altLang="ko-KR"/>
              <a:t> </a:t>
            </a:r>
            <a:r>
              <a:rPr lang="ko-KR" altLang="en-US"/>
              <a:t>클래스를 다 조사할 수는 없다</a:t>
            </a:r>
            <a:r>
              <a:rPr lang="en-US" altLang="ko-KR"/>
              <a:t>.</a:t>
            </a:r>
            <a:r>
              <a:rPr lang="ko-KR" altLang="en-US"/>
              <a:t> 따라서 </a:t>
            </a:r>
            <a:r>
              <a:rPr lang="en-US" altLang="ko-KR"/>
              <a:t>object</a:t>
            </a:r>
            <a:r>
              <a:rPr lang="ko-KR" altLang="en-US"/>
              <a:t> 타입으로 </a:t>
            </a:r>
            <a:r>
              <a:rPr lang="en-US" altLang="ko-KR"/>
              <a:t>content</a:t>
            </a:r>
            <a:r>
              <a:rPr lang="ko-KR" altLang="en-US"/>
              <a:t>필드를 선언하는 것도 좋은 방법이 아니다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해당 타입으로 형변환을 하면 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예제 </a:t>
            </a:r>
            <a:r>
              <a:rPr lang="en-US" altLang="ko-KR"/>
              <a:t>==&gt;</a:t>
            </a:r>
            <a:r>
              <a:rPr lang="ko-KR" altLang="en-US"/>
              <a:t> 컴파일은 성공하지만</a:t>
            </a:r>
            <a:r>
              <a:rPr lang="en-US" altLang="ko-KR"/>
              <a:t>,</a:t>
            </a:r>
            <a:r>
              <a:rPr lang="ko-KR" altLang="en-US"/>
              <a:t> 실제 실행할 때 형변환 오류가 발생한다</a:t>
            </a:r>
            <a:r>
              <a:rPr lang="en-US" altLang="ko-KR"/>
              <a:t>.</a:t>
            </a:r>
            <a:r>
              <a:rPr lang="ko-KR" altLang="en-US"/>
              <a:t> 컴파일러의 한계임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컴파일은 </a:t>
            </a:r>
            <a:r>
              <a:rPr lang="en-US" altLang="ko-KR"/>
              <a:t>get</a:t>
            </a:r>
            <a:r>
              <a:rPr lang="ko-KR" altLang="en-US"/>
              <a:t>으로 꺼낼때</a:t>
            </a:r>
            <a:r>
              <a:rPr lang="en-US" altLang="ko-KR"/>
              <a:t> object</a:t>
            </a:r>
            <a:r>
              <a:rPr lang="ko-KR" altLang="en-US"/>
              <a:t> 라서 허용은 했지만 </a:t>
            </a:r>
            <a:r>
              <a:rPr lang="en-US" altLang="ko-KR"/>
              <a:t>object</a:t>
            </a:r>
            <a:r>
              <a:rPr lang="ko-KR" altLang="en-US"/>
              <a:t> 안에 무엇이 들어있는지 모른다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하지만 실제로 실행하면 그때 형변환 오류가 발생하는 것이다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일반적으로는 실행오류보다 컴파일오류가 덜 치명적이다</a:t>
            </a:r>
            <a:r>
              <a:rPr lang="en-US" altLang="ko-KR"/>
              <a:t>.</a:t>
            </a:r>
            <a:r>
              <a:rPr lang="ko-KR" altLang="en-US"/>
              <a:t> 실행오류는 프로그램 중간에 실행하다가 중단되기 때문이다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실행시에 발생하는 에러를 컴파일때에 잡아내야 하는데 그 노력의 결과가 바로 </a:t>
            </a:r>
            <a:r>
              <a:rPr lang="en-US" altLang="ko-KR"/>
              <a:t>Generics 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.ClassCastException: class java.lang.String cannot be cast to class java.lang.Integer (java.lang.String and java.lang.Integer are in module java.base of loader 'bootstrap')</a:t>
            </a:r>
            <a:endParaRPr lang="en-US" altLang="ko-KR"/>
          </a:p>
          <a:p>
            <a:pPr>
              <a:defRPr/>
            </a:pPr>
            <a:r>
              <a:rPr lang="en-US" altLang="ko-KR"/>
              <a:t>	at generic_test.main(generic_test.java:10)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그래서 </a:t>
            </a:r>
            <a:r>
              <a:rPr lang="en-US" altLang="ko-KR"/>
              <a:t>ArrayList&lt;Integer&gt;</a:t>
            </a:r>
            <a:r>
              <a:rPr lang="ko-KR" altLang="en-US"/>
              <a:t>만 담게 선언하면 컴파일러에게 더 많은 정보를 제공해서 컴파일러가 체크하게 해주는 것이다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list.add(10); </a:t>
            </a:r>
            <a:r>
              <a:rPr lang="ko-KR" altLang="en-US"/>
              <a:t>은</a:t>
            </a:r>
            <a:r>
              <a:rPr lang="en-US" altLang="ko-KR"/>
              <a:t> list.add(new Integer(10)) </a:t>
            </a:r>
            <a:r>
              <a:rPr lang="ko-KR" altLang="en-US"/>
              <a:t>으로 오토박싱으로 해서 코드가 오른쪽 처럼 바뀐다</a:t>
            </a:r>
            <a:r>
              <a:rPr lang="en-US" altLang="ko-KR"/>
              <a:t>.</a:t>
            </a:r>
            <a:r>
              <a:rPr lang="ko-KR" altLang="en-US"/>
              <a:t>그렇기 때문에  실수로라도 </a:t>
            </a:r>
            <a:r>
              <a:rPr lang="en-US" altLang="ko-KR"/>
              <a:t>string </a:t>
            </a:r>
            <a:r>
              <a:rPr lang="ko-KR" altLang="en-US"/>
              <a:t>을</a:t>
            </a:r>
            <a:r>
              <a:rPr lang="en-US" altLang="ko-KR"/>
              <a:t> </a:t>
            </a:r>
            <a:endParaRPr lang="en-US" altLang="ko-KR"/>
          </a:p>
          <a:p>
            <a:pPr>
              <a:defRPr/>
            </a:pPr>
            <a:r>
              <a:rPr lang="ko-KR" altLang="en-US"/>
              <a:t>입력하게 되면 컴파일시 잡아내게 된다</a:t>
            </a:r>
            <a:r>
              <a:rPr lang="en-US" altLang="ko-KR"/>
              <a:t>.</a:t>
            </a:r>
            <a:r>
              <a:rPr lang="ko-KR" altLang="en-US"/>
              <a:t> 즉 실행오류를 컴파일오류로 전환한것이라 실행시 발생할 오류의 가능성을 줄여준것이다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또 하나의 장점은 </a:t>
            </a:r>
            <a:r>
              <a:rPr lang="en-US" altLang="ko-KR"/>
              <a:t>object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꺼낼때 </a:t>
            </a:r>
            <a:r>
              <a:rPr lang="en-US" altLang="ko-KR"/>
              <a:t>integer</a:t>
            </a:r>
            <a:r>
              <a:rPr lang="ko-KR" altLang="en-US"/>
              <a:t>로 형변환을 반드시 해줘야 하는데 이미 </a:t>
            </a:r>
            <a:r>
              <a:rPr lang="en-US" altLang="ko-KR"/>
              <a:t>integer</a:t>
            </a:r>
            <a:r>
              <a:rPr lang="ko-KR" altLang="en-US"/>
              <a:t>인 것을 알기 때문에 형변환을 할 필요가 없다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A,B,T</a:t>
            </a:r>
            <a:r>
              <a:rPr lang="ko-KR" altLang="en-US"/>
              <a:t>를 타입파라미터</a:t>
            </a:r>
            <a:r>
              <a:rPr lang="en-US" altLang="ko-KR"/>
              <a:t>,</a:t>
            </a:r>
            <a:r>
              <a:rPr lang="ko-KR" altLang="en-US"/>
              <a:t> 타입매개변수라고 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public class Box&lt;T&gt; {</a:t>
            </a:r>
            <a:endParaRPr lang="en-US" altLang="ko-KR"/>
          </a:p>
          <a:p>
            <a:pPr>
              <a:defRPr/>
            </a:pPr>
            <a:r>
              <a:rPr lang="en-US" altLang="ko-KR"/>
              <a:t> public T content;</a:t>
            </a:r>
            <a:endParaRPr lang="en-US" altLang="ko-KR"/>
          </a:p>
          <a:p>
            <a:pPr>
              <a:defRPr/>
            </a:pPr>
            <a:r>
              <a:rPr lang="en-US" altLang="ko-KR"/>
              <a:t>}  box</a:t>
            </a:r>
            <a:r>
              <a:rPr lang="ko-KR" altLang="en-US"/>
              <a:t> 내부에 </a:t>
            </a:r>
            <a:r>
              <a:rPr lang="en-US" altLang="ko-KR"/>
              <a:t>T</a:t>
            </a:r>
            <a:r>
              <a:rPr lang="ko-KR" altLang="en-US"/>
              <a:t> 라는 파라미터를 줘서 </a:t>
            </a:r>
            <a:r>
              <a:rPr lang="en-US" altLang="ko-KR"/>
              <a:t>T</a:t>
            </a:r>
            <a:r>
              <a:rPr lang="ko-KR" altLang="en-US"/>
              <a:t>라는 타입을 쓰겠다고 표시만 하는 것이다</a:t>
            </a:r>
            <a:r>
              <a:rPr lang="en-US" altLang="ko-KR"/>
              <a:t>.T</a:t>
            </a:r>
            <a:r>
              <a:rPr lang="ko-KR" altLang="en-US"/>
              <a:t>는 실제 존재하는 타입이 아니라</a:t>
            </a:r>
            <a:endParaRPr lang="ko-KR" altLang="en-US"/>
          </a:p>
          <a:p>
            <a:pPr>
              <a:defRPr/>
            </a:pPr>
            <a:r>
              <a:rPr lang="ko-KR" altLang="en-US"/>
              <a:t>실제 사용할 때 구체적인 데이터타입으로 바꿔서 사용하겠다는 것이다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선언할 때는 </a:t>
            </a:r>
            <a:r>
              <a:rPr lang="en-US" altLang="ko-KR"/>
              <a:t>&lt;T&gt;</a:t>
            </a:r>
            <a:r>
              <a:rPr lang="ko-KR" altLang="en-US"/>
              <a:t>라고 줬지만 실제 인스턴스를 생성할 때는</a:t>
            </a:r>
            <a:endParaRPr lang="ko-KR" altLang="en-US"/>
          </a:p>
          <a:p>
            <a:pPr>
              <a:defRPr/>
            </a:pPr>
            <a:r>
              <a:rPr lang="en-US" altLang="ko-KR"/>
              <a:t>Box&lt;String&gt; b = new Box&lt;String&gt;</a:t>
            </a:r>
            <a:r>
              <a:rPr lang="ko-KR" altLang="en-US"/>
              <a:t> 으로 하거나</a:t>
            </a:r>
            <a:r>
              <a:rPr lang="en-US" altLang="ko-KR"/>
              <a:t>Box&lt;Integer&gt; b = new Box&lt;Integer&gt;</a:t>
            </a:r>
            <a:r>
              <a:rPr lang="ko-KR" altLang="en-US"/>
              <a:t> 로 줘서 사용할 수 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대체할 타입을 참조형으로만 줘야 한다</a:t>
            </a:r>
            <a:r>
              <a:rPr lang="en-US" altLang="ko-KR"/>
              <a:t>.int</a:t>
            </a:r>
            <a:r>
              <a:rPr lang="ko-KR" altLang="en-US"/>
              <a:t> 나 </a:t>
            </a:r>
            <a:r>
              <a:rPr lang="en-US" altLang="ko-KR"/>
              <a:t>char</a:t>
            </a:r>
            <a:r>
              <a:rPr lang="ko-KR" altLang="en-US"/>
              <a:t>로 줄 수 없다</a:t>
            </a:r>
            <a:r>
              <a:rPr lang="en-US" altLang="ko-KR"/>
              <a:t>.</a:t>
            </a:r>
            <a:r>
              <a:rPr lang="ko-KR" altLang="en-US"/>
              <a:t> 그래서 래퍼클래스인 </a:t>
            </a:r>
            <a:endParaRPr lang="en-US" altLang="ko-KR"/>
          </a:p>
          <a:p>
            <a:pPr>
              <a:defRPr/>
            </a:pPr>
            <a:r>
              <a:rPr lang="en-US" altLang="ko-KR"/>
              <a:t>Integer</a:t>
            </a:r>
            <a:r>
              <a:rPr lang="ko-KR" altLang="en-US"/>
              <a:t>로 주면 </a:t>
            </a:r>
            <a:r>
              <a:rPr lang="en-US" altLang="ko-KR"/>
              <a:t>100</a:t>
            </a:r>
            <a:r>
              <a:rPr lang="ko-KR" altLang="en-US"/>
              <a:t>이라고 줘도 저장이 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100</a:t>
            </a:r>
            <a:r>
              <a:rPr lang="ko-KR" altLang="en-US"/>
              <a:t>은 기본값인데 저장이 되는 것은</a:t>
            </a:r>
            <a:r>
              <a:rPr lang="en-US" altLang="ko-KR"/>
              <a:t>?</a:t>
            </a:r>
            <a:r>
              <a:rPr lang="ko-KR" altLang="en-US"/>
              <a:t> 자동으로 </a:t>
            </a:r>
            <a:r>
              <a:rPr lang="en-US" altLang="ko-KR"/>
              <a:t>boxing</a:t>
            </a:r>
            <a:r>
              <a:rPr lang="ko-KR" altLang="en-US"/>
              <a:t>이 되기 때문이다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int content = box.content</a:t>
            </a:r>
            <a:r>
              <a:rPr lang="ko-KR" altLang="en-US"/>
              <a:t> 라고 해도 되는 것은 </a:t>
            </a:r>
            <a:r>
              <a:rPr lang="en-US" altLang="ko-KR"/>
              <a:t>boxing, unboxing </a:t>
            </a:r>
            <a:r>
              <a:rPr lang="ko-KR" altLang="en-US"/>
              <a:t>이 자동으로 적용되기 때문이다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box&lt;string&gt; box = new box&lt;&gt;(); </a:t>
            </a:r>
            <a:r>
              <a:rPr lang="ko-KR" altLang="en-US"/>
              <a:t>과</a:t>
            </a:r>
            <a:r>
              <a:rPr lang="en-US" altLang="ko-KR"/>
              <a:t> </a:t>
            </a:r>
            <a:r>
              <a:rPr lang="ko-KR" altLang="en-US"/>
              <a:t>같이 뒷부분에 동일한타입이 들어가므로 뒷부분의 타입은 생략할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선언할 때 타입은 </a:t>
            </a:r>
            <a:r>
              <a:rPr lang="en-US" altLang="ko-KR"/>
              <a:t>&lt;T&gt; </a:t>
            </a:r>
            <a:r>
              <a:rPr lang="ko-KR" altLang="en-US"/>
              <a:t>이지만 </a:t>
            </a:r>
            <a:r>
              <a:rPr lang="en-US" altLang="ko-KR"/>
              <a:t>A,...Z </a:t>
            </a:r>
            <a:r>
              <a:rPr lang="ko-KR" altLang="en-US"/>
              <a:t>아무타입이나 입력해도 관계 없다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만약 </a:t>
            </a:r>
            <a:r>
              <a:rPr lang="en-US" altLang="ko-KR"/>
              <a:t>Box box = new Box()</a:t>
            </a:r>
            <a:r>
              <a:rPr lang="ko-KR" altLang="en-US"/>
              <a:t>라고 해도 에러는 발생하지 않지만 경고만 뜨는데 이때는 타입이 </a:t>
            </a:r>
            <a:r>
              <a:rPr lang="en-US" altLang="ko-KR"/>
              <a:t>Object</a:t>
            </a:r>
            <a:r>
              <a:rPr lang="ko-KR" altLang="en-US"/>
              <a:t>으로</a:t>
            </a:r>
            <a:r>
              <a:rPr lang="en-US" altLang="ko-KR"/>
              <a:t> </a:t>
            </a:r>
            <a:r>
              <a:rPr lang="ko-KR" altLang="en-US"/>
              <a:t>적용한 것이다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Object</a:t>
            </a:r>
            <a:r>
              <a:rPr lang="ko-KR" altLang="en-US"/>
              <a:t> 타입을 적어야 해서 기초타입의 값을 저장하려고 해도 </a:t>
            </a:r>
            <a:r>
              <a:rPr lang="en-US" altLang="ko-KR"/>
              <a:t>int  </a:t>
            </a:r>
            <a:r>
              <a:rPr lang="ko-KR" altLang="en-US"/>
              <a:t>라고</a:t>
            </a:r>
            <a:r>
              <a:rPr lang="en-US" altLang="ko-KR"/>
              <a:t> </a:t>
            </a:r>
            <a:r>
              <a:rPr lang="ko-KR" altLang="en-US"/>
              <a:t>할 수 없다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raw</a:t>
            </a:r>
            <a:r>
              <a:rPr lang="ko-KR" altLang="en-US"/>
              <a:t>타입 적용하면 문자</a:t>
            </a:r>
            <a:r>
              <a:rPr lang="en-US" altLang="ko-KR"/>
              <a:t>,</a:t>
            </a:r>
            <a:r>
              <a:rPr lang="ko-KR" altLang="en-US"/>
              <a:t>숫자를 다 입력할 수 있다</a:t>
            </a:r>
            <a:r>
              <a:rPr lang="en-US" altLang="ko-KR"/>
              <a:t>.</a:t>
            </a:r>
            <a:r>
              <a:rPr lang="ko-KR" altLang="en-US"/>
              <a:t> 즉 </a:t>
            </a:r>
            <a:r>
              <a:rPr lang="en-US" altLang="ko-KR"/>
              <a:t>auto boxing </a:t>
            </a:r>
            <a:r>
              <a:rPr lang="ko-KR" altLang="en-US"/>
              <a:t>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box1=”100”, box2=”100”</a:t>
            </a:r>
            <a:r>
              <a:rPr lang="ko-KR" altLang="en-US"/>
              <a:t> </a:t>
            </a:r>
            <a:r>
              <a:rPr lang="en-US" altLang="ko-KR"/>
              <a:t>,box3=100,</a:t>
            </a:r>
            <a:r>
              <a:rPr lang="ko-KR" altLang="en-US"/>
              <a:t> 넣으면 </a:t>
            </a:r>
            <a:r>
              <a:rPr lang="en-US" altLang="ko-KR"/>
              <a:t>1</a:t>
            </a:r>
            <a:r>
              <a:rPr lang="ko-KR" altLang="en-US"/>
              <a:t>과</a:t>
            </a:r>
            <a:r>
              <a:rPr lang="en-US" altLang="ko-KR"/>
              <a:t> 2</a:t>
            </a:r>
            <a:r>
              <a:rPr lang="ko-KR" altLang="en-US"/>
              <a:t>둘은 같고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과</a:t>
            </a:r>
            <a:r>
              <a:rPr lang="en-US" altLang="ko-KR"/>
              <a:t> 3</a:t>
            </a:r>
            <a:r>
              <a:rPr lang="ko-KR" altLang="en-US"/>
              <a:t>은</a:t>
            </a:r>
            <a:r>
              <a:rPr lang="en-US" altLang="ko-KR"/>
              <a:t> </a:t>
            </a:r>
            <a:r>
              <a:rPr lang="ko-KR" altLang="en-US"/>
              <a:t>주소를 가지고 비교하니까 </a:t>
            </a:r>
            <a:r>
              <a:rPr lang="en-US" altLang="ko-KR"/>
              <a:t>box1.equals(box3)</a:t>
            </a:r>
            <a:r>
              <a:rPr lang="ko-KR" altLang="en-US"/>
              <a:t>는 다르다 라고 내용을 비교할 수 있음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throwable</a:t>
            </a:r>
            <a:r>
              <a:rPr lang="ko-KR" altLang="en-US"/>
              <a:t>은 모든 오류의 조상</a:t>
            </a:r>
            <a:endParaRPr lang="ko-KR" altLang="en-US"/>
          </a:p>
          <a:p>
            <a:pPr>
              <a:defRPr/>
            </a:pPr>
            <a:r>
              <a:rPr lang="en-US" altLang="ko-KR"/>
              <a:t>error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메모리부족 같은 심각한 오류 </a:t>
            </a:r>
            <a:endParaRPr lang="ko-KR" altLang="en-US"/>
          </a:p>
          <a:p>
            <a:pPr>
              <a:defRPr/>
            </a:pPr>
            <a:r>
              <a:rPr lang="en-US" altLang="ko-KR"/>
              <a:t>exception</a:t>
            </a:r>
            <a:r>
              <a:rPr lang="ko-KR" altLang="en-US"/>
              <a:t>은 미약한 오류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런타임 오류 실행중</a:t>
            </a:r>
            <a:r>
              <a:rPr lang="en-US" altLang="ko-KR"/>
              <a:t> </a:t>
            </a:r>
            <a:r>
              <a:rPr lang="ko-KR" altLang="en-US"/>
              <a:t>발견하는 에러 중</a:t>
            </a:r>
            <a:endParaRPr lang="ko-KR" altLang="en-US"/>
          </a:p>
          <a:p>
            <a:pPr>
              <a:defRPr/>
            </a:pPr>
            <a:r>
              <a:rPr lang="ko-KR" altLang="en-US"/>
              <a:t>런타임익셉션은 프로그래머 실수로 발생하는 에러이고 이중 </a:t>
            </a:r>
            <a:r>
              <a:rPr lang="en-US" altLang="ko-KR"/>
              <a:t>classcastexception</a:t>
            </a:r>
            <a:r>
              <a:rPr lang="ko-KR" altLang="en-US"/>
              <a:t> 이 형변환에러이다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nullpointer</a:t>
            </a:r>
            <a:r>
              <a:rPr lang="ko-KR" altLang="en-US"/>
              <a:t>는 참조변수가 </a:t>
            </a:r>
            <a:r>
              <a:rPr lang="en-US" altLang="ko-KR"/>
              <a:t>null</a:t>
            </a:r>
            <a:r>
              <a:rPr lang="ko-KR" altLang="en-US"/>
              <a:t>일때 널인데 거기에서 메소드 호출하거나 할때 발생하는 오류</a:t>
            </a:r>
            <a:endParaRPr lang="ko-KR" altLang="en-US"/>
          </a:p>
          <a:p>
            <a:pPr>
              <a:defRPr/>
            </a:pPr>
            <a:r>
              <a:rPr lang="en-US" altLang="ko-KR"/>
              <a:t>indexoutof ...</a:t>
            </a:r>
            <a:r>
              <a:rPr lang="ko-KR" altLang="en-US"/>
              <a:t> 는 배열 범위 벗어나는 오류임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이런 오류를 어떻게 하면 컴파일시 체크할 수 있는지가 프로그램을 좀더 안정적이 되는 것이다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실행하기 전에 발견해서 수정할 수 있기 때문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이중 형변환오류를 컴파일타임으로 끌고와서 해결하기 위해 도입된것이 바로 제네릭스임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널포인터 도 마찬가지</a:t>
            </a:r>
            <a:endParaRPr lang="ko-KR" altLang="en-US"/>
          </a:p>
          <a:p>
            <a:pPr>
              <a:defRPr/>
            </a:pPr>
            <a:r>
              <a:rPr lang="en-US" altLang="ko-KR"/>
              <a:t>String str = null; </a:t>
            </a:r>
            <a:r>
              <a:rPr lang="ko-KR" altLang="en-US"/>
              <a:t>이라고 초기화하는 것보다 </a:t>
            </a:r>
            <a:r>
              <a:rPr lang="en-US" altLang="ko-KR"/>
              <a:t>String str = “”; </a:t>
            </a:r>
            <a:r>
              <a:rPr lang="ko-KR" altLang="en-US"/>
              <a:t>라고 선언하는게 더 좋은 코드인데 그 이유가 </a:t>
            </a:r>
            <a:endParaRPr lang="ko-KR" altLang="en-US"/>
          </a:p>
          <a:p>
            <a:pPr>
              <a:defRPr/>
            </a:pPr>
            <a:r>
              <a:rPr lang="en-US" altLang="ko-KR"/>
              <a:t>str.length()</a:t>
            </a:r>
            <a:r>
              <a:rPr lang="ko-KR" altLang="en-US"/>
              <a:t> 같은 문자열의 메소드를 호출해서 문자열 길이 얻어야 하는데 널에 메소드 호출을 하면 </a:t>
            </a:r>
            <a:endParaRPr lang="ko-KR" altLang="en-US"/>
          </a:p>
          <a:p>
            <a:pPr>
              <a:defRPr/>
            </a:pPr>
            <a:r>
              <a:rPr lang="ko-KR" altLang="en-US"/>
              <a:t>런타임 오류가 발생하기 때문이다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이를 미연에 방지하기 위해 </a:t>
            </a:r>
            <a:r>
              <a:rPr lang="en-US" altLang="ko-KR"/>
              <a:t>null</a:t>
            </a:r>
            <a:r>
              <a:rPr lang="ko-KR" altLang="en-US"/>
              <a:t> 보다는 빈문자를 주는 것이 널포인터익셉션 에러 방지를 위해 더 좋은 것이다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Object[] obj = null;</a:t>
            </a:r>
            <a:r>
              <a:rPr lang="ko-KR" altLang="en-US"/>
              <a:t> 로 선언하고 초기화하는것보다</a:t>
            </a:r>
            <a:endParaRPr lang="ko-KR" altLang="en-US"/>
          </a:p>
          <a:p>
            <a:pPr>
              <a:defRPr/>
            </a:pPr>
            <a:r>
              <a:rPr lang="en-US" altLang="ko-KR"/>
              <a:t>Object[] obj = new</a:t>
            </a:r>
            <a:r>
              <a:rPr lang="ko-KR" altLang="en-US"/>
              <a:t> </a:t>
            </a:r>
            <a:r>
              <a:rPr lang="en-US" altLang="ko-KR"/>
              <a:t>Object[0];</a:t>
            </a:r>
            <a:r>
              <a:rPr lang="ko-KR" altLang="en-US"/>
              <a:t> 이라고 길이가 </a:t>
            </a:r>
            <a:r>
              <a:rPr lang="en-US" altLang="ko-KR"/>
              <a:t>0</a:t>
            </a:r>
            <a:r>
              <a:rPr lang="ko-KR" altLang="en-US"/>
              <a:t>인 배열로 초기화하는것이 더 좋다</a:t>
            </a:r>
            <a:r>
              <a:rPr lang="en-US" altLang="ko-KR"/>
              <a:t>.</a:t>
            </a:r>
            <a:r>
              <a:rPr lang="ko-KR" altLang="en-US"/>
              <a:t> 또는 </a:t>
            </a:r>
            <a:endParaRPr lang="ko-KR" altLang="en-US"/>
          </a:p>
          <a:p>
            <a:pPr>
              <a:defRPr/>
            </a:pPr>
            <a:r>
              <a:rPr lang="en-US" altLang="ko-KR"/>
              <a:t>Object[] obj ={</a:t>
            </a:r>
            <a:r>
              <a:rPr lang="ko-KR" altLang="en-US"/>
              <a:t> </a:t>
            </a:r>
            <a:r>
              <a:rPr lang="en-US" altLang="ko-KR"/>
              <a:t>};</a:t>
            </a:r>
            <a:r>
              <a:rPr lang="ko-KR" altLang="en-US"/>
              <a:t> 이라고</a:t>
            </a:r>
            <a:r>
              <a:rPr lang="en-US" altLang="ko-KR"/>
              <a:t> </a:t>
            </a:r>
            <a:r>
              <a:rPr lang="ko-KR" altLang="en-US"/>
              <a:t>주는것과 동일함</a:t>
            </a:r>
            <a:r>
              <a:rPr lang="en-US" altLang="ko-KR"/>
              <a:t>.</a:t>
            </a:r>
            <a:r>
              <a:rPr lang="ko-KR" altLang="en-US"/>
              <a:t> 이것들이 다 널포인터익셉션 에러 방지를 위해 더 좋은 것이다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예제 띄워서 실행하면서 </a:t>
            </a:r>
            <a:r>
              <a:rPr lang="en-US" altLang="ko-KR"/>
              <a:t>try-catch </a:t>
            </a:r>
            <a:r>
              <a:rPr lang="ko-KR" altLang="en-US"/>
              <a:t>문의 흐름 설명하기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번 예제에서는 예외가 발생하지 않는 경우</a:t>
            </a:r>
            <a:endParaRPr lang="ko-KR" altLang="en-US"/>
          </a:p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번 에제에서는 </a:t>
            </a:r>
            <a:r>
              <a:rPr lang="en-US" altLang="ko-KR"/>
              <a:t>0</a:t>
            </a:r>
            <a:r>
              <a:rPr lang="ko-KR" altLang="en-US"/>
              <a:t>으로 나누는 에러를 넣어서 </a:t>
            </a:r>
            <a:endParaRPr lang="ko-KR" altLang="en-US"/>
          </a:p>
          <a:p>
            <a:pPr>
              <a:defRPr/>
            </a:pPr>
            <a:r>
              <a:rPr lang="en-US" altLang="ko-KR"/>
              <a:t>ArithmeticException </a:t>
            </a:r>
            <a:r>
              <a:rPr lang="ko-KR" altLang="en-US"/>
              <a:t>처리 확인하기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catch</a:t>
            </a:r>
            <a:r>
              <a:rPr lang="ko-KR" altLang="en-US"/>
              <a:t> 블록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exception</a:t>
            </a:r>
            <a:r>
              <a:rPr lang="ko-KR" altLang="en-US"/>
              <a:t>은 모든 예외의 최고 조상이기 때문에 이것은 모든 예외처리가 가능하기 때문에</a:t>
            </a:r>
            <a:endParaRPr lang="ko-KR" altLang="en-US"/>
          </a:p>
          <a:p>
            <a:pPr>
              <a:defRPr/>
            </a:pPr>
            <a:r>
              <a:rPr lang="ko-KR" altLang="en-US"/>
              <a:t>이것을 </a:t>
            </a:r>
            <a:r>
              <a:rPr lang="en-US" altLang="ko-KR"/>
              <a:t>catch</a:t>
            </a:r>
            <a:r>
              <a:rPr lang="ko-KR" altLang="en-US"/>
              <a:t>블록에 먼저 적으면 안된다</a:t>
            </a:r>
            <a:r>
              <a:rPr lang="en-US" altLang="ko-KR"/>
              <a:t>.</a:t>
            </a:r>
            <a:r>
              <a:rPr lang="ko-KR" altLang="en-US"/>
              <a:t> 순서가 중요하다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0/0 </a:t>
            </a:r>
            <a:r>
              <a:rPr lang="ko-KR" altLang="en-US"/>
              <a:t>오류와 </a:t>
            </a:r>
            <a:r>
              <a:rPr lang="en-US" altLang="ko-KR"/>
              <a:t>args[0]</a:t>
            </a:r>
            <a:r>
              <a:rPr lang="ko-KR" altLang="en-US"/>
              <a:t> 를 출력하는 것을 예제로 보여주기</a:t>
            </a:r>
            <a:endParaRPr lang="ko-KR" altLang="en-US"/>
          </a:p>
          <a:p>
            <a:pPr>
              <a:defRPr/>
            </a:pPr>
            <a:r>
              <a:rPr lang="en-US" altLang="ko-KR"/>
              <a:t>0</a:t>
            </a:r>
            <a:r>
              <a:rPr lang="ko-KR" altLang="en-US"/>
              <a:t>으로 나눌때 발생하는 </a:t>
            </a:r>
            <a:r>
              <a:rPr lang="en-US" altLang="ko-KR"/>
              <a:t>ArithmeticException </a:t>
            </a:r>
            <a:r>
              <a:rPr lang="ko-KR" altLang="en-US"/>
              <a:t>과 </a:t>
            </a:r>
            <a:endParaRPr lang="ko-KR" altLang="en-US"/>
          </a:p>
          <a:p>
            <a:pPr>
              <a:defRPr/>
            </a:pPr>
            <a:r>
              <a:rPr lang="ko-KR" altLang="en-US"/>
              <a:t>매개변수 입력안하면 </a:t>
            </a:r>
            <a:r>
              <a:rPr lang="en-US" altLang="ko-KR"/>
              <a:t>ArrayIndexOutof... exception</a:t>
            </a:r>
            <a:r>
              <a:rPr lang="ko-KR" altLang="en-US"/>
              <a:t>이 발생한다 예제볼 때 살펴보기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예외가 발생하면 각 오류에 맞는 </a:t>
            </a:r>
            <a:r>
              <a:rPr lang="en-US" altLang="ko-KR"/>
              <a:t>arithmeticexception</a:t>
            </a:r>
            <a:r>
              <a:rPr lang="ko-KR" altLang="en-US"/>
              <a:t> 이라는 예외객체를 생성한다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예외객체에 공통적으로 들어가는 메소드중 하나가 </a:t>
            </a:r>
            <a:r>
              <a:rPr lang="en-US" altLang="ko-KR"/>
              <a:t>printstacktrace()</a:t>
            </a:r>
            <a:r>
              <a:rPr lang="ko-KR" altLang="en-US"/>
              <a:t> 와 </a:t>
            </a:r>
            <a:r>
              <a:rPr lang="en-US" altLang="ko-KR"/>
              <a:t>getMessage()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예외객체별로 다른 메소드가 있을수도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예제 실행해서 확인해보기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method1</a:t>
            </a:r>
            <a:r>
              <a:rPr lang="ko-KR" altLang="en-US"/>
              <a:t> 은 </a:t>
            </a:r>
            <a:r>
              <a:rPr lang="en-US" altLang="ko-KR"/>
              <a:t>1</a:t>
            </a:r>
            <a:r>
              <a:rPr lang="ko-KR" altLang="en-US"/>
              <a:t>번 익셉션의 메소드이고 </a:t>
            </a:r>
            <a:r>
              <a:rPr lang="en-US" altLang="ko-KR"/>
              <a:t>2</a:t>
            </a:r>
            <a:r>
              <a:rPr lang="ko-KR" altLang="en-US"/>
              <a:t>번 익셉션의 메소드가 </a:t>
            </a:r>
            <a:r>
              <a:rPr lang="en-US" altLang="ko-KR"/>
              <a:t>method2</a:t>
            </a:r>
            <a:r>
              <a:rPr lang="ko-KR" altLang="en-US"/>
              <a:t> 인경우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물론 </a:t>
            </a:r>
            <a:r>
              <a:rPr lang="en-US" altLang="ko-KR"/>
              <a:t>if (e instance of Exception1) {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Exception1 e1 = (Exception1)e;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e.method1()</a:t>
            </a:r>
            <a:r>
              <a:rPr lang="ko-KR" altLang="en-US"/>
              <a:t> 이렇게 하면 되지만 이렇게 길게 적으려면 멀티</a:t>
            </a:r>
            <a:r>
              <a:rPr lang="en-US" altLang="ko-KR"/>
              <a:t> catch</a:t>
            </a:r>
            <a:r>
              <a:rPr lang="ko-KR" altLang="en-US"/>
              <a:t>를 적는 의미가 없어지기 때문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tags" Target="../tags/tag1.xml"  /><Relationship Id="rId2" Type="http://schemas.openxmlformats.org/officeDocument/2006/relationships/tags" Target="../tags/tag2.xml"  /><Relationship Id="rId3" Type="http://schemas.openxmlformats.org/officeDocument/2006/relationships/tags" Target="../tags/tag3.xml"  /><Relationship Id="rId4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  <a:endParaRPr lang="en-US" altLang="ko-KR" sz="4400" b="1" dirty="0">
              <a:solidFill>
                <a:schemeClr val="bg1">
                  <a:lumMod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76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082678"/>
            <a:ext cx="8208912" cy="5514674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160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33425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33425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33425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33425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21547" y="822960"/>
            <a:ext cx="8426917" cy="577439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/24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4" r:id="rId2"/>
    <p:sldLayoutId id="2147483680" r:id="rId3"/>
    <p:sldLayoutId id="2147483681" r:id="rId4"/>
    <p:sldLayoutId id="2147483679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5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5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hyperlink" Target="src\chap09\sec02\TryCatch1Demo.java" TargetMode="External" /><Relationship Id="rId3" Type="http://schemas.openxmlformats.org/officeDocument/2006/relationships/image" Target="../media/image10.png"  /><Relationship Id="rId4" Type="http://schemas.openxmlformats.org/officeDocument/2006/relationships/image" Target="../media/image11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hyperlink" Target="src\chap09\sec02\TryCatch2Demo.java" TargetMode="External" /><Relationship Id="rId3" Type="http://schemas.openxmlformats.org/officeDocument/2006/relationships/hyperlink" Target="src\chap09\sec02\TryCatch3Demo.java" TargetMode="External" /><Relationship Id="rId4" Type="http://schemas.openxmlformats.org/officeDocument/2006/relationships/image" Target="../media/image12.jpeg"  /><Relationship Id="rId5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hyperlink" Target="src\chap09\sec02\TryCatch4Demo.java" TargetMode="External" /><Relationship Id="rId3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hyperlink" Target="src\chap09\sec02\ThrowsDemo.java" TargetMode="External" /><Relationship Id="rId3" Type="http://schemas.openxmlformats.org/officeDocument/2006/relationships/image" Target="../media/image16.png"  /><Relationship Id="rId4" Type="http://schemas.openxmlformats.org/officeDocument/2006/relationships/image" Target="../media/image17.jpeg"  /><Relationship Id="rId5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5.xml"  /><Relationship Id="rId3" Type="http://schemas.openxmlformats.org/officeDocument/2006/relationships/hyperlink" Target="src\chap09\sec03\Beverage.java" TargetMode="External" /><Relationship Id="rId4" Type="http://schemas.openxmlformats.org/officeDocument/2006/relationships/hyperlink" Target="src\chap09\sec03\Beer.java" TargetMode="External" /><Relationship Id="rId5" Type="http://schemas.openxmlformats.org/officeDocument/2006/relationships/hyperlink" Target="src\chap09\sec03\Boricha.java" TargetMode="External" /><Relationship Id="rId6" Type="http://schemas.openxmlformats.org/officeDocument/2006/relationships/hyperlink" Target="src\chap09\sec03\object\Cup.java" TargetMode="External" /><Relationship Id="rId7" Type="http://schemas.openxmlformats.org/officeDocument/2006/relationships/hyperlink" Target="src\chap09\sec03\GenericClass1Demo.java" TargetMode="External" /><Relationship Id="rId8" Type="http://schemas.openxmlformats.org/officeDocument/2006/relationships/image" Target="../media/image20.png"  /><Relationship Id="rId9" Type="http://schemas.openxmlformats.org/officeDocument/2006/relationships/image" Target="../media/image2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5.xml"  /><Relationship Id="rId3" Type="http://schemas.openxmlformats.org/officeDocument/2006/relationships/hyperlink" Target="src\chap09\sec03\generic\Cup.java" TargetMode="External" /><Relationship Id="rId4" Type="http://schemas.openxmlformats.org/officeDocument/2006/relationships/hyperlink" Target="src\chap09\sec03\GenericClass2Demo.java" TargetMode="External" /><Relationship Id="rId5" Type="http://schemas.openxmlformats.org/officeDocument/2006/relationships/hyperlink" Target="src\chap09\sec03\Entry.java" TargetMode="External" /><Relationship Id="rId6" Type="http://schemas.openxmlformats.org/officeDocument/2006/relationships/hyperlink" Target="src\chap09\sec03\EntryDemo.java" TargetMode="External" /><Relationship Id="rId7" Type="http://schemas.openxmlformats.org/officeDocument/2006/relationships/hyperlink" Target="src\chap09\sec03\GenericClass3Demo.java" TargetMode="External" /><Relationship Id="rId8" Type="http://schemas.openxmlformats.org/officeDocument/2006/relationships/image" Target="../media/image26.png"  /><Relationship Id="rId9" Type="http://schemas.openxmlformats.org/officeDocument/2006/relationships/image" Target="../media/image27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hyperlink" Target="src\chap09\sec04\GenericInheritanceDemo.java" TargetMode="External" /><Relationship Id="rId3" Type="http://schemas.openxmlformats.org/officeDocument/2006/relationships/image" Target="../media/image28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2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0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hyperlink" Target="src\chap09\sec05\GenMethod1Demo.java" TargetMode="External" /><Relationship Id="rId3" Type="http://schemas.openxmlformats.org/officeDocument/2006/relationships/image" Target="../media/image3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hyperlink" Target="src\chap09\sec05\GenMethod2Demo.java" TargetMode="External" /><Relationship Id="rId3" Type="http://schemas.openxmlformats.org/officeDocument/2006/relationships/hyperlink" Target="src\chap09\sec05\GenMethod3Demo.java" TargetMode="External" /><Relationship Id="rId4" Type="http://schemas.openxmlformats.org/officeDocument/2006/relationships/image" Target="../media/image32.jpeg"  /><Relationship Id="rId5" Type="http://schemas.openxmlformats.org/officeDocument/2006/relationships/image" Target="../media/image33.jpeg"  /><Relationship Id="rId6" Type="http://schemas.openxmlformats.org/officeDocument/2006/relationships/image" Target="../media/image34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5.xml"  /><Relationship Id="rId3" Type="http://schemas.openxmlformats.org/officeDocument/2006/relationships/hyperlink" Target="src\chap09\sec04\bound\BoundedTypeDemo.java" TargetMode="External" /><Relationship Id="rId4" Type="http://schemas.openxmlformats.org/officeDocument/2006/relationships/image" Target="../media/image35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3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5.xml"  /><Relationship Id="rId3" Type="http://schemas.openxmlformats.org/officeDocument/2006/relationships/hyperlink" Target="src\chap09\sec01\UnChecked1Demo.java" TargetMode="External" /><Relationship Id="rId4" Type="http://schemas.openxmlformats.org/officeDocument/2006/relationships/hyperlink" Target="src\chap09\sec01\UnChecked2Demo.java" TargetMode="External" /><Relationship Id="rId5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5.xml"  /><Relationship Id="rId3" Type="http://schemas.openxmlformats.org/officeDocument/2006/relationships/hyperlink" Target="src\chap09\sec01\CheckedDemo.java" TargetMode="External" /><Relationship Id="rId4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예외처리</a:t>
            </a:r>
            <a:br>
              <a:rPr lang="en-US" altLang="ko-KR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및</a:t>
            </a:r>
            <a:br>
              <a:rPr lang="en-US" altLang="ko-KR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제네릭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예제 소스 코드는 파일과 연결되어 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editplus</a:t>
            </a:r>
            <a:r>
              <a:rPr lang="en-US" altLang="ko-KR" dirty="0"/>
              <a:t>(</a:t>
            </a:r>
            <a:r>
              <a:rPr lang="ko-KR" altLang="en-US" dirty="0"/>
              <a:t>유료</a:t>
            </a:r>
            <a:r>
              <a:rPr lang="en-US" altLang="ko-KR" dirty="0"/>
              <a:t>), notepad++(</a:t>
            </a:r>
            <a:r>
              <a:rPr lang="ko-KR" altLang="en-US" dirty="0"/>
              <a:t>무료</a:t>
            </a:r>
            <a:r>
              <a:rPr lang="en-US" altLang="ko-KR" dirty="0"/>
              <a:t>)</a:t>
            </a:r>
            <a:r>
              <a:rPr lang="ko-KR" altLang="en-US" dirty="0"/>
              <a:t>와 같은 편집 도구를 미리 설치하여  </a:t>
            </a:r>
            <a:r>
              <a:rPr lang="en-US" altLang="ko-KR" dirty="0"/>
              <a:t>PPT</a:t>
            </a:r>
            <a:r>
              <a:rPr lang="ko-KR" altLang="en-US" dirty="0"/>
              <a:t>를 슬라이드 쇼로 진행할 때 소스 파일과 연결하여 보면 강의하실 때 편리합니다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61211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 처리</a:t>
            </a:r>
            <a:r>
              <a:rPr lang="en-US" altLang="ko-KR"/>
              <a:t>(Exception handling)</a:t>
            </a:r>
            <a:r>
              <a:rPr lang="ko-KR" altLang="en-US"/>
              <a:t>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 잡아 처리하기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exception </a:t>
            </a:r>
            <a:r>
              <a:rPr lang="ko-KR" altLang="en-US"/>
              <a:t>객체의</a:t>
            </a:r>
            <a:r>
              <a:rPr lang="en-US" altLang="ko-KR"/>
              <a:t> </a:t>
            </a:r>
            <a:r>
              <a:rPr lang="ko-KR" altLang="en-US"/>
              <a:t>메소드</a:t>
            </a:r>
            <a:r>
              <a:rPr lang="en-US" altLang="ko-KR"/>
              <a:t>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printStackTrace() : </a:t>
            </a:r>
            <a:r>
              <a:rPr lang="ko-KR" altLang="en-US"/>
              <a:t>예외발생 당시의 호출스택</a:t>
            </a:r>
            <a:r>
              <a:rPr lang="en-US" altLang="ko-KR"/>
              <a:t>(call stack)</a:t>
            </a:r>
            <a:r>
              <a:rPr lang="ko-KR" altLang="en-US"/>
              <a:t>에 있었던 메서드의 정보와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		     예외 메시지를 화면에 출력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getMessage() : </a:t>
            </a:r>
            <a:r>
              <a:rPr lang="ko-KR" altLang="en-US"/>
              <a:t>발생한</a:t>
            </a:r>
            <a:r>
              <a:rPr lang="en-US" altLang="ko-KR"/>
              <a:t> </a:t>
            </a:r>
            <a:r>
              <a:rPr lang="ko-KR" altLang="en-US"/>
              <a:t>예외클래스의 인스턴스에 저장된 메시지를 얻을수 있음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104775" lvl="1" indent="0">
              <a:buNone/>
              <a:defRPr/>
            </a:pPr>
            <a:r>
              <a:rPr lang="en-US" altLang="ko-KR"/>
              <a:t>try {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     ...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     System.out.println(0/0); // </a:t>
            </a:r>
            <a:r>
              <a:rPr lang="ko-KR" altLang="en-US"/>
              <a:t>예외발생</a:t>
            </a:r>
            <a:endParaRPr lang="ko-KR" altLang="en-US"/>
          </a:p>
          <a:p>
            <a:pPr marL="104775" lvl="1" indent="0">
              <a:buNone/>
              <a:defRPr/>
            </a:pPr>
            <a:r>
              <a:rPr lang="en-US" altLang="ko-KR"/>
              <a:t>  }</a:t>
            </a:r>
            <a:r>
              <a:rPr lang="ko-KR" altLang="en-US"/>
              <a:t> </a:t>
            </a:r>
            <a:r>
              <a:rPr lang="en-US" altLang="ko-KR"/>
              <a:t>catch(ArithmeticException ae) {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     ae.printStackTrace();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     System.out.println(ae.getMessage());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} catch (Exception e) {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  ...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}</a:t>
            </a:r>
            <a:r>
              <a:rPr lang="ko-KR" altLang="en-US"/>
              <a:t>  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 txBox="1"/>
          <p:nvPr/>
        </p:nvSpPr>
        <p:spPr>
          <a:xfrm>
            <a:off x="4468090" y="1732250"/>
            <a:ext cx="4234294" cy="146295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104775" lvl="1" indent="0">
              <a:buNone/>
              <a:defRPr/>
            </a:pPr>
            <a:r>
              <a:rPr lang="en-US" altLang="ko-KR"/>
              <a:t>try {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     System.out.println(0/0);</a:t>
            </a:r>
            <a:endParaRPr lang="ko-KR" altLang="en-US"/>
          </a:p>
          <a:p>
            <a:pPr marL="104775" lvl="1" indent="0">
              <a:buNone/>
              <a:defRPr/>
            </a:pPr>
            <a:r>
              <a:rPr lang="en-US" altLang="ko-KR"/>
              <a:t>  }</a:t>
            </a:r>
            <a:r>
              <a:rPr lang="ko-KR" altLang="en-US"/>
              <a:t> </a:t>
            </a:r>
            <a:r>
              <a:rPr lang="en-US" altLang="ko-KR">
                <a:solidFill>
                  <a:srgbClr val="ff0000"/>
                </a:solidFill>
              </a:rPr>
              <a:t>catch(Exception1 | Exception2 e) {</a:t>
            </a:r>
            <a:endParaRPr lang="en-US" altLang="ko-KR">
              <a:solidFill>
                <a:srgbClr val="ff0000"/>
              </a:solidFill>
            </a:endParaRPr>
          </a:p>
          <a:p>
            <a:pPr marL="104775" lvl="1" indent="0">
              <a:buNone/>
              <a:defRPr/>
            </a:pPr>
            <a:r>
              <a:rPr lang="en-US" altLang="ko-KR">
                <a:solidFill>
                  <a:srgbClr val="ff0000"/>
                </a:solidFill>
              </a:rPr>
              <a:t>       e.printStackTrace();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}</a:t>
            </a:r>
            <a:r>
              <a:rPr lang="ko-KR" altLang="en-US"/>
              <a:t>  </a:t>
            </a:r>
            <a:endParaRPr sz="12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 처리</a:t>
            </a:r>
            <a:r>
              <a:rPr lang="en-US" altLang="ko-KR"/>
              <a:t>(Exception handling)</a:t>
            </a:r>
            <a:r>
              <a:rPr lang="ko-KR" altLang="en-US"/>
              <a:t>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멀티 </a:t>
            </a:r>
            <a:r>
              <a:rPr lang="en-US" altLang="ko-KR"/>
              <a:t>catch </a:t>
            </a:r>
            <a:r>
              <a:rPr lang="ko-KR" altLang="en-US"/>
              <a:t>블록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내용이 같은 </a:t>
            </a:r>
            <a:r>
              <a:rPr lang="en-US" altLang="ko-KR"/>
              <a:t>catch</a:t>
            </a:r>
            <a:r>
              <a:rPr lang="ko-KR" altLang="en-US"/>
              <a:t>블록을 하나로 합친 것</a:t>
            </a:r>
            <a:r>
              <a:rPr lang="en-US" altLang="ko-KR"/>
              <a:t>(JDK1.7</a:t>
            </a:r>
            <a:r>
              <a:rPr lang="ko-KR" altLang="en-US"/>
              <a:t>부터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주의사항</a:t>
            </a:r>
            <a:r>
              <a:rPr lang="en-US" altLang="ko-KR"/>
              <a:t> 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부모자식 관계는 멀티</a:t>
            </a:r>
            <a:r>
              <a:rPr lang="en-US" altLang="ko-KR"/>
              <a:t> catch</a:t>
            </a:r>
            <a:r>
              <a:rPr lang="ko-KR" altLang="en-US"/>
              <a:t> 블록안에 적을 수 없다</a:t>
            </a:r>
            <a:r>
              <a:rPr lang="en-US" altLang="ko-KR"/>
              <a:t>.</a:t>
            </a:r>
            <a:endParaRPr lang="en-US" altLang="ko-KR"/>
          </a:p>
          <a:p>
            <a:pPr marL="266700" lvl="1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catch(ParentException | ChildException e) // </a:t>
            </a:r>
            <a:r>
              <a:rPr lang="ko-KR" altLang="en-US"/>
              <a:t>적을</a:t>
            </a:r>
            <a:r>
              <a:rPr lang="en-US" altLang="ko-KR"/>
              <a:t> </a:t>
            </a:r>
            <a:r>
              <a:rPr lang="ko-KR" altLang="en-US"/>
              <a:t>수 없다</a:t>
            </a:r>
            <a:r>
              <a:rPr lang="en-US" altLang="ko-KR"/>
              <a:t>.</a:t>
            </a:r>
            <a:endParaRPr lang="en-US" altLang="ko-KR"/>
          </a:p>
          <a:p>
            <a:pPr marL="266700" lvl="1" indent="0">
              <a:buNone/>
              <a:defRPr/>
            </a:pPr>
            <a:r>
              <a:rPr lang="ko-KR" altLang="en-US"/>
              <a:t>   위 문장은 </a:t>
            </a:r>
            <a:r>
              <a:rPr lang="en-US" altLang="ko-KR"/>
              <a:t>catch(ParentException e)</a:t>
            </a:r>
            <a:r>
              <a:rPr lang="ko-KR" altLang="en-US"/>
              <a:t> 와 동일하기 때문이다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두개의 예외객체에 서로다른 메소드는 </a:t>
            </a:r>
            <a:r>
              <a:rPr lang="en-US" altLang="ko-KR"/>
              <a:t>catch</a:t>
            </a:r>
            <a:r>
              <a:rPr lang="ko-KR" altLang="en-US"/>
              <a:t>블록내에서 호출할 수 없음</a:t>
            </a: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catch(Exception1 | Exception2 e) {</a:t>
            </a:r>
            <a:endParaRPr lang="en-US" altLang="ko-KR"/>
          </a:p>
          <a:p>
            <a:pPr marL="266700" lvl="1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      e.method!();</a:t>
            </a:r>
            <a:endParaRPr lang="en-US" altLang="ko-KR"/>
          </a:p>
          <a:p>
            <a:pPr marL="266700" lvl="1" indent="0">
              <a:buNone/>
              <a:defRPr/>
            </a:pPr>
            <a:r>
              <a:rPr lang="en-US" altLang="ko-KR"/>
              <a:t>    }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225135" y="1646612"/>
            <a:ext cx="3446318" cy="201531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104775" lvl="1" indent="0">
              <a:buNone/>
              <a:defRPr/>
            </a:pPr>
            <a:r>
              <a:rPr lang="en-US" altLang="ko-KR"/>
              <a:t>try {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     System.out.println(0/0); </a:t>
            </a:r>
            <a:endParaRPr lang="ko-KR" altLang="en-US"/>
          </a:p>
          <a:p>
            <a:pPr marL="104775" lvl="1" indent="0">
              <a:buNone/>
              <a:defRPr/>
            </a:pPr>
            <a:r>
              <a:rPr lang="en-US" altLang="ko-KR"/>
              <a:t>  }</a:t>
            </a:r>
            <a:r>
              <a:rPr lang="ko-KR" altLang="en-US"/>
              <a:t> </a:t>
            </a:r>
            <a:r>
              <a:rPr lang="en-US" altLang="ko-KR"/>
              <a:t>catch(Exception1 e1) {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     e1.printStackTrace();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}  catch (Exception2 e2) {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     e2.printStackTrace();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}</a:t>
            </a:r>
            <a:r>
              <a:rPr lang="ko-KR" altLang="en-US"/>
              <a:t>  </a:t>
            </a:r>
            <a:endParaRPr sz="1200"/>
          </a:p>
        </p:txBody>
      </p:sp>
      <p:sp>
        <p:nvSpPr>
          <p:cNvPr id="10" name=""/>
          <p:cNvSpPr/>
          <p:nvPr/>
        </p:nvSpPr>
        <p:spPr>
          <a:xfrm>
            <a:off x="3749386" y="2024668"/>
            <a:ext cx="554181" cy="109970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 처리</a:t>
            </a:r>
            <a:r>
              <a:rPr lang="en-US" altLang="ko-KR"/>
              <a:t>(Exception handling)</a:t>
            </a:r>
            <a:r>
              <a:rPr lang="ko-KR" altLang="en-US"/>
              <a:t>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 잡아 처리하기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Throwable </a:t>
            </a:r>
            <a:r>
              <a:rPr lang="ko-KR" altLang="en-US"/>
              <a:t>클래스의 주요 메서드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en-US" altLang="ko-KR">
                <a:hlinkClick r:id="rId2" action="ppaction://hlinkfile"/>
              </a:rPr>
              <a:t>sec02/TryCatch1Demo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9465" y="1623167"/>
            <a:ext cx="5386776" cy="13275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9465" y="3483232"/>
            <a:ext cx="2443490" cy="8605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 처리</a:t>
            </a:r>
            <a:r>
              <a:rPr lang="en-US" altLang="ko-KR"/>
              <a:t>(Exception handling)</a:t>
            </a:r>
            <a:r>
              <a:rPr lang="ko-KR" altLang="en-US"/>
              <a:t>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 잡아 처리하기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en-US" altLang="ko-KR">
                <a:hlinkClick r:id="rId2" action="ppaction://hlinkfile"/>
              </a:rPr>
              <a:t>sec02/TryCatch2Demo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en-US" altLang="ko-KR">
                <a:hlinkClick r:id="rId3" action="ppaction://hlinkfile"/>
              </a:rPr>
              <a:t>sec02/TryCatch3Demo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6584" y="1567771"/>
            <a:ext cx="6400622" cy="24827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73192" y="4304453"/>
            <a:ext cx="487575" cy="490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 처리</a:t>
            </a:r>
            <a:r>
              <a:rPr lang="en-US" altLang="ko-KR"/>
              <a:t>(Exception handling)</a:t>
            </a:r>
            <a:r>
              <a:rPr lang="ko-KR" altLang="en-US"/>
              <a:t>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 잡아 처리하기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try~with~resource </a:t>
            </a:r>
            <a:r>
              <a:rPr lang="ko-KR" altLang="en-US"/>
              <a:t>문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try </a:t>
            </a:r>
            <a:r>
              <a:rPr lang="ko-KR" altLang="en-US"/>
              <a:t>블록에서 파일 등과 같은 리소스를 사용한다면 </a:t>
            </a:r>
            <a:r>
              <a:rPr lang="en-US" altLang="ko-KR"/>
              <a:t>try </a:t>
            </a:r>
            <a:r>
              <a:rPr lang="ko-KR" altLang="en-US"/>
              <a:t>블록을 실행한 후 자원 반환 필요</a:t>
            </a:r>
            <a:r>
              <a:rPr lang="en-US" altLang="ko-KR"/>
              <a:t> 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리소스를 관리하는 코드를 추가하면 가독성도 떨어지고</a:t>
            </a:r>
            <a:r>
              <a:rPr lang="en-US" altLang="ko-KR"/>
              <a:t>, </a:t>
            </a:r>
            <a:r>
              <a:rPr lang="ko-KR" altLang="en-US"/>
              <a:t>개발자도 번거롭다</a:t>
            </a:r>
            <a:r>
              <a:rPr lang="en-US" altLang="ko-KR"/>
              <a:t>. 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JDK 7</a:t>
            </a:r>
            <a:r>
              <a:rPr lang="ko-KR" altLang="en-US"/>
              <a:t>부터는 예외 발생 여부와 상관없이 사용한 리소스를 자동 반납하는 수단 제공</a:t>
            </a:r>
            <a:r>
              <a:rPr lang="en-US" altLang="ko-KR"/>
              <a:t>. </a:t>
            </a:r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리소스는 </a:t>
            </a:r>
            <a:r>
              <a:rPr lang="en-US" altLang="ko-KR"/>
              <a:t>AutoCloseable</a:t>
            </a:r>
            <a:r>
              <a:rPr lang="ko-KR" altLang="en-US"/>
              <a:t>의 구현 객체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r>
              <a:rPr lang="en-US" altLang="ko-KR"/>
              <a:t>JDK 7</a:t>
            </a:r>
            <a:r>
              <a:rPr lang="ko-KR" altLang="en-US"/>
              <a:t>과 </a:t>
            </a:r>
            <a:r>
              <a:rPr lang="en-US" altLang="ko-KR"/>
              <a:t>8</a:t>
            </a:r>
            <a:r>
              <a:rPr lang="ko-KR" altLang="en-US"/>
              <a:t>에서는 </a:t>
            </a:r>
            <a:r>
              <a:rPr lang="en-US" altLang="ko-KR"/>
              <a:t>try( )</a:t>
            </a:r>
            <a:r>
              <a:rPr lang="ko-KR" altLang="en-US"/>
              <a:t>의 괄호 내부에서 자원 선언 필요</a:t>
            </a:r>
            <a:r>
              <a:rPr lang="en-US" altLang="ko-KR"/>
              <a:t>. JDK 9</a:t>
            </a:r>
            <a:r>
              <a:rPr lang="ko-KR" altLang="en-US"/>
              <a:t>부터는 </a:t>
            </a:r>
            <a:r>
              <a:rPr lang="en-US" altLang="ko-KR"/>
              <a:t>try </a:t>
            </a:r>
            <a:r>
              <a:rPr lang="ko-KR" altLang="en-US"/>
              <a:t>블록 이전에 자원 선언 가능</a:t>
            </a:r>
            <a:r>
              <a:rPr lang="en-US" altLang="ko-KR"/>
              <a:t>. </a:t>
            </a:r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선언된 자원 변수는 사실상 </a:t>
            </a:r>
            <a:r>
              <a:rPr lang="en-US" altLang="ko-KR"/>
              <a:t>final</a:t>
            </a:r>
            <a:r>
              <a:rPr lang="ko-KR" altLang="en-US"/>
              <a:t>이어야 함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en-US" altLang="ko-KR">
                <a:hlinkClick r:id="rId2" action="ppaction://hlinkfile"/>
              </a:rPr>
              <a:t>sec02/TryCatch4Demo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48440" y="2788973"/>
            <a:ext cx="1262525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/>
              <a:t>try (</a:t>
            </a:r>
            <a:r>
              <a:rPr lang="ko-KR" altLang="en-US" sz="1400"/>
              <a:t>리소스</a:t>
            </a:r>
            <a:r>
              <a:rPr lang="en-US" altLang="ko-KR" sz="1400"/>
              <a:t>) {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} catch ( ... ) {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}</a:t>
            </a:r>
            <a:endParaRPr lang="ko-KR" altLang="en-US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29234" y="4775155"/>
            <a:ext cx="990738" cy="847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예외 떠넘기기</a:t>
            </a:r>
            <a:endParaRPr lang="en-US" altLang="ko-KR" dirty="0"/>
          </a:p>
          <a:p>
            <a:pPr lvl="1"/>
            <a:r>
              <a:rPr lang="ko-KR" altLang="en-US" dirty="0"/>
              <a:t>메서드에서 발생한 예외를 내부에서 처리하기가 부담스러울 때는 </a:t>
            </a:r>
            <a:r>
              <a:rPr lang="en-US" altLang="ko-KR" dirty="0"/>
              <a:t>throws </a:t>
            </a:r>
            <a:r>
              <a:rPr lang="ko-KR" altLang="en-US" dirty="0"/>
              <a:t>키워드를 사용해 예외를 상위 코드 블록으로 양도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59" y="1851126"/>
            <a:ext cx="6777790" cy="365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5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예외 떠넘기기</a:t>
            </a:r>
            <a:endParaRPr lang="en-US" altLang="ko-KR" dirty="0"/>
          </a:p>
          <a:p>
            <a:pPr lvl="1"/>
            <a:r>
              <a:rPr lang="ko-KR" altLang="en-US" dirty="0"/>
              <a:t>사용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ThrowsDemo</a:t>
            </a:r>
            <a:endParaRPr lang="en-US" altLang="ko-KR" dirty="0"/>
          </a:p>
          <a:p>
            <a:endParaRPr lang="en-US" altLang="ko-KR" sz="1100" dirty="0"/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API </a:t>
            </a:r>
            <a:r>
              <a:rPr lang="ko-KR" altLang="en-US" dirty="0"/>
              <a:t>문서</a:t>
            </a:r>
            <a:endParaRPr lang="en-US" altLang="ko-KR" dirty="0"/>
          </a:p>
          <a:p>
            <a:pPr lvl="2"/>
            <a:r>
              <a:rPr lang="ko-KR" altLang="en-US" dirty="0"/>
              <a:t>많은 메서드가 예외를 발생시키고 상위 코드로 예외 처리를 떠넘긴다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예를 들면</a:t>
            </a:r>
            <a:r>
              <a:rPr lang="en-US" altLang="ko-KR" dirty="0"/>
              <a:t>, 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6" y="1668824"/>
            <a:ext cx="6251336" cy="13485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739" y="3367255"/>
            <a:ext cx="1949588" cy="9067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92" y="5037550"/>
            <a:ext cx="72866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75058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제네릭 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제네릭 </a:t>
            </a:r>
            <a:r>
              <a:rPr lang="en-US" altLang="ko-KR"/>
              <a:t>:</a:t>
            </a:r>
            <a:r>
              <a:rPr lang="ko-KR" altLang="en-US"/>
              <a:t> 포괄적인</a:t>
            </a:r>
            <a:r>
              <a:rPr lang="en-US" altLang="ko-KR"/>
              <a:t>(</a:t>
            </a:r>
            <a:r>
              <a:rPr lang="ko-KR" altLang="en-US"/>
              <a:t>구체적인의 반대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,</a:t>
            </a:r>
            <a:r>
              <a:rPr lang="ko-KR" altLang="en-US"/>
              <a:t> 타입을 결정하지 않고 클래스를 설계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필드선언할때 타입이 필요</a:t>
            </a:r>
            <a:r>
              <a:rPr lang="en-US" altLang="ko-KR"/>
              <a:t>,</a:t>
            </a:r>
            <a:r>
              <a:rPr lang="ko-KR" altLang="en-US"/>
              <a:t> 생성자의 매개변수 등에 타입이 들어간다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이러한 타입이 구체적이지 않고 포괄적인 타입으로 선언할 수 있다는 것이다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실제로 사용을 할때는 구체적인 타입이 결정이 되어야 하지만 설계할때는 구체적 타입을 언급하지 않고 사용할 때 구체적인 타입을 결정함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제네릭 타입의 의미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하나의 코드를 다양한 타입의 객체에 재사용하는 객체 지향 기법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결정되지 않은 타입을 파라미터를 가지는 클래스와 인터페이스를 제네릭 타입이라고 함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클래스</a:t>
            </a:r>
            <a:r>
              <a:rPr lang="en-US" altLang="ko-KR"/>
              <a:t>, </a:t>
            </a:r>
            <a:r>
              <a:rPr lang="ko-KR" altLang="en-US"/>
              <a:t>인터페이스</a:t>
            </a:r>
            <a:r>
              <a:rPr lang="en-US" altLang="ko-KR"/>
              <a:t>, </a:t>
            </a:r>
            <a:r>
              <a:rPr lang="ko-KR" altLang="en-US"/>
              <a:t>메서드를 정의할 때 타입을 변수로 사용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제네릭 타입의 장점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컴파일할 때 타입을 점검하기 때문에 실행 도중 발생할 오류 사전 방지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타입 안정성을 제공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불필요한 타입 변환이 없어 프로그램 성능 향상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타입체크와 형변환을 생략할 수 있으므로 코드가 간결해짐</a:t>
            </a: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pic>
        <p:nvPicPr>
          <p:cNvPr id="5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73398" y="5105017"/>
            <a:ext cx="5989235" cy="1429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제네릭 타입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필요성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자바는 다양한 종류의 객체를 관리하는 컬렉션이라는 자료구조를 제공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초기에는 </a:t>
            </a:r>
            <a:r>
              <a:rPr lang="en-US" altLang="ko-KR"/>
              <a:t>Object </a:t>
            </a:r>
            <a:r>
              <a:rPr lang="ko-KR" altLang="en-US"/>
              <a:t>타입</a:t>
            </a:r>
            <a:r>
              <a:rPr lang="en-US" altLang="ko-KR"/>
              <a:t>(</a:t>
            </a:r>
            <a:r>
              <a:rPr lang="ko-KR" altLang="en-US"/>
              <a:t>모든 객체의 최상위 부모 클래스</a:t>
            </a:r>
            <a:r>
              <a:rPr lang="en-US" altLang="ko-KR"/>
              <a:t>)</a:t>
            </a:r>
            <a:r>
              <a:rPr lang="ko-KR" altLang="en-US"/>
              <a:t>의 컬렉션을 사용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Object </a:t>
            </a:r>
            <a:r>
              <a:rPr lang="ko-KR" altLang="en-US"/>
              <a:t>타입의 컬렉션은 실행하기 전에는 어떤 객체인지</a:t>
            </a:r>
            <a:r>
              <a:rPr lang="en-US" altLang="ko-KR"/>
              <a:t>?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예제</a:t>
            </a:r>
            <a:r>
              <a:rPr lang="en-US" altLang="ko-KR"/>
              <a:t>(Object </a:t>
            </a:r>
            <a:r>
              <a:rPr lang="ko-KR" altLang="en-US"/>
              <a:t>타입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/>
          </a:p>
          <a:p>
            <a:pPr lvl="2">
              <a:defRPr/>
            </a:pPr>
            <a:r>
              <a:rPr lang="en-US" altLang="ko-KR">
                <a:hlinkClick r:id="rId3" action="ppaction://hlinkfile"/>
              </a:rPr>
              <a:t>sec03/Beverage</a:t>
            </a:r>
            <a:r>
              <a:rPr lang="en-US" altLang="ko-KR"/>
              <a:t>, </a:t>
            </a:r>
            <a:r>
              <a:rPr lang="en-US" altLang="ko-KR">
                <a:hlinkClick r:id="rId4" action="ppaction://hlinkfile"/>
              </a:rPr>
              <a:t>sec03/Beer</a:t>
            </a:r>
            <a:r>
              <a:rPr lang="en-US" altLang="ko-KR"/>
              <a:t>, </a:t>
            </a:r>
            <a:r>
              <a:rPr lang="en-US" altLang="ko-KR">
                <a:hlinkClick r:id="rId5" action="ppaction://hlinkfile"/>
              </a:rPr>
              <a:t>sec03/Boricha</a:t>
            </a:r>
            <a:r>
              <a:rPr lang="en-US" altLang="ko-KR"/>
              <a:t>, </a:t>
            </a:r>
            <a:r>
              <a:rPr lang="en-US" altLang="ko-KR">
                <a:hlinkClick r:id="rId6" action="ppaction://hlinkfile"/>
              </a:rPr>
              <a:t>sec03/object/Cup</a:t>
            </a:r>
            <a:endParaRPr lang="en-US" altLang="ko-KR"/>
          </a:p>
          <a:p>
            <a:pPr lvl="2">
              <a:defRPr/>
            </a:pPr>
            <a:r>
              <a:rPr lang="en-US" altLang="ko-KR">
                <a:hlinkClick r:id="rId7" action="ppaction://hlinkfile"/>
              </a:rPr>
              <a:t>sec03/GenericClass1Demo</a:t>
            </a:r>
            <a:br>
              <a:rPr lang="en-US" altLang="ko-KR"/>
            </a:b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22550" y="2432682"/>
            <a:ext cx="6744258" cy="17290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337447" y="4952632"/>
            <a:ext cx="487575" cy="490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제네릭 타입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Generics</a:t>
            </a:r>
            <a:r>
              <a:rPr lang="ko-KR" altLang="en-US"/>
              <a:t> 예제</a:t>
            </a:r>
            <a:endParaRPr lang="ko-KR" altLang="en-US"/>
          </a:p>
          <a:p>
            <a:pPr>
              <a:defRPr/>
            </a:pPr>
            <a:r>
              <a:rPr lang="ko-KR" altLang="en-US"/>
              <a:t>컴파일시 타입을 체크해 주는 기능</a:t>
            </a:r>
            <a:r>
              <a:rPr lang="en-US" altLang="ko-KR"/>
              <a:t>(compile-time type check) - JDK1.5</a:t>
            </a:r>
            <a:endParaRPr lang="en-US" altLang="ko-KR"/>
          </a:p>
          <a:p>
            <a:pPr>
              <a:defRPr/>
            </a:pPr>
            <a:r>
              <a:rPr lang="ko-KR" altLang="en-US"/>
              <a:t>예제를 컴파일하면</a:t>
            </a:r>
            <a:r>
              <a:rPr lang="en-US" altLang="ko-KR"/>
              <a:t>?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성공</a:t>
            </a:r>
            <a:r>
              <a:rPr lang="en-US" altLang="ko-KR"/>
              <a:t>),</a:t>
            </a:r>
            <a:r>
              <a:rPr lang="ko-KR" altLang="en-US"/>
              <a:t> 실행하면</a:t>
            </a:r>
            <a:r>
              <a:rPr lang="en-US" altLang="ko-KR"/>
              <a:t>?</a:t>
            </a:r>
            <a:r>
              <a:rPr lang="ko-KR" altLang="en-US"/>
              <a:t> </a:t>
            </a:r>
            <a:r>
              <a:rPr lang="en-US" altLang="ko-KR"/>
              <a:t>(ClassCastException </a:t>
            </a:r>
            <a:r>
              <a:rPr lang="ko-KR" altLang="en-US"/>
              <a:t>발생</a:t>
            </a:r>
            <a:r>
              <a:rPr lang="en-US" altLang="ko-KR"/>
              <a:t>)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import java.util.ArrayList;</a:t>
            </a:r>
            <a:endParaRPr lang="en-US" altLang="ko-KR"/>
          </a:p>
          <a:p>
            <a:pPr marL="104775" lvl="1" indent="0">
              <a:buNone/>
              <a:defRPr/>
            </a:pP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public class generic_test{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public static void main(String[] args) {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  ArrayList list = new ArrayList();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  list.add(10);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  list.add("30");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  list.add("abc");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// </a:t>
            </a:r>
            <a:r>
              <a:rPr lang="ko-KR" altLang="en-US"/>
              <a:t> </a:t>
            </a:r>
            <a:r>
              <a:rPr lang="en-US" altLang="ko-KR"/>
              <a:t>Integer i = (Integer)list.get(2); // </a:t>
            </a:r>
            <a:r>
              <a:rPr lang="ko-KR" altLang="en-US"/>
              <a:t>이부분을 추가하면</a:t>
            </a:r>
            <a:r>
              <a:rPr lang="en-US" altLang="ko-KR"/>
              <a:t> </a:t>
            </a:r>
            <a:r>
              <a:rPr lang="ko-KR" altLang="en-US"/>
              <a:t>컴파일은 성공함  </a:t>
            </a:r>
            <a:endParaRPr lang="ko-KR" altLang="en-US"/>
          </a:p>
          <a:p>
            <a:pPr marL="104775" lvl="1" indent="0">
              <a:buNone/>
              <a:defRPr/>
            </a:pPr>
            <a:r>
              <a:rPr lang="en-US" altLang="ko-KR"/>
              <a:t>    System.out.println(list);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}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}</a:t>
            </a:r>
            <a:r>
              <a:rPr lang="ko-KR" altLang="en-US"/>
              <a:t>  </a:t>
            </a:r>
            <a:r>
              <a:rPr lang="en-US" altLang="ko-KR"/>
              <a:t>==&gt;</a:t>
            </a:r>
            <a:r>
              <a:rPr lang="ko-KR" altLang="en-US"/>
              <a:t> </a:t>
            </a:r>
            <a:r>
              <a:rPr lang="en-US" altLang="ko-KR"/>
              <a:t>[10, 30, abc]</a:t>
            </a:r>
            <a:r>
              <a:rPr lang="ko-KR" altLang="en-US"/>
              <a:t> 가 출력됨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예외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프로그램 오류의 종류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컴파일 오류</a:t>
            </a:r>
            <a:r>
              <a:rPr lang="en-US" altLang="ko-KR"/>
              <a:t> : </a:t>
            </a:r>
            <a:r>
              <a:rPr lang="ko-KR" altLang="en-US"/>
              <a:t>컴파일시 발생하는 오류</a:t>
            </a:r>
            <a:r>
              <a:rPr lang="en-US" altLang="ko-KR"/>
              <a:t>(javac </a:t>
            </a:r>
            <a:r>
              <a:rPr lang="ko-KR" altLang="en-US"/>
              <a:t>소스</a:t>
            </a:r>
            <a:r>
              <a:rPr lang="en-US" altLang="ko-KR"/>
              <a:t>.java</a:t>
            </a:r>
            <a:r>
              <a:rPr lang="ko-KR" altLang="en-US"/>
              <a:t> 에서 발생하는 오류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런타임 오류 </a:t>
            </a:r>
            <a:r>
              <a:rPr lang="en-US" altLang="ko-KR"/>
              <a:t>:</a:t>
            </a:r>
            <a:r>
              <a:rPr lang="ko-KR" altLang="en-US"/>
              <a:t> 실행할 때 발생하는 오류</a:t>
            </a:r>
            <a:r>
              <a:rPr lang="en-US" altLang="ko-KR"/>
              <a:t>(java </a:t>
            </a:r>
            <a:r>
              <a:rPr lang="ko-KR" altLang="en-US"/>
              <a:t>소스</a:t>
            </a:r>
            <a:r>
              <a:rPr lang="en-US" altLang="ko-KR"/>
              <a:t>.class)</a:t>
            </a:r>
            <a:r>
              <a:rPr lang="ko-KR" altLang="en-US"/>
              <a:t>로 발생시 프로그램이 종료됨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논리적 오류 </a:t>
            </a:r>
            <a:r>
              <a:rPr lang="en-US" altLang="ko-KR"/>
              <a:t>:</a:t>
            </a:r>
            <a:r>
              <a:rPr lang="ko-KR" altLang="en-US"/>
              <a:t> 작성의도와 다르게 동작</a:t>
            </a:r>
            <a:r>
              <a:rPr lang="en-US" altLang="ko-KR"/>
              <a:t>(</a:t>
            </a:r>
            <a:r>
              <a:rPr lang="ko-KR" altLang="en-US"/>
              <a:t>프로그램이 종료되지는 않음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Java</a:t>
            </a:r>
            <a:r>
              <a:rPr lang="ko-KR" altLang="en-US"/>
              <a:t>의 런타임 오류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에러</a:t>
            </a:r>
            <a:r>
              <a:rPr lang="en-US" altLang="ko-KR"/>
              <a:t>(error)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개발자가 해결할 수 없는 치명적인 오류</a:t>
            </a:r>
            <a:r>
              <a:rPr lang="en-US" altLang="ko-KR"/>
              <a:t>(</a:t>
            </a:r>
            <a:r>
              <a:rPr lang="ko-KR" altLang="en-US"/>
              <a:t>코드로 수습 할 수 없는 심각한 오류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예외</a:t>
            </a:r>
            <a:r>
              <a:rPr lang="en-US" altLang="ko-KR"/>
              <a:t>(exception) : </a:t>
            </a:r>
            <a:r>
              <a:rPr lang="ko-KR" altLang="en-US"/>
              <a:t>개발자가 해결할 수 있는 오류</a:t>
            </a:r>
            <a:r>
              <a:rPr lang="en-US" altLang="ko-KR"/>
              <a:t>(</a:t>
            </a:r>
            <a:r>
              <a:rPr lang="ko-KR" altLang="en-US"/>
              <a:t>프로그램 코드로 수습 가능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예외처리 </a:t>
            </a:r>
            <a:r>
              <a:rPr lang="en-US" altLang="ko-KR"/>
              <a:t>:</a:t>
            </a:r>
            <a:r>
              <a:rPr lang="ko-KR" altLang="en-US"/>
              <a:t> 에러는 어쩔 수 없지만</a:t>
            </a:r>
            <a:r>
              <a:rPr lang="en-US" altLang="ko-KR"/>
              <a:t>,</a:t>
            </a:r>
            <a:r>
              <a:rPr lang="ko-KR" altLang="en-US"/>
              <a:t> 예외가 발생하면 비정상적인 종료를 막고</a:t>
            </a:r>
            <a:r>
              <a:rPr lang="en-US" altLang="ko-KR"/>
              <a:t>, </a:t>
            </a:r>
            <a:r>
              <a:rPr lang="ko-KR" altLang="en-US"/>
              <a:t>프로그램을 계속 진행할 수 있도록 우회 경로를 제공해서 정상적인 실행상태를 유지하는 것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68758" y="4189219"/>
            <a:ext cx="5634300" cy="2089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제네릭 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제네릭 타입 선언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타입 매개변수는 객체를 생성할 때 구체적인 타입으로 대체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전형적인 타입 매개변수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en-US" altLang="ko-KR"/>
              <a:t>public class </a:t>
            </a:r>
            <a:r>
              <a:rPr lang="ko-KR" altLang="en-US"/>
              <a:t>클래스명</a:t>
            </a:r>
            <a:r>
              <a:rPr lang="en-US" altLang="ko-KR"/>
              <a:t>&lt;A,B, ...&gt; ( ... 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public interce </a:t>
            </a:r>
            <a:r>
              <a:rPr lang="ko-KR" altLang="en-US"/>
              <a:t>인터페이스명</a:t>
            </a:r>
            <a:r>
              <a:rPr lang="en-US" altLang="ko-KR"/>
              <a:t>&lt;A,B, ...&gt; { ... }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2882" y="1297123"/>
            <a:ext cx="5391150" cy="1314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13506" y="3342554"/>
            <a:ext cx="3124200" cy="2190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제네릭 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제네릭 객체 생성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&lt;</a:t>
            </a:r>
            <a:r>
              <a:rPr lang="ko-KR" altLang="en-US"/>
              <a:t>적용할타입</a:t>
            </a:r>
            <a:r>
              <a:rPr lang="en-US" altLang="ko-KR"/>
              <a:t>&gt;</a:t>
            </a:r>
            <a:r>
              <a:rPr lang="ko-KR" altLang="en-US"/>
              <a:t>에서 적용할 타입을 생략할 경우 </a:t>
            </a:r>
            <a:r>
              <a:rPr lang="en-US" altLang="ko-KR"/>
              <a:t>&lt;&gt;</a:t>
            </a:r>
            <a:r>
              <a:rPr lang="ko-KR" altLang="en-US"/>
              <a:t>를 다이어몬드 연산자라고 함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제네릭 클래스의 적용</a:t>
            </a: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7504" y="1352149"/>
            <a:ext cx="6913396" cy="745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7504" y="3229947"/>
            <a:ext cx="6607361" cy="2655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제네릭 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제네릭 타입 응용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예제</a:t>
            </a:r>
            <a:r>
              <a:rPr lang="en-US" altLang="ko-KR"/>
              <a:t> : </a:t>
            </a:r>
            <a:r>
              <a:rPr lang="en-US" altLang="ko-KR">
                <a:hlinkClick r:id="rId3" action="ppaction://hlinkfile"/>
              </a:rPr>
              <a:t>sec03/generic/Cup</a:t>
            </a:r>
            <a:r>
              <a:rPr lang="en-US" altLang="ko-KR"/>
              <a:t>, </a:t>
            </a:r>
            <a:r>
              <a:rPr lang="en-US" altLang="ko-KR">
                <a:hlinkClick r:id="rId4" action="ppaction://hlinkfile"/>
              </a:rPr>
              <a:t>sec03/GenericClass2Demo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예제</a:t>
            </a:r>
            <a:r>
              <a:rPr lang="en-US" altLang="ko-KR"/>
              <a:t>(2</a:t>
            </a:r>
            <a:r>
              <a:rPr lang="ko-KR" altLang="en-US"/>
              <a:t>개 이상의 타입 매개변수</a:t>
            </a:r>
            <a:r>
              <a:rPr lang="en-US" altLang="ko-KR"/>
              <a:t>)</a:t>
            </a:r>
            <a:endParaRPr lang="en-US" altLang="ko-KR"/>
          </a:p>
          <a:p>
            <a:pPr lvl="2">
              <a:defRPr/>
            </a:pPr>
            <a:r>
              <a:rPr lang="en-US" altLang="ko-KR">
                <a:hlinkClick r:id="rId5" action="ppaction://hlinkfile"/>
              </a:rPr>
              <a:t>sec03/Entry.java</a:t>
            </a:r>
            <a:endParaRPr lang="en-US" altLang="ko-KR"/>
          </a:p>
          <a:p>
            <a:pPr lvl="2">
              <a:defRPr/>
            </a:pPr>
            <a:r>
              <a:rPr lang="en-US" altLang="ko-KR">
                <a:hlinkClick r:id="rId6" action="ppaction://hlinkfile"/>
              </a:rPr>
              <a:t>sec03/EntryDemo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Raw </a:t>
            </a:r>
            <a:r>
              <a:rPr lang="ko-KR" altLang="en-US"/>
              <a:t>타입의 필요성 및 의미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이전 버전과 호환성을 유지하려고 </a:t>
            </a:r>
            <a:r>
              <a:rPr lang="en-US" altLang="ko-KR"/>
              <a:t>Raw </a:t>
            </a:r>
            <a:r>
              <a:rPr lang="ko-KR" altLang="en-US"/>
              <a:t>타입을 지원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제네릭 클래스를 </a:t>
            </a:r>
            <a:r>
              <a:rPr lang="en-US" altLang="ko-KR"/>
              <a:t>Raw </a:t>
            </a:r>
            <a:r>
              <a:rPr lang="ko-KR" altLang="en-US"/>
              <a:t>타입으로 사용하면 타입 매개변수를 쓰지 않기 때문에 </a:t>
            </a:r>
            <a:r>
              <a:rPr lang="en-US" altLang="ko-KR"/>
              <a:t>Object </a:t>
            </a:r>
            <a:r>
              <a:rPr lang="ko-KR" altLang="en-US"/>
              <a:t>타입이 적용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예제</a:t>
            </a:r>
            <a:r>
              <a:rPr lang="en-US" altLang="ko-KR"/>
              <a:t> : </a:t>
            </a:r>
            <a:r>
              <a:rPr lang="en-US" altLang="ko-KR">
                <a:hlinkClick r:id="rId7" action="ppaction://hlinkfile"/>
              </a:rPr>
              <a:t>sec03/GenericClass3Demo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297739" y="1183253"/>
            <a:ext cx="500255" cy="5002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759408" y="2375320"/>
            <a:ext cx="1775597" cy="8361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제네릭 상속 및 타입 한정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제네릭 타입의 상속 관계</a:t>
            </a:r>
            <a:endParaRPr lang="en-US" altLang="ko-KR" dirty="0"/>
          </a:p>
          <a:p>
            <a:pPr lvl="1"/>
            <a:r>
              <a:rPr lang="ko-KR" altLang="en-US" dirty="0"/>
              <a:t>예를 들어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그러나 </a:t>
            </a:r>
            <a:r>
              <a:rPr lang="en-US" altLang="ko-KR" dirty="0" err="1"/>
              <a:t>ArrayList</a:t>
            </a:r>
            <a:r>
              <a:rPr lang="en-US" altLang="ko-KR" dirty="0"/>
              <a:t>&lt;Beverage&gt; </a:t>
            </a:r>
            <a:r>
              <a:rPr lang="ko-KR" altLang="en-US" dirty="0"/>
              <a:t>타입과 </a:t>
            </a:r>
            <a:r>
              <a:rPr lang="en-US" altLang="ko-KR" dirty="0" err="1"/>
              <a:t>ArrayList</a:t>
            </a:r>
            <a:r>
              <a:rPr lang="en-US" altLang="ko-KR" dirty="0"/>
              <a:t>&lt;Beer&gt;</a:t>
            </a:r>
            <a:r>
              <a:rPr lang="ko-KR" altLang="en-US" dirty="0"/>
              <a:t>의 경우는 상속 관계가 없다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GenericInheritanceDemo</a:t>
            </a:r>
            <a:br>
              <a:rPr lang="ko-KR" altLang="en-US" dirty="0"/>
            </a:b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40" y="1625444"/>
            <a:ext cx="4580859" cy="9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9412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제네릭 상속 및 타입 한정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제네릭의 제약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기초 타입을 제네릭 인수로 사용 불가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정적 제네릭 타입 금지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제네릭 타입의 인스턴스화 금지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new T( ) </a:t>
            </a:r>
            <a:r>
              <a:rPr lang="ko-KR" altLang="en-US"/>
              <a:t>등 금지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제네릭 타입의 배열 생성 금지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실행 중에 제네릭 타입 점검</a:t>
            </a:r>
            <a:r>
              <a:rPr lang="en-US" altLang="ko-KR"/>
              <a:t> </a:t>
            </a:r>
            <a:r>
              <a:rPr lang="ko-KR" altLang="en-US"/>
              <a:t>금지</a:t>
            </a:r>
            <a:r>
              <a:rPr lang="en-US" altLang="ko-KR"/>
              <a:t>. </a:t>
            </a:r>
            <a:r>
              <a:rPr lang="ko-KR" altLang="en-US"/>
              <a:t>예를 들어</a:t>
            </a:r>
            <a:r>
              <a:rPr lang="en-US" altLang="ko-KR"/>
              <a:t>, a instanceof ArrayList&lt;String&gt;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제네릭 클래스의 객체는 예외로 던지거나 잡을 수 없다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제네릭의 서브 타입 허용 않음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9551" y="3379830"/>
            <a:ext cx="5896475" cy="25404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제네릭 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의미와 선언 방법</a:t>
            </a:r>
            <a:endParaRPr lang="en-US" altLang="ko-KR" dirty="0"/>
          </a:p>
          <a:p>
            <a:pPr lvl="1"/>
            <a:r>
              <a:rPr lang="ko-KR" altLang="en-US" dirty="0"/>
              <a:t>타입 매개변수를 사용하는 메서드</a:t>
            </a:r>
            <a:endParaRPr lang="en-US" altLang="ko-KR" dirty="0"/>
          </a:p>
          <a:p>
            <a:pPr lvl="1"/>
            <a:r>
              <a:rPr lang="ko-KR" altLang="en-US" dirty="0"/>
              <a:t>제네릭 </a:t>
            </a:r>
            <a:r>
              <a:rPr lang="ko-KR" altLang="en-US" dirty="0" err="1"/>
              <a:t>클래스뿐만</a:t>
            </a:r>
            <a:r>
              <a:rPr lang="ko-KR" altLang="en-US" dirty="0"/>
              <a:t> 아니라 일반 클래스의 멤버도 될 수 있음</a:t>
            </a:r>
          </a:p>
          <a:p>
            <a:pPr lvl="1"/>
            <a:r>
              <a:rPr lang="ko-KR" altLang="en-US" dirty="0"/>
              <a:t>제네릭 메서드를 정의할 때는 타입 매개변수를 반환 타입 앞에 위치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제네릭 메서드를 호출할 때는 구체적인 타입 생략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JDK 7</a:t>
            </a:r>
            <a:r>
              <a:rPr lang="ko-KR" altLang="en-US" dirty="0"/>
              <a:t>과 </a:t>
            </a:r>
            <a:r>
              <a:rPr lang="en-US" altLang="ko-KR" dirty="0"/>
              <a:t>JDK 8</a:t>
            </a:r>
            <a:r>
              <a:rPr lang="ko-KR" altLang="en-US" dirty="0"/>
              <a:t>의 경우 익명 내부 클래스에서는 </a:t>
            </a:r>
            <a:r>
              <a:rPr lang="ko-KR" altLang="en-US" dirty="0" err="1"/>
              <a:t>다이어몬드</a:t>
            </a:r>
            <a:r>
              <a:rPr lang="ko-KR" altLang="en-US" dirty="0"/>
              <a:t> 연산자 사용 불허</a:t>
            </a:r>
            <a:endParaRPr lang="en-US" altLang="ko-KR" dirty="0"/>
          </a:p>
          <a:p>
            <a:pPr lvl="1"/>
            <a:r>
              <a:rPr lang="en-US" altLang="ko-KR" dirty="0"/>
              <a:t>JDK 9</a:t>
            </a:r>
            <a:r>
              <a:rPr lang="ko-KR" altLang="en-US" dirty="0"/>
              <a:t>부터는 익명 내부 클래스에서도 </a:t>
            </a:r>
            <a:r>
              <a:rPr lang="ko-KR" altLang="en-US" dirty="0" err="1"/>
              <a:t>다이어몬드</a:t>
            </a:r>
            <a:r>
              <a:rPr lang="ko-KR" altLang="en-US" dirty="0"/>
              <a:t> 연산자 사용 가능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21" y="2262500"/>
            <a:ext cx="40100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05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endParaRPr lang="en-US" altLang="ko-KR" dirty="0"/>
          </a:p>
          <a:p>
            <a:pPr lvl="1"/>
            <a:r>
              <a:rPr lang="ko-KR" altLang="en-US" dirty="0"/>
              <a:t>배열의 타입에 상관없이 모든 원소 출력</a:t>
            </a:r>
            <a:endParaRPr lang="en-US" altLang="ko-KR" dirty="0"/>
          </a:p>
          <a:p>
            <a:pPr lvl="1"/>
            <a:r>
              <a:rPr lang="en-US" altLang="ko-KR" dirty="0">
                <a:hlinkClick r:id="rId2" action="ppaction://hlinkfile"/>
              </a:rPr>
              <a:t>sec05/GenMethod1Demo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361" y="1619963"/>
            <a:ext cx="1291247" cy="106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42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제네릭 타입에 대한 범위 제한</a:t>
            </a:r>
            <a:endParaRPr lang="en-US" altLang="ko-KR" dirty="0"/>
          </a:p>
          <a:p>
            <a:pPr lvl="1"/>
            <a:r>
              <a:rPr lang="ko-KR" altLang="en-US" dirty="0"/>
              <a:t>사용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endParaRPr lang="en-US" altLang="ko-KR" dirty="0"/>
          </a:p>
          <a:p>
            <a:pPr lvl="2"/>
            <a:r>
              <a:rPr lang="en-US" altLang="ko-KR" dirty="0">
                <a:hlinkClick r:id="rId2" action="ppaction://hlinkfile"/>
              </a:rPr>
              <a:t>sec05/GenMethod2Demo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>
                <a:hlinkClick r:id="rId3" action="ppaction://hlinkfile"/>
              </a:rPr>
              <a:t>sec05/GenMethod3Demo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29" y="3133336"/>
            <a:ext cx="2496793" cy="93062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29" y="4343954"/>
            <a:ext cx="1516287" cy="6578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1" y="1548039"/>
            <a:ext cx="4884101" cy="108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7257"/>
      </p:ext>
    </p:extLst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제네릭 상속 및 타입 한정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21547" y="822960"/>
            <a:ext cx="8508560" cy="5774392"/>
          </a:xfrm>
        </p:spPr>
        <p:txBody>
          <a:bodyPr/>
          <a:lstStyle/>
          <a:p>
            <a:pPr lvl="0">
              <a:defRPr/>
            </a:pPr>
            <a:r>
              <a:rPr lang="ko-KR" altLang="en-US" b="0"/>
              <a:t>타입 한정</a:t>
            </a:r>
            <a:endParaRPr lang="ko-KR" altLang="en-US" b="0"/>
          </a:p>
          <a:p>
            <a:pPr lvl="1">
              <a:defRPr/>
            </a:pPr>
            <a:r>
              <a:rPr lang="ko-KR" altLang="en-US"/>
              <a:t>타입파라미터를 대체하는 구체적인 타입을 제한할 필요가 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예</a:t>
            </a:r>
            <a:r>
              <a:rPr lang="en-US" altLang="ko-KR"/>
              <a:t>&gt;</a:t>
            </a:r>
            <a:r>
              <a:rPr lang="ko-KR" altLang="en-US"/>
              <a:t> 숫자를 연산하는 제네릭메소드를 만들어야 하는 경우라면 대체타입으로 반드시 </a:t>
            </a:r>
            <a:r>
              <a:rPr lang="en-US" altLang="ko-KR"/>
              <a:t>Number</a:t>
            </a:r>
            <a:r>
              <a:rPr lang="ko-KR" altLang="en-US"/>
              <a:t> 또는 자식 클래스</a:t>
            </a:r>
            <a:r>
              <a:rPr lang="en-US" altLang="ko-KR"/>
              <a:t>(Byte, Short, Integer,Long, Double)</a:t>
            </a:r>
            <a:r>
              <a:rPr lang="ko-KR" altLang="en-US"/>
              <a:t>로 제한할 필요가 있다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이처럼 모든 타이브로 대체할 수 없고</a:t>
            </a:r>
            <a:r>
              <a:rPr lang="en-US" altLang="ko-KR"/>
              <a:t>,</a:t>
            </a:r>
            <a:r>
              <a:rPr lang="ko-KR" altLang="en-US"/>
              <a:t> 특정 타입과 자식 또는 구현 관계에 있는 타입만 대체할 수 있는 타입 파라미터를 제한된 타입 파라미터라고 함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en-US" altLang="ko-KR">
                <a:hlinkClick r:id="rId3" action="ppaction://hlinkfile"/>
              </a:rPr>
              <a:t>sec04/bound/BoundedTypeDemo</a:t>
            </a:r>
            <a:br>
              <a:rPr lang="ko-KR" altLang="en-US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61301" y="2635357"/>
            <a:ext cx="4530297" cy="9917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제네릭 상속 및 타입 한정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21547" y="822960"/>
            <a:ext cx="8508560" cy="5774392"/>
          </a:xfrm>
        </p:spPr>
        <p:txBody>
          <a:bodyPr/>
          <a:lstStyle/>
          <a:p>
            <a:pPr lvl="0">
              <a:defRPr/>
            </a:pPr>
            <a:r>
              <a:rPr lang="ko-KR" altLang="en-US" b="0"/>
              <a:t>와일드카드 타입 매개변수</a:t>
            </a:r>
            <a:endParaRPr lang="ko-KR" altLang="en-US" b="0"/>
          </a:p>
          <a:p>
            <a:pPr lvl="1">
              <a:defRPr/>
            </a:pPr>
            <a:r>
              <a:rPr lang="ko-KR" altLang="en-US"/>
              <a:t>제네릭타입을 인자값이나 리턴 타입으로 사용할 때 타입 매개변수로 </a:t>
            </a:r>
            <a:r>
              <a:rPr lang="en-US" altLang="ko-KR"/>
              <a:t>?(</a:t>
            </a:r>
            <a:r>
              <a:rPr lang="ko-KR" altLang="en-US"/>
              <a:t>화일드카드</a:t>
            </a:r>
            <a:r>
              <a:rPr lang="en-US" altLang="ko-KR"/>
              <a:t>)</a:t>
            </a:r>
            <a:r>
              <a:rPr lang="ko-KR" altLang="en-US"/>
              <a:t>를 사용할 수 있다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Student 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자식 클래스가 </a:t>
            </a:r>
            <a:r>
              <a:rPr lang="en-US" altLang="ko-KR"/>
              <a:t>HighschoolStudent, MiddleschoolStudent</a:t>
            </a:r>
            <a:r>
              <a:rPr lang="ko-KR" altLang="en-US"/>
              <a:t>인 경우 </a:t>
            </a:r>
            <a:r>
              <a:rPr lang="en-US" altLang="ko-KR"/>
              <a:t>Student</a:t>
            </a:r>
            <a:r>
              <a:rPr lang="ko-KR" altLang="en-US"/>
              <a:t>의 자식클래스만 가능하다록 한정하려면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리턴타입 메소드명</a:t>
            </a:r>
            <a:r>
              <a:rPr lang="en-US" altLang="ko-KR"/>
              <a:t>(</a:t>
            </a:r>
            <a:r>
              <a:rPr lang="ko-KR" altLang="en-US"/>
              <a:t>제테릭타입</a:t>
            </a:r>
            <a:r>
              <a:rPr lang="en-US" altLang="ko-KR"/>
              <a:t>&lt;?</a:t>
            </a:r>
            <a:r>
              <a:rPr lang="ko-KR" altLang="en-US"/>
              <a:t> </a:t>
            </a:r>
            <a:r>
              <a:rPr lang="en-US" altLang="ko-KR"/>
              <a:t>extends Student&gt; </a:t>
            </a:r>
            <a:r>
              <a:rPr lang="ko-KR" altLang="en-US"/>
              <a:t>변수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{</a:t>
            </a:r>
            <a:r>
              <a:rPr lang="ko-KR" altLang="en-US"/>
              <a:t> </a:t>
            </a:r>
            <a:r>
              <a:rPr lang="en-US" altLang="ko-KR"/>
              <a:t>...</a:t>
            </a:r>
            <a:r>
              <a:rPr lang="ko-KR" altLang="en-US"/>
              <a:t> </a:t>
            </a:r>
            <a:r>
              <a:rPr lang="en-US" altLang="ko-KR"/>
              <a:t>}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Worker</a:t>
            </a:r>
            <a:r>
              <a:rPr lang="ko-KR" altLang="en-US"/>
              <a:t>의 부모 클래스인 </a:t>
            </a:r>
            <a:r>
              <a:rPr lang="en-US" altLang="ko-KR"/>
              <a:t>Person </a:t>
            </a:r>
            <a:r>
              <a:rPr lang="ko-KR" altLang="en-US"/>
              <a:t>만</a:t>
            </a:r>
            <a:r>
              <a:rPr lang="en-US" altLang="ko-KR"/>
              <a:t> </a:t>
            </a:r>
            <a:r>
              <a:rPr lang="ko-KR" altLang="en-US"/>
              <a:t>가능하도록</a:t>
            </a:r>
            <a:r>
              <a:rPr lang="en-US" altLang="ko-KR"/>
              <a:t> </a:t>
            </a:r>
            <a:r>
              <a:rPr lang="ko-KR" altLang="en-US"/>
              <a:t>한정하려면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리턴타입 메소드명</a:t>
            </a:r>
            <a:r>
              <a:rPr lang="en-US" altLang="ko-KR"/>
              <a:t>(</a:t>
            </a:r>
            <a:r>
              <a:rPr lang="ko-KR" altLang="en-US"/>
              <a:t>제테릭타입</a:t>
            </a:r>
            <a:r>
              <a:rPr lang="en-US" altLang="ko-KR"/>
              <a:t>&lt;?</a:t>
            </a:r>
            <a:r>
              <a:rPr lang="ko-KR" altLang="en-US"/>
              <a:t> </a:t>
            </a:r>
            <a:r>
              <a:rPr lang="en-US" altLang="ko-KR"/>
              <a:t>super Worker&gt; </a:t>
            </a:r>
            <a:r>
              <a:rPr lang="ko-KR" altLang="en-US"/>
              <a:t>변수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{</a:t>
            </a:r>
            <a:r>
              <a:rPr lang="ko-KR" altLang="en-US"/>
              <a:t> </a:t>
            </a:r>
            <a:r>
              <a:rPr lang="en-US" altLang="ko-KR"/>
              <a:t>...</a:t>
            </a:r>
            <a:r>
              <a:rPr lang="ko-KR" altLang="en-US"/>
              <a:t> </a:t>
            </a:r>
            <a:r>
              <a:rPr lang="en-US" altLang="ko-KR"/>
              <a:t>} </a:t>
            </a:r>
            <a:r>
              <a:rPr lang="ko-KR" altLang="en-US"/>
              <a:t>와</a:t>
            </a:r>
            <a:r>
              <a:rPr lang="en-US" altLang="ko-KR"/>
              <a:t> </a:t>
            </a:r>
            <a:r>
              <a:rPr lang="ko-KR" altLang="en-US"/>
              <a:t>같이 선언할 수 있다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br>
              <a:rPr lang="ko-KR" altLang="en-US"/>
            </a:b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08528" y="1778000"/>
            <a:ext cx="4484461" cy="22951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종류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일반 예외와 실행 예외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5061" y="1739622"/>
            <a:ext cx="6600921" cy="44334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81816" y="2523164"/>
            <a:ext cx="307270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</a:rPr>
              <a:t>Throwable</a:t>
            </a:r>
            <a:r>
              <a:rPr lang="ko-KR" altLang="en-US" sz="1200">
                <a:solidFill>
                  <a:srgbClr val="ff0000"/>
                </a:solidFill>
              </a:rPr>
              <a:t>은 인터페이스가 아니라 클래스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2896466" y="3253220"/>
            <a:ext cx="5178136" cy="2987387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Exception(</a:t>
            </a:r>
            <a:r>
              <a:rPr lang="ko-KR" altLang="en-US"/>
              <a:t>예외</a:t>
            </a:r>
            <a:r>
              <a:rPr lang="en-US" altLang="ko-KR"/>
              <a:t>)</a:t>
            </a:r>
            <a:r>
              <a:rPr lang="ko-KR" altLang="en-US"/>
              <a:t> 중심의 상속계층도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일반예외</a:t>
            </a:r>
            <a:r>
              <a:rPr lang="en-US" altLang="ko-KR"/>
              <a:t>(Exception)</a:t>
            </a:r>
            <a:r>
              <a:rPr lang="ko-KR" altLang="en-US"/>
              <a:t>클래스 </a:t>
            </a:r>
            <a:r>
              <a:rPr lang="en-US" altLang="ko-KR"/>
              <a:t>:</a:t>
            </a:r>
            <a:r>
              <a:rPr lang="ko-KR" altLang="en-US"/>
              <a:t> 사용자의 실수와 같은 외적인 요인에 의해 발생하는 예외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실행예외</a:t>
            </a:r>
            <a:r>
              <a:rPr lang="en-US" altLang="ko-KR"/>
              <a:t>(RuntimeException)</a:t>
            </a:r>
            <a:r>
              <a:rPr lang="ko-KR" altLang="en-US"/>
              <a:t>클래스 </a:t>
            </a:r>
            <a:r>
              <a:rPr lang="en-US" altLang="ko-KR"/>
              <a:t>:</a:t>
            </a:r>
            <a:r>
              <a:rPr lang="ko-KR" altLang="en-US"/>
              <a:t> 프로그래머의 실수로 발생하는 예외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34284" y="1821583"/>
            <a:ext cx="6407627" cy="45743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RuntimeException(</a:t>
            </a:r>
            <a:r>
              <a:rPr lang="ko-KR" altLang="en-US"/>
              <a:t>실행 예외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예외가 발생하면 </a:t>
            </a:r>
            <a:r>
              <a:rPr lang="en-US" altLang="ko-KR"/>
              <a:t>JVM</a:t>
            </a:r>
            <a:r>
              <a:rPr lang="ko-KR" altLang="en-US"/>
              <a:t>은 해당하는 실행 예외 객체를 생성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실행 예외는 컴파일러가 예외 처리 여부를 확인하지 않음</a:t>
            </a:r>
            <a:r>
              <a:rPr lang="en-US" altLang="ko-KR"/>
              <a:t>. </a:t>
            </a:r>
            <a:r>
              <a:rPr lang="ko-KR" altLang="en-US"/>
              <a:t>따라서 개발자가 예외 처리 코드의 추가 여부를 결정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대표적인 실행 예외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예제</a:t>
            </a:r>
            <a:endParaRPr lang="ko-KR" altLang="en-US"/>
          </a:p>
          <a:p>
            <a:pPr lvl="2">
              <a:defRPr/>
            </a:pPr>
            <a:r>
              <a:rPr lang="en-US" altLang="ko-KR">
                <a:hlinkClick r:id="rId3" action="ppaction://hlinkfile"/>
              </a:rPr>
              <a:t>sec01/UnChecked1Demo</a:t>
            </a:r>
            <a:endParaRPr lang="en-US" altLang="ko-KR"/>
          </a:p>
          <a:p>
            <a:pPr lvl="2">
              <a:defRPr/>
            </a:pPr>
            <a:r>
              <a:rPr lang="en-US" altLang="ko-KR">
                <a:hlinkClick r:id="rId4" action="ppaction://hlinkfile"/>
              </a:rPr>
              <a:t>sec01/UnChecked2Demo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35624" y="2418363"/>
            <a:ext cx="6437631" cy="2315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일반 예외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컴파일러는 발생할 가능성을 발견하면 컴파일 오류를 발생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개발자는 예외 처리 코드를 반드시 추가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대표적인 일반 예외 예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en-US" altLang="ko-KR">
                <a:hlinkClick r:id="rId3" action="ppaction://hlinkfile"/>
              </a:rPr>
              <a:t>sec01/CheckedDemo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6446" y="2239531"/>
            <a:ext cx="5641466" cy="2081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예외 처리</a:t>
            </a:r>
            <a:r>
              <a:rPr lang="en-US" altLang="ko-KR">
                <a:solidFill>
                  <a:srgbClr val="ff0000"/>
                </a:solidFill>
              </a:rPr>
              <a:t>(Exception handling)</a:t>
            </a:r>
            <a:r>
              <a:rPr lang="ko-KR" altLang="en-US">
                <a:solidFill>
                  <a:srgbClr val="ff0000"/>
                </a:solidFill>
              </a:rPr>
              <a:t> 방법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예외처리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Exception handling</a:t>
            </a:r>
            <a:endParaRPr lang="en-US" altLang="ko-KR"/>
          </a:p>
          <a:p>
            <a:pPr lvl="1">
              <a:defRPr/>
            </a:pPr>
            <a:r>
              <a:rPr lang="ko-KR" altLang="en-US" b="1"/>
              <a:t>정의 </a:t>
            </a:r>
            <a:r>
              <a:rPr lang="en-US" altLang="ko-KR" b="1"/>
              <a:t>:</a:t>
            </a:r>
            <a:r>
              <a:rPr lang="ko-KR" altLang="en-US"/>
              <a:t> 프로그램</a:t>
            </a:r>
            <a:r>
              <a:rPr lang="en-US" altLang="ko-KR"/>
              <a:t> </a:t>
            </a:r>
            <a:r>
              <a:rPr lang="ko-KR" altLang="en-US"/>
              <a:t>실행 시 발생할 수 있는 예외의 발생에 대비한 코드를 작성하는 것</a:t>
            </a:r>
            <a:endParaRPr lang="ko-KR" altLang="en-US"/>
          </a:p>
          <a:p>
            <a:pPr lvl="1">
              <a:defRPr/>
            </a:pPr>
            <a:r>
              <a:rPr lang="ko-KR" altLang="en-US" b="1"/>
              <a:t>목적 </a:t>
            </a:r>
            <a:r>
              <a:rPr lang="en-US" altLang="ko-KR" b="1"/>
              <a:t>:</a:t>
            </a:r>
            <a:r>
              <a:rPr lang="ko-KR" altLang="en-US" b="1"/>
              <a:t> </a:t>
            </a:r>
            <a:r>
              <a:rPr lang="ko-KR" altLang="en-US"/>
              <a:t>프로그램의 비정상 종료를 막고</a:t>
            </a:r>
            <a:r>
              <a:rPr lang="en-US" altLang="ko-KR"/>
              <a:t>,</a:t>
            </a:r>
            <a:r>
              <a:rPr lang="ko-KR" altLang="en-US"/>
              <a:t> 정상적인 실행상태를 유지하는 것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두 가지 방법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예외 잡아 처리하기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예외 떠넘기기</a:t>
            </a:r>
            <a:endParaRPr lang="ko-KR" altLang="en-US"/>
          </a:p>
          <a:p>
            <a:pPr lvl="1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 처리</a:t>
            </a:r>
            <a:r>
              <a:rPr lang="en-US" altLang="ko-KR"/>
              <a:t>(Exception handling)</a:t>
            </a:r>
            <a:r>
              <a:rPr lang="ko-KR" altLang="en-US"/>
              <a:t>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 잡아 처리하기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5387" y="1422553"/>
            <a:ext cx="5911490" cy="32160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 처리</a:t>
            </a:r>
            <a:r>
              <a:rPr lang="en-US" altLang="ko-KR"/>
              <a:t>(Exception handling)</a:t>
            </a:r>
            <a:r>
              <a:rPr lang="ko-KR" altLang="en-US"/>
              <a:t>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 잡아 처리하기</a:t>
            </a:r>
            <a:endParaRPr lang="ko-KR" altLang="en-US"/>
          </a:p>
          <a:p>
            <a:pPr lvl="1">
              <a:defRPr/>
            </a:pPr>
            <a:r>
              <a:rPr lang="en-US" altLang="ko-KR" b="1"/>
              <a:t>catch </a:t>
            </a:r>
            <a:r>
              <a:rPr lang="ko-KR" altLang="en-US" b="1"/>
              <a:t>블록의 순서도 중요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if</a:t>
            </a:r>
            <a:r>
              <a:rPr lang="ko-KR" altLang="en-US"/>
              <a:t>문이나 </a:t>
            </a:r>
            <a:r>
              <a:rPr lang="en-US" altLang="ko-KR"/>
              <a:t>for</a:t>
            </a:r>
            <a:r>
              <a:rPr lang="ko-KR" altLang="en-US"/>
              <a:t>문과 달리 </a:t>
            </a:r>
            <a:r>
              <a:rPr lang="en-US" altLang="ko-KR"/>
              <a:t>{</a:t>
            </a:r>
            <a:r>
              <a:rPr lang="ko-KR" altLang="en-US"/>
              <a:t> </a:t>
            </a:r>
            <a:r>
              <a:rPr lang="en-US" altLang="ko-KR"/>
              <a:t>}</a:t>
            </a:r>
            <a:r>
              <a:rPr lang="ko-KR" altLang="en-US"/>
              <a:t> 를</a:t>
            </a:r>
            <a:r>
              <a:rPr lang="en-US" altLang="ko-KR"/>
              <a:t> </a:t>
            </a:r>
            <a:r>
              <a:rPr lang="ko-KR" altLang="en-US"/>
              <a:t>생략할 수 없음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1)</a:t>
            </a:r>
            <a:r>
              <a:rPr lang="ko-KR" altLang="en-US"/>
              <a:t> </a:t>
            </a:r>
            <a:r>
              <a:rPr lang="en-US" altLang="ko-KR"/>
              <a:t>try</a:t>
            </a:r>
            <a:r>
              <a:rPr lang="ko-KR" altLang="en-US"/>
              <a:t>블록 내에서 예외가 발생한 경우</a:t>
            </a: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발생한 예외와 일치하는 </a:t>
            </a:r>
            <a:r>
              <a:rPr lang="en-US" altLang="ko-KR"/>
              <a:t>catch</a:t>
            </a:r>
            <a:r>
              <a:rPr lang="ko-KR" altLang="en-US"/>
              <a:t> 블록이 있는지 확인</a:t>
            </a: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일치하는 </a:t>
            </a:r>
            <a:r>
              <a:rPr lang="en-US" altLang="ko-KR"/>
              <a:t>catch</a:t>
            </a:r>
            <a:r>
              <a:rPr lang="ko-KR" altLang="en-US"/>
              <a:t>블록내의 문장 수행 후 전체 </a:t>
            </a:r>
            <a:r>
              <a:rPr lang="en-US" altLang="ko-KR"/>
              <a:t>try-catch</a:t>
            </a:r>
            <a:r>
              <a:rPr lang="ko-KR" altLang="en-US"/>
              <a:t>문을 빠져나가서 그 다음 문장을 계속 수행</a:t>
            </a:r>
            <a:r>
              <a:rPr lang="en-US" altLang="ko-KR"/>
              <a:t>.</a:t>
            </a:r>
            <a:endParaRPr lang="en-US" altLang="ko-KR"/>
          </a:p>
          <a:p>
            <a:pPr marL="266700" lvl="1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일치하는 </a:t>
            </a:r>
            <a:r>
              <a:rPr lang="en-US" altLang="ko-KR"/>
              <a:t>catch</a:t>
            </a:r>
            <a:r>
              <a:rPr lang="ko-KR" altLang="en-US"/>
              <a:t>블록을</a:t>
            </a:r>
            <a:r>
              <a:rPr lang="en-US" altLang="ko-KR"/>
              <a:t> </a:t>
            </a:r>
            <a:r>
              <a:rPr lang="ko-KR" altLang="en-US"/>
              <a:t>찾지 못하면</a:t>
            </a:r>
            <a:r>
              <a:rPr lang="en-US" altLang="ko-KR"/>
              <a:t>,</a:t>
            </a:r>
            <a:r>
              <a:rPr lang="ko-KR" altLang="en-US"/>
              <a:t> 예외는 처리되지 못함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2)</a:t>
            </a:r>
            <a:r>
              <a:rPr lang="ko-KR" altLang="en-US"/>
              <a:t> </a:t>
            </a:r>
            <a:r>
              <a:rPr lang="en-US" altLang="ko-KR"/>
              <a:t>try</a:t>
            </a:r>
            <a:r>
              <a:rPr lang="ko-KR" altLang="en-US"/>
              <a:t>블록 내에서 예외가 발생하지 않는 경우</a:t>
            </a: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catch</a:t>
            </a:r>
            <a:r>
              <a:rPr lang="ko-KR" altLang="en-US"/>
              <a:t> 블록을 거치지 않고 전체 </a:t>
            </a:r>
            <a:r>
              <a:rPr lang="en-US" altLang="ko-KR"/>
              <a:t>try-catch</a:t>
            </a:r>
            <a:r>
              <a:rPr lang="ko-KR" altLang="en-US"/>
              <a:t> 문을 빠져나가서 수행을 계속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3890" y="2028523"/>
            <a:ext cx="5306165" cy="23815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14525" y="820707"/>
            <a:ext cx="4062776" cy="20002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1063</ep:Words>
  <ep:PresentationFormat>화면 슬라이드 쇼(4:3)</ep:PresentationFormat>
  <ep:Paragraphs>221</ep:Paragraphs>
  <ep:Slides>29</ep:Slides>
  <ep:Notes>18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ep:HeadingPairs>
  <ep:TitlesOfParts>
    <vt:vector size="30" baseType="lpstr">
      <vt:lpstr>2_Office 테마</vt:lpstr>
      <vt:lpstr>예외처리 및 제네릭 프로그래밍</vt:lpstr>
      <vt:lpstr>예외</vt:lpstr>
      <vt:lpstr>예외</vt:lpstr>
      <vt:lpstr>예외</vt:lpstr>
      <vt:lpstr>예외</vt:lpstr>
      <vt:lpstr>예외</vt:lpstr>
      <vt:lpstr>예외 처리(Exception handling) 방법</vt:lpstr>
      <vt:lpstr>예외 처리(Exception handling) 방법</vt:lpstr>
      <vt:lpstr>예외 처리(Exception handling) 방법</vt:lpstr>
      <vt:lpstr>예외 처리(Exception handling) 방법</vt:lpstr>
      <vt:lpstr>예외 처리(Exception handling) 방법</vt:lpstr>
      <vt:lpstr>예외 처리(Exception handling) 방법</vt:lpstr>
      <vt:lpstr>예외 처리(Exception handling) 방법</vt:lpstr>
      <vt:lpstr>예외 처리(Exception handling) 방법</vt:lpstr>
      <vt:lpstr>예외 처리 방법</vt:lpstr>
      <vt:lpstr>예외 처리 방법</vt:lpstr>
      <vt:lpstr>제네릭 타입</vt:lpstr>
      <vt:lpstr>제네릭 타입</vt:lpstr>
      <vt:lpstr>제네릭 타입</vt:lpstr>
      <vt:lpstr>제네릭 타입</vt:lpstr>
      <vt:lpstr>제네릭 타입</vt:lpstr>
      <vt:lpstr>제네릭 타입</vt:lpstr>
      <vt:lpstr>제네릭 상속 및 타입 한정</vt:lpstr>
      <vt:lpstr>제네릭 상속 및 타입 한정</vt:lpstr>
      <vt:lpstr>제네릭 메서드</vt:lpstr>
      <vt:lpstr>제네릭 메서드</vt:lpstr>
      <vt:lpstr>제네릭 메서드</vt:lpstr>
      <vt:lpstr>제네릭 상속 및 타입 한정</vt:lpstr>
      <vt:lpstr>제네릭 상속 및 타입 한정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2017-01-09T05:29:11.000</dcterms:created>
  <dc:creator>amiga</dc:creator>
  <cp:lastModifiedBy>kate</cp:lastModifiedBy>
  <dcterms:modified xsi:type="dcterms:W3CDTF">2023-01-11T22:11:55.222</dcterms:modified>
  <cp:revision>374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