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9"/>
  </p:notesMasterIdLst>
  <p:sldIdLst>
    <p:sldId id="462" r:id="rId2"/>
    <p:sldId id="380" r:id="rId3"/>
    <p:sldId id="434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77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6" clrIdx="0">
    <p:extLst>
      <p:ext uri="{19B8F6BF-5375-455C-9EA6-DF929625EA0E}">
        <p15:presenceInfo xmlns:p15="http://schemas.microsoft.com/office/powerpoint/2012/main" userId="ami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F62"/>
    <a:srgbClr val="242424"/>
    <a:srgbClr val="728574"/>
    <a:srgbClr val="F2F2F2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0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9EC8-2009-4890-843E-AC122F09E04A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D2F9-49A2-419E-BD07-AF9D3DB1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4" y="6580257"/>
            <a:ext cx="1234777" cy="1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7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806454"/>
            <a:ext cx="2339752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806454"/>
            <a:ext cx="233975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806454"/>
            <a:ext cx="2339752" cy="0"/>
          </a:xfrm>
          <a:prstGeom prst="line">
            <a:avLst/>
          </a:prstGeom>
          <a:ln w="381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806454"/>
            <a:ext cx="233975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327378" y="879484"/>
            <a:ext cx="8421086" cy="5597511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4" y="6580257"/>
            <a:ext cx="1234777" cy="1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 Box 4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03076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1" r:id="rId2"/>
    <p:sldLayoutId id="2147483679" r:id="rId3"/>
    <p:sldLayoutId id="2147483680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src/chap10/sec03/PredicateDemo.java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src/chap10/sec03/Consumer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src/chap10/sec03/SupplierDemo.java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src/chap10/sec03/Function2Demo.java" TargetMode="External"/><Relationship Id="rId7" Type="http://schemas.openxmlformats.org/officeDocument/2006/relationships/image" Target="../media/image28.png"/><Relationship Id="rId2" Type="http://schemas.openxmlformats.org/officeDocument/2006/relationships/hyperlink" Target="src/chap10/sec03/Function1Demo.java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src/chap10/sec03/Operator2Demo.java" TargetMode="External"/><Relationship Id="rId7" Type="http://schemas.openxmlformats.org/officeDocument/2006/relationships/image" Target="../media/image32.png"/><Relationship Id="rId2" Type="http://schemas.openxmlformats.org/officeDocument/2006/relationships/hyperlink" Target="src/chap10/sec03/Operator1Demo.java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src/chap10/sec03/Comparator2Demo.java" TargetMode="External"/><Relationship Id="rId2" Type="http://schemas.openxmlformats.org/officeDocument/2006/relationships/hyperlink" Target="src/chap10/sec03/Comparator1Demo.java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src/chap10/sec01/etc/ComparableDemo.java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src/chap10/sec01/ComparableDemo.java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src/chap10/sec01/Comparator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src/chap10/sec01/Lambda2Demo.java" TargetMode="External"/><Relationship Id="rId2" Type="http://schemas.openxmlformats.org/officeDocument/2006/relationships/hyperlink" Target="src/chap10/sec01/Lambda1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src/chap10/sec01/ConstructorRefDemo.java" TargetMode="External"/><Relationship Id="rId2" Type="http://schemas.openxmlformats.org/officeDocument/2006/relationships/hyperlink" Target="src/chap10/sec01/MethodRef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src/chap10/sec02/UseThisDemo.java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src/chap10/sec02/CarConsumer.java" TargetMode="External"/><Relationship Id="rId7" Type="http://schemas.openxmlformats.org/officeDocument/2006/relationships/image" Target="../media/image13.png"/><Relationship Id="rId2" Type="http://schemas.openxmlformats.org/officeDocument/2006/relationships/hyperlink" Target="src/chap10/sec02/CarPredicate.java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hyperlink" Target="src/chap10/sec02/CarDemo.java" TargetMode="External"/><Relationship Id="rId4" Type="http://schemas.openxmlformats.org/officeDocument/2006/relationships/hyperlink" Target="src/chap10/sec02/Car.ja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람다식과</a:t>
            </a:r>
            <a:br>
              <a:rPr lang="en-US" altLang="ko-KR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함수형 인터페이스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예제 소스 코드는 파일과 연결되어 있습니다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editplus</a:t>
            </a:r>
            <a:r>
              <a:rPr lang="en-US" altLang="ko-KR" dirty="0"/>
              <a:t>(</a:t>
            </a:r>
            <a:r>
              <a:rPr lang="ko-KR" altLang="en-US" dirty="0"/>
              <a:t>유료</a:t>
            </a:r>
            <a:r>
              <a:rPr lang="en-US" altLang="ko-KR" dirty="0"/>
              <a:t>), notepad++(</a:t>
            </a:r>
            <a:r>
              <a:rPr lang="ko-KR" altLang="en-US" dirty="0"/>
              <a:t>무료</a:t>
            </a:r>
            <a:r>
              <a:rPr lang="en-US" altLang="ko-KR" dirty="0"/>
              <a:t>)</a:t>
            </a:r>
            <a:r>
              <a:rPr lang="ko-KR" altLang="en-US" dirty="0"/>
              <a:t>와 같은 편집 도구를 미리 설치하여  </a:t>
            </a:r>
            <a:r>
              <a:rPr lang="en-US" altLang="ko-KR" dirty="0"/>
              <a:t>PPT</a:t>
            </a:r>
            <a:r>
              <a:rPr lang="ko-KR" altLang="en-US" dirty="0"/>
              <a:t>를 슬라이드 쇼로 진행할 때 소스 파일과 연결하여 보면 강의하실 때 편리합니다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0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함수형 인터페이스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함수형 인터페이스</a:t>
            </a:r>
            <a:endParaRPr lang="en-US" altLang="ko-KR" dirty="0"/>
          </a:p>
          <a:p>
            <a:pPr lvl="1"/>
            <a:r>
              <a:rPr lang="ko-KR" altLang="en-US" dirty="0"/>
              <a:t>의미 </a:t>
            </a:r>
            <a:r>
              <a:rPr lang="en-US" altLang="ko-KR" dirty="0"/>
              <a:t>: </a:t>
            </a:r>
            <a:r>
              <a:rPr lang="ko-KR" altLang="en-US" dirty="0"/>
              <a:t>추상 메서드가 </a:t>
            </a:r>
            <a:r>
              <a:rPr lang="en-US" altLang="ko-KR" dirty="0"/>
              <a:t>1</a:t>
            </a:r>
            <a:r>
              <a:rPr lang="ko-KR" altLang="en-US" dirty="0"/>
              <a:t>개만 있는 인터페이스 </a:t>
            </a:r>
            <a:endParaRPr lang="en-US" altLang="ko-KR" dirty="0"/>
          </a:p>
          <a:p>
            <a:pPr lvl="1"/>
            <a:r>
              <a:rPr lang="ko-KR" altLang="en-US" dirty="0"/>
              <a:t>분류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java.util.function</a:t>
            </a:r>
            <a:r>
              <a:rPr lang="en-US" altLang="ko-KR" dirty="0"/>
              <a:t> </a:t>
            </a:r>
            <a:r>
              <a:rPr lang="ko-KR" altLang="en-US" dirty="0"/>
              <a:t>패키지가 제공하는 함수형 인터페이스 종류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이외에도 </a:t>
            </a:r>
            <a:r>
              <a:rPr lang="en-US" altLang="ko-KR" dirty="0" err="1"/>
              <a:t>BiPredicate</a:t>
            </a:r>
            <a:r>
              <a:rPr lang="ko-KR" altLang="en-US" dirty="0"/>
              <a:t>와 같은 다양한 변종도 있음</a:t>
            </a:r>
            <a:endParaRPr lang="en-US" altLang="ko-KR" dirty="0"/>
          </a:p>
          <a:p>
            <a:pPr lvl="1"/>
            <a:r>
              <a:rPr lang="en-US" altLang="ko-KR" dirty="0" err="1"/>
              <a:t>java.util.function</a:t>
            </a:r>
            <a:r>
              <a:rPr lang="en-US" altLang="ko-KR" dirty="0"/>
              <a:t> </a:t>
            </a:r>
            <a:r>
              <a:rPr lang="ko-KR" altLang="en-US" dirty="0"/>
              <a:t>패키지가 제공하는 함수형 인터페이스는 추상 메서드 외 다양한 디폴트 메서드나 정적 메서드도 제공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37" y="1999392"/>
            <a:ext cx="4291132" cy="5256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36" y="3261801"/>
            <a:ext cx="6312507" cy="183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90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함수형 인터페이스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Predicate </a:t>
            </a:r>
            <a:r>
              <a:rPr lang="ko-KR" altLang="en-US" b="0" dirty="0"/>
              <a:t>인터페이스 유형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Bi, Double, </a:t>
            </a:r>
            <a:r>
              <a:rPr lang="en-US" altLang="ko-KR" dirty="0" err="1"/>
              <a:t>Int</a:t>
            </a:r>
            <a:r>
              <a:rPr lang="en-US" altLang="ko-KR" dirty="0"/>
              <a:t>, Long</a:t>
            </a:r>
            <a:r>
              <a:rPr lang="ko-KR" altLang="en-US" dirty="0"/>
              <a:t>을 </a:t>
            </a:r>
            <a:r>
              <a:rPr lang="ko-KR" altLang="en-US" dirty="0" err="1"/>
              <a:t>접두어로</a:t>
            </a:r>
            <a:r>
              <a:rPr lang="ko-KR" altLang="en-US" dirty="0"/>
              <a:t> 붙인 변종이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Predicate </a:t>
            </a:r>
            <a:r>
              <a:rPr lang="ko-KR" altLang="en-US" dirty="0"/>
              <a:t>유형은 다음과 같이 정의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PredicateDemo</a:t>
            </a:r>
            <a:r>
              <a:rPr lang="ko-KR" altLang="en-US" dirty="0"/>
              <a:t> </a:t>
            </a:r>
            <a:br>
              <a:rPr lang="ko-KR" altLang="en-US" dirty="0"/>
            </a:br>
            <a:r>
              <a:rPr lang="ko-KR" altLang="en-US" dirty="0"/>
              <a:t> </a:t>
            </a:r>
            <a:br>
              <a:rPr lang="ko-KR" altLang="en-US" dirty="0"/>
            </a:br>
            <a:r>
              <a:rPr lang="ko-KR" altLang="en-US" dirty="0"/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89" y="1445263"/>
            <a:ext cx="3410426" cy="771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89" y="3195682"/>
            <a:ext cx="6163535" cy="3143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54" y="4037041"/>
            <a:ext cx="1495634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54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함수형 인터페이스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Consumer </a:t>
            </a:r>
            <a:r>
              <a:rPr lang="ko-KR" altLang="en-US" b="0" dirty="0"/>
              <a:t>인터페이스 유형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Bi, Double, </a:t>
            </a:r>
            <a:r>
              <a:rPr lang="en-US" altLang="ko-KR" dirty="0" err="1"/>
              <a:t>Int</a:t>
            </a:r>
            <a:r>
              <a:rPr lang="en-US" altLang="ko-KR" dirty="0"/>
              <a:t>, Long, </a:t>
            </a:r>
            <a:r>
              <a:rPr lang="en-US" altLang="ko-KR" dirty="0" err="1"/>
              <a:t>ObjDouble</a:t>
            </a:r>
            <a:r>
              <a:rPr lang="en-US" altLang="ko-KR" dirty="0"/>
              <a:t>, </a:t>
            </a:r>
            <a:r>
              <a:rPr lang="en-US" altLang="ko-KR" dirty="0" err="1"/>
              <a:t>ObjInt</a:t>
            </a:r>
            <a:r>
              <a:rPr lang="en-US" altLang="ko-KR" dirty="0"/>
              <a:t>, </a:t>
            </a:r>
            <a:r>
              <a:rPr lang="en-US" altLang="ko-KR" dirty="0" err="1"/>
              <a:t>ObjLong</a:t>
            </a:r>
            <a:r>
              <a:rPr lang="ko-KR" altLang="en-US" dirty="0"/>
              <a:t>를 </a:t>
            </a:r>
            <a:r>
              <a:rPr lang="ko-KR" altLang="en-US" dirty="0" err="1"/>
              <a:t>접두어로</a:t>
            </a:r>
            <a:r>
              <a:rPr lang="ko-KR" altLang="en-US" dirty="0"/>
              <a:t> 붙인 변종이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Consumer </a:t>
            </a:r>
            <a:r>
              <a:rPr lang="ko-KR" altLang="en-US" dirty="0"/>
              <a:t>유형은 다음과 같이 정의 </a:t>
            </a:r>
            <a:br>
              <a:rPr lang="ko-KR" altLang="en-US" dirty="0"/>
            </a:br>
            <a:br>
              <a:rPr lang="ko-KR" altLang="en-US" dirty="0"/>
            </a:b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ConsumerDemo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678" y="3079734"/>
            <a:ext cx="675582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Consumer&lt;T&gt; c = t -&gt; { T </a:t>
            </a:r>
            <a:r>
              <a:rPr lang="ko-KR" altLang="en-US" sz="1400" dirty="0"/>
              <a:t>타입 </a:t>
            </a:r>
            <a:r>
              <a:rPr lang="en-US" altLang="ko-KR" sz="1400" dirty="0"/>
              <a:t>t </a:t>
            </a:r>
            <a:r>
              <a:rPr lang="ko-KR" altLang="en-US" sz="1400" dirty="0"/>
              <a:t>객체를 사용한 후 </a:t>
            </a:r>
            <a:r>
              <a:rPr lang="en-US" altLang="ko-KR" sz="1400" dirty="0"/>
              <a:t>void</a:t>
            </a:r>
            <a:r>
              <a:rPr lang="ko-KR" altLang="en-US" sz="1400" dirty="0"/>
              <a:t>를 반환하는 </a:t>
            </a:r>
            <a:r>
              <a:rPr lang="ko-KR" altLang="en-US" sz="1400" dirty="0" err="1"/>
              <a:t>실행문</a:t>
            </a:r>
            <a:r>
              <a:rPr lang="en-US" altLang="ko-KR" sz="1400" dirty="0"/>
              <a:t>; };</a:t>
            </a:r>
            <a:r>
              <a:rPr lang="ko-KR" altLang="en-US" sz="1400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77" y="1378813"/>
            <a:ext cx="3124636" cy="7811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85" y="3849591"/>
            <a:ext cx="3391373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86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함수형 인터페이스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Supplier </a:t>
            </a:r>
            <a:r>
              <a:rPr lang="ko-KR" altLang="en-US" b="0" dirty="0"/>
              <a:t>인터페이스 유형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Double,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등을 </a:t>
            </a:r>
            <a:r>
              <a:rPr lang="ko-KR" altLang="en-US" dirty="0" err="1"/>
              <a:t>접두어로</a:t>
            </a:r>
            <a:r>
              <a:rPr lang="ko-KR" altLang="en-US" dirty="0"/>
              <a:t> 붙인 변종이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Supplier </a:t>
            </a:r>
            <a:r>
              <a:rPr lang="ko-KR" altLang="en-US" dirty="0"/>
              <a:t>유형은 다음과 같이 정의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SupplierDemo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18" y="1474442"/>
            <a:ext cx="2819794" cy="771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23" y="3047802"/>
            <a:ext cx="4763165" cy="3429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776" y="3678239"/>
            <a:ext cx="3400900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19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함수형 인터페이스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Function </a:t>
            </a:r>
            <a:r>
              <a:rPr lang="ko-KR" altLang="en-US" b="0" dirty="0"/>
              <a:t>인터페이스 유형</a:t>
            </a:r>
            <a:r>
              <a:rPr lang="ko-KR" altLang="en-US" dirty="0"/>
              <a:t> </a:t>
            </a:r>
            <a:br>
              <a:rPr lang="ko-KR" altLang="en-US" dirty="0"/>
            </a:br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pPr lvl="1"/>
            <a:r>
              <a:rPr lang="en-US" altLang="ko-KR" b="0" dirty="0"/>
              <a:t>Bi, Double, </a:t>
            </a:r>
            <a:r>
              <a:rPr lang="en-US" altLang="ko-KR" b="0" dirty="0" err="1"/>
              <a:t>IntToDouble</a:t>
            </a:r>
            <a:r>
              <a:rPr lang="en-US" altLang="ko-KR" b="0" dirty="0"/>
              <a:t>, </a:t>
            </a:r>
            <a:r>
              <a:rPr lang="en-US" altLang="ko-KR" b="0" dirty="0" err="1"/>
              <a:t>ToDoubleBi</a:t>
            </a:r>
            <a:r>
              <a:rPr lang="en-US" altLang="ko-KR" b="0" dirty="0"/>
              <a:t> </a:t>
            </a:r>
            <a:r>
              <a:rPr lang="ko-KR" altLang="en-US" b="0" dirty="0"/>
              <a:t>등을 </a:t>
            </a:r>
            <a:r>
              <a:rPr lang="ko-KR" altLang="en-US" b="0" dirty="0" err="1"/>
              <a:t>접두어로</a:t>
            </a:r>
            <a:r>
              <a:rPr lang="ko-KR" altLang="en-US" b="0" dirty="0"/>
              <a:t> 붙인 변종이 있다</a:t>
            </a:r>
            <a:r>
              <a:rPr lang="en-US" altLang="ko-KR" b="0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Function </a:t>
            </a:r>
            <a:r>
              <a:rPr lang="ko-KR" altLang="en-US" dirty="0"/>
              <a:t>유형은 다음과 같이 정의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sec03/Function1Demo</a:t>
            </a:r>
            <a:r>
              <a:rPr lang="en-US" altLang="ko-KR" dirty="0"/>
              <a:t>, </a:t>
            </a:r>
            <a:r>
              <a:rPr lang="en-US" altLang="ko-KR" dirty="0">
                <a:hlinkClick r:id="rId3" action="ppaction://hlinkfile"/>
              </a:rPr>
              <a:t>sec03/Function2Demo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18" y="1401430"/>
            <a:ext cx="3000794" cy="8002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29" y="3066853"/>
            <a:ext cx="6563641" cy="3048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01" y="4236907"/>
            <a:ext cx="1114013" cy="19709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42" y="4304019"/>
            <a:ext cx="5892002" cy="140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75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함수형 인터페이스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Operator </a:t>
            </a:r>
            <a:r>
              <a:rPr lang="ko-KR" altLang="en-US" b="0" dirty="0"/>
              <a:t>인터페이스 유형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0" dirty="0"/>
              <a:t>Operator</a:t>
            </a:r>
            <a:r>
              <a:rPr lang="ko-KR" altLang="en-US" b="0" dirty="0"/>
              <a:t>라는 인터페이스는 없고 </a:t>
            </a:r>
            <a:r>
              <a:rPr lang="en-US" altLang="ko-KR" b="0" dirty="0"/>
              <a:t>Binary, Unary, Double, </a:t>
            </a:r>
            <a:r>
              <a:rPr lang="en-US" altLang="ko-KR" b="0" dirty="0" err="1"/>
              <a:t>Int</a:t>
            </a:r>
            <a:r>
              <a:rPr lang="en-US" altLang="ko-KR" b="0" dirty="0"/>
              <a:t>, Long</a:t>
            </a:r>
            <a:r>
              <a:rPr lang="ko-KR" altLang="en-US" b="0" dirty="0"/>
              <a:t>을 </a:t>
            </a:r>
            <a:r>
              <a:rPr lang="ko-KR" altLang="en-US" b="0" dirty="0" err="1"/>
              <a:t>접두어로</a:t>
            </a:r>
            <a:r>
              <a:rPr lang="ko-KR" altLang="en-US" b="0" dirty="0"/>
              <a:t> 붙인 </a:t>
            </a:r>
            <a:r>
              <a:rPr lang="ko-KR" altLang="en-US" b="0" dirty="0" err="1"/>
              <a:t>변종만</a:t>
            </a:r>
            <a:r>
              <a:rPr lang="ko-KR" altLang="en-US" b="0" dirty="0"/>
              <a:t> 있다</a:t>
            </a:r>
            <a:r>
              <a:rPr lang="en-US" altLang="ko-KR" b="0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 err="1"/>
              <a:t>BinaryOperator</a:t>
            </a:r>
            <a:r>
              <a:rPr lang="en-US" altLang="ko-KR" dirty="0"/>
              <a:t> </a:t>
            </a:r>
            <a:r>
              <a:rPr lang="ko-KR" altLang="en-US" dirty="0"/>
              <a:t>인터페이스는 다음과 같이 정의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sec03/Operator1Demo</a:t>
            </a:r>
            <a:r>
              <a:rPr lang="en-US" altLang="ko-KR" dirty="0"/>
              <a:t>, </a:t>
            </a:r>
            <a:r>
              <a:rPr lang="en-US" altLang="ko-KR" dirty="0">
                <a:hlinkClick r:id="rId3" action="ppaction://hlinkfile"/>
              </a:rPr>
              <a:t>sec03/Operator2Demo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64" y="1414347"/>
            <a:ext cx="2943636" cy="7811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78" y="3092078"/>
            <a:ext cx="6811326" cy="3334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33" y="4017667"/>
            <a:ext cx="1496415" cy="16204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812" y="3916999"/>
            <a:ext cx="5557580" cy="233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34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함수형 인터페이스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Comparator </a:t>
            </a:r>
            <a:r>
              <a:rPr lang="ko-KR" altLang="en-US" dirty="0"/>
              <a:t>인터페이스</a:t>
            </a:r>
            <a:endParaRPr lang="en-US" altLang="ko-KR" dirty="0"/>
          </a:p>
          <a:p>
            <a:pPr lvl="1"/>
            <a:r>
              <a:rPr lang="ko-KR" altLang="en-US" dirty="0"/>
              <a:t>객체에 순서를 정하기 위하여 사용되는 함수형 인터페이스</a:t>
            </a:r>
            <a:endParaRPr lang="en-US" altLang="ko-KR" dirty="0"/>
          </a:p>
          <a:p>
            <a:pPr lvl="1"/>
            <a:r>
              <a:rPr lang="en-US" altLang="ko-KR" dirty="0"/>
              <a:t>compare( )</a:t>
            </a:r>
            <a:r>
              <a:rPr lang="ko-KR" altLang="en-US" dirty="0"/>
              <a:t>라는 추상 메서드 외에도 유용한 정적 메서드와 디폴트 메서드를 제공하며</a:t>
            </a:r>
            <a:r>
              <a:rPr lang="en-US" altLang="ko-KR" dirty="0"/>
              <a:t>, </a:t>
            </a:r>
            <a:r>
              <a:rPr lang="ko-KR" altLang="en-US" dirty="0"/>
              <a:t>메서드의 반환 타입은 모두 </a:t>
            </a:r>
            <a:r>
              <a:rPr lang="en-US" altLang="ko-KR" dirty="0"/>
              <a:t>Comparator&lt;T&gt; </a:t>
            </a:r>
            <a:r>
              <a:rPr lang="ko-KR" altLang="en-US" dirty="0"/>
              <a:t>타입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29" y="2186591"/>
            <a:ext cx="5877745" cy="19814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29" y="4314127"/>
            <a:ext cx="5896798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40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함수형 인터페이스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Comparator </a:t>
            </a:r>
            <a:r>
              <a:rPr lang="ko-KR" altLang="en-US" dirty="0"/>
              <a:t>인터페이스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en-US" altLang="ko-KR" dirty="0">
                <a:hlinkClick r:id="rId2" action="ppaction://hlinkfile"/>
              </a:rPr>
              <a:t>sec03/Comparator1Demo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en-US" altLang="ko-KR" dirty="0">
                <a:hlinkClick r:id="rId3" action="ppaction://hlinkfile"/>
              </a:rPr>
              <a:t>sec03/Comparator2Demo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666" y="1140611"/>
            <a:ext cx="5382549" cy="2742747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476716" y="3923170"/>
            <a:ext cx="6531397" cy="2514012"/>
            <a:chOff x="1568995" y="2787830"/>
            <a:chExt cx="6962609" cy="28960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8995" y="2787830"/>
              <a:ext cx="6954220" cy="219105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7384" y="4978886"/>
              <a:ext cx="6954220" cy="704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834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람다식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필요성</a:t>
            </a:r>
            <a:endParaRPr lang="en-US" altLang="ko-KR" dirty="0"/>
          </a:p>
          <a:p>
            <a:pPr lvl="1"/>
            <a:r>
              <a:rPr lang="ko-KR" altLang="en-US" dirty="0"/>
              <a:t>예제와 같이 </a:t>
            </a:r>
            <a:r>
              <a:rPr lang="en-US" altLang="ko-KR" dirty="0"/>
              <a:t>Rectangle </a:t>
            </a:r>
            <a:r>
              <a:rPr lang="ko-KR" altLang="en-US" dirty="0"/>
              <a:t>클래스를 정의하면 사각형 </a:t>
            </a:r>
            <a:r>
              <a:rPr lang="ko-KR" altLang="en-US" dirty="0" err="1"/>
              <a:t>객체끼리</a:t>
            </a:r>
            <a:r>
              <a:rPr lang="ko-KR" altLang="en-US" dirty="0"/>
              <a:t> 비교할 수 없어 정렬할 수 없다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sec01/</a:t>
            </a:r>
            <a:r>
              <a:rPr lang="en-US" altLang="ko-KR" dirty="0" err="1">
                <a:hlinkClick r:id="rId2" action="ppaction://hlinkfile"/>
              </a:rPr>
              <a:t>etc</a:t>
            </a:r>
            <a:r>
              <a:rPr lang="en-US" altLang="ko-KR" dirty="0">
                <a:hlinkClick r:id="rId2" action="ppaction://hlinkfile"/>
              </a:rPr>
              <a:t>/</a:t>
            </a:r>
            <a:r>
              <a:rPr lang="en-US" altLang="ko-KR" dirty="0" err="1">
                <a:hlinkClick r:id="rId2" action="ppaction://hlinkfile"/>
              </a:rPr>
              <a:t>ComparableDemo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35" y="1987240"/>
            <a:ext cx="5772956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1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람다식</a:t>
            </a:r>
            <a:r>
              <a:rPr lang="ko-KR" altLang="en-US" dirty="0"/>
              <a:t>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정렬 메서드 구현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문제점</a:t>
            </a:r>
            <a:endParaRPr lang="en-US" altLang="ko-KR" dirty="0"/>
          </a:p>
          <a:p>
            <a:pPr lvl="1"/>
            <a:r>
              <a:rPr lang="ko-KR" altLang="en-US" dirty="0"/>
              <a:t>복잡하고 </a:t>
            </a:r>
            <a:r>
              <a:rPr lang="ko-KR" altLang="en-US" dirty="0" err="1"/>
              <a:t>가독성이</a:t>
            </a:r>
            <a:r>
              <a:rPr lang="ko-KR" altLang="en-US" dirty="0"/>
              <a:t> 떨어진다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Rectangle </a:t>
            </a:r>
            <a:r>
              <a:rPr lang="ko-KR" altLang="en-US" dirty="0"/>
              <a:t>클래스에 색상</a:t>
            </a:r>
            <a:r>
              <a:rPr lang="en-US" altLang="ko-KR" dirty="0"/>
              <a:t>, </a:t>
            </a:r>
            <a:r>
              <a:rPr lang="ko-KR" altLang="en-US" dirty="0"/>
              <a:t>사각형 번호와 같은 다른 속성도 있다면 → 정렬 메서드의 수정 혹은 새로운 메서드 추가 필요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27861"/>
            <a:ext cx="6392167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5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람다식</a:t>
            </a:r>
            <a:r>
              <a:rPr lang="ko-KR" altLang="en-US" dirty="0"/>
              <a:t>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0" dirty="0"/>
              <a:t>객체 비교 및 정렬</a:t>
            </a:r>
            <a:endParaRPr lang="en-US" altLang="ko-KR" b="0" dirty="0"/>
          </a:p>
          <a:p>
            <a:pPr lvl="1"/>
            <a:r>
              <a:rPr lang="ko-KR" altLang="en-US" b="0" dirty="0"/>
              <a:t>자바는 </a:t>
            </a:r>
            <a:r>
              <a:rPr lang="ko-KR" altLang="en-US" dirty="0"/>
              <a:t>비교할 수 있는 객체 생성을 위해</a:t>
            </a:r>
            <a:r>
              <a:rPr lang="ko-KR" altLang="en-US" b="0" dirty="0"/>
              <a:t> </a:t>
            </a:r>
            <a:r>
              <a:rPr lang="en-US" altLang="ko-KR" b="0" dirty="0"/>
              <a:t>Comparable </a:t>
            </a:r>
            <a:r>
              <a:rPr lang="ko-KR" altLang="en-US" b="0" dirty="0"/>
              <a:t>인터페이스를 제공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패키지의 </a:t>
            </a:r>
            <a:r>
              <a:rPr lang="en-US" altLang="ko-KR" dirty="0"/>
              <a:t>Arrays </a:t>
            </a:r>
            <a:r>
              <a:rPr lang="ko-KR" altLang="en-US" dirty="0"/>
              <a:t>클래스는 </a:t>
            </a:r>
            <a:r>
              <a:rPr lang="en-US" altLang="ko-KR" dirty="0"/>
              <a:t>sort( )</a:t>
            </a:r>
            <a:r>
              <a:rPr lang="ko-KR" altLang="en-US" dirty="0"/>
              <a:t>라는 정적 메서드를 제공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sec01/</a:t>
            </a:r>
            <a:r>
              <a:rPr lang="en-US" altLang="ko-KR" dirty="0" err="1">
                <a:hlinkClick r:id="rId2" action="ppaction://hlinkfile"/>
              </a:rPr>
              <a:t>ComparableDemo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그러나</a:t>
            </a:r>
            <a:endParaRPr lang="en-US" altLang="ko-KR" dirty="0"/>
          </a:p>
          <a:p>
            <a:pPr lvl="2"/>
            <a:r>
              <a:rPr lang="ko-KR" altLang="en-US" dirty="0" err="1"/>
              <a:t>객체끼리</a:t>
            </a:r>
            <a:r>
              <a:rPr lang="ko-KR" altLang="en-US" dirty="0"/>
              <a:t> 비교할 기준이 여러 가지라면</a:t>
            </a:r>
            <a:endParaRPr lang="en-US" altLang="ko-KR" dirty="0"/>
          </a:p>
          <a:p>
            <a:pPr lvl="2"/>
            <a:r>
              <a:rPr lang="ko-KR" altLang="en-US" dirty="0"/>
              <a:t>비교 기준을 포함할 클래스가 최종 클래스라면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81" y="1680542"/>
            <a:ext cx="2629267" cy="7621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81" y="3243706"/>
            <a:ext cx="5239481" cy="3334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21" y="3863764"/>
            <a:ext cx="2114845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2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람다식</a:t>
            </a:r>
            <a:r>
              <a:rPr lang="ko-KR" altLang="en-US" dirty="0"/>
              <a:t>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0" dirty="0"/>
              <a:t>객체 비교 및 정렬</a:t>
            </a:r>
            <a:endParaRPr lang="en-US" altLang="ko-KR" b="0" dirty="0"/>
          </a:p>
          <a:p>
            <a:pPr lvl="1"/>
            <a:r>
              <a:rPr lang="en-US" altLang="ko-KR" dirty="0"/>
              <a:t>Comparator </a:t>
            </a:r>
            <a:r>
              <a:rPr lang="ko-KR" altLang="en-US" dirty="0"/>
              <a:t>인터페이스와 </a:t>
            </a:r>
            <a:r>
              <a:rPr lang="en-US" altLang="ko-KR" dirty="0"/>
              <a:t>sort( 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 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sec01/</a:t>
            </a:r>
            <a:r>
              <a:rPr lang="en-US" altLang="ko-KR" dirty="0" err="1">
                <a:hlinkClick r:id="rId2" action="ppaction://hlinkfile"/>
              </a:rPr>
              <a:t>ComparatorDemo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40" y="1700381"/>
            <a:ext cx="4210638" cy="13432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813" y="1125966"/>
            <a:ext cx="4572638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1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람다식</a:t>
            </a:r>
            <a:r>
              <a:rPr lang="ko-KR" altLang="en-US" dirty="0"/>
              <a:t>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0" dirty="0" err="1"/>
              <a:t>람다식</a:t>
            </a:r>
            <a:r>
              <a:rPr lang="ko-KR" altLang="en-US" b="0" dirty="0"/>
              <a:t> 의미와 문법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메서드를 포함하는 익명 구현 객체를 전달할 수 있는 코드 </a:t>
            </a:r>
            <a:endParaRPr lang="en-US" altLang="ko-KR" dirty="0"/>
          </a:p>
          <a:p>
            <a:pPr lvl="1"/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ko-KR" altLang="en-US" dirty="0"/>
              <a:t>메서드와 달리 이름이 없다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메서드와 달리 특정 클래스에 종속되지 않지만</a:t>
            </a:r>
            <a:r>
              <a:rPr lang="en-US" altLang="ko-KR" dirty="0"/>
              <a:t>, </a:t>
            </a:r>
            <a:r>
              <a:rPr lang="ko-KR" altLang="en-US" dirty="0"/>
              <a:t>매개변수</a:t>
            </a:r>
            <a:r>
              <a:rPr lang="en-US" altLang="ko-KR" dirty="0"/>
              <a:t>, </a:t>
            </a:r>
            <a:r>
              <a:rPr lang="ko-KR" altLang="en-US" dirty="0"/>
              <a:t>반환 타입</a:t>
            </a:r>
            <a:r>
              <a:rPr lang="en-US" altLang="ko-KR" dirty="0"/>
              <a:t>, </a:t>
            </a:r>
            <a:r>
              <a:rPr lang="ko-KR" altLang="en-US" dirty="0"/>
              <a:t>본체를 가지며</a:t>
            </a:r>
            <a:r>
              <a:rPr lang="en-US" altLang="ko-KR" dirty="0"/>
              <a:t>, </a:t>
            </a:r>
            <a:r>
              <a:rPr lang="ko-KR" altLang="en-US" dirty="0"/>
              <a:t>심지어 예외도 처리할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메서드의 인수로 전달될 수도 있고 변수에 대입될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익명 구현 객체와 달리 메서드의 핵심 부분만 포함한다 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문법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sec01/Lambda1Demo</a:t>
            </a:r>
            <a:r>
              <a:rPr lang="en-US" altLang="ko-KR" dirty="0"/>
              <a:t>, </a:t>
            </a:r>
            <a:r>
              <a:rPr lang="en-US" altLang="ko-KR" dirty="0">
                <a:hlinkClick r:id="rId3" action="ppaction://hlinkfile"/>
              </a:rPr>
              <a:t>sec01/Lambda2Demo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42" y="3923036"/>
            <a:ext cx="3296110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0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람다식</a:t>
            </a:r>
            <a:r>
              <a:rPr lang="ko-KR" altLang="en-US" dirty="0"/>
              <a:t>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메서드 참조</a:t>
            </a:r>
            <a:endParaRPr lang="en-US" altLang="ko-KR" dirty="0"/>
          </a:p>
          <a:p>
            <a:pPr lvl="1"/>
            <a:r>
              <a:rPr lang="ko-KR" altLang="en-US" dirty="0"/>
              <a:t>전달할 동작을 수행하는 메서드가 이미 정의된 경우에 표현할 수 있는 </a:t>
            </a:r>
            <a:r>
              <a:rPr lang="ko-KR" altLang="en-US" dirty="0" err="1"/>
              <a:t>람다식의</a:t>
            </a:r>
            <a:r>
              <a:rPr lang="ko-KR" altLang="en-US" dirty="0"/>
              <a:t> </a:t>
            </a:r>
            <a:r>
              <a:rPr lang="ko-KR" altLang="en-US" dirty="0" err="1"/>
              <a:t>축약형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메서드 참조의 종류와 표현 방식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sec01/</a:t>
            </a:r>
            <a:r>
              <a:rPr lang="en-US" altLang="ko-KR" dirty="0" err="1">
                <a:hlinkClick r:id="rId2" action="ppaction://hlinkfile"/>
              </a:rPr>
              <a:t>MethodRefDemo</a:t>
            </a:r>
            <a:r>
              <a:rPr lang="en-US" altLang="ko-KR" dirty="0"/>
              <a:t>, </a:t>
            </a:r>
            <a:r>
              <a:rPr lang="en-US" altLang="ko-KR" dirty="0">
                <a:hlinkClick r:id="rId3" action="ppaction://hlinkfile"/>
              </a:rPr>
              <a:t>sec01/</a:t>
            </a:r>
            <a:r>
              <a:rPr lang="en-US" altLang="ko-KR" dirty="0" err="1">
                <a:hlinkClick r:id="rId3" action="ppaction://hlinkfile"/>
              </a:rPr>
              <a:t>ConstructorRefDemo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52" y="1935768"/>
            <a:ext cx="4629796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14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FF0000"/>
                </a:solidFill>
              </a:rPr>
              <a:t>람다식</a:t>
            </a:r>
            <a:r>
              <a:rPr lang="ko-KR" altLang="en-US" dirty="0">
                <a:solidFill>
                  <a:srgbClr val="FF0000"/>
                </a:solidFill>
              </a:rPr>
              <a:t> 유의 사항과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람다식</a:t>
            </a:r>
            <a:r>
              <a:rPr lang="ko-KR" altLang="en-US" dirty="0"/>
              <a:t> 유의 사항</a:t>
            </a:r>
            <a:endParaRPr lang="en-US" altLang="ko-KR" dirty="0"/>
          </a:p>
          <a:p>
            <a:pPr lvl="1"/>
            <a:r>
              <a:rPr lang="ko-KR" altLang="en-US" dirty="0" err="1"/>
              <a:t>람다식</a:t>
            </a:r>
            <a:r>
              <a:rPr lang="ko-KR" altLang="en-US" dirty="0"/>
              <a:t> 외부에서 선언된 변수와 동일한 이름의 변수를 </a:t>
            </a:r>
            <a:r>
              <a:rPr lang="ko-KR" altLang="en-US" dirty="0" err="1"/>
              <a:t>람다식에서</a:t>
            </a:r>
            <a:r>
              <a:rPr lang="ko-KR" altLang="en-US" dirty="0"/>
              <a:t> 선언할 수 없다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람다식에</a:t>
            </a:r>
            <a:r>
              <a:rPr lang="ko-KR" altLang="en-US" dirty="0"/>
              <a:t> 사용된 지역변수는 </a:t>
            </a:r>
            <a:r>
              <a:rPr lang="en-US" altLang="ko-KR" dirty="0"/>
              <a:t>final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람다식의</a:t>
            </a:r>
            <a:r>
              <a:rPr lang="ko-KR" altLang="en-US" dirty="0"/>
              <a:t> </a:t>
            </a:r>
            <a:r>
              <a:rPr lang="en-US" altLang="ko-KR" dirty="0"/>
              <a:t>this </a:t>
            </a:r>
            <a:r>
              <a:rPr lang="ko-KR" altLang="en-US" dirty="0"/>
              <a:t>키워드는 </a:t>
            </a:r>
            <a:r>
              <a:rPr lang="ko-KR" altLang="en-US" dirty="0" err="1"/>
              <a:t>람다식을</a:t>
            </a:r>
            <a:r>
              <a:rPr lang="ko-KR" altLang="en-US" dirty="0"/>
              <a:t> 실행한 외부 객체를 의미한다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</a:t>
            </a:r>
            <a:r>
              <a:rPr lang="en-US" altLang="ko-KR" dirty="0" err="1">
                <a:hlinkClick r:id="rId2" action="ppaction://hlinkfile"/>
              </a:rPr>
              <a:t>UseThisDemo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734" y="2556622"/>
            <a:ext cx="2848373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42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람다식</a:t>
            </a:r>
            <a:r>
              <a:rPr lang="ko-KR" altLang="en-US" dirty="0"/>
              <a:t> 유의 사항과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람다식</a:t>
            </a:r>
            <a:r>
              <a:rPr lang="ko-KR" altLang="en-US" dirty="0"/>
              <a:t> 활용</a:t>
            </a:r>
            <a:endParaRPr lang="en-US" altLang="ko-KR" dirty="0"/>
          </a:p>
          <a:p>
            <a:pPr lvl="1"/>
            <a:r>
              <a:rPr lang="ko-KR" altLang="en-US" dirty="0"/>
              <a:t>다음과 같은 문제를 해결</a:t>
            </a:r>
            <a:endParaRPr lang="en-US" altLang="ko-KR" dirty="0"/>
          </a:p>
          <a:p>
            <a:pPr lvl="2"/>
            <a:r>
              <a:rPr lang="ko-KR" altLang="en-US" dirty="0"/>
              <a:t>디젤 자동차만 모두 찾아보자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10</a:t>
            </a:r>
            <a:r>
              <a:rPr lang="ko-KR" altLang="en-US" dirty="0"/>
              <a:t>년보다 오래된 자동차만 모두 찾아보자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10</a:t>
            </a:r>
            <a:r>
              <a:rPr lang="ko-KR" altLang="en-US" dirty="0"/>
              <a:t>년보다 오래된 디젤 자동차만 모두 찾아보자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디젤 자동차를 출력하되 모델과 연식만 나타나도록 출력하자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10</a:t>
            </a:r>
            <a:r>
              <a:rPr lang="ko-KR" altLang="en-US" dirty="0"/>
              <a:t>년보다 오래된 자동차를 출력하되 모델</a:t>
            </a:r>
            <a:r>
              <a:rPr lang="en-US" altLang="ko-KR" dirty="0"/>
              <a:t>, </a:t>
            </a:r>
            <a:r>
              <a:rPr lang="ko-KR" altLang="en-US" dirty="0"/>
              <a:t>연식</a:t>
            </a:r>
            <a:r>
              <a:rPr lang="en-US" altLang="ko-KR" dirty="0"/>
              <a:t>, </a:t>
            </a:r>
            <a:r>
              <a:rPr lang="ko-KR" altLang="en-US" dirty="0"/>
              <a:t>주행거리만 나타나도록 출력하자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필요한 인터페이스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</a:t>
            </a:r>
            <a:r>
              <a:rPr lang="en-US" altLang="ko-KR" dirty="0" err="1">
                <a:hlinkClick r:id="rId2" action="ppaction://hlinkfile"/>
              </a:rPr>
              <a:t>CarPredicate</a:t>
            </a:r>
            <a:r>
              <a:rPr lang="en-US" altLang="ko-KR" dirty="0"/>
              <a:t>, </a:t>
            </a:r>
            <a:r>
              <a:rPr lang="en-US" altLang="ko-KR" dirty="0">
                <a:hlinkClick r:id="rId3" action="ppaction://hlinkfile"/>
              </a:rPr>
              <a:t>sec02/</a:t>
            </a:r>
            <a:r>
              <a:rPr lang="en-US" altLang="ko-KR" dirty="0" err="1">
                <a:hlinkClick r:id="rId3" action="ppaction://hlinkfile"/>
              </a:rPr>
              <a:t>CarConsumer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문제 해결을 위하여 필요한 메서드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4" action="ppaction://hlinkfile"/>
              </a:rPr>
              <a:t>sec02/Car</a:t>
            </a:r>
            <a:r>
              <a:rPr lang="en-US" altLang="ko-KR" dirty="0"/>
              <a:t>, </a:t>
            </a:r>
            <a:r>
              <a:rPr lang="en-US" altLang="ko-KR" dirty="0">
                <a:hlinkClick r:id="rId5" action="ppaction://hlinkfile"/>
              </a:rPr>
              <a:t>sec02/</a:t>
            </a:r>
            <a:r>
              <a:rPr lang="en-US" altLang="ko-KR" dirty="0" err="1">
                <a:hlinkClick r:id="rId5" action="ppaction://hlinkfile"/>
              </a:rPr>
              <a:t>CarDemo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534" y="3902244"/>
            <a:ext cx="4210638" cy="7335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20" y="4342037"/>
            <a:ext cx="3419952" cy="3334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20" y="4821518"/>
            <a:ext cx="3143689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35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2779</TotalTime>
  <Words>674</Words>
  <Application>Microsoft Office PowerPoint</Application>
  <PresentationFormat>화면 슬라이드 쇼(4:3)</PresentationFormat>
  <Paragraphs>191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HY견명조</vt:lpstr>
      <vt:lpstr>HY헤드라인M</vt:lpstr>
      <vt:lpstr>맑은 고딕</vt:lpstr>
      <vt:lpstr>Arial</vt:lpstr>
      <vt:lpstr>Wingdings</vt:lpstr>
      <vt:lpstr>2_Office 테마</vt:lpstr>
      <vt:lpstr>람다식과 함수형 인터페이스</vt:lpstr>
      <vt:lpstr>람다식 기초</vt:lpstr>
      <vt:lpstr>람다식 기초</vt:lpstr>
      <vt:lpstr>람다식 기초</vt:lpstr>
      <vt:lpstr>람다식 기초</vt:lpstr>
      <vt:lpstr>람다식 기초</vt:lpstr>
      <vt:lpstr>람다식 기초</vt:lpstr>
      <vt:lpstr>람다식 유의 사항과 활용</vt:lpstr>
      <vt:lpstr>람다식 유의 사항과 활용</vt:lpstr>
      <vt:lpstr>함수형 인터페이스 응용</vt:lpstr>
      <vt:lpstr>함수형 인터페이스 응용</vt:lpstr>
      <vt:lpstr>함수형 인터페이스 응용</vt:lpstr>
      <vt:lpstr>함수형 인터페이스 응용</vt:lpstr>
      <vt:lpstr>함수형 인터페이스 응용</vt:lpstr>
      <vt:lpstr>함수형 인터페이스 응용</vt:lpstr>
      <vt:lpstr>함수형 인터페이스 응용</vt:lpstr>
      <vt:lpstr>함수형 인터페이스 응용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amiga</dc:creator>
  <cp:lastModifiedBy>마케팅팀</cp:lastModifiedBy>
  <cp:revision>301</cp:revision>
  <dcterms:created xsi:type="dcterms:W3CDTF">2017-01-09T05:29:11Z</dcterms:created>
  <dcterms:modified xsi:type="dcterms:W3CDTF">2020-12-31T06:23:24Z</dcterms:modified>
</cp:coreProperties>
</file>