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5"/>
  </p:notesMasterIdLst>
  <p:sldIdLst>
    <p:sldId id="392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82216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82216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82216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82216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43949" y="831008"/>
            <a:ext cx="8404515" cy="5609377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/23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167265" y="6542796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063579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5564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src/chap14/sec02/ThreadPoolDemo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src/chap14/sec03/Interrupt1Demo.java" TargetMode="External"/><Relationship Id="rId2" Type="http://schemas.openxmlformats.org/officeDocument/2006/relationships/hyperlink" Target="src/chap14/sec03/StopDemo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hyperlink" Target="src/chap14/sec03/Interrupt2Demo.jav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src/chap14/sec03/Join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src/chap14/sec03/Priority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src/chap14/sec03/DaemonDemo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src/chap14/sec04/SynchroDemo.java" TargetMode="External"/><Relationship Id="rId2" Type="http://schemas.openxmlformats.org/officeDocument/2006/relationships/hyperlink" Target="src/chap14/sec04/SharedCar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src/chap14/sec04/WaitNotifyDemo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src/chap14/sec04/Cook.java" TargetMode="External"/><Relationship Id="rId2" Type="http://schemas.openxmlformats.org/officeDocument/2006/relationships/hyperlink" Target="src/chap14/sec04/Dish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hyperlink" Target="src/chap14/sec04/DishDemo.java" TargetMode="External"/><Relationship Id="rId4" Type="http://schemas.openxmlformats.org/officeDocument/2006/relationships/hyperlink" Target="src/chap14/sec04/Customer.jav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src/chap14/sec02/Thread2Demo.java" TargetMode="External"/><Relationship Id="rId7" Type="http://schemas.openxmlformats.org/officeDocument/2006/relationships/image" Target="../media/image13.jpg"/><Relationship Id="rId2" Type="http://schemas.openxmlformats.org/officeDocument/2006/relationships/hyperlink" Target="src/chap14/sec02/Thread1Demo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src/chap14/sec02/Thread3Demo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src/chap14/sec02/Thread5Demo.java" TargetMode="External"/><Relationship Id="rId2" Type="http://schemas.openxmlformats.org/officeDocument/2006/relationships/hyperlink" Target="src/chap14/sec02/Thread4Demo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ko-KR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스레드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예제 소스 코드는 파일과 연결되어 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editplus</a:t>
            </a:r>
            <a:r>
              <a:rPr lang="en-US" altLang="ko-KR" dirty="0"/>
              <a:t>(</a:t>
            </a:r>
            <a:r>
              <a:rPr lang="ko-KR" altLang="en-US" dirty="0"/>
              <a:t>유료</a:t>
            </a:r>
            <a:r>
              <a:rPr lang="en-US" altLang="ko-KR" dirty="0"/>
              <a:t>), notepad++(</a:t>
            </a:r>
            <a:r>
              <a:rPr lang="ko-KR" altLang="en-US" dirty="0"/>
              <a:t>무료</a:t>
            </a:r>
            <a:r>
              <a:rPr lang="en-US" altLang="ko-KR" dirty="0"/>
              <a:t>)</a:t>
            </a:r>
            <a:r>
              <a:rPr lang="ko-KR" altLang="en-US" dirty="0"/>
              <a:t>와 같은 편집 도구를 미리 설치하여  </a:t>
            </a:r>
            <a:r>
              <a:rPr lang="en-US" altLang="ko-KR" dirty="0"/>
              <a:t>PPT</a:t>
            </a:r>
            <a:r>
              <a:rPr lang="ko-KR" altLang="en-US" dirty="0"/>
              <a:t>를 슬라이드 쇼로 진행할 때 소스 파일과 연결하여 보면 강의하실 때 편리합니다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0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생성과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스레드 풀을 이용한 스레드 실행</a:t>
            </a:r>
            <a:endParaRPr lang="en-US" altLang="ko-KR" dirty="0"/>
          </a:p>
          <a:p>
            <a:pPr lvl="1"/>
            <a:r>
              <a:rPr lang="ko-KR" altLang="en-US" dirty="0"/>
              <a:t>스레드의  개수가  많아지면  그에  따른  스레드  객체  생성과  스케줄링  등으로 </a:t>
            </a:r>
            <a:r>
              <a:rPr lang="en-US" altLang="ko-KR" dirty="0"/>
              <a:t>CPU</a:t>
            </a:r>
            <a:r>
              <a:rPr lang="ko-KR" altLang="en-US" dirty="0"/>
              <a:t>와  메모리에 많은 부하가 발생 </a:t>
            </a:r>
            <a:r>
              <a:rPr lang="en-US" altLang="ko-KR" dirty="0"/>
              <a:t>-&gt; </a:t>
            </a:r>
            <a:r>
              <a:rPr lang="ko-KR" altLang="en-US" dirty="0"/>
              <a:t>동시에 실행하는 스레드 개수를 제한할 필요</a:t>
            </a:r>
            <a:endParaRPr lang="en-US" altLang="ko-KR" dirty="0"/>
          </a:p>
          <a:p>
            <a:pPr lvl="1"/>
            <a:r>
              <a:rPr lang="ko-KR" altLang="en-US" dirty="0"/>
              <a:t>스레드 풀은 제한된 개수의 스레드를 </a:t>
            </a:r>
            <a:r>
              <a:rPr lang="en-US" altLang="ko-KR" dirty="0"/>
              <a:t>JVM</a:t>
            </a:r>
            <a:r>
              <a:rPr lang="ko-KR" altLang="en-US" dirty="0"/>
              <a:t>에 관리하도록 맡기는 방식</a:t>
            </a:r>
            <a:endParaRPr lang="en-US" altLang="ko-KR" dirty="0"/>
          </a:p>
          <a:p>
            <a:pPr lvl="1"/>
            <a:r>
              <a:rPr lang="en-US" altLang="ko-KR" dirty="0"/>
              <a:t>JDK 5</a:t>
            </a:r>
            <a:r>
              <a:rPr lang="ko-KR" altLang="en-US" dirty="0"/>
              <a:t>부터 </a:t>
            </a:r>
            <a:r>
              <a:rPr lang="en-US" altLang="ko-KR" dirty="0" err="1"/>
              <a:t>ExecutorService</a:t>
            </a:r>
            <a:r>
              <a:rPr lang="en-US" altLang="ko-KR" dirty="0"/>
              <a:t> </a:t>
            </a:r>
            <a:r>
              <a:rPr lang="ko-KR" altLang="en-US" dirty="0"/>
              <a:t>인터페이스와 </a:t>
            </a:r>
            <a:r>
              <a:rPr lang="en-US" altLang="ko-KR" dirty="0"/>
              <a:t>Executors </a:t>
            </a:r>
            <a:r>
              <a:rPr lang="ko-KR" altLang="en-US" dirty="0"/>
              <a:t>클래스를  포함하는 </a:t>
            </a:r>
            <a:r>
              <a:rPr lang="en-US" altLang="ko-KR" dirty="0" err="1"/>
              <a:t>java.util.concurrent</a:t>
            </a:r>
            <a:r>
              <a:rPr lang="en-US" altLang="ko-KR" dirty="0"/>
              <a:t> </a:t>
            </a:r>
            <a:r>
              <a:rPr lang="ko-KR" altLang="en-US" dirty="0"/>
              <a:t>패키지를 이용해 지원</a:t>
            </a:r>
            <a:endParaRPr lang="en-US" altLang="ko-KR" dirty="0"/>
          </a:p>
          <a:p>
            <a:pPr lvl="1"/>
            <a:r>
              <a:rPr lang="en-US" altLang="ko-KR" dirty="0"/>
              <a:t>Executor</a:t>
            </a:r>
            <a:r>
              <a:rPr lang="ko-KR" altLang="en-US" dirty="0"/>
              <a:t>를 사용하는 대표적인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ThreadPoolDemo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09" y="2976508"/>
            <a:ext cx="6929925" cy="131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8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스레드 상태와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스레드 생명 주기</a:t>
            </a:r>
            <a:endParaRPr lang="en-US" altLang="ko-KR" dirty="0"/>
          </a:p>
          <a:p>
            <a:pPr lvl="1"/>
            <a:r>
              <a:rPr lang="en-US" altLang="ko-KR" dirty="0"/>
              <a:t>JVM</a:t>
            </a:r>
            <a:r>
              <a:rPr lang="ko-KR" altLang="en-US" dirty="0"/>
              <a:t>은 스레드의 개수</a:t>
            </a:r>
            <a:r>
              <a:rPr lang="en-US" altLang="ko-KR" dirty="0"/>
              <a:t>, </a:t>
            </a:r>
            <a:r>
              <a:rPr lang="ko-KR" altLang="en-US" dirty="0"/>
              <a:t>스레드의 상태</a:t>
            </a:r>
            <a:r>
              <a:rPr lang="en-US" altLang="ko-KR" dirty="0"/>
              <a:t>, </a:t>
            </a:r>
            <a:r>
              <a:rPr lang="ko-KR" altLang="en-US" dirty="0"/>
              <a:t>우선순위 등 스레드와 관련된 모든 정보를 관리하며</a:t>
            </a:r>
            <a:r>
              <a:rPr lang="en-US" altLang="ko-KR" dirty="0"/>
              <a:t>, </a:t>
            </a:r>
            <a:r>
              <a:rPr lang="ko-KR" altLang="en-US" dirty="0"/>
              <a:t>스레드 스케줄링을 수행</a:t>
            </a:r>
            <a:endParaRPr lang="en-US" altLang="ko-KR" dirty="0"/>
          </a:p>
          <a:p>
            <a:pPr lvl="1"/>
            <a:r>
              <a:rPr lang="ko-KR" altLang="en-US" dirty="0"/>
              <a:t>스레드의 생명 주기 흐름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33" y="2226029"/>
            <a:ext cx="6304412" cy="225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1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상태와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클래스의 멤버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23" y="1267686"/>
            <a:ext cx="5456522" cy="22088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23" y="3525310"/>
            <a:ext cx="5558541" cy="286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6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상태와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스레드 종료</a:t>
            </a:r>
            <a:endParaRPr lang="en-US" altLang="ko-KR" dirty="0"/>
          </a:p>
          <a:p>
            <a:pPr lvl="1"/>
            <a:r>
              <a:rPr lang="en-US" altLang="ko-KR" dirty="0"/>
              <a:t>run( ) </a:t>
            </a:r>
            <a:r>
              <a:rPr lang="ko-KR" altLang="en-US" dirty="0"/>
              <a:t>메서드 실행 종료를 위한 </a:t>
            </a:r>
            <a:r>
              <a:rPr lang="en-US" altLang="ko-KR" dirty="0"/>
              <a:t>stop( 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2"/>
            <a:r>
              <a:rPr lang="ko-KR" altLang="en-US" dirty="0"/>
              <a:t>호출 즉시 스레드를 종료하므로 사용 중인 자원 낭비 가능성</a:t>
            </a:r>
            <a:endParaRPr lang="en-US" altLang="ko-KR" dirty="0"/>
          </a:p>
          <a:p>
            <a:pPr lvl="2"/>
            <a:r>
              <a:rPr lang="en-US" altLang="ko-KR" dirty="0"/>
              <a:t>JDK 2</a:t>
            </a:r>
            <a:r>
              <a:rPr lang="ko-KR" altLang="en-US" dirty="0"/>
              <a:t>부터는 </a:t>
            </a:r>
            <a:r>
              <a:rPr lang="en-US" altLang="ko-KR" dirty="0"/>
              <a:t>stop( ) </a:t>
            </a:r>
            <a:r>
              <a:rPr lang="ko-KR" altLang="en-US" dirty="0"/>
              <a:t>메서드를  가급적 사용하지 않도록 권고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스레드를 안전하게 종료하는 방법</a:t>
            </a:r>
            <a:endParaRPr lang="en-US" altLang="ko-KR" dirty="0"/>
          </a:p>
          <a:p>
            <a:pPr lvl="2"/>
            <a:r>
              <a:rPr lang="ko-KR" altLang="en-US" dirty="0" err="1"/>
              <a:t>반복문의</a:t>
            </a:r>
            <a:r>
              <a:rPr lang="ko-KR" altLang="en-US" dirty="0"/>
              <a:t> 조건</a:t>
            </a:r>
            <a:endParaRPr lang="en-US" altLang="ko-KR" dirty="0"/>
          </a:p>
          <a:p>
            <a:pPr lvl="2"/>
            <a:r>
              <a:rPr lang="en-US" altLang="ko-KR" dirty="0"/>
              <a:t>interrupt( ) </a:t>
            </a:r>
            <a:r>
              <a:rPr lang="ko-KR" altLang="en-US" dirty="0"/>
              <a:t>메서드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461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상태와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스레드 종료</a:t>
            </a:r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(</a:t>
            </a:r>
            <a:r>
              <a:rPr lang="ko-KR" altLang="en-US" dirty="0" err="1"/>
              <a:t>반복문의</a:t>
            </a:r>
            <a:r>
              <a:rPr lang="ko-KR" altLang="en-US" dirty="0"/>
              <a:t> 조건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StopDemo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(interrupt) : </a:t>
            </a:r>
            <a:r>
              <a:rPr lang="en-US" altLang="ko-KR" dirty="0">
                <a:hlinkClick r:id="rId3" action="ppaction://hlinkfile"/>
              </a:rPr>
              <a:t>sec03/Interrupt1Demo</a:t>
            </a:r>
            <a:r>
              <a:rPr lang="en-US" altLang="ko-KR" dirty="0"/>
              <a:t> , </a:t>
            </a:r>
            <a:r>
              <a:rPr lang="en-US" altLang="ko-KR" dirty="0">
                <a:hlinkClick r:id="rId4" action="ppaction://hlinkfile"/>
              </a:rPr>
              <a:t>sec03/Interrupt2Demo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762" y="1299849"/>
            <a:ext cx="1548838" cy="14337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544" y="3403748"/>
            <a:ext cx="46005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스레드 상태와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다른 스레드를 종료할 때까지 대기</a:t>
            </a:r>
            <a:endParaRPr lang="en-US" altLang="ko-KR" dirty="0"/>
          </a:p>
          <a:p>
            <a:pPr lvl="1"/>
            <a:r>
              <a:rPr lang="en-US" altLang="ko-KR" dirty="0"/>
              <a:t>join() </a:t>
            </a:r>
            <a:r>
              <a:rPr lang="ko-KR" altLang="en-US" dirty="0"/>
              <a:t>메서드 사용</a:t>
            </a:r>
            <a:r>
              <a:rPr lang="en-US" altLang="ko-KR" dirty="0"/>
              <a:t>(</a:t>
            </a:r>
            <a:r>
              <a:rPr lang="ko-KR" altLang="en-US" dirty="0"/>
              <a:t>예제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JoinDemo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02" y="1682462"/>
            <a:ext cx="1323160" cy="11490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00" y="1694069"/>
            <a:ext cx="2808813" cy="113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66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스레드 상태와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스레드 우선순위</a:t>
            </a:r>
            <a:endParaRPr lang="en-US" altLang="ko-KR" dirty="0"/>
          </a:p>
          <a:p>
            <a:pPr lvl="1"/>
            <a:r>
              <a:rPr lang="ko-KR" altLang="en-US" dirty="0"/>
              <a:t>멀티태스킹에서 스레드 개수가 </a:t>
            </a:r>
            <a:r>
              <a:rPr lang="en-US" altLang="ko-KR" dirty="0"/>
              <a:t>CPU</a:t>
            </a:r>
            <a:r>
              <a:rPr lang="ko-KR" altLang="en-US" dirty="0"/>
              <a:t>의 코어 개수보다 많다면 스레드 </a:t>
            </a:r>
            <a:br>
              <a:rPr lang="en-US" altLang="ko-KR" dirty="0"/>
            </a:br>
            <a:r>
              <a:rPr lang="ko-KR" altLang="en-US" dirty="0"/>
              <a:t>스케줄링 필요</a:t>
            </a:r>
            <a:endParaRPr lang="en-US" altLang="ko-KR" dirty="0"/>
          </a:p>
          <a:p>
            <a:pPr lvl="1"/>
            <a:r>
              <a:rPr lang="ko-KR" altLang="en-US" dirty="0"/>
              <a:t>자바는 우선순위 방식과 </a:t>
            </a:r>
            <a:r>
              <a:rPr lang="ko-KR" altLang="en-US" dirty="0" err="1"/>
              <a:t>순환할당</a:t>
            </a:r>
            <a:r>
              <a:rPr lang="ko-KR" altLang="en-US" dirty="0"/>
              <a:t> 방식을 사용</a:t>
            </a:r>
            <a:endParaRPr lang="en-US" altLang="ko-KR" dirty="0"/>
          </a:p>
          <a:p>
            <a:pPr lvl="1"/>
            <a:r>
              <a:rPr lang="en-US" altLang="ko-KR" dirty="0"/>
              <a:t>Thread </a:t>
            </a:r>
            <a:r>
              <a:rPr lang="ko-KR" altLang="en-US" dirty="0"/>
              <a:t>클래스가 제공하는 우선순위 상수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PriorityDemo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3" y="2426846"/>
            <a:ext cx="4137056" cy="14009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3" y="4576999"/>
            <a:ext cx="6615745" cy="9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69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스레드 상태와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데몬 스레드</a:t>
            </a:r>
            <a:endParaRPr lang="en-US" altLang="ko-KR" dirty="0"/>
          </a:p>
          <a:p>
            <a:pPr lvl="1"/>
            <a:r>
              <a:rPr lang="ko-KR" altLang="en-US" dirty="0"/>
              <a:t>일반적으로 스레드는 독립적으로 수행하기 때문에 메인 스레드를 종료해도 작업 스레드는 계속 실행</a:t>
            </a:r>
            <a:endParaRPr lang="en-US" altLang="ko-KR" dirty="0"/>
          </a:p>
          <a:p>
            <a:pPr lvl="1"/>
            <a:r>
              <a:rPr lang="ko-KR" altLang="en-US" dirty="0"/>
              <a:t>데몬 스레드 </a:t>
            </a:r>
            <a:r>
              <a:rPr lang="en-US" altLang="ko-KR" dirty="0"/>
              <a:t>: </a:t>
            </a:r>
            <a:r>
              <a:rPr lang="ko-KR" altLang="en-US" dirty="0"/>
              <a:t>다른 스레드를 모두 종료하면 자동으로 종료되는 스레드</a:t>
            </a:r>
            <a:endParaRPr lang="en-US" altLang="ko-KR" dirty="0"/>
          </a:p>
          <a:p>
            <a:pPr lvl="1"/>
            <a:r>
              <a:rPr lang="en-US" altLang="ko-KR" dirty="0"/>
              <a:t>Thread </a:t>
            </a:r>
            <a:r>
              <a:rPr lang="ko-KR" altLang="en-US" dirty="0"/>
              <a:t>클래스가 제공하는 데몬 스레드 관련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DaemonDemo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6" y="2395196"/>
            <a:ext cx="6829071" cy="13120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86" y="4268332"/>
            <a:ext cx="2183985" cy="16109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09" y="4268332"/>
            <a:ext cx="2129925" cy="104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9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동기화와 협업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스레드 동기화</a:t>
            </a:r>
            <a:endParaRPr lang="en-US" altLang="ko-KR" dirty="0"/>
          </a:p>
          <a:p>
            <a:pPr lvl="1"/>
            <a:r>
              <a:rPr lang="ko-KR" altLang="en-US" dirty="0"/>
              <a:t>다중  스레드  프로그래밍  환경에서 </a:t>
            </a:r>
            <a:r>
              <a:rPr lang="ko-KR" altLang="en-US" dirty="0" err="1"/>
              <a:t>임계영역이</a:t>
            </a:r>
            <a:r>
              <a:rPr lang="ko-KR" altLang="en-US" dirty="0"/>
              <a:t>  있다면 동기화 문제가 발생</a:t>
            </a:r>
            <a:endParaRPr lang="en-US" altLang="ko-KR" dirty="0"/>
          </a:p>
          <a:p>
            <a:pPr lvl="1"/>
            <a:r>
              <a:rPr lang="ko-KR" altLang="en-US" dirty="0"/>
              <a:t>자바는 </a:t>
            </a:r>
            <a:r>
              <a:rPr lang="ko-KR" altLang="en-US" dirty="0" err="1"/>
              <a:t>임계영역을</a:t>
            </a:r>
            <a:r>
              <a:rPr lang="ko-KR" altLang="en-US" dirty="0"/>
              <a:t> 동기화하려고 </a:t>
            </a:r>
            <a:r>
              <a:rPr lang="en-US" altLang="ko-KR" dirty="0"/>
              <a:t>synchronized</a:t>
            </a:r>
            <a:r>
              <a:rPr lang="ko-KR" altLang="en-US" dirty="0"/>
              <a:t>키워드를 제공</a:t>
            </a:r>
            <a:endParaRPr lang="en-US" altLang="ko-KR" dirty="0"/>
          </a:p>
          <a:p>
            <a:pPr lvl="1"/>
            <a:r>
              <a:rPr lang="ko-KR" altLang="en-US" dirty="0"/>
              <a:t>스레드가 </a:t>
            </a:r>
            <a:r>
              <a:rPr lang="en-US" altLang="ko-KR" dirty="0"/>
              <a:t>synchronized</a:t>
            </a:r>
            <a:r>
              <a:rPr lang="ko-KR" altLang="en-US" dirty="0"/>
              <a:t>로 지정된 동기화 블록에 진입하면 </a:t>
            </a:r>
            <a:r>
              <a:rPr lang="ko-KR" altLang="en-US" dirty="0" err="1"/>
              <a:t>락을</a:t>
            </a:r>
            <a:r>
              <a:rPr lang="ko-KR" altLang="en-US" dirty="0"/>
              <a:t> 걸고</a:t>
            </a:r>
            <a:r>
              <a:rPr lang="en-US" altLang="ko-KR" dirty="0"/>
              <a:t>, </a:t>
            </a:r>
            <a:r>
              <a:rPr lang="ko-KR" altLang="en-US" dirty="0"/>
              <a:t>그 블록을 벗어날 때 </a:t>
            </a:r>
            <a:r>
              <a:rPr lang="ko-KR" altLang="en-US" dirty="0" err="1"/>
              <a:t>락을</a:t>
            </a:r>
            <a:r>
              <a:rPr lang="ko-KR" altLang="en-US" dirty="0"/>
              <a:t> 푼다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동기화 블록에 진입한 스레드가 코드를 실행할 동안 다른 스레드는 동기화 블록 앞에서 </a:t>
            </a:r>
            <a:r>
              <a:rPr lang="ko-KR" altLang="en-US" dirty="0" err="1"/>
              <a:t>락이</a:t>
            </a:r>
            <a:r>
              <a:rPr lang="ko-KR" altLang="en-US" dirty="0"/>
              <a:t> 풀릴 때까지 대기해야 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40" y="2919729"/>
            <a:ext cx="4158566" cy="214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10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동기화와 협업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스레드 동기화</a:t>
            </a:r>
            <a:endParaRPr lang="en-US" altLang="ko-KR" dirty="0"/>
          </a:p>
          <a:p>
            <a:pPr lvl="1"/>
            <a:r>
              <a:rPr lang="ko-KR" altLang="en-US" dirty="0"/>
              <a:t>두 가지 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2" y="1565855"/>
            <a:ext cx="7215480" cy="155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4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프로세스와 스레드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프로세스</a:t>
            </a:r>
            <a:endParaRPr lang="en-US" altLang="ko-KR" dirty="0"/>
          </a:p>
          <a:p>
            <a:pPr lvl="1"/>
            <a:r>
              <a:rPr lang="ko-KR" altLang="en-US" dirty="0"/>
              <a:t>실행 중인 프로그램</a:t>
            </a:r>
            <a:endParaRPr lang="en-US" altLang="ko-KR" dirty="0"/>
          </a:p>
          <a:p>
            <a:pPr lvl="1"/>
            <a:r>
              <a:rPr lang="ko-KR" altLang="en-US" dirty="0"/>
              <a:t>디스크에 있는 프로그램이 메모리에 적재되어 운영체제의 제어를 받는 상태를 의미</a:t>
            </a:r>
            <a:endParaRPr lang="en-US" altLang="ko-KR" dirty="0"/>
          </a:p>
          <a:p>
            <a:pPr lvl="1"/>
            <a:r>
              <a:rPr lang="ko-KR" altLang="en-US" dirty="0"/>
              <a:t>자신만의 자원을 가지기 때문에 프로세스끼리는 서로 독립적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멀티태스킹</a:t>
            </a:r>
            <a:endParaRPr lang="en-US" altLang="ko-KR" dirty="0"/>
          </a:p>
          <a:p>
            <a:pPr lvl="1"/>
            <a:r>
              <a:rPr lang="ko-KR" altLang="en-US" dirty="0"/>
              <a:t>대부분의 운영체제는 시스템 자원을 효율적으로</a:t>
            </a:r>
            <a:br>
              <a:rPr lang="en-US" altLang="ko-KR" dirty="0"/>
            </a:br>
            <a:r>
              <a:rPr lang="ko-KR" altLang="en-US" dirty="0"/>
              <a:t>사용할 수 있도록 멀티태스킹을 지원</a:t>
            </a:r>
            <a:endParaRPr lang="en-US" altLang="ko-KR" dirty="0"/>
          </a:p>
          <a:p>
            <a:pPr lvl="1"/>
            <a:r>
              <a:rPr lang="ko-KR" altLang="en-US" dirty="0"/>
              <a:t>멀티 코어 </a:t>
            </a:r>
            <a:r>
              <a:rPr lang="en-US" altLang="ko-KR" dirty="0"/>
              <a:t>CPU</a:t>
            </a:r>
            <a:r>
              <a:rPr lang="ko-KR" altLang="en-US" dirty="0"/>
              <a:t>라면 실제로 다수의 애플리케이션</a:t>
            </a:r>
            <a:br>
              <a:rPr lang="en-US" altLang="ko-KR" dirty="0"/>
            </a:br>
            <a:r>
              <a:rPr lang="ko-KR" altLang="en-US" dirty="0"/>
              <a:t>을 동시에 병렬처리</a:t>
            </a:r>
            <a:r>
              <a:rPr lang="en-US" altLang="ko-KR" dirty="0"/>
              <a:t>, </a:t>
            </a:r>
            <a:r>
              <a:rPr lang="ko-KR" altLang="en-US" dirty="0"/>
              <a:t>싱글 코어 </a:t>
            </a:r>
            <a:r>
              <a:rPr lang="en-US" altLang="ko-KR" dirty="0"/>
              <a:t>CPU</a:t>
            </a:r>
            <a:r>
              <a:rPr lang="ko-KR" altLang="en-US" dirty="0"/>
              <a:t>라면 </a:t>
            </a:r>
            <a:br>
              <a:rPr lang="en-US" altLang="ko-KR" dirty="0"/>
            </a:br>
            <a:r>
              <a:rPr lang="ko-KR" altLang="en-US" dirty="0"/>
              <a:t>운영체제가 다수의 애플리케이션을 </a:t>
            </a:r>
            <a:r>
              <a:rPr lang="ko-KR" altLang="en-US" dirty="0" err="1"/>
              <a:t>병행처리</a:t>
            </a:r>
            <a:endParaRPr lang="en-US" altLang="ko-KR" dirty="0"/>
          </a:p>
          <a:p>
            <a:pPr lvl="1"/>
            <a:r>
              <a:rPr lang="ko-KR" altLang="en-US" dirty="0"/>
              <a:t>심지어 하나의 애플리케이션에서도 동시에 수행할</a:t>
            </a:r>
            <a:br>
              <a:rPr lang="en-US" altLang="ko-KR" dirty="0"/>
            </a:br>
            <a:r>
              <a:rPr lang="ko-KR" altLang="en-US" dirty="0"/>
              <a:t>수 있는 다수의 코드 블록이 있을 수 있기 때문에 </a:t>
            </a:r>
            <a:br>
              <a:rPr lang="en-US" altLang="ko-KR" dirty="0"/>
            </a:br>
            <a:r>
              <a:rPr lang="ko-KR" altLang="en-US" dirty="0" err="1"/>
              <a:t>멀티태스킹</a:t>
            </a:r>
            <a:r>
              <a:rPr lang="ko-KR" altLang="en-US" dirty="0"/>
              <a:t> 가능</a:t>
            </a:r>
            <a:r>
              <a:rPr lang="en-US" altLang="ko-KR" dirty="0"/>
              <a:t> -&gt; </a:t>
            </a:r>
            <a:r>
              <a:rPr lang="ko-KR" altLang="en-US" dirty="0" err="1"/>
              <a:t>멀티스레딩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684" t="1953" r="4684" b="-146"/>
          <a:stretch/>
        </p:blipFill>
        <p:spPr>
          <a:xfrm>
            <a:off x="5147971" y="2850889"/>
            <a:ext cx="2537440" cy="212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91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동기화와 협업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스레드 동기화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SharedCar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sec04/</a:t>
            </a:r>
            <a:r>
              <a:rPr lang="en-US" altLang="ko-KR" dirty="0" err="1">
                <a:hlinkClick r:id="rId3" action="ppaction://hlinkfile"/>
              </a:rPr>
              <a:t>SynchroDemo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1" y="1607927"/>
            <a:ext cx="2588207" cy="40555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80" y="1607927"/>
            <a:ext cx="2598397" cy="405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63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동기화와 협업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대기와 통보</a:t>
            </a:r>
            <a:endParaRPr lang="en-US" altLang="ko-KR" dirty="0"/>
          </a:p>
          <a:p>
            <a:pPr lvl="1"/>
            <a:r>
              <a:rPr lang="ko-KR" altLang="en-US" dirty="0"/>
              <a:t>동기화  메서드나  블록을  이용하면  공유  자원은  보호할  수  있지만</a:t>
            </a:r>
            <a:r>
              <a:rPr lang="en-US" altLang="ko-KR" dirty="0"/>
              <a:t>,  </a:t>
            </a:r>
            <a:r>
              <a:rPr lang="ko-KR" altLang="en-US" dirty="0"/>
              <a:t>특정  스레드가  필요  없이 오랜  시간  동안  </a:t>
            </a:r>
            <a:r>
              <a:rPr lang="ko-KR" altLang="en-US" dirty="0" err="1"/>
              <a:t>락을</a:t>
            </a:r>
            <a:r>
              <a:rPr lang="ko-KR" altLang="en-US" dirty="0"/>
              <a:t>  걸  수  있다</a:t>
            </a:r>
            <a:endParaRPr lang="en-US" altLang="ko-KR" dirty="0"/>
          </a:p>
          <a:p>
            <a:pPr lvl="1"/>
            <a:r>
              <a:rPr lang="en-US" altLang="ko-KR" dirty="0"/>
              <a:t>Object </a:t>
            </a:r>
            <a:r>
              <a:rPr lang="ko-KR" altLang="en-US" dirty="0"/>
              <a:t>클래스는  객체의  </a:t>
            </a:r>
            <a:r>
              <a:rPr lang="ko-KR" altLang="en-US" dirty="0" err="1"/>
              <a:t>락과</a:t>
            </a:r>
            <a:r>
              <a:rPr lang="ko-KR" altLang="en-US" dirty="0"/>
              <a:t>  관련된  </a:t>
            </a:r>
            <a:r>
              <a:rPr lang="en-US" altLang="ko-KR" dirty="0"/>
              <a:t>wait( ), notify( ), </a:t>
            </a:r>
            <a:r>
              <a:rPr lang="en-US" altLang="ko-KR" dirty="0" err="1"/>
              <a:t>notifyAll</a:t>
            </a:r>
            <a:r>
              <a:rPr lang="en-US" altLang="ko-KR" dirty="0"/>
              <a:t>( ) </a:t>
            </a:r>
            <a:r>
              <a:rPr lang="ko-KR" altLang="en-US" dirty="0"/>
              <a:t>메서드를 제공해서 이런 상황을 해결</a:t>
            </a:r>
            <a:endParaRPr lang="en-US" altLang="ko-KR" dirty="0"/>
          </a:p>
          <a:p>
            <a:pPr lvl="1"/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개의 메서드는 소유한 </a:t>
            </a:r>
            <a:r>
              <a:rPr lang="ko-KR" altLang="en-US" dirty="0" err="1"/>
              <a:t>락을</a:t>
            </a:r>
            <a:r>
              <a:rPr lang="ko-KR" altLang="en-US" dirty="0"/>
              <a:t> 해제하거나 대기하다가 </a:t>
            </a:r>
            <a:r>
              <a:rPr lang="ko-KR" altLang="en-US" dirty="0" err="1"/>
              <a:t>락을</a:t>
            </a:r>
            <a:r>
              <a:rPr lang="ko-KR" altLang="en-US" dirty="0"/>
              <a:t> 소유하므로 동기화된 코드 내부에서만 의미가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WaitNotifyDemo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573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동기화와 협업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스레드 협업</a:t>
            </a:r>
            <a:endParaRPr lang="en-US" altLang="ko-KR" dirty="0"/>
          </a:p>
          <a:p>
            <a:pPr lvl="1"/>
            <a:r>
              <a:rPr lang="ko-KR" altLang="en-US" dirty="0"/>
              <a:t>생산자</a:t>
            </a:r>
            <a:r>
              <a:rPr lang="en-US" altLang="ko-KR" dirty="0"/>
              <a:t>·</a:t>
            </a:r>
            <a:r>
              <a:rPr lang="ko-KR" altLang="en-US" dirty="0"/>
              <a:t>소비자 문제 </a:t>
            </a:r>
            <a:r>
              <a:rPr lang="en-US" altLang="ko-KR" dirty="0"/>
              <a:t>: </a:t>
            </a:r>
            <a:r>
              <a:rPr lang="ko-KR" altLang="en-US" dirty="0"/>
              <a:t>자원을 공유하지만 하나는 생산하고 다른 하나는 소비하는 형태의 작업으로 두 스레드 사이에 협업이 필요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7" y="2075963"/>
            <a:ext cx="5795967" cy="225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35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동기화와 협업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스레드 협업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sec04/Dish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sec04/Cook</a:t>
            </a:r>
            <a:r>
              <a:rPr lang="en-US" altLang="ko-KR" dirty="0"/>
              <a:t>, </a:t>
            </a:r>
            <a:r>
              <a:rPr lang="en-US" altLang="ko-KR" dirty="0">
                <a:hlinkClick r:id="rId4" action="ppaction://hlinkfile"/>
              </a:rPr>
              <a:t>sec04/Customer</a:t>
            </a:r>
            <a:r>
              <a:rPr lang="en-US" altLang="ko-KR" dirty="0"/>
              <a:t>, </a:t>
            </a:r>
            <a:r>
              <a:rPr lang="en-US" altLang="ko-KR" dirty="0">
                <a:hlinkClick r:id="rId5" action="ppaction://hlinkfile"/>
              </a:rPr>
              <a:t>sec04/</a:t>
            </a:r>
            <a:r>
              <a:rPr lang="en-US" altLang="ko-KR" dirty="0" err="1">
                <a:hlinkClick r:id="rId5" action="ppaction://hlinkfile"/>
              </a:rPr>
              <a:t>DishDemo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62" y="1618791"/>
            <a:ext cx="2531766" cy="323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2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프로세스와 스레드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스레드 의미</a:t>
            </a:r>
            <a:endParaRPr lang="en-US" altLang="ko-KR" dirty="0"/>
          </a:p>
          <a:p>
            <a:pPr lvl="1"/>
            <a:r>
              <a:rPr lang="ko-KR" altLang="en-US" dirty="0"/>
              <a:t>하나의 실행 흐름으로 프로세스 내부에 존재</a:t>
            </a:r>
          </a:p>
          <a:p>
            <a:pPr lvl="1"/>
            <a:r>
              <a:rPr lang="ko-KR" altLang="en-US" dirty="0"/>
              <a:t>하나의 프로세스는 하나 이상의 실행 흐름을 포함하기 때문에 프로세스는 적어도 하나의 스레드를 가진다</a:t>
            </a:r>
            <a:endParaRPr lang="en-US" altLang="ko-KR" dirty="0"/>
          </a:p>
          <a:p>
            <a:pPr lvl="1"/>
            <a:r>
              <a:rPr lang="ko-KR" altLang="en-US" dirty="0"/>
              <a:t>프로세스에 비해 실행 환경에 필요한 자원이 매우 적기 때문에 경량 프로세스라고도 한다</a:t>
            </a:r>
            <a:endParaRPr lang="en-US" altLang="ko-KR" dirty="0"/>
          </a:p>
          <a:p>
            <a:pPr lvl="1"/>
            <a:r>
              <a:rPr lang="ko-KR" altLang="en-US" dirty="0"/>
              <a:t>메모리와 파일 등 모든 자원을 프로세스 자원과 공유한다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75" y="2733934"/>
            <a:ext cx="6032867" cy="265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0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프로세스와 스레드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스레드 개념</a:t>
            </a:r>
            <a:endParaRPr lang="en-US" altLang="ko-KR" dirty="0"/>
          </a:p>
          <a:p>
            <a:pPr lvl="1"/>
            <a:r>
              <a:rPr lang="ko-KR" altLang="en-US" dirty="0"/>
              <a:t>자바 애플리케이션의  실행  환경인 </a:t>
            </a:r>
            <a:r>
              <a:rPr lang="en-US" altLang="ko-KR" dirty="0"/>
              <a:t>JVM</a:t>
            </a:r>
            <a:r>
              <a:rPr lang="ko-KR" altLang="en-US" dirty="0"/>
              <a:t>은  하나의  프로세스로  실행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하나의 운영체제에서 각각 </a:t>
            </a:r>
            <a:r>
              <a:rPr lang="en-US" altLang="ko-KR" dirty="0"/>
              <a:t>1</a:t>
            </a:r>
            <a:r>
              <a:rPr lang="ko-KR" altLang="en-US" dirty="0"/>
              <a:t>개와 </a:t>
            </a:r>
            <a:r>
              <a:rPr lang="en-US" altLang="ko-KR" dirty="0"/>
              <a:t>2</a:t>
            </a:r>
            <a:r>
              <a:rPr lang="ko-KR" altLang="en-US" dirty="0"/>
              <a:t>개의 스레드로 구성된 </a:t>
            </a:r>
            <a:r>
              <a:rPr lang="en-US" altLang="ko-KR" dirty="0"/>
              <a:t>2</a:t>
            </a:r>
            <a:r>
              <a:rPr lang="ko-KR" altLang="en-US" dirty="0"/>
              <a:t>개의 애플리케이션을 실행한다면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29" y="1944292"/>
            <a:ext cx="3970472" cy="247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0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스레드 생성과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스레드 생성 방법</a:t>
            </a:r>
            <a:endParaRPr lang="en-US" altLang="ko-KR" dirty="0"/>
          </a:p>
          <a:p>
            <a:pPr lvl="1"/>
            <a:r>
              <a:rPr lang="ko-KR" altLang="en-US" dirty="0"/>
              <a:t>자바 애플리케이션은 적어도 메인 </a:t>
            </a:r>
            <a:r>
              <a:rPr lang="ko-KR" altLang="en-US" dirty="0" err="1"/>
              <a:t>스레드라는</a:t>
            </a:r>
            <a:r>
              <a:rPr lang="ko-KR" altLang="en-US" dirty="0"/>
              <a:t> 하나의 스레드를 가짐</a:t>
            </a:r>
            <a:endParaRPr lang="en-US" altLang="ko-KR" dirty="0"/>
          </a:p>
          <a:p>
            <a:pPr lvl="1"/>
            <a:r>
              <a:rPr lang="ko-KR" altLang="en-US" dirty="0"/>
              <a:t>다수의 스레드로 실행하려면 다음 방법 중 하나를 사용하여 작업 스레드를 별도로 생성해야 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8" y="1980380"/>
            <a:ext cx="7222607" cy="358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7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생성과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스레드 생성 방법</a:t>
            </a:r>
            <a:endParaRPr lang="en-US" altLang="ko-KR" dirty="0"/>
          </a:p>
          <a:p>
            <a:pPr lvl="1"/>
            <a:r>
              <a:rPr lang="en-US" altLang="ko-KR" dirty="0"/>
              <a:t>Thread </a:t>
            </a:r>
            <a:r>
              <a:rPr lang="ko-KR" altLang="en-US" dirty="0"/>
              <a:t>클래스가 제공하는 주요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Thread </a:t>
            </a:r>
            <a:r>
              <a:rPr lang="ko-KR" altLang="en-US" dirty="0"/>
              <a:t>클래스가 제공하는 메서드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3" y="1614573"/>
            <a:ext cx="6694354" cy="15654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3" y="3720865"/>
            <a:ext cx="5562531" cy="237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1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생성과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Runnable </a:t>
            </a:r>
            <a:r>
              <a:rPr lang="ko-KR" altLang="en-US" dirty="0"/>
              <a:t>구현 클래스에 스레드 실행 코드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Runnable </a:t>
            </a:r>
            <a:r>
              <a:rPr lang="ko-KR" altLang="en-US" dirty="0"/>
              <a:t>인터페이스의 익명 구현 객체화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50" y="1305015"/>
            <a:ext cx="4393656" cy="15081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50" y="2910719"/>
            <a:ext cx="6373457" cy="72425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5177894" y="1405932"/>
            <a:ext cx="1979253" cy="653143"/>
            <a:chOff x="5781901" y="1619476"/>
            <a:chExt cx="1979253" cy="653143"/>
          </a:xfrm>
        </p:grpSpPr>
        <p:sp>
          <p:nvSpPr>
            <p:cNvPr id="5" name="TextBox 4"/>
            <p:cNvSpPr txBox="1"/>
            <p:nvPr/>
          </p:nvSpPr>
          <p:spPr>
            <a:xfrm>
              <a:off x="5883304" y="1687844"/>
              <a:ext cx="17764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스레드가 아니라</a:t>
              </a:r>
              <a:endPara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스레드가 수행할 코드</a:t>
              </a:r>
            </a:p>
          </p:txBody>
        </p:sp>
        <p:sp>
          <p:nvSpPr>
            <p:cNvPr id="7" name="모서리가 둥근 사각형 설명선 6"/>
            <p:cNvSpPr/>
            <p:nvPr/>
          </p:nvSpPr>
          <p:spPr>
            <a:xfrm>
              <a:off x="5781901" y="1619476"/>
              <a:ext cx="1979253" cy="653143"/>
            </a:xfrm>
            <a:prstGeom prst="wedgeRoundRectCallout">
              <a:avLst>
                <a:gd name="adj1" fmla="val -56050"/>
                <a:gd name="adj2" fmla="val -12885"/>
                <a:gd name="adj3" fmla="val 16667"/>
              </a:avLst>
            </a:prstGeom>
            <a:noFill/>
            <a:ln w="127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84" y="4161106"/>
            <a:ext cx="6554073" cy="180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8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생성과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Runnable </a:t>
            </a:r>
            <a:r>
              <a:rPr lang="ko-KR" altLang="en-US" dirty="0"/>
              <a:t>구현 클래스에 스레드 실행 코드 추가</a:t>
            </a:r>
            <a:endParaRPr lang="en-US" altLang="ko-KR" dirty="0"/>
          </a:p>
          <a:p>
            <a:pPr lvl="1"/>
            <a:r>
              <a:rPr lang="ko-KR" altLang="en-US" dirty="0"/>
              <a:t>익명 </a:t>
            </a:r>
            <a:r>
              <a:rPr lang="en-US" altLang="ko-KR" dirty="0"/>
              <a:t>Thread </a:t>
            </a:r>
            <a:r>
              <a:rPr lang="ko-KR" altLang="en-US" dirty="0"/>
              <a:t>객체화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람다식을</a:t>
            </a:r>
            <a:r>
              <a:rPr lang="ko-KR" altLang="en-US" dirty="0"/>
              <a:t> 이용한 익명 </a:t>
            </a:r>
            <a:r>
              <a:rPr lang="en-US" altLang="ko-KR" dirty="0"/>
              <a:t>Thread </a:t>
            </a:r>
            <a:r>
              <a:rPr lang="ko-KR" altLang="en-US" dirty="0"/>
              <a:t>객체화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sec02/Thread1Demo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sec02/Thread2Demo</a:t>
            </a:r>
            <a:r>
              <a:rPr lang="en-US" altLang="ko-KR" dirty="0"/>
              <a:t>, </a:t>
            </a:r>
            <a:r>
              <a:rPr lang="en-US" altLang="ko-KR" dirty="0">
                <a:hlinkClick r:id="rId4" action="ppaction://hlinkfile"/>
              </a:rPr>
              <a:t>sec02/Thread3Demo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" y="1597362"/>
            <a:ext cx="2453572" cy="15401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" y="3748655"/>
            <a:ext cx="3292910" cy="10330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" y="5302139"/>
            <a:ext cx="5064565" cy="69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3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생성과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자식 클래스에 스레드 실행 코드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무명 </a:t>
            </a:r>
            <a:r>
              <a:rPr lang="en-US" altLang="ko-KR" dirty="0"/>
              <a:t>Thread </a:t>
            </a:r>
            <a:r>
              <a:rPr lang="ko-KR" altLang="en-US" dirty="0"/>
              <a:t>객체화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sec02/Thread4Demo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sec02/Thread5Demo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0" y="1324359"/>
            <a:ext cx="5970191" cy="17326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579" y="2855795"/>
            <a:ext cx="2974014" cy="6547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56" y="3807797"/>
            <a:ext cx="2409923" cy="15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272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2649</TotalTime>
  <Words>748</Words>
  <Application>Microsoft Office PowerPoint</Application>
  <PresentationFormat>화면 슬라이드 쇼(4:3)</PresentationFormat>
  <Paragraphs>168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HY견명조</vt:lpstr>
      <vt:lpstr>HY헤드라인M</vt:lpstr>
      <vt:lpstr>맑은 고딕</vt:lpstr>
      <vt:lpstr>휴먼편지체</vt:lpstr>
      <vt:lpstr>Arial</vt:lpstr>
      <vt:lpstr>Wingdings</vt:lpstr>
      <vt:lpstr>2_Office 테마</vt:lpstr>
      <vt:lpstr>스레드</vt:lpstr>
      <vt:lpstr>프로세스와 스레드 </vt:lpstr>
      <vt:lpstr>프로세스와 스레드</vt:lpstr>
      <vt:lpstr>프로세스와 스레드</vt:lpstr>
      <vt:lpstr>스레드 생성과 실행</vt:lpstr>
      <vt:lpstr>스레드 생성과 실행</vt:lpstr>
      <vt:lpstr>스레드 생성과 실행</vt:lpstr>
      <vt:lpstr>스레드 생성과 실행</vt:lpstr>
      <vt:lpstr>스레드 생성과 실행</vt:lpstr>
      <vt:lpstr>스레드 생성과 실행</vt:lpstr>
      <vt:lpstr>스레드 상태와 제어</vt:lpstr>
      <vt:lpstr>스레드 상태와 제어</vt:lpstr>
      <vt:lpstr>스레드 상태와 제어</vt:lpstr>
      <vt:lpstr>스레드 상태와 제어</vt:lpstr>
      <vt:lpstr>스레드 상태와 제어</vt:lpstr>
      <vt:lpstr>스레드 상태와 제어</vt:lpstr>
      <vt:lpstr>스레드 상태와 제어</vt:lpstr>
      <vt:lpstr>동기화와 협업</vt:lpstr>
      <vt:lpstr>동기화와 협업</vt:lpstr>
      <vt:lpstr>동기화와 협업</vt:lpstr>
      <vt:lpstr>동기화와 협업</vt:lpstr>
      <vt:lpstr>동기화와 협업</vt:lpstr>
      <vt:lpstr>동기화와 협업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마케팅팀</cp:lastModifiedBy>
  <cp:revision>293</cp:revision>
  <dcterms:created xsi:type="dcterms:W3CDTF">2017-01-09T05:29:11Z</dcterms:created>
  <dcterms:modified xsi:type="dcterms:W3CDTF">2020-12-31T06:24:27Z</dcterms:modified>
</cp:coreProperties>
</file>