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461" r:id="rId3"/>
    <p:sldId id="435" r:id="rId4"/>
    <p:sldId id="380" r:id="rId5"/>
    <p:sldId id="431" r:id="rId6"/>
    <p:sldId id="432" r:id="rId7"/>
    <p:sldId id="433" r:id="rId8"/>
    <p:sldId id="462" r:id="rId9"/>
    <p:sldId id="468" r:id="rId10"/>
    <p:sldId id="469" r:id="rId11"/>
    <p:sldId id="434" r:id="rId12"/>
    <p:sldId id="436" r:id="rId13"/>
    <p:sldId id="437" r:id="rId14"/>
    <p:sldId id="470" r:id="rId15"/>
    <p:sldId id="439" r:id="rId16"/>
    <p:sldId id="471" r:id="rId17"/>
    <p:sldId id="472" r:id="rId18"/>
    <p:sldId id="440" r:id="rId19"/>
    <p:sldId id="441" r:id="rId20"/>
    <p:sldId id="442" r:id="rId21"/>
    <p:sldId id="443" r:id="rId22"/>
    <p:sldId id="444" r:id="rId23"/>
    <p:sldId id="473" r:id="rId24"/>
    <p:sldId id="463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74" r:id="rId33"/>
    <p:sldId id="464" r:id="rId34"/>
    <p:sldId id="465" r:id="rId35"/>
    <p:sldId id="475" r:id="rId36"/>
    <p:sldId id="466" r:id="rId37"/>
    <p:sldId id="467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14" autoAdjust="0"/>
    <p:restoredTop sz="82026"/>
  </p:normalViewPr>
  <p:slideViewPr>
    <p:cSldViewPr snapToGrid="0">
      <p:cViewPr varScale="1">
        <p:scale>
          <a:sx n="100" d="100"/>
          <a:sy n="100" d="100"/>
        </p:scale>
        <p:origin x="684" y="120"/>
      </p:cViewPr>
      <p:guideLst>
        <p:guide orient="horz" pos="2158"/>
        <p:guide pos="287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commentAuthors" Target="commentAuthors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배열은 같은 타입의 여러 변수를 하나의 묶음으로 다루는 것</a:t>
            </a:r>
            <a:endParaRPr lang="ko-KR" altLang="en-US"/>
          </a:p>
          <a:p>
            <a:pPr>
              <a:defRPr/>
            </a:pPr>
            <a:r>
              <a:rPr lang="ko-KR" altLang="en-US"/>
              <a:t>학생들의 점수를 각각 변수를 선언해서 저장할수 있다</a:t>
            </a:r>
            <a:r>
              <a:rPr lang="en-US" altLang="ko-KR"/>
              <a:t>.</a:t>
            </a:r>
            <a:r>
              <a:rPr lang="ko-KR" altLang="en-US"/>
              <a:t> 이 때 각각의 이름을 이용해서 저장공간의 값을 읽어온다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그러나 학생 수가 </a:t>
            </a:r>
            <a:r>
              <a:rPr lang="en-US" altLang="ko-KR"/>
              <a:t>100</a:t>
            </a:r>
            <a:r>
              <a:rPr lang="ko-KR" altLang="en-US"/>
              <a:t>명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1000</a:t>
            </a:r>
            <a:r>
              <a:rPr lang="ko-KR" altLang="en-US"/>
              <a:t>명 늘어난다면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int[] score = new int[5]; ==&gt; int</a:t>
            </a:r>
            <a:r>
              <a:rPr lang="ko-KR" altLang="en-US"/>
              <a:t> 값 </a:t>
            </a:r>
            <a:r>
              <a:rPr lang="en-US" altLang="ko-KR"/>
              <a:t>5</a:t>
            </a:r>
            <a:r>
              <a:rPr lang="ko-KR" altLang="en-US"/>
              <a:t>개를 저장할 수 있는 배열을 만든다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배열의 이름과 배열의 인덱스</a:t>
            </a:r>
            <a:r>
              <a:rPr lang="en-US" altLang="ko-KR"/>
              <a:t>(</a:t>
            </a:r>
            <a:r>
              <a:rPr lang="ko-KR" altLang="en-US"/>
              <a:t>자동으로 붙는 번호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배열을 다루려면 참조변수가 필요하다</a:t>
            </a:r>
            <a:r>
              <a:rPr lang="en-US" altLang="ko-KR"/>
              <a:t>.</a:t>
            </a:r>
            <a:r>
              <a:rPr lang="ko-KR" altLang="en-US"/>
              <a:t> 각 저장공간마다 이름을 붙이는 대신 </a:t>
            </a:r>
            <a:endParaRPr lang="ko-KR" altLang="en-US"/>
          </a:p>
          <a:p>
            <a:pPr>
              <a:defRPr/>
            </a:pPr>
            <a:r>
              <a:rPr lang="ko-KR" altLang="en-US"/>
              <a:t>참조변수</a:t>
            </a:r>
            <a:r>
              <a:rPr lang="en-US" altLang="ko-KR"/>
              <a:t>(score)</a:t>
            </a:r>
            <a:r>
              <a:rPr lang="ko-KR" altLang="en-US"/>
              <a:t>를 통해서 저장공간을 사용한다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score[0], score[1] ... </a:t>
            </a:r>
            <a:r>
              <a:rPr lang="ko-KR" altLang="en-US"/>
              <a:t>이라고 자동으로 번호가 붙으니 각각의 저장공간에</a:t>
            </a:r>
            <a:endParaRPr lang="ko-KR" altLang="en-US"/>
          </a:p>
          <a:p>
            <a:pPr>
              <a:defRPr/>
            </a:pPr>
            <a:r>
              <a:rPr lang="ko-KR" altLang="en-US"/>
              <a:t>이름을 붙일 필요가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변수와 배열의 차이는 변수는 메모리에 각각의 위치에 저장되어 있지만</a:t>
            </a:r>
            <a:endParaRPr lang="ko-KR" altLang="en-US"/>
          </a:p>
          <a:p>
            <a:pPr>
              <a:defRPr/>
            </a:pPr>
            <a:r>
              <a:rPr lang="ko-KR" altLang="en-US"/>
              <a:t>배열은 메모리에 연속된 공간에 붙어서 저장이 된다는 특징이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for(int i=1; i&lt;score.length; i++){</a:t>
            </a:r>
            <a:endParaRPr lang="en-US" altLang="ko-KR"/>
          </a:p>
          <a:p>
            <a:pPr>
              <a:defRPr/>
            </a:pPr>
            <a:r>
              <a:rPr lang="en-US" altLang="ko-KR"/>
              <a:t>   if(score[i] &gt; max) max = score[i];</a:t>
            </a:r>
            <a:endParaRPr lang="en-US" altLang="ko-KR"/>
          </a:p>
          <a:p>
            <a:pPr>
              <a:defRPr/>
            </a:pPr>
            <a:r>
              <a:rPr lang="en-US" altLang="ko-KR"/>
              <a:t>   else if(score[i] &lt; min) min = score[i];</a:t>
            </a:r>
            <a:endParaRPr lang="en-US" altLang="ko-KR"/>
          </a:p>
          <a:p>
            <a:pPr>
              <a:defRPr/>
            </a:pPr>
            <a:r>
              <a:rPr lang="en-US" altLang="ko-KR"/>
              <a:t>} //</a:t>
            </a:r>
            <a:r>
              <a:rPr lang="ko-KR" altLang="en-US"/>
              <a:t> </a:t>
            </a:r>
            <a:r>
              <a:rPr lang="en-US" altLang="ko-KR"/>
              <a:t>end for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문자열 배열 응용 </a:t>
            </a:r>
            <a:r>
              <a:rPr lang="en-US" altLang="ko-KR"/>
              <a:t>-</a:t>
            </a:r>
            <a:r>
              <a:rPr lang="ko-KR" altLang="en-US"/>
              <a:t> 커맨드</a:t>
            </a:r>
            <a:r>
              <a:rPr lang="en-US" altLang="ko-KR"/>
              <a:t> </a:t>
            </a:r>
            <a:r>
              <a:rPr lang="ko-KR" altLang="en-US"/>
              <a:t>라인에 입력한 값이 문자열 배열에 담겨서 전달된다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프로그램을 바꾸지 않고 사용자가 입력하는 매개변수에 따라서 기능이 달라지게 작성할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java ex01_array</a:t>
            </a:r>
            <a:r>
              <a:rPr lang="ko-KR" altLang="en-US"/>
              <a:t> 를 실행하려면 </a:t>
            </a:r>
            <a:r>
              <a:rPr lang="en-US" altLang="ko-KR"/>
              <a:t>class</a:t>
            </a:r>
            <a:r>
              <a:rPr lang="ko-KR" altLang="en-US"/>
              <a:t> 가 있는 폴더로 이동한 다음 실행한다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java ex02_array abc 123 “hello world” </a:t>
            </a:r>
            <a:r>
              <a:rPr lang="ko-KR" altLang="en-US"/>
              <a:t>를 입력하면 매개변수 </a:t>
            </a:r>
            <a:r>
              <a:rPr lang="en-US" altLang="ko-KR"/>
              <a:t>3</a:t>
            </a:r>
            <a:r>
              <a:rPr lang="ko-KR" altLang="en-US"/>
              <a:t>개가 문자열배열의 요소로 담기게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eclipse</a:t>
            </a:r>
            <a:r>
              <a:rPr lang="ko-KR" altLang="en-US"/>
              <a:t>에서는 </a:t>
            </a:r>
            <a:r>
              <a:rPr lang="en-US" altLang="ko-KR"/>
              <a:t>run configuration</a:t>
            </a:r>
            <a:r>
              <a:rPr lang="ko-KR" altLang="en-US"/>
              <a:t> 에 동일하게 매개변수 전달할 수 있는 기능 있음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c</a:t>
            </a:r>
            <a:r>
              <a:rPr lang="ko-KR" altLang="en-US"/>
              <a:t>의 열거형은 값만 체크하는데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는 값과 타입을 체크한다는 장점이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gender == Gender.FEMALE</a:t>
            </a:r>
            <a:r>
              <a:rPr lang="ko-KR" altLang="en-US"/>
              <a:t> 인 가능하지만</a:t>
            </a:r>
            <a:endParaRPr lang="ko-KR" altLang="en-US"/>
          </a:p>
          <a:p>
            <a:pPr>
              <a:defRPr/>
            </a:pPr>
            <a:r>
              <a:rPr lang="en-US" altLang="ko-KR"/>
              <a:t>gender &gt; Gender.FEMALE</a:t>
            </a:r>
            <a:r>
              <a:rPr lang="ko-KR" altLang="en-US"/>
              <a:t> 비교연산자는 불가능함</a:t>
            </a:r>
            <a:endParaRPr lang="ko-KR" altLang="en-US"/>
          </a:p>
          <a:p>
            <a:pPr>
              <a:defRPr/>
            </a:pPr>
            <a:r>
              <a:rPr lang="en-US" altLang="ko-KR"/>
              <a:t>compareTo()</a:t>
            </a:r>
            <a:r>
              <a:rPr lang="ko-KR" altLang="en-US"/>
              <a:t> 같으면 </a:t>
            </a:r>
            <a:r>
              <a:rPr lang="en-US" altLang="ko-KR"/>
              <a:t>0 , </a:t>
            </a:r>
            <a:r>
              <a:rPr lang="ko-KR" altLang="en-US"/>
              <a:t>왼쪽이 크면 양수</a:t>
            </a:r>
            <a:r>
              <a:rPr lang="en-US" altLang="ko-KR"/>
              <a:t>,</a:t>
            </a:r>
            <a:r>
              <a:rPr lang="ko-KR" altLang="en-US"/>
              <a:t> 오른쪽이 크면 음수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이중 많이 사용하는 것은 </a:t>
            </a:r>
            <a:r>
              <a:rPr lang="en-US" altLang="ko-KR"/>
              <a:t>valueOf</a:t>
            </a:r>
            <a:r>
              <a:rPr lang="ko-KR" altLang="en-US"/>
              <a:t> 와 </a:t>
            </a:r>
            <a:r>
              <a:rPr lang="en-US" altLang="ko-KR"/>
              <a:t>ordinal,</a:t>
            </a:r>
            <a:r>
              <a:rPr lang="ko-KR" altLang="en-US"/>
              <a:t> </a:t>
            </a:r>
            <a:r>
              <a:rPr lang="en-US" altLang="ko-KR"/>
              <a:t>name</a:t>
            </a:r>
            <a:endParaRPr lang="en-US" altLang="ko-KR"/>
          </a:p>
          <a:p>
            <a:pPr>
              <a:defRPr/>
            </a:pPr>
            <a:r>
              <a:rPr lang="ko-KR" altLang="en-US"/>
              <a:t>첫번째</a:t>
            </a:r>
            <a:r>
              <a:rPr lang="en-US" altLang="ko-KR"/>
              <a:t> </a:t>
            </a:r>
            <a:r>
              <a:rPr lang="ko-KR" altLang="en-US"/>
              <a:t>것은 잘 사용은 안하지만 설계도를 반환하는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values()</a:t>
            </a:r>
            <a:r>
              <a:rPr lang="ko-KR" altLang="en-US"/>
              <a:t>와 </a:t>
            </a:r>
            <a:r>
              <a:rPr lang="en-US" altLang="ko-KR"/>
              <a:t>valueOf()</a:t>
            </a:r>
            <a:r>
              <a:rPr lang="ko-KR" altLang="en-US"/>
              <a:t> 는 컴파일러가 자동으로 추가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생성이란 저장공간이 생성됨을 말함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선언하는 방법 </a:t>
            </a:r>
            <a:r>
              <a:rPr lang="en-US" altLang="ko-KR"/>
              <a:t>1)</a:t>
            </a:r>
            <a:r>
              <a:rPr lang="ko-KR" altLang="en-US"/>
              <a:t> 타입</a:t>
            </a:r>
            <a:r>
              <a:rPr lang="en-US" altLang="ko-KR"/>
              <a:t>[]</a:t>
            </a:r>
            <a:r>
              <a:rPr lang="ko-KR" altLang="en-US"/>
              <a:t> 변수이름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2)</a:t>
            </a:r>
            <a:r>
              <a:rPr lang="ko-KR" altLang="en-US"/>
              <a:t> 타입 변수이름</a:t>
            </a:r>
            <a:r>
              <a:rPr lang="en-US" altLang="ko-KR"/>
              <a:t>[]</a:t>
            </a:r>
            <a:r>
              <a:rPr lang="ko-KR" altLang="en-US"/>
              <a:t> </a:t>
            </a:r>
            <a:r>
              <a:rPr lang="en-US" altLang="ko-KR"/>
              <a:t>==&gt;</a:t>
            </a:r>
            <a:r>
              <a:rPr lang="ko-KR" altLang="en-US"/>
              <a:t> 타입 변수이름</a:t>
            </a:r>
            <a:r>
              <a:rPr lang="en-US" altLang="ko-KR"/>
              <a:t>[</a:t>
            </a:r>
            <a:r>
              <a:rPr lang="ko-KR" altLang="en-US"/>
              <a:t>저장공간의크기</a:t>
            </a:r>
            <a:r>
              <a:rPr lang="en-US" altLang="ko-KR"/>
              <a:t>]</a:t>
            </a:r>
            <a:r>
              <a:rPr lang="ko-KR" altLang="en-US"/>
              <a:t> 로 주면 안된다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번을 더 선호한다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의 뿌리가 </a:t>
            </a:r>
            <a:r>
              <a:rPr lang="en-US" altLang="ko-KR"/>
              <a:t>C</a:t>
            </a:r>
            <a:r>
              <a:rPr lang="ko-KR" altLang="en-US"/>
              <a:t> 이기 때문에 둘다 지원하긴 하지만</a:t>
            </a:r>
            <a:endParaRPr lang="ko-KR" altLang="en-US"/>
          </a:p>
          <a:p>
            <a:pPr>
              <a:defRPr/>
            </a:pPr>
            <a:r>
              <a:rPr lang="en-US" altLang="ko-KR"/>
              <a:t>int[] </a:t>
            </a:r>
            <a:r>
              <a:rPr lang="ko-KR" altLang="en-US"/>
              <a:t>가 타입의 일부 즉 숫자의 배열타입</a:t>
            </a:r>
            <a:r>
              <a:rPr lang="en-US" altLang="ko-KR"/>
              <a:t>...</a:t>
            </a:r>
            <a:r>
              <a:rPr lang="ko-KR" altLang="en-US"/>
              <a:t>이므로 </a:t>
            </a:r>
            <a:r>
              <a:rPr lang="en-US" altLang="ko-KR"/>
              <a:t>1</a:t>
            </a:r>
            <a:r>
              <a:rPr lang="ko-KR" altLang="en-US"/>
              <a:t>번을 더 선호한다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선언에 의해서는 참조변수만 만들어지고 앞으로 만들어질 배열을 사용하기 위해 만들어진다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int</a:t>
            </a:r>
            <a:r>
              <a:rPr lang="ko-KR" altLang="en-US"/>
              <a:t> 값을 저장할 수 있는 </a:t>
            </a:r>
            <a:r>
              <a:rPr lang="en-US" altLang="ko-KR"/>
              <a:t>5</a:t>
            </a:r>
            <a:r>
              <a:rPr lang="ko-KR" altLang="en-US"/>
              <a:t>개의 저장공간을 만들어준다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개의 저장공간의 주소를 참조변수 </a:t>
            </a:r>
            <a:r>
              <a:rPr lang="en-US" altLang="ko-KR"/>
              <a:t>score</a:t>
            </a:r>
            <a:r>
              <a:rPr lang="ko-KR" altLang="en-US"/>
              <a:t> 에 저장</a:t>
            </a:r>
            <a:r>
              <a:rPr lang="en-US" altLang="ko-KR"/>
              <a:t>/</a:t>
            </a:r>
            <a:r>
              <a:rPr lang="ko-KR" altLang="en-US"/>
              <a:t>대입한다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파이썬은 왜 배열 대신 리스트를 사용하는데 왜 배열이 없는지를 여기에서 설명해줘도 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실제로는 </a:t>
            </a:r>
            <a:r>
              <a:rPr lang="en-US" altLang="ko-KR"/>
              <a:t>2</a:t>
            </a:r>
            <a:r>
              <a:rPr lang="ko-KR" altLang="en-US"/>
              <a:t>번보다는 </a:t>
            </a:r>
            <a:r>
              <a:rPr lang="en-US" altLang="ko-KR"/>
              <a:t>1</a:t>
            </a:r>
            <a:r>
              <a:rPr lang="ko-KR" altLang="en-US"/>
              <a:t>번을 더 많이 사용하기 때문에 </a:t>
            </a:r>
            <a:r>
              <a:rPr lang="en-US" altLang="ko-KR"/>
              <a:t>new int[] </a:t>
            </a:r>
            <a:r>
              <a:rPr lang="ko-KR" altLang="en-US"/>
              <a:t>를 생략하는 방식인 </a:t>
            </a:r>
            <a:endParaRPr lang="en-US" altLang="ko-KR"/>
          </a:p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번만 알고 있어도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방법</a:t>
            </a:r>
            <a:r>
              <a:rPr lang="en-US" altLang="ko-KR"/>
              <a:t>4</a:t>
            </a:r>
            <a:r>
              <a:rPr lang="ko-KR" altLang="en-US"/>
              <a:t>는 반드시 하나로 합쳐서 적어야지 두 문장으로 적으면 오류가 발생한다</a:t>
            </a:r>
            <a:r>
              <a:rPr lang="en-US" altLang="ko-KR"/>
              <a:t>.</a:t>
            </a:r>
            <a:r>
              <a:rPr lang="ko-KR" altLang="en-US"/>
              <a:t> 선언과 초기화를 나누려면 반드시 </a:t>
            </a:r>
            <a:endParaRPr lang="ko-KR" altLang="en-US"/>
          </a:p>
          <a:p>
            <a:pPr>
              <a:defRPr/>
            </a:pPr>
            <a:r>
              <a:rPr lang="en-US" altLang="ko-KR"/>
              <a:t>new int[]{1,2,3,4,5}; </a:t>
            </a:r>
            <a:r>
              <a:rPr lang="ko-KR" altLang="en-US"/>
              <a:t>를 붙여줘서 </a:t>
            </a:r>
            <a:r>
              <a:rPr lang="en-US" altLang="ko-KR"/>
              <a:t>3</a:t>
            </a:r>
            <a:r>
              <a:rPr lang="ko-KR" altLang="en-US"/>
              <a:t>번 방법으로 사용해야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int</a:t>
            </a:r>
            <a:r>
              <a:rPr lang="ko-KR" altLang="en-US"/>
              <a:t> 타입의 배열을 다루기 위한 참조변수 </a:t>
            </a:r>
            <a:r>
              <a:rPr lang="en-US" altLang="ko-KR"/>
              <a:t>scores</a:t>
            </a:r>
            <a:r>
              <a:rPr lang="ko-KR" altLang="en-US"/>
              <a:t> 선언</a:t>
            </a:r>
            <a:endParaRPr lang="ko-KR" altLang="en-US"/>
          </a:p>
          <a:p>
            <a:pPr>
              <a:defRPr/>
            </a:pPr>
            <a:r>
              <a:rPr lang="ko-KR" altLang="en-US"/>
              <a:t>참조변수에는 저장공간의 주소값을 대입하는 것이기 때문에 방법 </a:t>
            </a:r>
            <a:r>
              <a:rPr lang="en-US" altLang="ko-KR"/>
              <a:t>4</a:t>
            </a:r>
            <a:r>
              <a:rPr lang="ko-KR" altLang="en-US"/>
              <a:t>와 같이 사용하면 안된다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여기는 생성과 동시에 초기화를 하는 것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인덱스는 각 요소</a:t>
            </a:r>
            <a:r>
              <a:rPr lang="en-US" altLang="ko-KR"/>
              <a:t>(</a:t>
            </a:r>
            <a:r>
              <a:rPr lang="ko-KR" altLang="en-US"/>
              <a:t>저장공간</a:t>
            </a:r>
            <a:r>
              <a:rPr lang="en-US" altLang="ko-KR"/>
              <a:t>)</a:t>
            </a:r>
            <a:r>
              <a:rPr lang="ko-KR" altLang="en-US"/>
              <a:t>에 자동으로 부여되는 일련번호로 </a:t>
            </a:r>
            <a:r>
              <a:rPr lang="en-US" altLang="ko-KR"/>
              <a:t>0</a:t>
            </a:r>
            <a:r>
              <a:rPr lang="ko-KR" altLang="en-US"/>
              <a:t>부터 배열의 길이</a:t>
            </a:r>
            <a:r>
              <a:rPr lang="en-US" altLang="ko-KR"/>
              <a:t>-1</a:t>
            </a:r>
            <a:r>
              <a:rPr lang="ko-KR" altLang="en-US"/>
              <a:t> 까지가 인덱스의 범위이다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int value = scores[3] ; 100</a:t>
            </a:r>
            <a:r>
              <a:rPr lang="ko-KR" altLang="en-US"/>
              <a:t>을 </a:t>
            </a:r>
            <a:r>
              <a:rPr lang="en-US" altLang="ko-KR"/>
              <a:t>value</a:t>
            </a:r>
            <a:r>
              <a:rPr lang="ko-KR" altLang="en-US"/>
              <a:t>에 대입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실행하기 전에 바꾸는 것은 가능</a:t>
            </a:r>
            <a:r>
              <a:rPr lang="en-US" altLang="ko-KR"/>
              <a:t>,.</a:t>
            </a:r>
            <a:r>
              <a:rPr lang="ko-KR" altLang="en-US"/>
              <a:t> 하지만 실행하고 나서 중간에는 동적으로 변경할 수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1)</a:t>
            </a:r>
            <a:r>
              <a:rPr lang="ko-KR" altLang="en-US"/>
              <a:t> 배열의 길이는 왜 못바꾸지 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배열은 연속적이어야 한다</a:t>
            </a:r>
            <a:r>
              <a:rPr lang="en-US" altLang="ko-KR"/>
              <a:t>.</a:t>
            </a:r>
            <a:r>
              <a:rPr lang="ko-KR" altLang="en-US"/>
              <a:t> 배열이 저장된 메모리 공간이 있는데 더 늘리고 싶다고 해서</a:t>
            </a:r>
            <a:endParaRPr lang="ko-KR" altLang="en-US"/>
          </a:p>
          <a:p>
            <a:pPr>
              <a:defRPr/>
            </a:pPr>
            <a:r>
              <a:rPr lang="ko-KR" altLang="en-US"/>
              <a:t>   그 뒤에 연속적인 메모리공간이 있다는 보장이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2)</a:t>
            </a:r>
            <a:r>
              <a:rPr lang="ko-KR" altLang="en-US"/>
              <a:t> 그럼 부족해서 늘리려면 어떻게 하지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배열의 크기는 배열의 모든 요소 출력하는 경우</a:t>
            </a:r>
            <a:r>
              <a:rPr lang="en-US" altLang="ko-KR"/>
              <a:t>,</a:t>
            </a:r>
            <a:r>
              <a:rPr lang="ko-KR" altLang="en-US"/>
              <a:t> 인덱스의 범위를 나타내는 상수로 사용할 수 있다</a:t>
            </a:r>
            <a:r>
              <a:rPr lang="en-US" altLang="ko-KR"/>
              <a:t>.</a:t>
            </a:r>
            <a:r>
              <a:rPr lang="ko-KR" altLang="en-US"/>
              <a:t> 그래야 배열의 </a:t>
            </a:r>
            <a:endParaRPr lang="ko-KR" altLang="en-US"/>
          </a:p>
          <a:p>
            <a:pPr>
              <a:defRPr/>
            </a:pPr>
            <a:r>
              <a:rPr lang="ko-KR" altLang="en-US"/>
              <a:t>크기를 프로그램 작성하면서 변경하더라도 실수를 줄일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배열을 다루면서 가장 많이 보는 에러가 배열의 크기가 달라지는 경우인데 컴파일 오류는 없지만</a:t>
            </a:r>
            <a:endParaRPr lang="ko-KR" altLang="en-US"/>
          </a:p>
          <a:p>
            <a:pPr>
              <a:defRPr/>
            </a:pPr>
            <a:r>
              <a:rPr lang="ko-KR" altLang="en-US"/>
              <a:t>실행하면 인덱스 범위를 벗어낫다라고 하는 오류</a:t>
            </a:r>
            <a:r>
              <a:rPr lang="en-US" altLang="ko-KR"/>
              <a:t>(ArrayIndexOutOfBoundsException) </a:t>
            </a:r>
            <a:r>
              <a:rPr lang="ko-KR" altLang="en-US"/>
              <a:t>인데 배열</a:t>
            </a:r>
            <a:r>
              <a:rPr lang="en-US" altLang="ko-KR"/>
              <a:t>.length</a:t>
            </a:r>
            <a:r>
              <a:rPr lang="ko-KR" altLang="en-US"/>
              <a:t>를 사용하면</a:t>
            </a:r>
            <a:endParaRPr lang="ko-KR" altLang="en-US"/>
          </a:p>
          <a:p>
            <a:pPr>
              <a:defRPr/>
            </a:pPr>
            <a:r>
              <a:rPr lang="ko-KR" altLang="en-US"/>
              <a:t>이 오류를 많이 줄일수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여기까지 하고 두개의 예제를 풀어볼것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앞에서 참조변수에는 배열의 주소가 저장된다고 했다</a:t>
            </a:r>
            <a:endParaRPr lang="ko-KR" altLang="en-US"/>
          </a:p>
          <a:p>
            <a:pPr>
              <a:defRPr/>
            </a:pPr>
            <a:r>
              <a:rPr lang="en-US" altLang="ko-KR"/>
              <a:t>[ </a:t>
            </a:r>
            <a:r>
              <a:rPr lang="ko-KR" altLang="en-US"/>
              <a:t>는 배열을 의미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</a:t>
            </a:r>
            <a:r>
              <a:rPr lang="ko-KR" altLang="en-US"/>
              <a:t> 는 </a:t>
            </a:r>
            <a:r>
              <a:rPr lang="en-US" altLang="ko-KR"/>
              <a:t>integer </a:t>
            </a:r>
            <a:r>
              <a:rPr lang="ko-KR" altLang="en-US"/>
              <a:t>를 의미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@</a:t>
            </a:r>
            <a:r>
              <a:rPr lang="ko-KR" altLang="en-US"/>
              <a:t>부터는</a:t>
            </a:r>
            <a:r>
              <a:rPr lang="en-US" altLang="ko-KR"/>
              <a:t> </a:t>
            </a:r>
            <a:r>
              <a:rPr lang="ko-KR" altLang="en-US"/>
              <a:t>배열이 저장된 주소라고 생각하면 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단</a:t>
            </a:r>
            <a:r>
              <a:rPr lang="en-US" altLang="ko-KR"/>
              <a:t>,</a:t>
            </a:r>
            <a:r>
              <a:rPr lang="ko-KR" altLang="en-US"/>
              <a:t> 예외적으로 </a:t>
            </a:r>
            <a:r>
              <a:rPr lang="en-US" altLang="ko-KR"/>
              <a:t>char</a:t>
            </a:r>
            <a:r>
              <a:rPr lang="ko-KR" altLang="en-US"/>
              <a:t>배열은 배열의 이름만 출력해도 정상적으로 내용이 출력된다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println</a:t>
            </a:r>
            <a:r>
              <a:rPr lang="ko-KR" altLang="en-US"/>
              <a:t> 기능중의하나로 이거를 제외하고는</a:t>
            </a:r>
            <a:endParaRPr lang="ko-KR" altLang="en-US"/>
          </a:p>
          <a:p>
            <a:pPr>
              <a:defRPr/>
            </a:pPr>
            <a:r>
              <a:rPr lang="ko-KR" altLang="en-US"/>
              <a:t>다 이상한 숫자가 출력된다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for (int e:arr){</a:t>
            </a:r>
            <a:endParaRPr lang="en-US" altLang="ko-KR"/>
          </a:p>
          <a:p>
            <a:pPr>
              <a:defRPr/>
            </a:pPr>
            <a:r>
              <a:rPr lang="en-US" altLang="ko-KR"/>
              <a:t>      System.out.println(e);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배열의 내용을 문자열로 바꿔서 출력하는 것임</a:t>
            </a:r>
            <a:endParaRPr lang="ko-KR" altLang="en-US"/>
          </a:p>
          <a:p>
            <a:pPr>
              <a:defRPr/>
            </a:pPr>
            <a:r>
              <a:rPr lang="en-US" altLang="ko-KR"/>
              <a:t>Arrays</a:t>
            </a:r>
            <a:r>
              <a:rPr lang="ko-KR" altLang="en-US"/>
              <a:t> 는 </a:t>
            </a:r>
            <a:r>
              <a:rPr lang="en-US" altLang="ko-KR"/>
              <a:t>api</a:t>
            </a:r>
            <a:r>
              <a:rPr lang="ko-KR" altLang="en-US"/>
              <a:t>를 </a:t>
            </a:r>
            <a:r>
              <a:rPr lang="en-US" altLang="ko-KR"/>
              <a:t>import</a:t>
            </a:r>
            <a:r>
              <a:rPr lang="ko-KR" altLang="en-US"/>
              <a:t>해야 하는데 설정에서 우리가 자동 </a:t>
            </a:r>
            <a:r>
              <a:rPr lang="en-US" altLang="ko-KR"/>
              <a:t>import</a:t>
            </a:r>
            <a:r>
              <a:rPr lang="ko-KR" altLang="en-US"/>
              <a:t>를 하도록 해놨기 때문에 자동으로 </a:t>
            </a:r>
            <a:r>
              <a:rPr lang="en-US" altLang="ko-KR"/>
              <a:t>import</a:t>
            </a:r>
            <a:r>
              <a:rPr lang="ko-KR" altLang="en-US"/>
              <a:t> 되는 것을 확인할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String</a:t>
            </a:r>
            <a:r>
              <a:rPr lang="ko-KR" altLang="en-US"/>
              <a:t> 은 참조형 변수이기 때문에 기본값이 </a:t>
            </a:r>
            <a:r>
              <a:rPr lang="en-US" altLang="ko-KR"/>
              <a:t>‘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 가 들어가는 것이 아니라 </a:t>
            </a:r>
            <a:r>
              <a:rPr lang="en-US" altLang="ko-KR"/>
              <a:t>null</a:t>
            </a:r>
            <a:r>
              <a:rPr lang="ko-KR" altLang="en-US"/>
              <a:t> 이 들어간다</a:t>
            </a:r>
            <a:r>
              <a:rPr lang="en-US" altLang="ko-KR"/>
              <a:t>.</a:t>
            </a:r>
            <a:r>
              <a:rPr lang="ko-KR" altLang="en-US"/>
              <a:t> 주의 </a:t>
            </a:r>
            <a:r>
              <a:rPr lang="en-US" altLang="ko-KR"/>
              <a:t>!!!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정확한 표현은 오른쪽 그림처럼 나타낼수 있다</a:t>
            </a:r>
            <a:r>
              <a:rPr lang="en-US" altLang="ko-KR"/>
              <a:t>.</a:t>
            </a:r>
            <a:r>
              <a:rPr lang="ko-KR" altLang="en-US"/>
              <a:t> 그림이 복잡하니까 간단하게 그리면</a:t>
            </a:r>
            <a:endParaRPr lang="ko-KR" altLang="en-US"/>
          </a:p>
          <a:p>
            <a:pPr>
              <a:defRPr/>
            </a:pPr>
            <a:r>
              <a:rPr lang="ko-KR" altLang="en-US"/>
              <a:t>참조변수자리에</a:t>
            </a:r>
            <a:r>
              <a:rPr lang="en-US" altLang="ko-KR"/>
              <a:t>[</a:t>
            </a:r>
            <a:r>
              <a:rPr lang="ko-KR" altLang="en-US"/>
              <a:t> 그냥 문자열 적어줘도 된다</a:t>
            </a:r>
            <a:r>
              <a:rPr lang="en-US" altLang="ko-KR"/>
              <a:t>.</a:t>
            </a:r>
            <a:r>
              <a:rPr lang="ko-KR" altLang="en-US"/>
              <a:t>이해하기 쉬우니까</a:t>
            </a:r>
            <a:r>
              <a:rPr lang="en-US" altLang="ko-KR"/>
              <a:t>...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예제는 가위바위보 게임 해보자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    String[] name = { "가위","바위","보"  };</a:t>
            </a:r>
            <a:endParaRPr lang="en-US" altLang="ko-KR"/>
          </a:p>
          <a:p>
            <a:pPr>
              <a:defRPr/>
            </a:pPr>
            <a:r>
              <a:rPr lang="en-US" altLang="ko-KR"/>
              <a:t>    System.out.println(name);</a:t>
            </a:r>
            <a:endParaRPr lang="en-US" altLang="ko-KR"/>
          </a:p>
          <a:p>
            <a:pPr>
              <a:defRPr/>
            </a:pPr>
            <a:r>
              <a:rPr lang="en-US" altLang="ko-KR"/>
              <a:t>    System.out.println(Arrays.toString(name));</a:t>
            </a:r>
            <a:endParaRPr lang="en-US" altLang="ko-KR"/>
          </a:p>
          <a:p>
            <a:pPr>
              <a:defRPr/>
            </a:pPr>
            <a:r>
              <a:rPr lang="en-US" altLang="ko-KR"/>
              <a:t>    for(int i=0; i&lt;10;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System.out.println((int)(Math.random()*3));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int tmp = (int)(Math.random()*3;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System.out.println(name[tmp]);</a:t>
            </a:r>
            <a:endParaRPr lang="en-US" altLang="ko-KR"/>
          </a:p>
          <a:p>
            <a:pPr>
              <a:defRPr/>
            </a:pPr>
            <a:r>
              <a:rPr lang="en-US" altLang="ko-KR"/>
              <a:t>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배열의 모든 요소를 더해서 총합과 평균을 구하는 문제</a:t>
            </a:r>
            <a:endParaRPr lang="ko-KR" altLang="en-US"/>
          </a:p>
          <a:p>
            <a:pPr>
              <a:defRPr/>
            </a:pPr>
            <a:r>
              <a:rPr lang="en-US" altLang="ko-KR"/>
              <a:t>average = sum / (float)score.length // </a:t>
            </a:r>
            <a:r>
              <a:rPr lang="ko-KR" altLang="en-US"/>
              <a:t>계산결과를 </a:t>
            </a:r>
            <a:r>
              <a:rPr lang="en-US" altLang="ko-KR"/>
              <a:t>float</a:t>
            </a:r>
            <a:r>
              <a:rPr lang="ko-KR" altLang="en-US"/>
              <a:t>로 얻으려고 형변환을 해줌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계산결과로 실수값을 얻으려면 둘중의 하나만 형변환하거나 둘다 해도 되니까 한쪽만 형변환 하는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478/(float)5</a:t>
            </a:r>
            <a:r>
              <a:rPr lang="ko-KR" altLang="en-US"/>
              <a:t> 의 경우 둘의 데이터형이 다르다</a:t>
            </a:r>
            <a:r>
              <a:rPr lang="en-US" altLang="ko-KR"/>
              <a:t>.</a:t>
            </a:r>
            <a:r>
              <a:rPr lang="ko-KR" altLang="en-US"/>
              <a:t> 이 때 </a:t>
            </a:r>
            <a:r>
              <a:rPr lang="en-US" altLang="ko-KR"/>
              <a:t>int</a:t>
            </a:r>
            <a:r>
              <a:rPr lang="ko-KR" altLang="en-US"/>
              <a:t> 보다 </a:t>
            </a:r>
            <a:r>
              <a:rPr lang="en-US" altLang="ko-KR"/>
              <a:t>float</a:t>
            </a:r>
            <a:r>
              <a:rPr lang="ko-KR" altLang="en-US"/>
              <a:t> 가 더 크니까 자동으로 형변환되는 것이다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99156" y="868194"/>
            <a:ext cx="8449308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5\sec02\Array2Demo.java" TargetMode="External" /><Relationship Id="rId4" Type="http://schemas.openxmlformats.org/officeDocument/2006/relationships/image" Target="../media/image31.png"  /><Relationship Id="rId5" Type="http://schemas.openxmlformats.org/officeDocument/2006/relationships/image" Target="../media/image3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2\ArrayListDemo.java" TargetMode="External"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7.png"  /><Relationship Id="rId4" Type="http://schemas.openxmlformats.org/officeDocument/2006/relationships/hyperlink" Target="src\chap05\sec02\Array1Demo.java" TargetMode="External" /><Relationship Id="rId5" Type="http://schemas.openxmlformats.org/officeDocument/2006/relationships/image" Target="../media/image38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5\sec03\IncrementDemo.java" TargetMode="External" /><Relationship Id="rId4" Type="http://schemas.openxmlformats.org/officeDocument/2006/relationships/image" Target="../media/image40.jpeg"  /><Relationship Id="rId5" Type="http://schemas.openxmlformats.org/officeDocument/2006/relationships/image" Target="../media/image4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5\sec03\MainArgumentDemo.java" TargetMode="External" /><Relationship Id="rId4" Type="http://schemas.openxmlformats.org/officeDocument/2006/relationships/image" Target="../media/image42.jpeg"  /><Relationship Id="rId5" Type="http://schemas.openxmlformats.org/officeDocument/2006/relationships/image" Target="../media/image4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4.jpeg"  /><Relationship Id="rId3" Type="http://schemas.openxmlformats.org/officeDocument/2006/relationships/image" Target="../media/image45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3\VarArgsDemo.java" TargetMode="External" /><Relationship Id="rId3" Type="http://schemas.openxmlformats.org/officeDocument/2006/relationships/image" Target="../media/image46.png"  /><Relationship Id="rId4" Type="http://schemas.openxmlformats.org/officeDocument/2006/relationships/image" Target="../media/image4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3\CircleArrayDemo.java" TargetMode="External" /><Relationship Id="rId3" Type="http://schemas.openxmlformats.org/officeDocument/2006/relationships/image" Target="../media/image5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1\String1Demo.java" TargetMode="External" /><Relationship Id="rId3" Type="http://schemas.openxmlformats.org/officeDocument/2006/relationships/image" Target="../media/image5.png"  /><Relationship Id="rId4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3\ObjectArgumentDemo.java" TargetMode="External" /><Relationship Id="rId3" Type="http://schemas.openxmlformats.org/officeDocument/2006/relationships/image" Target="../media/image51.jpe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4\ConstantDemo.java" TargetMode="External" /><Relationship Id="rId3" Type="http://schemas.openxmlformats.org/officeDocument/2006/relationships/image" Target="../media/image54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5\sec04\one\EnumDemo.java" TargetMode="External"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4\two\EnumDemo.java" TargetMode="External" /><Relationship Id="rId3" Type="http://schemas.openxmlformats.org/officeDocument/2006/relationships/hyperlink" Target="src\chap05\sec04\SwitchDemo.java" TargetMode="External" /><Relationship Id="rId4" Type="http://schemas.openxmlformats.org/officeDocument/2006/relationships/image" Target="../media/image6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1\String2Demo.java" TargetMode="External"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1\String3Demo.java" TargetMode="External" /><Relationship Id="rId3" Type="http://schemas.openxmlformats.org/officeDocument/2006/relationships/hyperlink" Target="src\chap05\sec01\String4Demo.java" TargetMode="External"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1\String5Demo.java" TargetMode="External"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5\sec01\TextBlockDemo.java" TargetMode="External" /><Relationship Id="rId3" Type="http://schemas.openxmlformats.org/officeDocument/2006/relationships/image" Target="../media/image15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열거타입</a:t>
            </a:r>
            <a:endParaRPr lang="ko-KR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99CD2F-7AB2-43A1-9F5B-C9F4C2CE2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34" y="184745"/>
            <a:ext cx="473407" cy="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478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배열 기초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배열이란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418198"/>
            <a:ext cx="7648575" cy="231457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1202" y="5064620"/>
            <a:ext cx="6604346" cy="103733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68363" y="4476809"/>
            <a:ext cx="4572000" cy="360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int[] score = new int[5]; 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필요성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351523"/>
            <a:ext cx="7244137" cy="4590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99156" y="868194"/>
            <a:ext cx="8656707" cy="572915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배열의 선언과 생성</a:t>
            </a:r>
            <a:endParaRPr lang="ko-KR" altLang="en-US"/>
          </a:p>
          <a:p>
            <a:pPr lvl="1">
              <a:defRPr/>
            </a:pPr>
            <a:r>
              <a:rPr lang="ko-KR" altLang="en-US" b="1"/>
              <a:t>배열의 선언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실제는 배열 변수의 선언</a:t>
            </a:r>
            <a:r>
              <a:rPr lang="en-US" altLang="ko-KR"/>
              <a:t>,</a:t>
            </a:r>
            <a:r>
              <a:rPr lang="ko-KR" altLang="en-US"/>
              <a:t> 배열을 다루기 위한 참조변수의 선언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b="1"/>
              <a:t>배열의 선언과 생성 </a:t>
            </a:r>
            <a:r>
              <a:rPr lang="en-US" altLang="ko-KR"/>
              <a:t>: </a:t>
            </a:r>
            <a:r>
              <a:rPr lang="ko-KR" altLang="en-US"/>
              <a:t>실제는 배열 변수의 선언과 초기화</a:t>
            </a:r>
            <a:r>
              <a:rPr lang="en-US" altLang="ko-KR"/>
              <a:t>,</a:t>
            </a:r>
            <a:r>
              <a:rPr lang="ko-KR" altLang="en-US"/>
              <a:t> 배열의 생성은 저장공간이 만들어짐을 의미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078" y="1693665"/>
            <a:ext cx="42576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85428" y="1693665"/>
            <a:ext cx="1533525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2078" y="2908087"/>
            <a:ext cx="6819900" cy="20383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69150" y="5403264"/>
            <a:ext cx="8117861" cy="6432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int</a:t>
            </a:r>
            <a:r>
              <a:rPr lang="ko-KR" altLang="en-US"/>
              <a:t> 값을 저장할 수 있는 </a:t>
            </a:r>
            <a:r>
              <a:rPr lang="en-US" altLang="ko-KR"/>
              <a:t>5</a:t>
            </a:r>
            <a:r>
              <a:rPr lang="ko-KR" altLang="en-US"/>
              <a:t>개의 저장공간을 만들어준다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2)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개의 저장공간의 주소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&gt;0x100)</a:t>
            </a:r>
            <a:r>
              <a:rPr lang="ko-KR" altLang="en-US"/>
              <a:t>를 참조변수 </a:t>
            </a:r>
            <a:r>
              <a:rPr lang="en-US" altLang="ko-KR"/>
              <a:t>score</a:t>
            </a:r>
            <a:r>
              <a:rPr lang="ko-KR" altLang="en-US"/>
              <a:t> 에 대입한다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</a:t>
            </a:r>
            <a:r>
              <a:rPr lang="en-US" altLang="ko-KR"/>
              <a:t> </a:t>
            </a:r>
            <a:r>
              <a:rPr lang="ko-KR" altLang="en-US"/>
              <a:t>초기화 </a:t>
            </a:r>
            <a:r>
              <a:rPr lang="en-US" altLang="ko-KR"/>
              <a:t>:</a:t>
            </a:r>
            <a:r>
              <a:rPr lang="ko-KR" altLang="en-US"/>
              <a:t> 배열의 각 요소에 처음으로 값을 저장하는 것</a:t>
            </a:r>
            <a:endParaRPr lang="ko-KR" altLang="en-US"/>
          </a:p>
          <a:p>
            <a:pPr>
              <a:defRPr/>
            </a:pPr>
            <a:r>
              <a:rPr lang="ko-KR" altLang="en-US"/>
              <a:t>배열은 기본적으로 기본값으로 자동 초기화가 된다</a:t>
            </a:r>
            <a:r>
              <a:rPr lang="en-US" altLang="ko-KR"/>
              <a:t>.(int</a:t>
            </a:r>
            <a:r>
              <a:rPr lang="ko-KR" altLang="en-US"/>
              <a:t>의 경우 </a:t>
            </a:r>
            <a:r>
              <a:rPr lang="en-US" altLang="ko-KR"/>
              <a:t>0</a:t>
            </a:r>
            <a:r>
              <a:rPr lang="ko-KR" altLang="en-US"/>
              <a:t>으로 자동 저장</a:t>
            </a:r>
            <a:r>
              <a:rPr lang="en-US" altLang="ko-KR"/>
              <a:t>)</a:t>
            </a:r>
            <a:endParaRPr lang="ko-KR" altLang="en-US"/>
          </a:p>
          <a:p>
            <a:pPr>
              <a:defRPr/>
            </a:pPr>
            <a:r>
              <a:rPr lang="ko-KR" altLang="en-US"/>
              <a:t>초기화하는 값에 규칙이 있다면 반복문으로 모든 요소에 특정값을 대입시켜 초기화할 수 있지만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를 사용해 초기화한다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8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2475" y="2056112"/>
            <a:ext cx="4576697" cy="4303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원소의 접근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     </a:t>
            </a:r>
            <a:r>
              <a:rPr lang="ko-KR" altLang="en-US" sz="1500" b="0"/>
              <a:t>인덱스는 각 요소</a:t>
            </a:r>
            <a:r>
              <a:rPr lang="en-US" altLang="ko-KR" sz="1500" b="0"/>
              <a:t>(</a:t>
            </a:r>
            <a:r>
              <a:rPr lang="ko-KR" altLang="en-US" sz="1500" b="0"/>
              <a:t>저장공간</a:t>
            </a:r>
            <a:r>
              <a:rPr lang="en-US" altLang="ko-KR" sz="1500" b="0"/>
              <a:t>)</a:t>
            </a:r>
            <a:r>
              <a:rPr lang="ko-KR" altLang="en-US" sz="1500" b="0"/>
              <a:t>에 자동으로 부여되는 일련번호로 </a:t>
            </a:r>
            <a:r>
              <a:rPr lang="en-US" altLang="ko-KR" sz="1500" b="0"/>
              <a:t>0</a:t>
            </a:r>
            <a:r>
              <a:rPr lang="ko-KR" altLang="en-US" sz="1500" b="0"/>
              <a:t>부터 배열의 길이</a:t>
            </a:r>
            <a:r>
              <a:rPr lang="en-US" altLang="ko-KR" sz="1500" b="0"/>
              <a:t>-1</a:t>
            </a:r>
            <a:r>
              <a:rPr lang="ko-KR" altLang="en-US" sz="1500" b="0"/>
              <a:t> 까지가 인덱스의 범위이다</a:t>
            </a:r>
            <a:r>
              <a:rPr lang="en-US" altLang="ko-KR" sz="1500" b="0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scores[3] = 100;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배열의 크기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배열이 생성될 때 배열의 크기가 결정 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한번 생성되면 그 길이를 바꿀 수 없다</a:t>
            </a:r>
            <a:r>
              <a:rPr lang="en-US" altLang="ko-KR"/>
              <a:t>.)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배열의 </a:t>
            </a:r>
            <a:r>
              <a:rPr lang="en-US" altLang="ko-KR"/>
              <a:t>length </a:t>
            </a:r>
            <a:r>
              <a:rPr lang="ko-KR" altLang="en-US"/>
              <a:t>필드가 배열의 크기를 나타냄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scores</a:t>
            </a:r>
            <a:r>
              <a:rPr lang="ko-KR" altLang="en-US"/>
              <a:t>가 가리키는 배열의 크기는 </a:t>
            </a:r>
            <a:r>
              <a:rPr lang="en-US" altLang="ko-KR"/>
              <a:t>scores.length(int</a:t>
            </a:r>
            <a:r>
              <a:rPr lang="ko-KR" altLang="en-US"/>
              <a:t>형 상수</a:t>
            </a:r>
            <a:r>
              <a:rPr lang="en-US" altLang="ko-KR"/>
              <a:t>,</a:t>
            </a:r>
            <a:r>
              <a:rPr lang="ko-KR" altLang="en-US"/>
              <a:t> 변경불가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배열의 크기를 변경 못하는 이유는 </a:t>
            </a:r>
            <a:r>
              <a:rPr lang="en-US" altLang="ko-KR"/>
              <a:t>?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배열의 크기가 부족해서 늘리려면 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903" y="1302176"/>
            <a:ext cx="1771650" cy="4191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4135" y="2070099"/>
            <a:ext cx="42164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배열의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int[] arr = {1,2,3,4,5};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System.out.println(arr);</a:t>
            </a:r>
            <a:r>
              <a:rPr lang="ko-KR" altLang="en-US"/>
              <a:t> 의 출력 결과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[I@14318bb</a:t>
            </a:r>
            <a:r>
              <a:rPr lang="ko-KR" altLang="en-US"/>
              <a:t> 와 같은 형식의 문자열이출력되는데 그 이유는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char[] cArr = {’a’, ‘b’, ‘c’};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System.out.println(cArr);</a:t>
            </a:r>
            <a:r>
              <a:rPr lang="ko-KR" altLang="en-US"/>
              <a:t> 의 출력 결과는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배열의 모든 요소를 출력하려면 </a:t>
            </a:r>
            <a:r>
              <a:rPr lang="en-US" altLang="ko-KR"/>
              <a:t>for,</a:t>
            </a:r>
            <a:r>
              <a:rPr lang="ko-KR" altLang="en-US"/>
              <a:t> </a:t>
            </a:r>
            <a:r>
              <a:rPr lang="en-US" altLang="ko-KR"/>
              <a:t>foreach</a:t>
            </a:r>
            <a:r>
              <a:rPr lang="ko-KR" altLang="en-US"/>
              <a:t>문을 사용하여 배열의 요소를 순서대로 하나씩 출력할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System.out.println(Arrays.toString(arr));</a:t>
            </a:r>
            <a:r>
              <a:rPr lang="ko-KR" altLang="en-US"/>
              <a:t> 를 사용하면 배열의 요소를 출력할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[1,2,3,4,5]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문자열 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String[] name = new String[3]; </a:t>
            </a:r>
            <a:r>
              <a:rPr lang="en-US" altLang="ko-KR" b="0"/>
              <a:t>// 3</a:t>
            </a:r>
            <a:r>
              <a:rPr lang="ko-KR" altLang="en-US" b="0"/>
              <a:t>개의 문자열을 담을 수 있는 배열을 생성</a:t>
            </a: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endParaRPr lang="ko-KR" altLang="en-US" b="0"/>
          </a:p>
          <a:p>
            <a:pPr>
              <a:defRPr/>
            </a:pPr>
            <a:r>
              <a:rPr lang="en-US" altLang="ko-KR" b="0"/>
              <a:t>String[] name = {”Kim”, “Lee”, “Park”}; </a:t>
            </a:r>
            <a:r>
              <a:rPr lang="ko-KR" altLang="en-US" b="0"/>
              <a:t>과 같은 방식으로 선언과 초기화 가능</a:t>
            </a:r>
            <a:r>
              <a:rPr lang="en-US" altLang="ko-KR" b="0"/>
              <a:t>.</a:t>
            </a:r>
            <a:endParaRPr lang="en-US" altLang="ko-KR" b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1890" y="1603970"/>
            <a:ext cx="4806048" cy="86697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821" y="2558453"/>
            <a:ext cx="3693569" cy="263091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022699" y="5332571"/>
            <a:ext cx="4572000" cy="360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참고</a:t>
            </a:r>
            <a:r>
              <a:rPr lang="en-US" altLang="ko-KR"/>
              <a:t>&gt;</a:t>
            </a:r>
            <a:r>
              <a:rPr lang="ko-KR" altLang="en-US"/>
              <a:t> 자바의 정석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10286" y="3056929"/>
            <a:ext cx="4788220" cy="161984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24589" y="4186238"/>
            <a:ext cx="539750" cy="1905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rcRect l="15170" r="7950"/>
          <a:stretch>
            <a:fillRect/>
          </a:stretch>
        </p:blipFill>
        <p:spPr>
          <a:xfrm>
            <a:off x="6833493" y="4196391"/>
            <a:ext cx="588559" cy="213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  <a:endParaRPr lang="en-US" altLang="ko-KR" dirty="0"/>
          </a:p>
          <a:p>
            <a:pPr lvl="1"/>
            <a:r>
              <a:rPr lang="ko-KR" altLang="en-US" dirty="0"/>
              <a:t>배열의 배열</a:t>
            </a:r>
            <a:endParaRPr lang="en-US" altLang="ko-KR" dirty="0"/>
          </a:p>
          <a:p>
            <a:pPr lvl="1"/>
            <a:r>
              <a:rPr lang="ko-KR" altLang="en-US" dirty="0"/>
              <a:t>예를 들어 학생 </a:t>
            </a:r>
            <a:r>
              <a:rPr lang="en-US" altLang="ko-KR" dirty="0"/>
              <a:t>3</a:t>
            </a:r>
            <a:r>
              <a:rPr lang="ko-KR" altLang="en-US" dirty="0"/>
              <a:t>명의 </a:t>
            </a:r>
            <a:r>
              <a:rPr lang="en-US" altLang="ko-KR" dirty="0"/>
              <a:t>5</a:t>
            </a:r>
            <a:r>
              <a:rPr lang="ko-KR" altLang="en-US" dirty="0"/>
              <a:t>과목 성적을 처리하는 정수 타입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× 5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scores</a:t>
            </a:r>
            <a:r>
              <a:rPr lang="ko-KR" altLang="en-US" dirty="0"/>
              <a:t>를 선언하고 생성해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0" y="2195128"/>
            <a:ext cx="7677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7386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다차원 배열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선언과 초기화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 b="0">
                <a:hlinkClick r:id="rId3" action="ppaction://hlinkfile"/>
              </a:rPr>
              <a:t>sec02/Array2Demo</a:t>
            </a:r>
            <a:endParaRPr lang="en-US" altLang="ko-KR" b="0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6685" y="1696214"/>
            <a:ext cx="73342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10235" y="3037851"/>
            <a:ext cx="2858519" cy="1528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ko-KR" altLang="en-US" dirty="0"/>
              <a:t>처리할 데이터의 개수가 고정된 경우가 아니라면 정적 배열은 자원을 낭비하거나 프로그램을 다시 컴파일</a:t>
            </a:r>
            <a:endParaRPr lang="en-US" altLang="ko-KR" dirty="0"/>
          </a:p>
          <a:p>
            <a:pPr lvl="1"/>
            <a:r>
              <a:rPr lang="ko-KR" altLang="en-US" dirty="0"/>
              <a:t>자바는 크기가 유동적인 배열을 지원하기 위하여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클래스를 제공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0" y="2213045"/>
            <a:ext cx="7591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466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문자열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문자열의 선언과 생성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문자열 리터럴은 내부적으로 </a:t>
            </a:r>
            <a:r>
              <a:rPr lang="en-US" altLang="ko-KR"/>
              <a:t>new String()</a:t>
            </a:r>
            <a:r>
              <a:rPr lang="ko-KR" altLang="en-US"/>
              <a:t>을 호출해 생성한 객체이다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따라서 </a:t>
            </a:r>
            <a:r>
              <a:rPr lang="en-US" altLang="ko-KR"/>
              <a:t>s1</a:t>
            </a:r>
            <a:r>
              <a:rPr lang="ko-KR" altLang="en-US"/>
              <a:t>은 </a:t>
            </a:r>
            <a:r>
              <a:rPr lang="en-US" altLang="ko-KR"/>
              <a:t>new String(“</a:t>
            </a:r>
            <a:r>
              <a:rPr lang="ko-KR" altLang="en-US"/>
              <a:t>안녕</a:t>
            </a:r>
            <a:r>
              <a:rPr lang="en-US" altLang="ko-KR"/>
              <a:t>, </a:t>
            </a:r>
            <a:r>
              <a:rPr lang="ko-KR" altLang="en-US"/>
              <a:t>자바</a:t>
            </a:r>
            <a:r>
              <a:rPr lang="en-US" altLang="ko-KR"/>
              <a:t>!”)</a:t>
            </a:r>
            <a:r>
              <a:rPr lang="ko-KR" altLang="en-US"/>
              <a:t>를 호출해서 생성한 객체를 가리킨다</a:t>
            </a:r>
            <a:r>
              <a:rPr lang="en-US" altLang="ko-KR"/>
              <a:t>. 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그러나 내용이 같은 문자열 리터럴이라면 더 이상 새로운 </a:t>
            </a:r>
            <a:r>
              <a:rPr lang="en-US" altLang="ko-KR"/>
              <a:t>String </a:t>
            </a:r>
            <a:r>
              <a:rPr lang="ko-KR" altLang="en-US"/>
              <a:t>객체를 생성하지 않은 채 기존 리터털을 공유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s1</a:t>
            </a:r>
            <a:r>
              <a:rPr lang="ko-KR" altLang="en-US"/>
              <a:t>과 </a:t>
            </a:r>
            <a:r>
              <a:rPr lang="en-US" altLang="ko-KR"/>
              <a:t>s2</a:t>
            </a:r>
            <a:r>
              <a:rPr lang="ko-KR" altLang="en-US"/>
              <a:t>는 동일한 </a:t>
            </a:r>
            <a:r>
              <a:rPr lang="en-US" altLang="ko-KR"/>
              <a:t>String </a:t>
            </a:r>
            <a:r>
              <a:rPr lang="ko-KR" altLang="en-US"/>
              <a:t>객체를 가리킨다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8956" y="1330839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956" y="2376467"/>
            <a:ext cx="619125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동적 배열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원소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ArrayListDemo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8" y="1644979"/>
            <a:ext cx="7569589" cy="8699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8" y="3182371"/>
            <a:ext cx="6363027" cy="1441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09" y="4329931"/>
            <a:ext cx="2376515" cy="21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608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배열 응용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배열을 위한 반복문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for~each </a:t>
            </a:r>
            <a:r>
              <a:rPr lang="ko-KR" altLang="en-US"/>
              <a:t>반복문 </a:t>
            </a:r>
            <a:r>
              <a:rPr lang="en-US" altLang="ko-KR"/>
              <a:t>: JDK 5</a:t>
            </a:r>
            <a:r>
              <a:rPr lang="ko-KR" altLang="en-US"/>
              <a:t>부터 도입된 것으로 </a:t>
            </a:r>
            <a:r>
              <a:rPr lang="en-US" altLang="ko-KR"/>
              <a:t>for </a:t>
            </a:r>
            <a:r>
              <a:rPr lang="ko-KR" altLang="en-US"/>
              <a:t>문을 개선한 방식</a:t>
            </a:r>
            <a:r>
              <a:rPr lang="en-US" altLang="ko-KR"/>
              <a:t>. </a:t>
            </a:r>
            <a:r>
              <a:rPr lang="ko-KR" altLang="en-US"/>
              <a:t>특정 원소를 나타내기 위한 인덱스를 사용하지 않는다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6906" y="1732502"/>
            <a:ext cx="6248400" cy="24098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29828" y="4510922"/>
            <a:ext cx="4572000" cy="5448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예제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 action="ppaction://hlinkfile"/>
              </a:rPr>
              <a:t>sec02/Array1Demo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11426" y="4398173"/>
            <a:ext cx="2442046" cy="1887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배열 응용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최대값과 최소값 찾기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배열의 요소 중에서 제일 큰 값과 제일 작은 값을 찾기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배열의 첫번째 값으로 최대값과 최소값을 초기화한다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배열의 두번째 요소부터 읽기 위해 </a:t>
            </a:r>
            <a:r>
              <a:rPr lang="en-US" altLang="ko-KR"/>
              <a:t>for</a:t>
            </a:r>
            <a:r>
              <a:rPr lang="ko-KR" altLang="en-US"/>
              <a:t> 반복문의 변수 </a:t>
            </a:r>
            <a:r>
              <a:rPr lang="en-US" altLang="ko-KR"/>
              <a:t>i</a:t>
            </a:r>
            <a:r>
              <a:rPr lang="ko-KR" altLang="en-US"/>
              <a:t> 값을 </a:t>
            </a:r>
            <a:r>
              <a:rPr lang="en-US" altLang="ko-KR"/>
              <a:t>1</a:t>
            </a:r>
            <a:r>
              <a:rPr lang="ko-KR" altLang="en-US"/>
              <a:t>로 초기화한다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배열의 각 요소와 최소값을 비교하여 더 작은 값을 찾으면 그 요소로 최소값을 갱신한다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배열의 각 요소와 최대값을 비교하여 더 큰 값을 찾으면 그 요소로 최대값을 갱신한다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shuffle </a:t>
            </a:r>
            <a:r>
              <a:rPr lang="ko-KR" altLang="en-US"/>
              <a:t>과</a:t>
            </a:r>
            <a:r>
              <a:rPr lang="en-US" altLang="ko-KR"/>
              <a:t> </a:t>
            </a:r>
            <a:r>
              <a:rPr lang="ko-KR" altLang="en-US"/>
              <a:t>로또번호 생성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배열을 위한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/>
          <a:stretch/>
        </p:blipFill>
        <p:spPr>
          <a:xfrm>
            <a:off x="591199" y="1354666"/>
            <a:ext cx="7639443" cy="49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1612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메서드의 인수로 배열 전달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sec03/IncrementDemo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52213" y="1233311"/>
            <a:ext cx="4369649" cy="12613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8927" y="2731022"/>
            <a:ext cx="7067913" cy="222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메인 메서드의 매개변수 전달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명령창에서의 실행 명령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sec03/MainArgumentDemo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&gt; java MainArgumentDemo “</a:t>
            </a:r>
            <a:r>
              <a:rPr lang="ko-KR" altLang="en-US"/>
              <a:t>안녕</a:t>
            </a:r>
            <a:r>
              <a:rPr lang="en-US" altLang="ko-KR"/>
              <a:t>!”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또는 </a:t>
            </a:r>
            <a:r>
              <a:rPr lang="en-US" altLang="ko-KR"/>
              <a:t>edit configuration</a:t>
            </a:r>
            <a:r>
              <a:rPr lang="ko-KR" altLang="en-US"/>
              <a:t> 에서 매개변수 입력해서 실행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9384" y="1051591"/>
            <a:ext cx="1869146" cy="128503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55134" y="3233626"/>
            <a:ext cx="7453527" cy="146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메인 메서드의 매개변수 전달</a:t>
            </a:r>
            <a:endParaRPr lang="en-US" altLang="ko-KR" dirty="0"/>
          </a:p>
          <a:p>
            <a:pPr lvl="1"/>
            <a:r>
              <a:rPr lang="ko-KR" altLang="en-US" dirty="0"/>
              <a:t>인텔리 </a:t>
            </a:r>
            <a:r>
              <a:rPr lang="en-US" altLang="ko-KR" dirty="0"/>
              <a:t>J </a:t>
            </a:r>
            <a:r>
              <a:rPr lang="ko-KR" altLang="en-US" dirty="0"/>
              <a:t>아이디어에서 매개변수 제공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1"/>
          <a:stretch/>
        </p:blipFill>
        <p:spPr>
          <a:xfrm>
            <a:off x="642685" y="2844800"/>
            <a:ext cx="7800975" cy="29240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04" y="1320950"/>
            <a:ext cx="3162300" cy="13906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255907" y="2016275"/>
            <a:ext cx="2573867" cy="275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43172" y="4471455"/>
            <a:ext cx="2573867" cy="275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46761" y="20146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6950" y="41278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6844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가변 개수 인수</a:t>
            </a:r>
            <a:endParaRPr lang="en-US" altLang="ko-KR" dirty="0"/>
          </a:p>
          <a:p>
            <a:pPr lvl="1"/>
            <a:r>
              <a:rPr lang="en-US" altLang="ko-KR" dirty="0"/>
              <a:t>JDK 5</a:t>
            </a:r>
            <a:r>
              <a:rPr lang="ko-KR" altLang="en-US" dirty="0"/>
              <a:t>부터는 메서드에도 데이터 타입이 같은 가변 개수</a:t>
            </a:r>
            <a:r>
              <a:rPr lang="en-US" altLang="ko-KR" dirty="0"/>
              <a:t>(variable length)</a:t>
            </a:r>
            <a:r>
              <a:rPr lang="ko-KR" altLang="en-US" dirty="0"/>
              <a:t>의 인수를 전달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개의 가변 개수 매개변수만 사용 가능하며 가변 개수 매개변수는 마지막에 위치</a:t>
            </a:r>
            <a:endParaRPr lang="en-US" altLang="ko-KR" dirty="0"/>
          </a:p>
          <a:p>
            <a:pPr lvl="1"/>
            <a:r>
              <a:rPr lang="ko-KR" altLang="en-US" dirty="0"/>
              <a:t>가변 개수 인수를 가진 메서드를 호출하면 내부적으로 배열을 생성하여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VarArgsDemo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6" y="1849358"/>
            <a:ext cx="4657725" cy="733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73" y="3680542"/>
            <a:ext cx="1855647" cy="9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객체 배열은 객체를 참조하는 주소를 원소로 구성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Ball </a:t>
            </a:r>
            <a:r>
              <a:rPr lang="ko-KR" altLang="en-US" dirty="0"/>
              <a:t>클래스의 객체로 구성된 배열을 선언하고 초기화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생성자를</a:t>
            </a:r>
            <a:r>
              <a:rPr lang="ko-KR" altLang="en-US" dirty="0"/>
              <a:t> 호출하여 </a:t>
            </a:r>
            <a:r>
              <a:rPr lang="en-US" altLang="ko-KR" dirty="0"/>
              <a:t>Ball </a:t>
            </a:r>
            <a:r>
              <a:rPr lang="ko-KR" altLang="en-US" dirty="0"/>
              <a:t>객체를 생성해야 함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24831" y="2049998"/>
            <a:ext cx="6905334" cy="584775"/>
            <a:chOff x="971587" y="2191109"/>
            <a:chExt cx="6905334" cy="5847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87" y="2191109"/>
              <a:ext cx="2752725" cy="3714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4039" y="2191109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생성하는 것이 아니라</a:t>
              </a:r>
              <a:endParaRPr lang="en-US" altLang="ko-KR" sz="1600" dirty="0">
                <a:latin typeface="휴먼편지체" panose="02030504000101010101" pitchFamily="18" charset="-127"/>
                <a:ea typeface="휴먼편지체" panose="02030504000101010101" pitchFamily="18" charset="-127"/>
              </a:endParaRPr>
            </a:p>
            <a:p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5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개의 </a:t>
              </a:r>
              <a:r>
                <a:rPr lang="en-US" altLang="ko-KR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Ball </a:t>
              </a:r>
              <a:r>
                <a:rPr lang="ko-KR" altLang="en-US" sz="1600" dirty="0"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객체를 참조할 변수를 준비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724312" y="2376846"/>
              <a:ext cx="649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43" y="3211125"/>
            <a:ext cx="7572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배열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CircleArrayDemo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40" y="1277059"/>
            <a:ext cx="2976173" cy="18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==</a:t>
            </a:r>
            <a:r>
              <a:rPr lang="ko-KR" altLang="en-US" dirty="0"/>
              <a:t>와 </a:t>
            </a:r>
            <a:r>
              <a:rPr lang="en-US" altLang="ko-KR" dirty="0"/>
              <a:t>!= </a:t>
            </a:r>
            <a:r>
              <a:rPr lang="ko-KR" altLang="en-US" dirty="0"/>
              <a:t>연산자는 두 문자열의 내용을 비교하는 것이 아니라 동일한 객체인지 검사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sec01/String1Demo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2" y="2543538"/>
            <a:ext cx="6019800" cy="2809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91" y="2038138"/>
            <a:ext cx="2079180" cy="15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매개변수로 객체 전달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ObjectArgumentDemo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9" y="1249073"/>
            <a:ext cx="2510047" cy="93983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16801" y="2188908"/>
            <a:ext cx="8272222" cy="3833823"/>
            <a:chOff x="616801" y="2188908"/>
            <a:chExt cx="8144938" cy="3696747"/>
          </a:xfrm>
        </p:grpSpPr>
        <p:pic>
          <p:nvPicPr>
            <p:cNvPr id="18" name="내용 개체 틀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6801" y="2188908"/>
              <a:ext cx="5754205" cy="322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273" y="4700300"/>
              <a:ext cx="4781466" cy="1185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356587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열거 타입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열거형</a:t>
            </a:r>
            <a:r>
              <a:rPr lang="en-US" altLang="ko-KR"/>
              <a:t>(enum)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관련된</a:t>
            </a:r>
            <a:r>
              <a:rPr lang="en-US" altLang="ko-KR"/>
              <a:t> </a:t>
            </a:r>
            <a:r>
              <a:rPr lang="ko-KR" altLang="en-US"/>
              <a:t>상수들을 같이 묶어 놓은 것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Java</a:t>
            </a:r>
            <a:r>
              <a:rPr lang="ko-KR" altLang="en-US"/>
              <a:t>는 타입에 안전한 열거형을 제공함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class People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static final int MALE = 0;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static final int FEMALE = 1;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static final int ONE = 1;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static final int TWO = 2;</a:t>
            </a:r>
            <a:r>
              <a:rPr lang="ko-KR" altLang="en-US"/>
              <a:t>	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	final int kind;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final int num;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}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==&gt; class People {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enum Gender { MALE , FEMALE }   // </a:t>
            </a:r>
            <a:r>
              <a:rPr lang="ko-KR" altLang="en-US"/>
              <a:t>열거형 </a:t>
            </a:r>
            <a:r>
              <a:rPr lang="en-US" altLang="ko-KR"/>
              <a:t>Gender</a:t>
            </a:r>
            <a:r>
              <a:rPr lang="ko-KR" altLang="en-US"/>
              <a:t>를 정의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enum Num { ONE, TWO }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final Gender gender;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타입이 </a:t>
            </a:r>
            <a:r>
              <a:rPr lang="en-US" altLang="ko-KR"/>
              <a:t>int</a:t>
            </a:r>
            <a:r>
              <a:rPr lang="ko-KR" altLang="en-US"/>
              <a:t> 가 아닌 </a:t>
            </a:r>
            <a:r>
              <a:rPr lang="en-US" altLang="ko-KR"/>
              <a:t>Gender</a:t>
            </a:r>
            <a:r>
              <a:rPr lang="ko-KR" altLang="en-US"/>
              <a:t>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   }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983060" y="3098482"/>
            <a:ext cx="4644443" cy="330518"/>
          </a:xfrm>
          <a:prstGeom prst="rect">
            <a:avLst/>
          </a:prstGeom>
          <a:solidFill>
            <a:srgbClr val="fff7cc"/>
          </a:solidFill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1600"/>
              <a:t>if(PEOPLE.FEMALE == PEOPLE.ONE) // TRUE</a:t>
            </a:r>
            <a:r>
              <a:rPr lang="ko-KR" altLang="en-US" sz="1600"/>
              <a:t> 임</a:t>
            </a:r>
            <a:endParaRPr lang="ko-KR" altLang="en-US" sz="1600"/>
          </a:p>
        </p:txBody>
      </p:sp>
      <p:sp>
        <p:nvSpPr>
          <p:cNvPr id="6" name=""/>
          <p:cNvSpPr txBox="1"/>
          <p:nvPr/>
        </p:nvSpPr>
        <p:spPr>
          <a:xfrm>
            <a:off x="2713418" y="4253262"/>
            <a:ext cx="6173811" cy="575886"/>
          </a:xfrm>
          <a:prstGeom prst="rect">
            <a:avLst/>
          </a:prstGeom>
          <a:solidFill>
            <a:srgbClr val="fff7cc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if(PEOPLE.Gender.FEMALE == PEOPLE.Num.ONE) //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컴파일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오류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타입이 달라서 비교 불가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제한된 수의 일이나 사건 등에 대하여 숫자로 표현</a:t>
            </a:r>
            <a:endParaRPr lang="en-US" altLang="ko-KR" dirty="0"/>
          </a:p>
          <a:p>
            <a:pPr lvl="2"/>
            <a:r>
              <a:rPr lang="ko-KR" altLang="en-US" dirty="0"/>
              <a:t>각 숫자에 대하여 부여된 의미를 개발자가 숙지 </a:t>
            </a:r>
            <a:r>
              <a:rPr lang="en-US" altLang="ko-KR" dirty="0"/>
              <a:t>=&gt;</a:t>
            </a:r>
            <a:r>
              <a:rPr lang="ko-KR" altLang="en-US" dirty="0"/>
              <a:t> 일이나 사건에 대한 경우의 수가 많다면 개발자 관점에서 불편</a:t>
            </a:r>
            <a:endParaRPr lang="en-US" altLang="ko-KR" dirty="0"/>
          </a:p>
          <a:p>
            <a:pPr lvl="2"/>
            <a:r>
              <a:rPr lang="ko-KR" altLang="en-US" dirty="0"/>
              <a:t>부여되지 않은 의미 없는 숫자 </a:t>
            </a:r>
            <a:r>
              <a:rPr lang="en-US" altLang="ko-KR" dirty="0"/>
              <a:t>=&gt; </a:t>
            </a:r>
            <a:r>
              <a:rPr lang="ko-KR" altLang="en-US" dirty="0"/>
              <a:t>컴파일러는 알 수 없다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출력 값이 의미 없는 숫자로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제한된 사건에 대하여 숫자 대신에 상수를 정의해서 부여</a:t>
            </a:r>
            <a:endParaRPr lang="en-US" altLang="ko-KR" dirty="0"/>
          </a:p>
          <a:p>
            <a:pPr lvl="2"/>
            <a:r>
              <a:rPr lang="ko-KR" altLang="en-US" dirty="0"/>
              <a:t>숫자에 부여된 의미를 개발자가 알 수 있지만</a:t>
            </a:r>
            <a:r>
              <a:rPr lang="en-US" altLang="ko-KR" dirty="0"/>
              <a:t>, </a:t>
            </a:r>
            <a:r>
              <a:rPr lang="ko-KR" altLang="en-US" dirty="0"/>
              <a:t>여전히 나머지 문제가 미결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sec04/ConstantDemo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5</a:t>
            </a:r>
            <a:r>
              <a:rPr lang="ko-KR" altLang="en-US" dirty="0"/>
              <a:t>부터 열거 타입을 제공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" y="4258707"/>
            <a:ext cx="6369377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9330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열거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열거 타입과 응용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열거 타입 </a:t>
            </a:r>
            <a:r>
              <a:rPr lang="en-US" altLang="ko-KR"/>
              <a:t>: </a:t>
            </a:r>
            <a:r>
              <a:rPr lang="ko-KR" altLang="en-US"/>
              <a:t>서로 연관된 사건들을 모아 상수로 정의한 </a:t>
            </a:r>
            <a:r>
              <a:rPr lang="en-US" altLang="ko-KR"/>
              <a:t>java.lang.Enum</a:t>
            </a:r>
            <a:r>
              <a:rPr lang="ko-KR" altLang="en-US"/>
              <a:t>클래스의 자식 클래스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선언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r>
              <a:rPr lang="en-US" altLang="ko-KR"/>
              <a:t>  class People {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en-US" altLang="ko-KR"/>
              <a:t>      int age;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en-US" altLang="ko-KR"/>
              <a:t>      Gender gender;  // Gender 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정의해놓은</a:t>
            </a:r>
            <a:r>
              <a:rPr lang="en-US" altLang="ko-KR"/>
              <a:t> </a:t>
            </a:r>
            <a:r>
              <a:rPr lang="ko-KR" altLang="en-US"/>
              <a:t>상수만 사용할 수 있음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en-US" altLang="ko-KR"/>
              <a:t>   }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열거형 상수의 비교에 </a:t>
            </a:r>
            <a:r>
              <a:rPr lang="en-US" altLang="ko-KR"/>
              <a:t>==</a:t>
            </a:r>
            <a:r>
              <a:rPr lang="ko-KR" altLang="en-US"/>
              <a:t> 와 </a:t>
            </a:r>
            <a:r>
              <a:rPr lang="en-US" altLang="ko-KR"/>
              <a:t>compareTo()</a:t>
            </a:r>
            <a:r>
              <a:rPr lang="ko-KR" altLang="en-US"/>
              <a:t> 사용가능</a:t>
            </a:r>
            <a:r>
              <a:rPr lang="en-US" altLang="ko-KR"/>
              <a:t>(&lt;,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비교</a:t>
            </a:r>
            <a:r>
              <a:rPr lang="en-US" altLang="ko-KR"/>
              <a:t> </a:t>
            </a:r>
            <a:r>
              <a:rPr lang="ko-KR" altLang="en-US"/>
              <a:t>연산자 사용불가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sec04/one/EnumDemo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937" y="1982954"/>
            <a:ext cx="2978303" cy="3746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570" y="2468032"/>
            <a:ext cx="4921503" cy="1066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63041" y="5620083"/>
            <a:ext cx="5366026" cy="717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열거형의 조상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java.lang.Enum</a:t>
            </a:r>
            <a:endParaRPr lang="en-US" altLang="ko-KR"/>
          </a:p>
          <a:p>
            <a:pPr>
              <a:defRPr/>
            </a:pPr>
            <a:r>
              <a:rPr lang="ko-KR" altLang="en-US"/>
              <a:t>모든 열거형은 </a:t>
            </a:r>
            <a:r>
              <a:rPr lang="en-US" altLang="ko-KR"/>
              <a:t>Enum</a:t>
            </a:r>
            <a:r>
              <a:rPr lang="ko-KR" altLang="en-US"/>
              <a:t>의 자손이며</a:t>
            </a:r>
            <a:r>
              <a:rPr lang="en-US" altLang="ko-KR"/>
              <a:t>,</a:t>
            </a:r>
            <a:r>
              <a:rPr lang="ko-KR" altLang="en-US"/>
              <a:t> 아래의 메소드를 상속받는다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273" y="1807826"/>
            <a:ext cx="7080250" cy="186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일종의 클래스 타입인 열거 타입도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메서드를 가질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열거 타입 상수는 </a:t>
            </a:r>
            <a:r>
              <a:rPr lang="ko-KR" altLang="en-US" dirty="0" err="1"/>
              <a:t>생성자에</a:t>
            </a:r>
            <a:r>
              <a:rPr lang="ko-KR" altLang="en-US" dirty="0"/>
              <a:t> 의한 인스턴스이다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이때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필드 및 메서드와 열거 타입 상수를 구분하기 위하여 다음과 같이 열거 타입 상수 뒤에 반드시 세미콜론을 추가해야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2" y="2494438"/>
            <a:ext cx="650908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4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열거 타입과 응용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sec04/two/EnumDemo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sec04/</a:t>
            </a:r>
            <a:r>
              <a:rPr lang="en-US" altLang="ko-KR" dirty="0" err="1">
                <a:hlinkClick r:id="rId3" action="ppaction://hlinkfile"/>
              </a:rPr>
              <a:t>SwitchDemo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1" y="1588867"/>
            <a:ext cx="6134625" cy="1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비교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문자열 비교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7" y="1627145"/>
            <a:ext cx="7400925" cy="21526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90" y="3851341"/>
            <a:ext cx="2064165" cy="27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83822" y="869244"/>
            <a:ext cx="8357506" cy="5728108"/>
          </a:xfrm>
        </p:spPr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7" y="1635730"/>
            <a:ext cx="5294604" cy="45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sec01/String3Demo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sec01/String4Demo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59" y="352449"/>
            <a:ext cx="2409907" cy="3181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9" y="3992771"/>
            <a:ext cx="2113320" cy="1281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2" y="3817793"/>
            <a:ext cx="5658141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클래스에서 제공하는 유용한 정적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sec01/String5Demo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8" y="1346866"/>
            <a:ext cx="5611035" cy="14297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91" y="3086771"/>
            <a:ext cx="2745753" cy="1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FCFC9-8617-4CA4-8082-0643C191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F43FB0-3DCF-4A0F-B13A-D0BFF506E1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텍스트 블록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15</a:t>
            </a:r>
            <a:r>
              <a:rPr lang="ko-KR" altLang="en-US" dirty="0"/>
              <a:t>부터 추가된 기능</a:t>
            </a:r>
            <a:endParaRPr lang="en-US" altLang="ko-KR" dirty="0"/>
          </a:p>
          <a:p>
            <a:pPr lvl="1"/>
            <a:r>
              <a:rPr lang="ko-KR" altLang="en-US" dirty="0"/>
              <a:t>멀티 라인의 문자열을 이스케이프 시퀀스</a:t>
            </a:r>
            <a:r>
              <a:rPr lang="en-US" altLang="ko-KR" dirty="0"/>
              <a:t>(escape sequence)</a:t>
            </a:r>
            <a:r>
              <a:rPr lang="ko-KR" altLang="en-US" dirty="0"/>
              <a:t> 없이 허용</a:t>
            </a:r>
            <a:endParaRPr lang="en-US" altLang="ko-KR" dirty="0"/>
          </a:p>
          <a:p>
            <a:pPr lvl="1"/>
            <a:r>
              <a:rPr lang="ko-KR" altLang="en-US" dirty="0"/>
              <a:t>소스 코드 작성을 편리하게 하고 코드의 가독성을 제고</a:t>
            </a:r>
            <a:endParaRPr lang="en-US" altLang="ko-KR" dirty="0"/>
          </a:p>
          <a:p>
            <a:pPr lvl="1"/>
            <a:r>
              <a:rPr lang="en-US" altLang="ko-KR" dirty="0"/>
              <a:t>""" ~ """ </a:t>
            </a:r>
            <a:r>
              <a:rPr lang="ko-KR" altLang="en-US" dirty="0"/>
              <a:t>코드 사이에 있는 문자열을 이스케이프 문자나 스트링 조합 연산 없이 </a:t>
            </a:r>
            <a:r>
              <a:rPr lang="en-US" altLang="ko-KR" dirty="0"/>
              <a:t>String </a:t>
            </a:r>
            <a:r>
              <a:rPr lang="ko-KR" altLang="en-US" dirty="0"/>
              <a:t>객체로 인식</a:t>
            </a:r>
            <a:endParaRPr lang="en-US" altLang="ko-KR" dirty="0"/>
          </a:p>
          <a:p>
            <a:pPr lvl="1"/>
            <a:r>
              <a:rPr lang="ko-KR" altLang="en-US" dirty="0"/>
              <a:t>블록을 시작하는 </a:t>
            </a:r>
            <a:r>
              <a:rPr lang="en-US" altLang="ko-KR" dirty="0"/>
              <a:t>""" </a:t>
            </a:r>
            <a:r>
              <a:rPr lang="ko-KR" altLang="en-US" dirty="0"/>
              <a:t>뒤에는 문자열이 바로 나오면 컴파일 에러가 발생</a:t>
            </a:r>
            <a:r>
              <a:rPr lang="en-US" altLang="ko-KR" dirty="0"/>
              <a:t>. </a:t>
            </a:r>
            <a:r>
              <a:rPr lang="ko-KR" altLang="en-US" dirty="0"/>
              <a:t>기존 문자열 </a:t>
            </a:r>
            <a:r>
              <a:rPr lang="ko-KR" altLang="en-US" dirty="0" err="1"/>
              <a:t>리터럴과</a:t>
            </a:r>
            <a:r>
              <a:rPr lang="ko-KR" altLang="en-US" dirty="0"/>
              <a:t> 구분하기 위하여 </a:t>
            </a:r>
            <a:r>
              <a:rPr lang="en-US" altLang="ko-KR" dirty="0"/>
              <a:t>""" </a:t>
            </a:r>
            <a:r>
              <a:rPr lang="ko-KR" altLang="en-US" dirty="0"/>
              <a:t>후에 한 라인을 띄운 후 문자열을 작성해야 텍스트 블록으로 인식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22C2B-5246-4B8F-875B-389A90E20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C8CDD-F33C-4370-8909-BA714F5A7464}"/>
              </a:ext>
            </a:extLst>
          </p:cNvPr>
          <p:cNvSpPr txBox="1"/>
          <p:nvPr/>
        </p:nvSpPr>
        <p:spPr>
          <a:xfrm>
            <a:off x="4941660" y="3243637"/>
            <a:ext cx="315195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html1 = </a:t>
            </a:r>
          </a:p>
          <a:p>
            <a:r>
              <a:rPr lang="en-US" altLang="ko-KR" sz="1500" dirty="0"/>
              <a:t>     "&lt;html&gt;\n" + </a:t>
            </a:r>
          </a:p>
          <a:p>
            <a:r>
              <a:rPr lang="en-US" altLang="ko-KR" sz="1500" dirty="0"/>
              <a:t>     " &lt;body&gt;\n" + </a:t>
            </a:r>
          </a:p>
          <a:p>
            <a:r>
              <a:rPr lang="en-US" altLang="ko-KR" sz="1500" dirty="0"/>
              <a:t>     " &lt;p&gt;Hello, world&lt;/p&gt;\n" + </a:t>
            </a:r>
          </a:p>
          <a:p>
            <a:r>
              <a:rPr lang="en-US" altLang="ko-KR" sz="1500" dirty="0"/>
              <a:t>     " &lt;/body&gt;\n" + </a:t>
            </a:r>
          </a:p>
          <a:p>
            <a:r>
              <a:rPr lang="en-US" altLang="ko-KR" sz="1500" dirty="0"/>
              <a:t>     "&lt;/html&gt;\n";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FB531-C30E-4E79-8CD7-A5D076E07352}"/>
              </a:ext>
            </a:extLst>
          </p:cNvPr>
          <p:cNvSpPr txBox="1"/>
          <p:nvPr/>
        </p:nvSpPr>
        <p:spPr>
          <a:xfrm>
            <a:off x="817269" y="3243637"/>
            <a:ext cx="3157659" cy="1708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html = """ </a:t>
            </a:r>
          </a:p>
          <a:p>
            <a:r>
              <a:rPr lang="en-US" altLang="ko-KR" sz="1500" dirty="0"/>
              <a:t>     &lt;html&gt;</a:t>
            </a:r>
          </a:p>
          <a:p>
            <a:r>
              <a:rPr lang="en-US" altLang="ko-KR" sz="1500" dirty="0"/>
              <a:t>          &lt;body&gt; </a:t>
            </a:r>
          </a:p>
          <a:p>
            <a:r>
              <a:rPr lang="en-US" altLang="ko-KR" sz="1500" dirty="0"/>
              <a:t>               &lt;p&gt;Hello, world&lt;/p&gt; </a:t>
            </a:r>
          </a:p>
          <a:p>
            <a:r>
              <a:rPr lang="en-US" altLang="ko-KR" sz="1500" dirty="0"/>
              <a:t>          &lt;/body&gt; </a:t>
            </a:r>
          </a:p>
          <a:p>
            <a:r>
              <a:rPr lang="en-US" altLang="ko-KR" sz="1500" dirty="0"/>
              <a:t>     &lt;/html&gt; </a:t>
            </a:r>
          </a:p>
          <a:p>
            <a:r>
              <a:rPr lang="en-US" altLang="ko-KR" sz="1500" dirty="0"/>
              <a:t>     """;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5075F-D8FB-42E2-99EC-E79DEEBFD062}"/>
              </a:ext>
            </a:extLst>
          </p:cNvPr>
          <p:cNvSpPr txBox="1"/>
          <p:nvPr/>
        </p:nvSpPr>
        <p:spPr>
          <a:xfrm>
            <a:off x="2889634" y="3108868"/>
            <a:ext cx="100860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텍스트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A6F3F-95DF-4A3B-A683-D3B8FCB68A50}"/>
              </a:ext>
            </a:extLst>
          </p:cNvPr>
          <p:cNvSpPr txBox="1"/>
          <p:nvPr/>
        </p:nvSpPr>
        <p:spPr>
          <a:xfrm>
            <a:off x="7009216" y="3112048"/>
            <a:ext cx="100860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문자열 조합</a:t>
            </a:r>
          </a:p>
        </p:txBody>
      </p:sp>
    </p:spTree>
    <p:extLst>
      <p:ext uri="{BB962C8B-B14F-4D97-AF65-F5344CB8AC3E}">
        <p14:creationId xmlns:p14="http://schemas.microsoft.com/office/powerpoint/2010/main" val="225865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978B-5AD0-4EC8-9484-343FF1F1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5AD2F-F4B3-4705-9BE1-E5A8FB6BD0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텍스트 블록</a:t>
            </a:r>
            <a:endParaRPr lang="en-US" altLang="ko-KR" dirty="0"/>
          </a:p>
          <a:p>
            <a:pPr lvl="1"/>
            <a:r>
              <a:rPr lang="ko-KR" altLang="en-US" dirty="0"/>
              <a:t>이중 인용부호</a:t>
            </a:r>
            <a:r>
              <a:rPr lang="en-US" altLang="ko-KR" dirty="0"/>
              <a:t>(“)</a:t>
            </a:r>
            <a:r>
              <a:rPr lang="ko-KR" altLang="en-US" dirty="0"/>
              <a:t>가 필요할 경우 기존 방식의 </a:t>
            </a:r>
            <a:r>
              <a:rPr lang="en-US" altLang="ko-KR" dirty="0"/>
              <a:t>\</a:t>
            </a:r>
            <a:r>
              <a:rPr lang="ko-KR" altLang="en-US" dirty="0"/>
              <a:t>＂과 달리 </a:t>
            </a:r>
            <a:r>
              <a:rPr lang="en-US" altLang="ko-KR" dirty="0"/>
              <a:t>\</a:t>
            </a:r>
            <a:r>
              <a:rPr lang="ko-KR" altLang="en-US" dirty="0"/>
              <a:t>없이 텍스트 블록에서는 바로 인식</a:t>
            </a:r>
            <a:endParaRPr lang="en-US" altLang="ko-KR" dirty="0"/>
          </a:p>
          <a:p>
            <a:pPr lvl="1"/>
            <a:r>
              <a:rPr lang="ko-KR" altLang="en-US" dirty="0" err="1"/>
              <a:t>개행</a:t>
            </a:r>
            <a:r>
              <a:rPr lang="ko-KR" altLang="en-US" dirty="0"/>
              <a:t> 문자인 </a:t>
            </a:r>
            <a:r>
              <a:rPr lang="en-US" altLang="ko-KR" dirty="0"/>
              <a:t>\n </a:t>
            </a:r>
            <a:r>
              <a:rPr lang="ko-KR" altLang="en-US" dirty="0"/>
              <a:t>없이 텍스트 블록에서는 바로 </a:t>
            </a:r>
            <a:r>
              <a:rPr lang="ko-KR" altLang="en-US" dirty="0" err="1"/>
              <a:t>엔터</a:t>
            </a:r>
            <a:r>
              <a:rPr lang="ko-KR" altLang="en-US" dirty="0"/>
              <a:t> 값을 인식</a:t>
            </a:r>
            <a:endParaRPr lang="en-US" altLang="ko-KR" dirty="0"/>
          </a:p>
          <a:p>
            <a:pPr lvl="1"/>
            <a:r>
              <a:rPr lang="ko-KR" altLang="en-US" dirty="0"/>
              <a:t>텍스트 블록에서 유일하게 </a:t>
            </a:r>
            <a:r>
              <a:rPr lang="en-US" altLang="ko-KR" dirty="0"/>
              <a:t>\</a:t>
            </a:r>
            <a:r>
              <a:rPr lang="ko-KR" altLang="en-US" dirty="0"/>
              <a:t>는 이스케이프 시퀀스로 인식되기 때문에 해당 값을 반영하길 원하면 기존처럼 </a:t>
            </a:r>
            <a:r>
              <a:rPr lang="en-US" altLang="ko-KR" dirty="0"/>
              <a:t>\\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lvl="1"/>
            <a:r>
              <a:rPr lang="ko-KR" altLang="en-US" dirty="0"/>
              <a:t>텍스트 블록도 </a:t>
            </a:r>
            <a:r>
              <a:rPr lang="en-US" altLang="ko-KR" dirty="0"/>
              <a:t>String </a:t>
            </a:r>
            <a:r>
              <a:rPr lang="ko-KR" altLang="en-US" dirty="0"/>
              <a:t>객체이기 때문에 </a:t>
            </a:r>
            <a:r>
              <a:rPr lang="en-US" altLang="ko-KR" dirty="0"/>
              <a:t>String </a:t>
            </a:r>
            <a:r>
              <a:rPr lang="ko-KR" altLang="en-US" dirty="0"/>
              <a:t>클래스가 제공하는 모든 연산 </a:t>
            </a:r>
            <a:r>
              <a:rPr lang="ko-KR" altLang="en-US"/>
              <a:t>사용 가능</a:t>
            </a:r>
            <a:endParaRPr lang="en-US" altLang="ko-KR" dirty="0"/>
          </a:p>
          <a:p>
            <a:pPr lvl="1"/>
            <a:r>
              <a:rPr lang="ko-KR" altLang="en-US" dirty="0"/>
              <a:t>텍스트 블록에서 들여쓰기 규칙은 블록을 종료하는 </a:t>
            </a:r>
            <a:r>
              <a:rPr lang="en-US" altLang="ko-KR" dirty="0"/>
              <a:t>"""</a:t>
            </a:r>
            <a:r>
              <a:rPr lang="ko-KR" altLang="en-US" dirty="0"/>
              <a:t>의 위치에 의해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sec01/TextBlockDemo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B500A-992A-4883-AC82-47883A06C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01" y="549931"/>
            <a:ext cx="975632" cy="496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B5262-8399-497E-9DBF-7A431FA5A3FD}"/>
              </a:ext>
            </a:extLst>
          </p:cNvPr>
          <p:cNvSpPr txBox="1"/>
          <p:nvPr/>
        </p:nvSpPr>
        <p:spPr>
          <a:xfrm>
            <a:off x="4409810" y="3183505"/>
            <a:ext cx="14780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hi = """ 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안녕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하세요</a:t>
            </a:r>
            <a:endParaRPr lang="en-US" altLang="ko-KR" sz="1500" dirty="0"/>
          </a:p>
          <a:p>
            <a:r>
              <a:rPr lang="en-US" altLang="ko-KR" sz="1500" dirty="0"/>
              <a:t>""";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D2722-59B9-4095-9726-A8D1A3E6E44E}"/>
              </a:ext>
            </a:extLst>
          </p:cNvPr>
          <p:cNvSpPr txBox="1"/>
          <p:nvPr/>
        </p:nvSpPr>
        <p:spPr>
          <a:xfrm>
            <a:off x="869522" y="3182689"/>
            <a:ext cx="1478033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String hi = """ 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안녕</a:t>
            </a:r>
            <a:endParaRPr lang="en-US" altLang="ko-KR" sz="1500" dirty="0"/>
          </a:p>
          <a:p>
            <a:r>
              <a:rPr lang="en-US" altLang="ko-KR" sz="1500" dirty="0"/>
              <a:t>          </a:t>
            </a:r>
            <a:r>
              <a:rPr lang="ko-KR" altLang="en-US" sz="1500" dirty="0"/>
              <a:t>하세요</a:t>
            </a:r>
            <a:endParaRPr lang="en-US" altLang="ko-KR" sz="1500" dirty="0"/>
          </a:p>
          <a:p>
            <a:r>
              <a:rPr lang="en-US" altLang="ko-KR" sz="1500" dirty="0"/>
              <a:t>     """;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A35C4-0427-47EB-8D3B-D339D1E6E26D}"/>
              </a:ext>
            </a:extLst>
          </p:cNvPr>
          <p:cNvSpPr txBox="1"/>
          <p:nvPr/>
        </p:nvSpPr>
        <p:spPr>
          <a:xfrm>
            <a:off x="2795830" y="3413521"/>
            <a:ext cx="116570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안녕</a:t>
            </a:r>
            <a:endParaRPr lang="en-US" altLang="ko-KR" sz="1500" dirty="0"/>
          </a:p>
          <a:p>
            <a:r>
              <a:rPr lang="en-US" altLang="ko-KR" sz="1500" dirty="0"/>
              <a:t>      </a:t>
            </a:r>
            <a:r>
              <a:rPr lang="ko-KR" altLang="en-US" sz="1500" dirty="0"/>
              <a:t>하세요</a:t>
            </a:r>
            <a:endParaRPr lang="en-US" altLang="ko-KR" sz="15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1476FC-C73B-4E1D-BA98-E5B5C34EE244}"/>
              </a:ext>
            </a:extLst>
          </p:cNvPr>
          <p:cNvSpPr/>
          <p:nvPr/>
        </p:nvSpPr>
        <p:spPr>
          <a:xfrm>
            <a:off x="2490651" y="3622770"/>
            <a:ext cx="165463" cy="1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B57CD-D230-45D9-9756-A37EA75470FA}"/>
              </a:ext>
            </a:extLst>
          </p:cNvPr>
          <p:cNvSpPr txBox="1"/>
          <p:nvPr/>
        </p:nvSpPr>
        <p:spPr>
          <a:xfrm>
            <a:off x="6336119" y="3423058"/>
            <a:ext cx="150233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    안녕</a:t>
            </a:r>
            <a:endParaRPr lang="en-US" altLang="ko-KR" sz="1500" dirty="0"/>
          </a:p>
          <a:p>
            <a:r>
              <a:rPr lang="en-US" altLang="ko-KR" sz="1500" dirty="0"/>
              <a:t>           </a:t>
            </a:r>
            <a:r>
              <a:rPr lang="ko-KR" altLang="en-US" sz="1500" dirty="0"/>
              <a:t>하세요</a:t>
            </a:r>
            <a:endParaRPr lang="en-US" altLang="ko-KR" sz="15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2D8AFD-736B-46E4-8602-8D3ABA273C1D}"/>
              </a:ext>
            </a:extLst>
          </p:cNvPr>
          <p:cNvSpPr/>
          <p:nvPr/>
        </p:nvSpPr>
        <p:spPr>
          <a:xfrm>
            <a:off x="6023789" y="3622769"/>
            <a:ext cx="165463" cy="1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83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1040</ep:Words>
  <ep:PresentationFormat>화면 슬라이드 쇼(4:3)</ep:PresentationFormat>
  <ep:Paragraphs>217</ep:Paragraphs>
  <ep:Slides>36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2_Office 테마</vt:lpstr>
      <vt:lpstr>문자열, 배열, 열거타입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문자열</vt:lpstr>
      <vt:lpstr>배열 기초</vt:lpstr>
      <vt:lpstr>배열 기초</vt:lpstr>
      <vt:lpstr>배열 기초</vt:lpstr>
      <vt:lpstr>배열 기초</vt:lpstr>
      <vt:lpstr>배열 기초</vt:lpstr>
      <vt:lpstr>배열 기초</vt:lpstr>
      <vt:lpstr>문자열 배열</vt:lpstr>
      <vt:lpstr>배열 기초</vt:lpstr>
      <vt:lpstr>배열 기초</vt:lpstr>
      <vt:lpstr>배열 기초</vt:lpstr>
      <vt:lpstr>배열 기초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배열 응용</vt:lpstr>
      <vt:lpstr>열거 타입</vt:lpstr>
      <vt:lpstr>열거 타입</vt:lpstr>
      <vt:lpstr>열거 타입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2023-01-08T22:04:42.277</dcterms:modified>
  <cp:revision>348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