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4" r:id="rId1"/>
  </p:sldMasterIdLst>
  <p:notesMasterIdLst>
    <p:notesMasterId r:id="rId2"/>
  </p:notesMasterIdLst>
  <p:sldIdLst>
    <p:sldId id="456" r:id="rId3"/>
    <p:sldId id="380" r:id="rId4"/>
    <p:sldId id="431" r:id="rId5"/>
    <p:sldId id="432" r:id="rId6"/>
    <p:sldId id="462" r:id="rId7"/>
    <p:sldId id="463" r:id="rId8"/>
    <p:sldId id="433" r:id="rId9"/>
    <p:sldId id="434" r:id="rId10"/>
    <p:sldId id="435" r:id="rId11"/>
    <p:sldId id="436" r:id="rId12"/>
    <p:sldId id="464" r:id="rId13"/>
    <p:sldId id="465" r:id="rId14"/>
    <p:sldId id="466" r:id="rId15"/>
    <p:sldId id="467" r:id="rId16"/>
    <p:sldId id="468" r:id="rId17"/>
    <p:sldId id="469" r:id="rId18"/>
    <p:sldId id="470" r:id="rId19"/>
    <p:sldId id="471" r:id="rId20"/>
    <p:sldId id="440" r:id="rId21"/>
    <p:sldId id="441" r:id="rId22"/>
    <p:sldId id="443" r:id="rId23"/>
    <p:sldId id="444" r:id="rId24"/>
    <p:sldId id="445" r:id="rId25"/>
    <p:sldId id="446" r:id="rId26"/>
    <p:sldId id="447" r:id="rId27"/>
    <p:sldId id="448" r:id="rId28"/>
    <p:sldId id="442" r:id="rId29"/>
    <p:sldId id="450" r:id="rId30"/>
    <p:sldId id="449" r:id="rId31"/>
    <p:sldId id="451" r:id="rId32"/>
    <p:sldId id="452" r:id="rId33"/>
    <p:sldId id="453" r:id="rId34"/>
    <p:sldId id="472" r:id="rId35"/>
    <p:sldId id="473" r:id="rId36"/>
    <p:sldId id="454" r:id="rId37"/>
    <p:sldId id="45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amiga" initials="a" lastIdx="6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314" autoAdjust="0"/>
    <p:restoredTop sz="81193"/>
  </p:normalViewPr>
  <p:slideViewPr>
    <p:cSldViewPr snapToGrid="0">
      <p:cViewPr>
        <p:scale>
          <a:sx n="140" d="100"/>
          <a:sy n="140" d="100"/>
        </p:scale>
        <p:origin x="1308" y="60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commentAuthors" Target="commentAuthors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4C9EC8-2009-4890-843E-AC122F09E04A}" type="datetime1">
              <a:rPr lang="ko-KR" altLang="en-US"/>
              <a:pPr lvl="0">
                <a:defRPr/>
              </a:pPr>
              <a:t>2023-01-09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02DD2F9-49A2-419E-BD07-AF9D3DB1CF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프로그램의</a:t>
            </a:r>
            <a:r>
              <a:rPr lang="en-US" altLang="ko-KR"/>
              <a:t> </a:t>
            </a:r>
            <a:r>
              <a:rPr lang="ko-KR" altLang="en-US"/>
              <a:t>흐름을 컨트롤하는 문장이라고 해서 제어문이라고 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yield는 키워드가 아니라 제한된 식별자(restricted identifier)이기 때문에 var처럼 식별자로 사용할 수 있습니다.</a:t>
            </a:r>
            <a:endParaRPr lang="ko-KR" altLang="en-US"/>
          </a:p>
          <a:p>
            <a:pPr>
              <a:defRPr/>
            </a:pPr>
            <a:r>
              <a:rPr lang="en-US" altLang="ko-KR"/>
              <a:t>https://mostadmired.tistory.com/127</a:t>
            </a:r>
            <a:endParaRPr lang="en-US" altLang="ko-KR"/>
          </a:p>
          <a:p>
            <a:pPr>
              <a:defRPr/>
            </a:pPr>
            <a:r>
              <a:rPr lang="ko-KR" altLang="en-US"/>
              <a:t>방금 전에 본 switch 연산식에서 길이를 return하기 전에 특정 메시지를 출력하고 싶으면 아래와 같이 사용하면 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향상된 switch 문에서는 중괄호 안에서만 yield 예약어를 사용할 수 있습니다.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case TUESDAY -&gt; yield 7; 이라고 하면 에러입니다.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yield 예약어는 case 라벨(:)에도 사용 가능합니다.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case 라벨(:)은 실행문이 여러 개일 때 중괄호를 사용하지 않아도 됩니다.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2">
              <a:defRPr/>
            </a:pPr>
            <a:r>
              <a:rPr lang="en-US" altLang="ko-KR"/>
              <a:t>yield</a:t>
            </a:r>
            <a:r>
              <a:rPr lang="ko-KR" altLang="en-US"/>
              <a:t> 키워드는 </a:t>
            </a:r>
            <a:r>
              <a:rPr lang="en-US" altLang="ko-KR"/>
              <a:t>break</a:t>
            </a:r>
            <a:r>
              <a:rPr lang="ko-KR" altLang="en-US"/>
              <a:t>문장이 없어서 스위치 문장이 종료됨으로 기존과 다르게 동작함을 인식해야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int numLetters = switch (day) {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MONDAY, FRIDAY, SUNDAY	-&gt; {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System.out.print("Six ");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yield 6;</a:t>
            </a:r>
            <a:endParaRPr lang="ko-KR" altLang="en-US"/>
          </a:p>
          <a:p>
            <a:pPr>
              <a:defRPr/>
            </a:pPr>
            <a:r>
              <a:rPr lang="ko-KR" altLang="en-US"/>
              <a:t>    }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TUESDAY				-&gt; 7;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THURSDAY, SATURDAY		-&gt; 8;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WEDNESDAY			-&gt; 9;</a:t>
            </a:r>
            <a:endParaRPr lang="ko-KR" altLang="en-US"/>
          </a:p>
          <a:p>
            <a:pPr>
              <a:defRPr/>
            </a:pPr>
            <a:r>
              <a:rPr lang="ko-KR" altLang="en-US"/>
              <a:t>};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switch (day) {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MONDAY: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FRIDAY: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SUNDAY: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System.out.println(6);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TUESDAY: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System.out.println(7);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THURSDAY: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SATURDAY: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System.out.println(8);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WEDNESDAY: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System.out.println(9);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break;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를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switch (day) {</a:t>
            </a:r>
            <a:r>
              <a:rPr lang="ko-KR" altLang="en-US"/>
              <a:t>   </a:t>
            </a:r>
            <a:r>
              <a:rPr lang="en-US" altLang="ko-KR"/>
              <a:t>//</a:t>
            </a:r>
            <a:r>
              <a:rPr lang="ko-KR" altLang="en-US"/>
              <a:t> 화살표 </a:t>
            </a:r>
            <a:r>
              <a:rPr lang="en-US" altLang="ko-KR"/>
              <a:t>case</a:t>
            </a:r>
            <a:r>
              <a:rPr lang="ko-KR" altLang="en-US"/>
              <a:t>라벨과 다중 </a:t>
            </a:r>
            <a:r>
              <a:rPr lang="en-US" altLang="ko-KR"/>
              <a:t>case</a:t>
            </a:r>
            <a:r>
              <a:rPr lang="ko-KR" altLang="en-US"/>
              <a:t>라벨로 개선된 </a:t>
            </a:r>
            <a:r>
              <a:rPr lang="en-US" altLang="ko-KR"/>
              <a:t>switch</a:t>
            </a:r>
            <a:r>
              <a:rPr lang="ko-KR" altLang="en-US"/>
              <a:t>문</a:t>
            </a:r>
            <a:endParaRPr lang="ko-KR" altLang="en-US"/>
          </a:p>
          <a:p>
            <a:pPr>
              <a:defRPr/>
            </a:pPr>
            <a:r>
              <a:rPr lang="en-US" altLang="ko-KR"/>
              <a:t>    case MONDAY, FRIDAY, SUNDAY	-&gt; System.out.println(6);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TUESDAY				-&gt; System.out.println(7);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THURSDAY, SATURDAY		-&gt; System.out.println(8);</a:t>
            </a:r>
            <a:endParaRPr lang="en-US" altLang="ko-KR"/>
          </a:p>
          <a:p>
            <a:pPr>
              <a:defRPr/>
            </a:pPr>
            <a:r>
              <a:rPr lang="en-US" altLang="ko-KR"/>
              <a:t>    case WEDNESDAY			-&gt; System.out.println(9);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다른 예 화면으로부터 입력받은 값 </a:t>
            </a:r>
            <a:r>
              <a:rPr lang="en-US" altLang="ko-KR"/>
              <a:t>“123”</a:t>
            </a:r>
            <a:r>
              <a:rPr lang="ko-KR" altLang="en-US"/>
              <a:t> 문자열의 각 자리수의 합을 구하시오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==&gt;</a:t>
            </a:r>
            <a:r>
              <a:rPr lang="ko-KR" altLang="en-US"/>
              <a:t> </a:t>
            </a:r>
            <a:r>
              <a:rPr lang="en-US" altLang="ko-KR"/>
              <a:t>6</a:t>
            </a:r>
            <a:endParaRPr lang="en-US" altLang="ko-KR"/>
          </a:p>
          <a:p>
            <a:pPr>
              <a:defRPr/>
            </a:pPr>
            <a:r>
              <a:rPr lang="en-US" altLang="ko-KR"/>
              <a:t>scanner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public static void main(String[] args)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 row = 2;</a:t>
            </a:r>
            <a:endParaRPr lang="en-US" altLang="ko-KR"/>
          </a:p>
          <a:p>
            <a:pPr>
              <a:defRPr/>
            </a:pPr>
            <a:r>
              <a:rPr lang="en-US" altLang="ko-KR"/>
              <a:t>		while (row &lt; 10) {</a:t>
            </a:r>
            <a:endParaRPr lang="en-US" altLang="ko-KR"/>
          </a:p>
          <a:p>
            <a:pPr>
              <a:defRPr/>
            </a:pPr>
            <a:r>
              <a:rPr lang="en-US" altLang="ko-KR"/>
              <a:t>			int column = 1;</a:t>
            </a:r>
            <a:endParaRPr lang="en-US" altLang="ko-KR"/>
          </a:p>
          <a:p>
            <a:pPr>
              <a:defRPr/>
            </a:pPr>
            <a:r>
              <a:rPr lang="en-US" altLang="ko-KR"/>
              <a:t>			while (column &lt; 10) {</a:t>
            </a:r>
            <a:endParaRPr lang="en-US" altLang="ko-KR"/>
          </a:p>
          <a:p>
            <a:pPr>
              <a:defRPr/>
            </a:pPr>
            <a:r>
              <a:rPr lang="en-US" altLang="ko-KR"/>
              <a:t>				System.out.printf("%4d", row * column);</a:t>
            </a:r>
            <a:endParaRPr lang="en-US" altLang="ko-KR"/>
          </a:p>
          <a:p>
            <a:pPr>
              <a:defRPr/>
            </a:pPr>
            <a:r>
              <a:rPr lang="en-US" altLang="ko-KR"/>
              <a:t>				column++;</a:t>
            </a:r>
            <a:endParaRPr lang="en-US" altLang="ko-KR"/>
          </a:p>
          <a:p>
            <a:pPr>
              <a:defRPr/>
            </a:pPr>
            <a:r>
              <a:rPr lang="en-US" altLang="ko-KR"/>
              <a:t>			}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	row++;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void</a:t>
            </a:r>
            <a:r>
              <a:rPr lang="ko-KR" altLang="en-US"/>
              <a:t> 인 경우는 </a:t>
            </a:r>
            <a:r>
              <a:rPr lang="en-US" altLang="ko-KR"/>
              <a:t>return; </a:t>
            </a:r>
            <a:r>
              <a:rPr lang="ko-KR" altLang="en-US"/>
              <a:t>으로 되어 있는 것이고 리턴문이 생략된 것이다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나머지는 리턴문을 생략할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Main{</a:t>
            </a:r>
            <a:endParaRPr lang="en-US" altLang="ko-KR"/>
          </a:p>
          <a:p>
            <a:pPr>
              <a:defRPr/>
            </a:pPr>
            <a:r>
              <a:rPr lang="en-US" altLang="ko-KR"/>
              <a:t>  psvm(){</a:t>
            </a:r>
            <a:endParaRPr lang="en-US" altLang="ko-KR"/>
          </a:p>
          <a:p>
            <a:pPr>
              <a:defRPr/>
            </a:pPr>
            <a:r>
              <a:rPr lang="en-US" altLang="ko-KR"/>
              <a:t>   MyMath m=new MyMath();</a:t>
            </a:r>
            <a:endParaRPr lang="en-US" altLang="ko-KR"/>
          </a:p>
          <a:p>
            <a:pPr>
              <a:defRPr/>
            </a:pPr>
            <a:r>
              <a:rPr lang="en-US" altLang="ko-KR"/>
              <a:t>   long res1 = m.add(2L, 3L);</a:t>
            </a:r>
            <a:endParaRPr lang="en-US" altLang="ko-KR"/>
          </a:p>
          <a:p>
            <a:pPr>
              <a:defRPr/>
            </a:pPr>
            <a:r>
              <a:rPr lang="en-US" altLang="ko-KR"/>
              <a:t>   long res2 = m.sub(2L, 3L);</a:t>
            </a:r>
            <a:endParaRPr lang="en-US" altLang="ko-KR"/>
          </a:p>
          <a:p>
            <a:pPr>
              <a:defRPr/>
            </a:pPr>
            <a:r>
              <a:rPr lang="en-US" altLang="ko-KR"/>
              <a:t>   long res3 = m.mul(2L, 3L);</a:t>
            </a:r>
            <a:endParaRPr lang="en-US" altLang="ko-KR"/>
          </a:p>
          <a:p>
            <a:pPr>
              <a:defRPr/>
            </a:pPr>
            <a:r>
              <a:rPr lang="en-US" altLang="ko-KR"/>
              <a:t>   long res4 = m.div(2L, 3L);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class MyMath{</a:t>
            </a:r>
            <a:endParaRPr lang="en-US" altLang="ko-KR"/>
          </a:p>
          <a:p>
            <a:pPr>
              <a:defRPr/>
            </a:pPr>
            <a:r>
              <a:rPr lang="en-US" altLang="ko-KR"/>
              <a:t>  long add(long a , long b){ return a+b;};  long sub(long a , long b){ return a-b;};</a:t>
            </a:r>
            <a:endParaRPr lang="en-US" altLang="ko-KR"/>
          </a:p>
          <a:p>
            <a:pPr>
              <a:defRPr/>
            </a:pPr>
            <a:r>
              <a:rPr lang="en-US" altLang="ko-KR"/>
              <a:t>  long mul(long a , long b){ return a*b;};   long div(long a , long b){ return a/b;};}</a:t>
            </a:r>
            <a:endParaRPr lang="en-US" altLang="ko-KR"/>
          </a:p>
          <a:p>
            <a:pPr>
              <a:defRPr/>
            </a:pPr>
            <a:r>
              <a:rPr lang="en-US" altLang="ko-KR"/>
              <a:t>  long max(long a, long b) {return (a&gt;b) ? a : b;}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처음에 메인이 실행상태였다가 메인이 프린트를 호출하면 </a:t>
            </a:r>
            <a:r>
              <a:rPr lang="en-US" altLang="ko-KR"/>
              <a:t>main</a:t>
            </a:r>
            <a:r>
              <a:rPr lang="ko-KR" altLang="en-US"/>
              <a:t>메소드는 대기상태였다가</a:t>
            </a:r>
            <a:endParaRPr lang="ko-KR" altLang="en-US"/>
          </a:p>
          <a:p>
            <a:pPr>
              <a:defRPr/>
            </a:pPr>
            <a:r>
              <a:rPr lang="ko-KR" altLang="en-US"/>
              <a:t>프린트가 실행상태가 되고 스택에 쌓인다</a:t>
            </a:r>
            <a:r>
              <a:rPr lang="en-US" altLang="ko-KR"/>
              <a:t>.</a:t>
            </a:r>
            <a:r>
              <a:rPr lang="ko-KR" altLang="en-US"/>
              <a:t> 프린트가 작업을 마칠때까지 대기한다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호출스택에서 없어지면 그때에서야 메인이 실행된다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메소드의 호출 </a:t>
            </a:r>
            <a:r>
              <a:rPr lang="en-US" altLang="ko-KR"/>
              <a:t>-</a:t>
            </a:r>
            <a:r>
              <a:rPr lang="ko-KR" altLang="en-US"/>
              <a:t> 메소드를 호출하는 방법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https://nathanh.tistory.com/119 ==&gt; </a:t>
            </a:r>
            <a:r>
              <a:rPr lang="ko-KR" altLang="en-US"/>
              <a:t>메모리</a:t>
            </a:r>
            <a:r>
              <a:rPr lang="en-US" altLang="ko-KR"/>
              <a:t> </a:t>
            </a:r>
            <a:r>
              <a:rPr lang="ko-KR" altLang="en-US"/>
              <a:t>사용 영역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메소드의 호출 </a:t>
            </a:r>
            <a:r>
              <a:rPr lang="en-US" altLang="ko-KR"/>
              <a:t>-</a:t>
            </a:r>
            <a:r>
              <a:rPr lang="ko-KR" altLang="en-US"/>
              <a:t> 메소드를 호출하는 방법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의 배수이고 </a:t>
            </a:r>
            <a:r>
              <a:rPr lang="en-US" altLang="ko-KR"/>
              <a:t>2</a:t>
            </a:r>
            <a:r>
              <a:rPr lang="ko-KR" altLang="en-US"/>
              <a:t>의 배수는 아닌 경우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마지막은 잘 쓰이지는 않지만 참고로 알아두면 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조건식이 참 일때 괄호 안의 문장들을수행하고 거짓이면 실행하지 않고 그 다음 문장으로 넘어간다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중첩</a:t>
            </a:r>
            <a:r>
              <a:rPr lang="en-US" altLang="ko-KR"/>
              <a:t>if</a:t>
            </a:r>
            <a:r>
              <a:rPr lang="ko-KR" altLang="en-US"/>
              <a:t>문에서는 이 예제를 한번 풀어보기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처리해야 하는 경우의 수가 많은 경우 유용한 조건문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switch</a:t>
            </a:r>
            <a:r>
              <a:rPr lang="ko-KR" altLang="en-US"/>
              <a:t>안에 조건식이 들어가고 </a:t>
            </a:r>
            <a:r>
              <a:rPr lang="en-US" altLang="ko-KR"/>
              <a:t>case</a:t>
            </a:r>
            <a:r>
              <a:rPr lang="ko-KR" altLang="en-US"/>
              <a:t> 뒤에는 값이 들어감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조건식을 계산해서 거기에 맞는 결과와 일치하는 곳으로 이동</a:t>
            </a:r>
            <a:endParaRPr lang="ko-KR" altLang="en-US"/>
          </a:p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를 만나면 </a:t>
            </a:r>
            <a:r>
              <a:rPr lang="en-US" altLang="ko-KR"/>
              <a:t>switch </a:t>
            </a:r>
            <a:r>
              <a:rPr lang="ko-KR" altLang="en-US"/>
              <a:t>문을 벗어남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break</a:t>
            </a:r>
            <a:r>
              <a:rPr lang="ko-KR" altLang="en-US"/>
              <a:t>문이 없다면 다음 </a:t>
            </a:r>
            <a:r>
              <a:rPr lang="en-US" altLang="ko-KR"/>
              <a:t>break </a:t>
            </a:r>
            <a:r>
              <a:rPr lang="ko-KR" altLang="en-US"/>
              <a:t>문을 만날때까지 다른 </a:t>
            </a:r>
            <a:r>
              <a:rPr lang="en-US" altLang="ko-KR"/>
              <a:t>case</a:t>
            </a:r>
            <a:r>
              <a:rPr lang="ko-KR" altLang="en-US"/>
              <a:t> 문으로 내려가고</a:t>
            </a:r>
            <a:endParaRPr lang="ko-KR" altLang="en-US"/>
          </a:p>
          <a:p>
            <a:pPr>
              <a:defRPr/>
            </a:pPr>
            <a:r>
              <a:rPr lang="en-US" altLang="ko-KR"/>
              <a:t>(fall through)</a:t>
            </a:r>
            <a:endParaRPr lang="en-US" altLang="ko-KR"/>
          </a:p>
          <a:p>
            <a:pPr>
              <a:defRPr/>
            </a:pPr>
            <a:r>
              <a:rPr lang="en-US" altLang="ko-KR"/>
              <a:t>break</a:t>
            </a:r>
            <a:r>
              <a:rPr lang="ko-KR" altLang="en-US"/>
              <a:t>문이</a:t>
            </a:r>
            <a:r>
              <a:rPr lang="en-US" altLang="ko-KR"/>
              <a:t> </a:t>
            </a:r>
            <a:r>
              <a:rPr lang="ko-KR" altLang="en-US"/>
              <a:t>없다면 </a:t>
            </a:r>
            <a:r>
              <a:rPr lang="en-US" altLang="ko-KR"/>
              <a:t>switch</a:t>
            </a:r>
            <a:r>
              <a:rPr lang="ko-KR" altLang="en-US"/>
              <a:t>문의 블록 끝까지 실행하고 넘어감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일부러 빼는 경우도 있지만 실수로 빼먹지 않게 주의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case</a:t>
            </a:r>
            <a:r>
              <a:rPr lang="ko-KR" altLang="en-US"/>
              <a:t>에는 변수를 입력할 수 없다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switch (result) {</a:t>
            </a:r>
            <a:endParaRPr lang="en-US" altLang="ko-KR"/>
          </a:p>
          <a:p>
            <a:pPr>
              <a:defRPr/>
            </a:pPr>
            <a:r>
              <a:rPr lang="en-US" altLang="ko-KR"/>
              <a:t>	case ‘1’ :</a:t>
            </a:r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 문자 상수는 </a:t>
            </a:r>
            <a:r>
              <a:rPr lang="en-US" altLang="ko-KR"/>
              <a:t>49</a:t>
            </a:r>
            <a:r>
              <a:rPr lang="ko-KR" altLang="en-US"/>
              <a:t> 와 동일하므로 가능</a:t>
            </a:r>
            <a:endParaRPr lang="ko-KR" altLang="en-US"/>
          </a:p>
          <a:p>
            <a:pPr>
              <a:defRPr/>
            </a:pPr>
            <a:r>
              <a:rPr lang="en-US" altLang="ko-KR"/>
              <a:t>	case ONE :</a:t>
            </a:r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 정수 상수이므로 오케이</a:t>
            </a:r>
            <a:endParaRPr lang="ko-KR" altLang="en-US"/>
          </a:p>
          <a:p>
            <a:pPr>
              <a:defRPr/>
            </a:pPr>
            <a:r>
              <a:rPr lang="en-US" altLang="ko-KR"/>
              <a:t>	case “YES” :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문자열 리터럴도 가능</a:t>
            </a:r>
            <a:endParaRPr lang="ko-KR" altLang="en-US"/>
          </a:p>
          <a:p>
            <a:pPr>
              <a:defRPr/>
            </a:pPr>
            <a:r>
              <a:rPr lang="en-US" altLang="ko-KR"/>
              <a:t>	case num : // </a:t>
            </a:r>
            <a:r>
              <a:rPr lang="ko-KR" altLang="en-US"/>
              <a:t>변수는 안됨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error</a:t>
            </a:r>
            <a:endParaRPr lang="en-US" altLang="ko-KR"/>
          </a:p>
          <a:p>
            <a:pPr>
              <a:defRPr/>
            </a:pPr>
            <a:r>
              <a:rPr lang="en-US" altLang="ko-KR"/>
              <a:t>	case 1.0 : // </a:t>
            </a:r>
            <a:r>
              <a:rPr lang="ko-KR" altLang="en-US"/>
              <a:t>실수도 불가능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error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num  </a:t>
            </a:r>
            <a:r>
              <a:rPr lang="ko-KR" altLang="en-US"/>
              <a:t>은 변수라 오류</a:t>
            </a:r>
            <a:endParaRPr lang="ko-KR" altLang="en-US"/>
          </a:p>
          <a:p>
            <a:pPr>
              <a:defRPr/>
            </a:pPr>
            <a:r>
              <a:rPr lang="en-US" altLang="ko-KR"/>
              <a:t>1.0</a:t>
            </a:r>
            <a:r>
              <a:rPr lang="ko-KR" altLang="en-US"/>
              <a:t> 은 실수라 오류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scanner</a:t>
            </a:r>
            <a:r>
              <a:rPr lang="ko-KR" altLang="en-US"/>
              <a:t> 를 통해 월을 입력받아서 현재의 계절이 봄인지</a:t>
            </a:r>
            <a:r>
              <a:rPr lang="en-US" altLang="ko-KR"/>
              <a:t>,</a:t>
            </a:r>
            <a:r>
              <a:rPr lang="ko-KR" altLang="en-US"/>
              <a:t> 여름인지</a:t>
            </a:r>
            <a:r>
              <a:rPr lang="en-US" altLang="ko-KR"/>
              <a:t>,,,</a:t>
            </a:r>
            <a:r>
              <a:rPr lang="ko-KR" altLang="en-US"/>
              <a:t> 를 출력해주는 프로그램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https://congcoding.tistory.com/73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yield는 키워드가 아니라 제한된 식별자(restricted identifier)이기 때문에 var처럼 식별자로 사용할 수 있습니다.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방금 전에 본 switch 연산식에서 길이를 return하기 전에 특정 메시지를 출력하고 싶으면 아래와 같이 사용하면 됩니다.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향상된 switch 문에서는 중괄호 안에서만 yield 예약어를 사용할 수 있습니다.</a:t>
            </a:r>
            <a:endParaRPr lang="ko-KR" altLang="en-US"/>
          </a:p>
          <a:p>
            <a:pPr>
              <a:defRPr/>
            </a:pPr>
            <a:r>
              <a:rPr lang="ko-KR" altLang="en-US"/>
              <a:t>따라서 case TUESDAY -&gt; yield 7; 이라고 하면 에러입니다.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yield 예약어는 case 라벨(:)에도 사용 가능합니다.</a:t>
            </a:r>
            <a:endParaRPr lang="en-US" altLang="ko-KR"/>
          </a:p>
          <a:p>
            <a:pPr>
              <a:defRPr/>
            </a:pPr>
            <a:r>
              <a:rPr lang="en-US" altLang="ko-KR"/>
              <a:t>case 라벨(:)은 실행문이 여러 개일 때 중괄호를 사용하지 않아도 됩니다.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int numLetters = switch (day) {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MONDAY, FRIDAY, SUNDAY	-&gt; {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System.out.print("Six ");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yield 6;</a:t>
            </a:r>
            <a:endParaRPr lang="ko-KR" altLang="en-US"/>
          </a:p>
          <a:p>
            <a:pPr>
              <a:defRPr/>
            </a:pPr>
            <a:r>
              <a:rPr lang="ko-KR" altLang="en-US"/>
              <a:t>    }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TUESDAY				-&gt; 7;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THURSDAY, SATURDAY		-&gt; 8;</a:t>
            </a:r>
            <a:endParaRPr lang="ko-KR" altLang="en-US"/>
          </a:p>
          <a:p>
            <a:pPr>
              <a:defRPr/>
            </a:pPr>
            <a:r>
              <a:rPr lang="ko-KR" altLang="en-US"/>
              <a:t>    case WEDNESDAY			-&gt; 9;</a:t>
            </a:r>
            <a:endParaRPr lang="ko-KR" altLang="en-US"/>
          </a:p>
          <a:p>
            <a:pPr>
              <a:defRPr/>
            </a:pPr>
            <a:r>
              <a:rPr lang="ko-KR" altLang="en-US"/>
              <a:t>};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02DD2F9-49A2-419E-BD07-AF9D3DB1CF69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1802" y="658100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한빛아카데미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67265" y="6601519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87470"/>
            <a:ext cx="2340000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16089" y="841516"/>
            <a:ext cx="8432375" cy="561289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2\NestedIfDemo.java" TargetMode="External"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5\Switch1Demo.java" TargetMode="External" /><Relationship Id="rId4" Type="http://schemas.openxmlformats.org/officeDocument/2006/relationships/hyperlink" Target="src\chap03\sec05\Switch2Demo.java" TargetMode="External"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5\Switch3Demo.java" TargetMode="External" /><Relationship Id="rId4" Type="http://schemas.openxmlformats.org/officeDocument/2006/relationships/hyperlink" Target="src\chap03\sec05\Switch4Demo.java" TargetMode="External" /><Relationship Id="rId5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5\Switch5Demo.java" TargetMode="External"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3\While1Demo.java" TargetMode="External" /><Relationship Id="rId4" Type="http://schemas.openxmlformats.org/officeDocument/2006/relationships/hyperlink" Target="src\chap03\sec03\While2Demo.java" TargetMode="External" /><Relationship Id="rId5" Type="http://schemas.openxmlformats.org/officeDocument/2006/relationships/image" Target="../media/image23.jpeg"  /><Relationship Id="rId6" Type="http://schemas.openxmlformats.org/officeDocument/2006/relationships/image" Target="../media/image2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3\DoWhile1Demo.java" TargetMode="External" /><Relationship Id="rId3" Type="http://schemas.openxmlformats.org/officeDocument/2006/relationships/hyperlink" Target="src\chap03\sec03\DoWhile2Demo.java" TargetMode="External" /><Relationship Id="rId4" Type="http://schemas.openxmlformats.org/officeDocument/2006/relationships/hyperlink" Target="src\chap03\sec03\DoWhile3Demo.java" TargetMode="External" /><Relationship Id="rId5" Type="http://schemas.openxmlformats.org/officeDocument/2006/relationships/image" Target="../media/image27.jpeg"  /><Relationship Id="rId6" Type="http://schemas.openxmlformats.org/officeDocument/2006/relationships/image" Target="../media/image28.jpeg"  /><Relationship Id="rId7" Type="http://schemas.openxmlformats.org/officeDocument/2006/relationships/image" Target="../media/image29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3\For1Demo.java" TargetMode="External" /><Relationship Id="rId3" Type="http://schemas.openxmlformats.org/officeDocument/2006/relationships/hyperlink" Target="src\chap03\sec03\For2Demo.java" TargetMode="External"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27.jpeg"  /><Relationship Id="rId7" Type="http://schemas.openxmlformats.org/officeDocument/2006/relationships/image" Target="../media/image29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4\BreakDemo.java" TargetMode="External" /><Relationship Id="rId3" Type="http://schemas.openxmlformats.org/officeDocument/2006/relationships/image" Target="../media/image34.png"  /><Relationship Id="rId4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4\ContinueDemo.java" TargetMode="External" /><Relationship Id="rId3" Type="http://schemas.openxmlformats.org/officeDocument/2006/relationships/image" Target="../media/image35.png"  /><Relationship Id="rId4" Type="http://schemas.openxmlformats.org/officeDocument/2006/relationships/image" Target="../media/image36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6\Method1Demo.java" TargetMode="External" /><Relationship Id="rId3" Type="http://schemas.openxmlformats.org/officeDocument/2006/relationships/hyperlink" Target="src\chap03\sec06\Method2Demo.java" TargetMode="External" /><Relationship Id="rId4" Type="http://schemas.openxmlformats.org/officeDocument/2006/relationships/image" Target="../media/image3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6\ReturnDemo.java" TargetMode="External" /><Relationship Id="rId3" Type="http://schemas.openxmlformats.org/officeDocument/2006/relationships/image" Target="../media/image39.png"  /><Relationship Id="rId4" Type="http://schemas.openxmlformats.org/officeDocument/2006/relationships/image" Target="../media/image40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6\EchoDemo.java" TargetMode="External" /><Relationship Id="rId4" Type="http://schemas.openxmlformats.org/officeDocument/2006/relationships/image" Target="../media/image41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6\IncrementDemo.java" TargetMode="External" /><Relationship Id="rId4" Type="http://schemas.openxmlformats.org/officeDocument/2006/relationships/image" Target="../media/image47.png"  /><Relationship Id="rId5" Type="http://schemas.openxmlformats.org/officeDocument/2006/relationships/image" Target="../media/image48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6\OverloadDemo.java" TargetMode="External" /><Relationship Id="rId3" Type="http://schemas.openxmlformats.org/officeDocument/2006/relationships/image" Target="../media/image4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src\chap03\sec02\SimpleIfDemo.java" TargetMode="External" /><Relationship Id="rId4" Type="http://schemas.openxmlformats.org/officeDocument/2006/relationships/image" Target="../media/image6.png"  /><Relationship Id="rId5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src\chap03\sec02\IfElseDemo.java" TargetMode="External"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hyperlink" Target="src\chap03\sec02\MultiIfDemo.java" TargetMode="External" /><Relationship Id="rId4" Type="http://schemas.openxmlformats.org/officeDocument/2006/relationships/image" Target="../media/image1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제어문과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메서드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3700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중첩 </a:t>
            </a:r>
            <a:r>
              <a:rPr lang="en-US" altLang="ko-KR"/>
              <a:t>if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if </a:t>
            </a:r>
            <a:r>
              <a:rPr lang="ko-KR" altLang="en-US"/>
              <a:t>문에 다른 </a:t>
            </a:r>
            <a:r>
              <a:rPr lang="en-US" altLang="ko-KR"/>
              <a:t>if </a:t>
            </a:r>
            <a:r>
              <a:rPr lang="ko-KR" altLang="en-US"/>
              <a:t>문이 포함되는 것을 중첩 </a:t>
            </a:r>
            <a:r>
              <a:rPr lang="en-US" altLang="ko-KR"/>
              <a:t>if </a:t>
            </a:r>
            <a:r>
              <a:rPr lang="ko-KR" altLang="en-US"/>
              <a:t>문이라고 한다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주의 사항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를</a:t>
            </a:r>
            <a:r>
              <a:rPr lang="en-US" altLang="ko-KR"/>
              <a:t> </a:t>
            </a:r>
            <a:r>
              <a:rPr lang="ko-KR" altLang="en-US"/>
              <a:t>생략하게 되면 </a:t>
            </a:r>
            <a:r>
              <a:rPr lang="en-US" altLang="ko-KR"/>
              <a:t>indentation</a:t>
            </a:r>
            <a:r>
              <a:rPr lang="ko-KR" altLang="en-US"/>
              <a:t>이 있더라도 </a:t>
            </a:r>
            <a:r>
              <a:rPr lang="en-US" altLang="ko-KR"/>
              <a:t>else </a:t>
            </a:r>
            <a:r>
              <a:rPr lang="ko-KR" altLang="en-US"/>
              <a:t>블록은 가까운쪽 </a:t>
            </a:r>
            <a:r>
              <a:rPr lang="en-US" altLang="ko-KR"/>
              <a:t>if</a:t>
            </a:r>
            <a:r>
              <a:rPr lang="ko-KR" altLang="en-US"/>
              <a:t> 문과 연결됨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sec02/NestedIfDemo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9585" y="2314575"/>
            <a:ext cx="662940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Switch </a:t>
            </a:r>
            <a:r>
              <a:rPr lang="ko-KR" altLang="en-US">
                <a:solidFill>
                  <a:srgbClr val="ff0000"/>
                </a:solidFill>
              </a:rPr>
              <a:t>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기초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switch </a:t>
            </a:r>
            <a:r>
              <a:rPr lang="ko-KR" altLang="en-US"/>
              <a:t>문은 </a:t>
            </a:r>
            <a:r>
              <a:rPr lang="en-US" altLang="ko-KR"/>
              <a:t>if </a:t>
            </a:r>
            <a:r>
              <a:rPr lang="ko-KR" altLang="en-US"/>
              <a:t>문과 마찬가지로 조건문의 일종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경로 중 하나를 선택할 때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기존 </a:t>
            </a:r>
            <a:r>
              <a:rPr lang="en-US" altLang="ko-KR"/>
              <a:t>switch </a:t>
            </a:r>
            <a:r>
              <a:rPr lang="ko-KR" altLang="en-US"/>
              <a:t>문은 낙하 방식으로 콜론 </a:t>
            </a:r>
            <a:r>
              <a:rPr lang="en-US" altLang="ko-KR"/>
              <a:t>case </a:t>
            </a:r>
            <a:r>
              <a:rPr lang="ko-KR" altLang="en-US"/>
              <a:t>레이블 이용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 </a:t>
            </a:r>
            <a:r>
              <a:rPr lang="en-US" altLang="ko-KR"/>
              <a:t>14</a:t>
            </a:r>
            <a:r>
              <a:rPr lang="ko-KR" altLang="en-US"/>
              <a:t>부터는 비낙하 방식의 화살표 </a:t>
            </a:r>
            <a:r>
              <a:rPr lang="en-US" altLang="ko-KR"/>
              <a:t>case </a:t>
            </a:r>
            <a:r>
              <a:rPr lang="ko-KR" altLang="en-US"/>
              <a:t>레이블 도입</a:t>
            </a:r>
            <a:r>
              <a:rPr lang="en-US" altLang="ko-KR"/>
              <a:t>, switch </a:t>
            </a:r>
            <a:r>
              <a:rPr lang="ko-KR" altLang="en-US"/>
              <a:t>연산식 가능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846" y="1319461"/>
            <a:ext cx="7076252" cy="2558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콜론 레이블을 사용하는 기존 </a:t>
            </a: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0</a:t>
            </a:r>
            <a:r>
              <a:rPr lang="ko-KR" altLang="en-US"/>
              <a:t>개 이상의 </a:t>
            </a:r>
            <a:r>
              <a:rPr lang="en-US" altLang="ko-KR"/>
              <a:t>case </a:t>
            </a:r>
            <a:r>
              <a:rPr lang="ko-KR" altLang="en-US"/>
              <a:t>절과 </a:t>
            </a:r>
            <a:r>
              <a:rPr lang="en-US" altLang="ko-KR"/>
              <a:t>0</a:t>
            </a:r>
            <a:r>
              <a:rPr lang="ko-KR" altLang="en-US"/>
              <a:t>이나 </a:t>
            </a:r>
            <a:r>
              <a:rPr lang="en-US" altLang="ko-KR"/>
              <a:t>1</a:t>
            </a:r>
            <a:r>
              <a:rPr lang="ko-KR" altLang="en-US"/>
              <a:t>개의 </a:t>
            </a:r>
            <a:r>
              <a:rPr lang="en-US" altLang="ko-KR"/>
              <a:t>default </a:t>
            </a:r>
            <a:r>
              <a:rPr lang="ko-KR" altLang="en-US"/>
              <a:t>절로 구성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Switch </a:t>
            </a:r>
            <a:r>
              <a:rPr lang="ko-KR" altLang="en-US"/>
              <a:t>변수로 정수 타입만 사용할 수 있었지만</a:t>
            </a:r>
            <a:r>
              <a:rPr lang="en-US" altLang="ko-KR"/>
              <a:t>, </a:t>
            </a:r>
            <a:r>
              <a:rPr lang="ko-KR" altLang="en-US"/>
              <a:t>자바</a:t>
            </a:r>
            <a:r>
              <a:rPr lang="en-US" altLang="ko-KR"/>
              <a:t> 7</a:t>
            </a:r>
            <a:r>
              <a:rPr lang="ko-KR" altLang="en-US"/>
              <a:t>부터는 문자열과 열거 타입도 사용 가능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case</a:t>
            </a:r>
            <a:r>
              <a:rPr lang="ko-KR" altLang="en-US"/>
              <a:t>문의 값은 정수 상수</a:t>
            </a:r>
            <a:r>
              <a:rPr lang="en-US" altLang="ko-KR"/>
              <a:t>(</a:t>
            </a:r>
            <a:r>
              <a:rPr lang="ko-KR" altLang="en-US"/>
              <a:t>문자 포함</a:t>
            </a:r>
            <a:r>
              <a:rPr lang="en-US" altLang="ko-KR"/>
              <a:t>,</a:t>
            </a:r>
            <a:r>
              <a:rPr lang="ko-KR" altLang="en-US"/>
              <a:t> 변수는 불가능</a:t>
            </a:r>
            <a:r>
              <a:rPr lang="en-US" altLang="ko-KR"/>
              <a:t>),</a:t>
            </a:r>
            <a:r>
              <a:rPr lang="ko-KR" altLang="en-US"/>
              <a:t> 문자열이 가능하고 중복되지 않아야 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sec05/Switch1Demo</a:t>
            </a:r>
            <a:r>
              <a:rPr lang="en-US" altLang="ko-KR"/>
              <a:t>, </a:t>
            </a:r>
            <a:r>
              <a:rPr lang="en-US" altLang="ko-KR">
                <a:hlinkClick r:id="rId4" action="ppaction://hlinkfile"/>
              </a:rPr>
              <a:t>sec05/Switch2Demo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51089" y="5165568"/>
            <a:ext cx="2825895" cy="749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33882" y="4580420"/>
            <a:ext cx="2629035" cy="1727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03387" y="1376700"/>
            <a:ext cx="6754426" cy="177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오류를</a:t>
            </a:r>
            <a:r>
              <a:rPr lang="en-US" altLang="ko-KR"/>
              <a:t> </a:t>
            </a:r>
            <a:r>
              <a:rPr lang="ko-KR" altLang="en-US"/>
              <a:t>찾으시오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switch (result) {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case ‘1’ 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case ONE 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case “YES” :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case num :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	case 1.0 : 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}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</a:t>
            </a: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필요성 </a:t>
            </a:r>
            <a:r>
              <a:rPr lang="en-US" altLang="ko-KR"/>
              <a:t>: </a:t>
            </a:r>
            <a:r>
              <a:rPr lang="ko-KR" altLang="en-US"/>
              <a:t>깔끔하지 못하고 가독성도 떨어지며</a:t>
            </a:r>
            <a:r>
              <a:rPr lang="en-US" altLang="ko-KR"/>
              <a:t>, break</a:t>
            </a:r>
            <a:r>
              <a:rPr lang="ko-KR" altLang="en-US"/>
              <a:t>문의 누락으로 인한 오류 가능성도 크다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 </a:t>
            </a:r>
            <a:r>
              <a:rPr lang="en-US" altLang="ko-KR"/>
              <a:t>14</a:t>
            </a:r>
            <a:r>
              <a:rPr lang="ko-KR" altLang="en-US"/>
              <a:t>부터 다음과 같은 변화를 도입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화살표 </a:t>
            </a:r>
            <a:r>
              <a:rPr lang="en-US" altLang="ko-KR"/>
              <a:t>case </a:t>
            </a:r>
            <a:r>
              <a:rPr lang="ko-KR" altLang="en-US"/>
              <a:t>레이블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Switch </a:t>
            </a:r>
            <a:r>
              <a:rPr lang="ko-KR" altLang="en-US"/>
              <a:t>연산식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다중 </a:t>
            </a:r>
            <a:r>
              <a:rPr lang="en-US" altLang="ko-KR"/>
              <a:t>case </a:t>
            </a:r>
            <a:r>
              <a:rPr lang="ko-KR" altLang="en-US"/>
              <a:t>레이블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Yield </a:t>
            </a:r>
            <a:r>
              <a:rPr lang="ko-KR" altLang="en-US"/>
              <a:t>예약어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sec05/Switch3Demo</a:t>
            </a:r>
            <a:r>
              <a:rPr lang="en-US" altLang="ko-KR"/>
              <a:t>(switch </a:t>
            </a:r>
            <a:r>
              <a:rPr lang="ko-KR" altLang="en-US"/>
              <a:t>문</a:t>
            </a:r>
            <a:r>
              <a:rPr lang="en-US" altLang="ko-KR"/>
              <a:t>), </a:t>
            </a:r>
            <a:r>
              <a:rPr lang="en-US" altLang="ko-KR">
                <a:hlinkClick r:id="rId4" action="ppaction://hlinkfile"/>
              </a:rPr>
              <a:t>sec02/Switch4Demo</a:t>
            </a:r>
            <a:r>
              <a:rPr lang="en-US" altLang="ko-KR"/>
              <a:t>(switch </a:t>
            </a:r>
            <a:r>
              <a:rPr lang="ko-KR" altLang="en-US"/>
              <a:t>연산식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79079" y="3836247"/>
            <a:ext cx="2629035" cy="1727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</a:t>
            </a: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자바 </a:t>
            </a:r>
            <a:r>
              <a:rPr lang="en-US" altLang="ko-KR"/>
              <a:t>14</a:t>
            </a:r>
            <a:r>
              <a:rPr lang="ko-KR" altLang="en-US"/>
              <a:t>부터는 기존 </a:t>
            </a:r>
            <a:r>
              <a:rPr lang="en-US" altLang="ko-KR"/>
              <a:t>switch </a:t>
            </a:r>
            <a:r>
              <a:rPr lang="ko-KR" altLang="en-US"/>
              <a:t>문도 연산식</a:t>
            </a:r>
            <a:r>
              <a:rPr lang="en-US" altLang="ko-KR"/>
              <a:t>, </a:t>
            </a:r>
            <a:r>
              <a:rPr lang="ko-KR" altLang="en-US"/>
              <a:t>다중 </a:t>
            </a:r>
            <a:r>
              <a:rPr lang="en-US" altLang="ko-KR"/>
              <a:t>case </a:t>
            </a:r>
            <a:r>
              <a:rPr lang="ko-KR" altLang="en-US"/>
              <a:t>레이블</a:t>
            </a:r>
            <a:r>
              <a:rPr lang="en-US" altLang="ko-KR"/>
              <a:t>, yield </a:t>
            </a:r>
            <a:r>
              <a:rPr lang="ko-KR" altLang="en-US"/>
              <a:t>예약어를 허용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"case 조건들 -&gt; " 문장을 이용하면 여러개의 조건을 콤마를 이용해서 기술</a:t>
            </a:r>
            <a:r>
              <a:rPr lang="en-US" altLang="ko-KR"/>
              <a:t>,</a:t>
            </a:r>
            <a:r>
              <a:rPr lang="ko-KR" altLang="en-US"/>
              <a:t> 가독성이 좋아짐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개선된 </a:t>
            </a:r>
            <a:r>
              <a:rPr lang="en-US" altLang="ko-KR"/>
              <a:t>switch</a:t>
            </a:r>
            <a:r>
              <a:rPr lang="ko-KR" altLang="en-US"/>
              <a:t>문에서는 </a:t>
            </a:r>
            <a:r>
              <a:rPr lang="en-US" altLang="ko-KR"/>
              <a:t>break</a:t>
            </a:r>
            <a:r>
              <a:rPr lang="ko-KR" altLang="en-US"/>
              <a:t>문을 사용할 수 없음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switch (day) {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MONDAY, FRIDAY, SUNDAY 	-&gt; System.out.println(6);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TUESDAY                		-&gt; System.out.println(7);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THURSDAY, SATURDAY     	-&gt; System.out.println(8);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WEDNESDAY              	-&gt; System.out.println(9);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}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// switch 문장이 값을 리턴할 수 있다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int numLetters = switch (day) {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MONDAY, FRIDAY, SUNDAY -&gt; 6;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TUESDAY                -&gt; 7;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...</a:t>
            </a: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    default -&gt; 0; // 값을 리턴할 경우 default 문장이 반드시 있어야 한다.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};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</a:t>
            </a: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yield </a:t>
            </a:r>
            <a:r>
              <a:rPr lang="ko-KR" altLang="en-US"/>
              <a:t>예약어를 허용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case에 대한 처리는 하나의 문장으로 처리하지만 여러 문장으로 작성해야 하는 경우도 있다. 기존 스위치 문장과는 다르게 여러문장으로 case 문장을 작성하기 위해서는 {} 으로 코드 블록을 정의해야 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값을 리턴할 경우 주의할 점은 default 조건이 반드시 있어야 한다. 값을 리턴하지 않을 경우는 조건에 맞지 않으면 수행하지 않고 종료하면 되지만 리턴의 의미는 경우에 맞지 않더라도 반드시 값을 리턴해야 하기 때문이다.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// 스위치 표현식에서 int 값을 리턴하는 예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int j = switch (day) {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MONDAY  -&gt; 0;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case TUESDAY -&gt; 1;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default      -&gt; {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    int k = day.toString().length();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    int result = f(k);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    yield result;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    }</a:t>
            </a: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};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개선된 </a:t>
            </a: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yield </a:t>
            </a:r>
            <a:r>
              <a:rPr lang="ko-KR" altLang="en-US"/>
              <a:t>는 코드 블록 여부와 상관없이 사용 가능함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"case 문장 : " 자체가 여러 라인의 코드를 작성할 수 있는 블록으로 인식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0481" y="2109051"/>
            <a:ext cx="6178868" cy="3905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Switch </a:t>
            </a:r>
            <a:r>
              <a:rPr lang="ko-KR" altLang="en-US"/>
              <a:t>연산식의 주의 사항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가능한 모든 값에 대하여 일치하는 </a:t>
            </a:r>
            <a:r>
              <a:rPr lang="en-US" altLang="ko-KR"/>
              <a:t>case </a:t>
            </a:r>
            <a:r>
              <a:rPr lang="ko-KR" altLang="en-US"/>
              <a:t>레이블이 없으면 오류가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다음 코드에서 변수 </a:t>
            </a:r>
            <a:r>
              <a:rPr lang="en-US" altLang="ko-KR"/>
              <a:t>n</a:t>
            </a:r>
            <a:r>
              <a:rPr lang="ko-KR" altLang="en-US"/>
              <a:t>의 모든 가능한 값은 정수이므로 오류 발생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sec05/Switch5Demo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9395" y="1966333"/>
            <a:ext cx="3118010" cy="19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99174" y="4508816"/>
            <a:ext cx="1841595" cy="1441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같은 처리를 반복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1550018"/>
            <a:ext cx="4524375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3689530"/>
            <a:ext cx="3295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611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제어문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Flow control statement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필요성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887" y="1778582"/>
            <a:ext cx="75819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while </a:t>
            </a:r>
            <a:r>
              <a:rPr lang="ko-KR" altLang="en-US"/>
              <a:t>문 </a:t>
            </a:r>
            <a:r>
              <a:rPr lang="en-US" altLang="ko-KR"/>
              <a:t>-</a:t>
            </a:r>
            <a:r>
              <a:rPr lang="ko-KR" altLang="en-US"/>
              <a:t> 조건을 만족시키는 동안 블록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을 반복 </a:t>
            </a:r>
            <a:r>
              <a:rPr lang="en-US" altLang="ko-KR"/>
              <a:t>-</a:t>
            </a:r>
            <a:r>
              <a:rPr lang="ko-KR" altLang="en-US"/>
              <a:t> 반복 횟수 모를때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4880" y="1370625"/>
            <a:ext cx="586740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4880" y="4132875"/>
            <a:ext cx="7648575" cy="18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반복문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while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</a:t>
            </a:r>
            <a:r>
              <a:rPr lang="ko-KR" altLang="en-US"/>
              <a:t>변수 </a:t>
            </a:r>
            <a:r>
              <a:rPr lang="en-US" altLang="ko-KR"/>
              <a:t>i 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로 초기화한 후 </a:t>
            </a:r>
            <a:r>
              <a:rPr lang="en-US" altLang="ko-KR"/>
              <a:t>5</a:t>
            </a:r>
            <a:r>
              <a:rPr lang="ko-KR" altLang="en-US"/>
              <a:t>보다 작은동안 반복하면서 출력</a:t>
            </a:r>
            <a:endParaRPr lang="ko-KR" altLang="en-US">
              <a:hlinkClick r:id="rId3" action="ppaction://hlinkfile"/>
            </a:endParaRPr>
          </a:p>
          <a:p>
            <a:pPr lvl="1">
              <a:defRPr/>
            </a:pPr>
            <a:r>
              <a:rPr lang="en-US" altLang="ko-KR">
                <a:hlinkClick r:id="rId3" action="ppaction://hlinkfile"/>
              </a:rPr>
              <a:t>sec03/While1Demo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변수</a:t>
            </a:r>
            <a:r>
              <a:rPr lang="en-US" altLang="ko-KR"/>
              <a:t> row</a:t>
            </a:r>
            <a:r>
              <a:rPr lang="ko-KR" altLang="en-US"/>
              <a:t> 를 </a:t>
            </a:r>
            <a:r>
              <a:rPr lang="en-US" altLang="ko-KR"/>
              <a:t>2</a:t>
            </a:r>
            <a:r>
              <a:rPr lang="ko-KR" altLang="en-US"/>
              <a:t>로 초기화한 후 </a:t>
            </a:r>
            <a:r>
              <a:rPr lang="en-US" altLang="ko-KR"/>
              <a:t>10</a:t>
            </a:r>
            <a:r>
              <a:rPr lang="ko-KR" altLang="en-US"/>
              <a:t>보다 작은동안 반복 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447675" lvl="2" indent="0">
              <a:buNone/>
              <a:defRPr/>
            </a:pPr>
            <a:r>
              <a:rPr lang="ko-KR" altLang="en-US"/>
              <a:t>        변수 </a:t>
            </a:r>
            <a:r>
              <a:rPr lang="en-US" altLang="ko-KR"/>
              <a:t>column </a:t>
            </a:r>
            <a:r>
              <a:rPr lang="ko-KR" altLang="en-US"/>
              <a:t>을</a:t>
            </a:r>
            <a:r>
              <a:rPr lang="en-US" altLang="ko-KR"/>
              <a:t> 1</a:t>
            </a:r>
            <a:r>
              <a:rPr lang="ko-KR" altLang="en-US"/>
              <a:t>로 초기화한 후 컬럼이 </a:t>
            </a:r>
            <a:r>
              <a:rPr lang="en-US" altLang="ko-KR"/>
              <a:t>10</a:t>
            </a:r>
            <a:r>
              <a:rPr lang="ko-KR" altLang="en-US"/>
              <a:t>보다 작은 동안 반복하면서 아래의</a:t>
            </a:r>
            <a:r>
              <a:rPr lang="en-US" altLang="ko-KR"/>
              <a:t> </a:t>
            </a:r>
            <a:r>
              <a:rPr lang="ko-KR" altLang="en-US"/>
              <a:t>값을 출력</a:t>
            </a:r>
            <a:endParaRPr lang="ko-KR" altLang="en-US">
              <a:hlinkClick r:id="rId4" action="ppaction://hlinkfile"/>
            </a:endParaRPr>
          </a:p>
          <a:p>
            <a:pPr lvl="1">
              <a:defRPr/>
            </a:pPr>
            <a:r>
              <a:rPr lang="en-US" altLang="ko-KR">
                <a:hlinkClick r:id="rId4" action="ppaction://hlinkfile"/>
              </a:rPr>
              <a:t>sec03/While2Demo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39040" y="1243374"/>
            <a:ext cx="2360439" cy="608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5475" y="3607304"/>
            <a:ext cx="6504560" cy="2648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9" y="3474321"/>
            <a:ext cx="3886047" cy="240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" y="1415160"/>
            <a:ext cx="5573737" cy="1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sec03/DoWhile1Demo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sec03/DoWhile2Demo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sec03/DoWhile3Demo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1176897"/>
            <a:ext cx="2909097" cy="750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2145142"/>
            <a:ext cx="2729680" cy="955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1" y="3453350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9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" y="1358839"/>
            <a:ext cx="6934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9" y="1368155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sec03/For1Demo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3" action="ppaction://hlinkfile"/>
              </a:rPr>
              <a:t>sec03/For2Demo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6" y="1319515"/>
            <a:ext cx="3114675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2" y="1319515"/>
            <a:ext cx="4191000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94" y="3109140"/>
            <a:ext cx="2360439" cy="60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2"/>
          <a:stretch/>
        </p:blipFill>
        <p:spPr>
          <a:xfrm>
            <a:off x="3077894" y="3885161"/>
            <a:ext cx="3203432" cy="2648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5137" y="1468874"/>
            <a:ext cx="64633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초기식</a:t>
            </a:r>
          </a:p>
        </p:txBody>
      </p:sp>
    </p:spTree>
    <p:extLst>
      <p:ext uri="{BB962C8B-B14F-4D97-AF65-F5344CB8AC3E}">
        <p14:creationId xmlns:p14="http://schemas.microsoft.com/office/powerpoint/2010/main" val="173348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분기문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BreakDemo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1" y="1425454"/>
            <a:ext cx="6886575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80" y="4678718"/>
            <a:ext cx="2360439" cy="60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2276" y="3586855"/>
            <a:ext cx="21948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레이블이 표시된 반복문 종료</a:t>
            </a:r>
          </a:p>
        </p:txBody>
      </p:sp>
    </p:spTree>
    <p:extLst>
      <p:ext uri="{BB962C8B-B14F-4D97-AF65-F5344CB8AC3E}">
        <p14:creationId xmlns:p14="http://schemas.microsoft.com/office/powerpoint/2010/main" val="327633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ContinueDemo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0" y="1273006"/>
            <a:ext cx="7620000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" y="3965794"/>
            <a:ext cx="2848005" cy="7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1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메서드를 이용하지 않은 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sec06/Method1Demo</a:t>
            </a:r>
            <a:endParaRPr lang="en-US" altLang="ko-KR" dirty="0"/>
          </a:p>
          <a:p>
            <a:pPr lvl="1"/>
            <a:r>
              <a:rPr lang="ko-KR" altLang="en-US" dirty="0"/>
              <a:t>메서드를 이용한 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sec06/Method2Demo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메서드를 이용하면 얻을 수 있는 장점</a:t>
            </a:r>
          </a:p>
          <a:p>
            <a:pPr lvl="1"/>
            <a:r>
              <a:rPr lang="ko-KR" altLang="en-US" dirty="0"/>
              <a:t>중복 코드를 줄이고 코드를 재사용할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모듈화해</a:t>
            </a:r>
            <a:r>
              <a:rPr lang="ko-KR" altLang="en-US" dirty="0"/>
              <a:t> </a:t>
            </a:r>
            <a:r>
              <a:rPr lang="ko-KR" altLang="en-US" dirty="0" err="1"/>
              <a:t>가독성을</a:t>
            </a:r>
            <a:r>
              <a:rPr lang="ko-KR" altLang="en-US" dirty="0"/>
              <a:t> 높이므로 프로그램의 품질을 향상시킨다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4" y="2012820"/>
            <a:ext cx="3744432" cy="14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제어문은</a:t>
            </a:r>
            <a:r>
              <a:rPr lang="ko-KR" altLang="en-US" dirty="0"/>
              <a:t> </a:t>
            </a:r>
            <a:r>
              <a:rPr lang="ko-KR" altLang="en-US" dirty="0" err="1"/>
              <a:t>실행문의</a:t>
            </a:r>
            <a:r>
              <a:rPr lang="ko-KR" altLang="en-US" dirty="0"/>
              <a:t> 수행 순서를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120"/>
            <a:ext cx="6886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7" y="1403553"/>
            <a:ext cx="6181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7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호출과 반환</a:t>
            </a:r>
            <a:endParaRPr lang="en-US" altLang="ko-KR" dirty="0"/>
          </a:p>
          <a:p>
            <a:pPr lvl="1"/>
            <a:r>
              <a:rPr lang="ko-KR" altLang="en-US" dirty="0"/>
              <a:t>메서드를 호출하면 제어가 호출된 메서드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로 넘어갔다가 호출된 메서드의 실행을 마친 후 호출한 메서드</a:t>
            </a:r>
            <a:r>
              <a:rPr lang="en-US" altLang="ko-KR" dirty="0"/>
              <a:t>(caller)</a:t>
            </a:r>
            <a:r>
              <a:rPr lang="ko-KR" altLang="en-US" dirty="0"/>
              <a:t>로 다시 돌아온다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return </a:t>
            </a:r>
            <a:r>
              <a:rPr lang="ko-KR" altLang="en-US" dirty="0"/>
              <a:t>문을 사용하면 다음과 같이 메서드의 실행 도중에도 호출한 메서드로 제어를 넘길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ReturnDemo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6" y="2112531"/>
            <a:ext cx="7581900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8" y="4801483"/>
            <a:ext cx="2455095" cy="9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7480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메서드의 매개변수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sec06/EchoDemo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메소드의 정의 </a:t>
            </a:r>
            <a:r>
              <a:rPr lang="en-US" altLang="ko-KR"/>
              <a:t>:</a:t>
            </a:r>
            <a:r>
              <a:rPr lang="ko-KR" altLang="en-US"/>
              <a:t> 메소드는 클래스 영역 안에만 정의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메소드의 호출 </a:t>
            </a:r>
            <a:r>
              <a:rPr lang="en-US" altLang="ko-KR"/>
              <a:t>:</a:t>
            </a:r>
            <a:r>
              <a:rPr lang="ko-KR" altLang="en-US"/>
              <a:t> 메소드의 이름</a:t>
            </a:r>
            <a:r>
              <a:rPr lang="en-US" altLang="ko-KR"/>
              <a:t>(</a:t>
            </a:r>
            <a:r>
              <a:rPr lang="ko-KR" altLang="en-US"/>
              <a:t>값</a:t>
            </a:r>
            <a:r>
              <a:rPr lang="en-US" altLang="ko-KR"/>
              <a:t>1,</a:t>
            </a:r>
            <a:r>
              <a:rPr lang="ko-KR" altLang="en-US"/>
              <a:t> 값</a:t>
            </a:r>
            <a:r>
              <a:rPr lang="en-US" altLang="ko-KR"/>
              <a:t>2,</a:t>
            </a:r>
            <a:r>
              <a:rPr lang="ko-KR" altLang="en-US"/>
              <a:t> </a:t>
            </a:r>
            <a:r>
              <a:rPr lang="en-US" altLang="ko-KR"/>
              <a:t>...)</a:t>
            </a:r>
            <a:r>
              <a:rPr lang="ko-KR" altLang="en-US"/>
              <a:t> 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void</a:t>
            </a:r>
            <a:r>
              <a:rPr lang="ko-KR" altLang="en-US"/>
              <a:t> 메소드 호출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printNumbers();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int result = add(3,5); // </a:t>
            </a:r>
            <a:r>
              <a:rPr lang="ko-KR" altLang="en-US"/>
              <a:t>리턴값이</a:t>
            </a:r>
            <a:r>
              <a:rPr lang="en-US" altLang="ko-KR"/>
              <a:t> </a:t>
            </a:r>
            <a:r>
              <a:rPr lang="ko-KR" altLang="en-US"/>
              <a:t>있는 메소드 호출과 결과를 </a:t>
            </a:r>
            <a:r>
              <a:rPr lang="en-US" altLang="ko-KR"/>
              <a:t>result</a:t>
            </a:r>
            <a:r>
              <a:rPr lang="ko-KR" altLang="en-US"/>
              <a:t> 에 저장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58932" y="1367046"/>
            <a:ext cx="1473344" cy="1293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 </a:t>
            </a:r>
            <a:r>
              <a:rPr lang="en-US" altLang="ko-KR"/>
              <a:t>-</a:t>
            </a:r>
            <a:r>
              <a:rPr lang="ko-KR" altLang="en-US"/>
              <a:t> 밑이 막힌 상자</a:t>
            </a:r>
            <a:r>
              <a:rPr lang="en-US" altLang="ko-KR"/>
              <a:t>,</a:t>
            </a:r>
            <a:r>
              <a:rPr lang="ko-KR" altLang="en-US"/>
              <a:t> 넣는 순서대로 위에 차곡차곡 쌓인다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         밑이 막혀있기 때문에 꺼낼때는 위에 있는 것부터 꺼낸다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호출 스택</a:t>
            </a:r>
            <a:r>
              <a:rPr lang="en-US" altLang="ko-KR"/>
              <a:t>(call stack)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메소드 수행에 필요한 메모리가 제공되는 공간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             메소드가 호출되면 호출스택에 메모리할당</a:t>
            </a:r>
            <a:r>
              <a:rPr lang="en-US" altLang="ko-KR"/>
              <a:t>,</a:t>
            </a:r>
            <a:r>
              <a:rPr lang="ko-KR" altLang="en-US"/>
              <a:t> 종료되면 해제됨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2580"/>
          <a:stretch>
            <a:fillRect/>
          </a:stretch>
        </p:blipFill>
        <p:spPr>
          <a:xfrm>
            <a:off x="0" y="2538997"/>
            <a:ext cx="4664075" cy="138709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t="1980"/>
          <a:stretch>
            <a:fillRect/>
          </a:stretch>
        </p:blipFill>
        <p:spPr>
          <a:xfrm>
            <a:off x="0" y="3899892"/>
            <a:ext cx="4691860" cy="130849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43617" y="2488009"/>
            <a:ext cx="3765804" cy="112355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07369" y="3689236"/>
            <a:ext cx="3662081" cy="1096231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703649" y="2436530"/>
            <a:ext cx="4160383" cy="28753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" name=""/>
          <p:cNvSpPr/>
          <p:nvPr/>
        </p:nvSpPr>
        <p:spPr>
          <a:xfrm>
            <a:off x="132669" y="2451157"/>
            <a:ext cx="4439331" cy="2854949"/>
          </a:xfrm>
          <a:prstGeom prst="rect">
            <a:avLst/>
          </a:prstGeom>
          <a:noFill/>
          <a:ln w="254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572000" y="5979930"/>
            <a:ext cx="4497162" cy="5155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아래에 있는 </a:t>
            </a:r>
            <a:r>
              <a:rPr lang="en-US" altLang="ko-KR" sz="1400"/>
              <a:t>main</a:t>
            </a:r>
            <a:r>
              <a:rPr lang="ko-KR" altLang="en-US" sz="1400"/>
              <a:t>메소드가 위의 메소드를 호출한 것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맨위의 메소드 하나만 실행중이고 나머지는 대기중임</a:t>
            </a:r>
            <a:endParaRPr lang="ko-KR" altLang="en-US" sz="14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61883" y="5045075"/>
            <a:ext cx="3600449" cy="928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기본형 매개변수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8</a:t>
            </a:r>
            <a:r>
              <a:rPr lang="ko-KR" altLang="en-US"/>
              <a:t>개 기본형을 매개변수로 하는 매소드</a:t>
            </a:r>
            <a:r>
              <a:rPr lang="en-US" altLang="ko-KR"/>
              <a:t>,</a:t>
            </a:r>
            <a:r>
              <a:rPr lang="ko-KR" altLang="en-US"/>
              <a:t> 변수의 값을 읽기만 함</a:t>
            </a:r>
            <a:r>
              <a:rPr lang="en-US" altLang="ko-KR"/>
              <a:t>(read only)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참조형</a:t>
            </a:r>
            <a:r>
              <a:rPr lang="en-US" altLang="ko-KR"/>
              <a:t> </a:t>
            </a:r>
            <a:r>
              <a:rPr lang="ko-KR" altLang="en-US"/>
              <a:t>매개변수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기본형 이외의 변수를 매개변수로 하는 메소드</a:t>
            </a:r>
            <a:r>
              <a:rPr lang="en-US" altLang="ko-KR"/>
              <a:t>,</a:t>
            </a:r>
            <a:r>
              <a:rPr lang="ko-KR" altLang="en-US"/>
              <a:t> 변수의 값을 읽고 변경할 수 있다</a:t>
            </a:r>
            <a:r>
              <a:rPr lang="en-US" altLang="ko-KR"/>
              <a:t>.(read &amp; write)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자바의 정석 </a:t>
            </a:r>
            <a:r>
              <a:rPr lang="en-US" altLang="ko-KR"/>
              <a:t>-</a:t>
            </a:r>
            <a:r>
              <a:rPr lang="ko-KR" altLang="en-US"/>
              <a:t> 플래시 동영상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기본형 매개변수 예제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PrimitiveParam.exe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참조형 매개변수 예제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ReferenceParam.exe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기본형 매개변수 </a:t>
            </a:r>
            <a:r>
              <a:rPr lang="en-US" altLang="ko-KR"/>
              <a:t>:</a:t>
            </a:r>
            <a:r>
              <a:rPr lang="ko-KR" altLang="en-US"/>
              <a:t> 값 전달</a:t>
            </a:r>
            <a:r>
              <a:rPr lang="en-US" altLang="ko-KR"/>
              <a:t>(call by value)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sec06/IncrementDemo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7979" y="3803005"/>
            <a:ext cx="6553200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2501" y="1707989"/>
            <a:ext cx="3590108" cy="1489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오버로딩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시그너처</a:t>
            </a:r>
            <a:r>
              <a:rPr lang="en-US" altLang="ko-KR" dirty="0"/>
              <a:t>(Method Signature) :</a:t>
            </a:r>
            <a:r>
              <a:rPr lang="ko-KR" altLang="en-US" dirty="0"/>
              <a:t> 메서드 이름</a:t>
            </a:r>
            <a:r>
              <a:rPr lang="en-US" altLang="ko-KR" dirty="0"/>
              <a:t>,</a:t>
            </a:r>
            <a:r>
              <a:rPr lang="ko-KR" altLang="en-US" dirty="0"/>
              <a:t> 매개변수의 개수</a:t>
            </a:r>
            <a:r>
              <a:rPr lang="en-US" altLang="ko-KR" dirty="0"/>
              <a:t>, </a:t>
            </a:r>
            <a:r>
              <a:rPr lang="ko-KR" altLang="en-US" dirty="0"/>
              <a:t>매개변수의 타입과 순서를 의미</a:t>
            </a:r>
          </a:p>
          <a:p>
            <a:pPr lvl="1"/>
            <a:r>
              <a:rPr lang="ko-KR" altLang="en-US" dirty="0"/>
              <a:t>메서드 이름은 같지만 메서드 </a:t>
            </a:r>
            <a:r>
              <a:rPr lang="ko-KR" altLang="en-US" dirty="0" err="1"/>
              <a:t>시그니처가</a:t>
            </a:r>
            <a:r>
              <a:rPr lang="ko-KR" altLang="en-US" dirty="0"/>
              <a:t> 다른 메서드를 정의하는 것을 메서드 오버로딩</a:t>
            </a:r>
            <a:r>
              <a:rPr lang="en-US" altLang="ko-KR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OverloadDemo</a:t>
            </a:r>
            <a:endParaRPr lang="en-US" altLang="ko-KR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71" y="3014376"/>
            <a:ext cx="2383329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선택을 할 때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4" y="1422543"/>
            <a:ext cx="5781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11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블록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여러 문장을 하나로 묶어주는 것</a:t>
            </a:r>
            <a:endParaRPr lang="ko-KR" altLang="en-US"/>
          </a:p>
          <a:p>
            <a:pPr>
              <a:defRPr/>
            </a:pPr>
            <a:r>
              <a:rPr lang="en-US" altLang="ko-KR"/>
              <a:t>if (</a:t>
            </a:r>
            <a:r>
              <a:rPr lang="ko-KR" altLang="en-US"/>
              <a:t>조건식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</a:t>
            </a:r>
            <a:r>
              <a:rPr lang="en-US" altLang="ko-KR"/>
              <a:t>{</a:t>
            </a:r>
            <a:r>
              <a:rPr lang="ko-KR" altLang="en-US"/>
              <a:t>  </a:t>
            </a:r>
            <a:r>
              <a:rPr lang="en-US" altLang="ko-KR"/>
              <a:t>//</a:t>
            </a:r>
            <a:r>
              <a:rPr lang="ko-KR" altLang="en-US"/>
              <a:t> 블록의 시작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System.out.println(”yes”);</a:t>
            </a: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 탭에 의한 들여쓰기를 해주는 것이 좋다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}  // </a:t>
            </a:r>
            <a:r>
              <a:rPr lang="ko-KR" altLang="en-US"/>
              <a:t>블록의</a:t>
            </a:r>
            <a:r>
              <a:rPr lang="en-US" altLang="ko-KR"/>
              <a:t> </a:t>
            </a:r>
            <a:r>
              <a:rPr lang="ko-KR" altLang="en-US"/>
              <a:t>끝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if</a:t>
            </a:r>
            <a:r>
              <a:rPr lang="ko-KR" altLang="en-US"/>
              <a:t> 문에 속한 문장이 하나이면 </a:t>
            </a:r>
            <a:r>
              <a:rPr lang="en-US" altLang="ko-KR"/>
              <a:t>{</a:t>
            </a:r>
            <a:r>
              <a:rPr lang="ko-KR" altLang="en-US"/>
              <a:t> </a:t>
            </a:r>
            <a:r>
              <a:rPr lang="en-US" altLang="ko-KR"/>
              <a:t>}</a:t>
            </a:r>
            <a:r>
              <a:rPr lang="ko-KR" altLang="en-US"/>
              <a:t> 을</a:t>
            </a:r>
            <a:r>
              <a:rPr lang="en-US" altLang="ko-KR"/>
              <a:t> </a:t>
            </a:r>
            <a:r>
              <a:rPr lang="ko-KR" altLang="en-US"/>
              <a:t>생략할 수도 있음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블록기호를 생략한 채로 들여쓰기해서 두개의 문장을 적는 경우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들여쓰기가 블록과 같은 역할을 하지 않으므로 주의 필요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조건식의 다양한 예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050" y="1383813"/>
            <a:ext cx="8597899" cy="429894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596582" y="5786660"/>
            <a:ext cx="2222036" cy="3627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참고</a:t>
            </a:r>
            <a:r>
              <a:rPr lang="en-US" altLang="ko-KR"/>
              <a:t>&gt;</a:t>
            </a:r>
            <a:r>
              <a:rPr lang="ko-KR" altLang="en-US"/>
              <a:t> 자바의 정석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단순 </a:t>
            </a:r>
            <a:r>
              <a:rPr lang="en-US" altLang="ko-KR"/>
              <a:t>if </a:t>
            </a:r>
            <a:r>
              <a:rPr lang="ko-KR" altLang="en-US"/>
              <a:t>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>
                <a:hlinkClick r:id="rId3" action="ppaction://hlinkfile"/>
              </a:rPr>
              <a:t>sec02/SimpleIfDemo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1801" y="1366719"/>
            <a:ext cx="38004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1801" y="4436439"/>
            <a:ext cx="5319561" cy="124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IfElseDemo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1529879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867053"/>
            <a:ext cx="7829952" cy="470559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MultiIfDemo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5503764"/>
            <a:ext cx="5483459" cy="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7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855</ep:Words>
  <ep:PresentationFormat>화면 슬라이드 쇼(4:3)</ep:PresentationFormat>
  <ep:Paragraphs>189</ep:Paragraphs>
  <ep:Slides>36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2_Office 테마</vt:lpstr>
      <vt:lpstr>제어문과 메서드</vt:lpstr>
      <vt:lpstr>제어문</vt:lpstr>
      <vt:lpstr>제어문</vt:lpstr>
      <vt:lpstr>조건문</vt:lpstr>
      <vt:lpstr>조건문</vt:lpstr>
      <vt:lpstr>조건문</vt:lpstr>
      <vt:lpstr>조건문</vt:lpstr>
      <vt:lpstr>조건문</vt:lpstr>
      <vt:lpstr>조건문</vt:lpstr>
      <vt:lpstr>조건문</vt:lpstr>
      <vt:lpstr>Switch 문</vt:lpstr>
      <vt:lpstr>Switch 문</vt:lpstr>
      <vt:lpstr>Switch 문</vt:lpstr>
      <vt:lpstr>Switch 문</vt:lpstr>
      <vt:lpstr>Switch 문</vt:lpstr>
      <vt:lpstr>Switch 문</vt:lpstr>
      <vt:lpstr>Switch 문</vt:lpstr>
      <vt:lpstr>Switch 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분기문</vt:lpstr>
      <vt:lpstr>분기문</vt:lpstr>
      <vt:lpstr>메서드</vt:lpstr>
      <vt:lpstr>메서드</vt:lpstr>
      <vt:lpstr>메서드</vt:lpstr>
      <vt:lpstr>메서드</vt:lpstr>
      <vt:lpstr>메소드</vt:lpstr>
      <vt:lpstr>메서드</vt:lpstr>
      <vt:lpstr>메서드</vt:lpstr>
      <vt:lpstr>메서드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2017-01-09T05:29:11.000</dcterms:created>
  <dc:creator>amiga</dc:creator>
  <cp:lastModifiedBy>kate</cp:lastModifiedBy>
  <dcterms:modified xsi:type="dcterms:W3CDTF">2023-01-09T12:50:22.601</dcterms:modified>
  <cp:revision>329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