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3" r:id="rId1"/>
  </p:sldMasterIdLst>
  <p:notesMasterIdLst>
    <p:notesMasterId r:id="rId2"/>
  </p:notesMasterIdLst>
  <p:sldIdLst>
    <p:sldId id="448" r:id="rId3"/>
    <p:sldId id="380" r:id="rId4"/>
    <p:sldId id="431" r:id="rId5"/>
    <p:sldId id="432" r:id="rId6"/>
    <p:sldId id="433" r:id="rId7"/>
    <p:sldId id="450" r:id="rId8"/>
    <p:sldId id="452" r:id="rId9"/>
    <p:sldId id="451" r:id="rId10"/>
    <p:sldId id="434" r:id="rId11"/>
    <p:sldId id="435" r:id="rId12"/>
    <p:sldId id="438" r:id="rId13"/>
    <p:sldId id="441" r:id="rId14"/>
    <p:sldId id="442" r:id="rId15"/>
    <p:sldId id="443" r:id="rId16"/>
    <p:sldId id="439" r:id="rId17"/>
    <p:sldId id="445" r:id="rId18"/>
    <p:sldId id="446" r:id="rId19"/>
    <p:sldId id="44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miga" initials="a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14" autoAdjust="0"/>
    <p:restoredTop sz="84055" autoAdjust="0"/>
  </p:normalViewPr>
  <p:slideViewPr>
    <p:cSldViewPr snapToGrid="0">
      <p:cViewPr varScale="1">
        <p:scale>
          <a:sx n="100" d="100"/>
          <a:sy n="100" d="100"/>
        </p:scale>
        <p:origin x="864" y="96"/>
      </p:cViewPr>
      <p:guideLst>
        <p:guide orient="horz" pos="2159"/>
        <p:guide pos="287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4C9EC8-2009-4890-843E-AC122F09E04A}" type="datetime1">
              <a:rPr lang="ko-KR" altLang="en-US"/>
              <a:pPr lvl="0">
                <a:defRPr/>
              </a:pPr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2DD2F9-49A2-419E-BD07-AF9D3DB1CF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일반 메서드가 추상메서드 호출 가능</a:t>
            </a:r>
            <a:r>
              <a:rPr lang="en-US" altLang="ko-KR"/>
              <a:t>(</a:t>
            </a:r>
            <a:r>
              <a:rPr lang="ko-KR" altLang="en-US"/>
              <a:t>호출할 때 필요한건 선언부이므로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완성된 설계도가 아니므로 인스턴스 생성 불가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실제 구현된 것이 전혀 없는 기본 설계도</a:t>
            </a:r>
            <a:r>
              <a:rPr lang="en-US" altLang="ko-KR"/>
              <a:t>(</a:t>
            </a:r>
            <a:r>
              <a:rPr lang="ko-KR" altLang="en-US"/>
              <a:t>알맹이 없는 껍데기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추상메소드와 상수만을 멤버로 가질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미리 정해진 규칙에 맞게 구현하도록 표준을 제시하는데 사용된다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</a:t>
            </a:r>
            <a:r>
              <a:rPr lang="ko-KR" altLang="en-US"/>
              <a:t> 대신 </a:t>
            </a:r>
            <a:r>
              <a:rPr lang="en-US" altLang="ko-KR"/>
              <a:t>interface</a:t>
            </a:r>
            <a:r>
              <a:rPr lang="ko-KR" altLang="en-US"/>
              <a:t>를 사용한다는 것 외에 클래스 작성과 동일하다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인터페이스는 </a:t>
            </a:r>
            <a:r>
              <a:rPr lang="en-US" altLang="ko-KR"/>
              <a:t>Object</a:t>
            </a:r>
            <a:r>
              <a:rPr lang="ko-KR" altLang="en-US"/>
              <a:t> 클래스와 같은 최고 조상이 없다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인터페이스의 장점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개발시간 단축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표준화 가능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서로 관계 없는 클래스들에게 관계를 맺어줄 수 있음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독립적인 프로그램이 가능함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101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3850" y="866778"/>
            <a:ext cx="8424614" cy="57305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7\sec03\Coin1Demo.java" TargetMode="External" /><Relationship Id="rId3" Type="http://schemas.openxmlformats.org/officeDocument/2006/relationships/hyperlink" Target="src\chap07\sec03\Coin2Demo.java" TargetMode="External" /><Relationship Id="rId4" Type="http://schemas.openxmlformats.org/officeDocument/2006/relationships/image" Target="../media/image2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7\sec03\Controllable.java" TargetMode="External" /><Relationship Id="rId3" Type="http://schemas.openxmlformats.org/officeDocument/2006/relationships/hyperlink" Target="src\chap07\sec03\RemoteControllable.java" TargetMode="External" /><Relationship Id="rId4" Type="http://schemas.openxmlformats.org/officeDocument/2006/relationships/hyperlink" Target="src\chap07\sec03\TV.java" TargetMode="External" /><Relationship Id="rId5" Type="http://schemas.openxmlformats.org/officeDocument/2006/relationships/hyperlink" Target="src\chap07\sec03\ControllableDemo.java" TargetMode="External" /><Relationship Id="rId6" Type="http://schemas.openxmlformats.org/officeDocument/2006/relationships/hyperlink" Target="src\chap07\sec03\Notebook.java" TargetMode="External" /><Relationship Id="rId7" Type="http://schemas.openxmlformats.org/officeDocument/2006/relationships/image" Target="../media/image22.jpeg"  /><Relationship Id="rId8" Type="http://schemas.openxmlformats.org/officeDocument/2006/relationships/image" Target="../media/image23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7\sec04\ControllableDemo.java" TargetMode="External" /><Relationship Id="rId3" Type="http://schemas.openxmlformats.org/officeDocument/2006/relationships/hyperlink" Target="src\chap07\sec04\AnimalDemo.java" TargetMode="External" /><Relationship Id="rId4" Type="http://schemas.openxmlformats.org/officeDocument/2006/relationships/image" Target="../media/image23.jpeg"  /><Relationship Id="rId5" Type="http://schemas.openxmlformats.org/officeDocument/2006/relationships/image" Target="../media/image2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7\sec04\MovableDemo.java" TargetMode="External" /><Relationship Id="rId3" Type="http://schemas.openxmlformats.org/officeDocument/2006/relationships/image" Target="../media/image27.png"  /><Relationship Id="rId4" Type="http://schemas.openxmlformats.org/officeDocument/2006/relationships/image" Target="../media/image2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7\sec01\Shape.java" TargetMode="External" /><Relationship Id="rId4" Type="http://schemas.openxmlformats.org/officeDocument/2006/relationships/hyperlink" Target="src\chap07\sec01\Circle.java" TargetMode="External" /><Relationship Id="rId5" Type="http://schemas.openxmlformats.org/officeDocument/2006/relationships/hyperlink" Target="src\chap07\sec01\AbstractClassDemo.java" TargetMode="External"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인터페이스와 특수 클래스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D8D1A-E800-4CF1-8AF3-2CA556A662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434" y="184745"/>
            <a:ext cx="473407" cy="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2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수정과 기존 구현 클래스 </a:t>
            </a:r>
            <a:r>
              <a:rPr lang="en-US" altLang="ko-KR" dirty="0"/>
              <a:t>: </a:t>
            </a:r>
            <a:r>
              <a:rPr lang="ko-KR" altLang="en-US" dirty="0"/>
              <a:t>디폴트 메서드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1" y="1504741"/>
            <a:ext cx="3143751" cy="806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1" y="2564683"/>
            <a:ext cx="6801351" cy="32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상속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ko-KR" altLang="en-US" dirty="0"/>
              <a:t>클래스와 인터페이스의 관계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" y="1411784"/>
            <a:ext cx="4612754" cy="2063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" y="4199676"/>
            <a:ext cx="6308389" cy="16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31431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인터페이스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인터페이스 상속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3787" y="1366528"/>
            <a:ext cx="5999642" cy="1591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787" y="3178227"/>
            <a:ext cx="6763558" cy="209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인터페이스를 이용한 다중 상속 효과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3" y="1386951"/>
            <a:ext cx="7355592" cy="18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3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인터페이스와 상수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sec03/Coin1Demo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sec03/Coin2Demo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6" y="1437490"/>
            <a:ext cx="2649527" cy="7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8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인터페이스의 상속과 구현 클래스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전자제품에  포함되어야 하는 </a:t>
            </a:r>
            <a:r>
              <a:rPr lang="ko-KR" altLang="en-US" dirty="0" err="1"/>
              <a:t>제어부의</a:t>
            </a:r>
            <a:r>
              <a:rPr lang="ko-KR" altLang="en-US" dirty="0"/>
              <a:t> 요구 조건</a:t>
            </a:r>
            <a:endParaRPr lang="en-US" altLang="ko-KR" dirty="0"/>
          </a:p>
          <a:p>
            <a:pPr lvl="2"/>
            <a:r>
              <a:rPr lang="ko-KR" altLang="en-US" dirty="0"/>
              <a:t>모든 전자제품에는 전원을 온</a:t>
            </a:r>
            <a:r>
              <a:rPr lang="en-US" altLang="ko-KR" dirty="0"/>
              <a:t>·</a:t>
            </a:r>
            <a:r>
              <a:rPr lang="ko-KR" altLang="en-US" dirty="0" err="1"/>
              <a:t>오프하는</a:t>
            </a:r>
            <a:r>
              <a:rPr lang="ko-KR" altLang="en-US" dirty="0"/>
              <a:t> 기능이 있으며</a:t>
            </a:r>
            <a:r>
              <a:rPr lang="en-US" altLang="ko-KR" dirty="0"/>
              <a:t>, </a:t>
            </a:r>
            <a:r>
              <a:rPr lang="ko-KR" altLang="en-US" dirty="0"/>
              <a:t>수리 및 공장 초기화를 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전자제품 객체는 </a:t>
            </a:r>
            <a:r>
              <a:rPr lang="en-US" altLang="ko-KR" dirty="0" err="1"/>
              <a:t>turnOn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en-US" altLang="ko-KR" dirty="0" err="1"/>
              <a:t>turnOff</a:t>
            </a:r>
            <a:r>
              <a:rPr lang="en-US" altLang="ko-KR" dirty="0"/>
              <a:t>( ) </a:t>
            </a:r>
            <a:r>
              <a:rPr lang="ko-KR" altLang="en-US" dirty="0"/>
              <a:t>메서드로만 전원을 조절할 수 있어야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수리 및 공장 초기화 기능을 미리 구현해 놓아서 필요할 때 사용할 수 있어야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수리 기능은 자식 클래스에서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수도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sec03/Controllable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</a:t>
            </a:r>
            <a:r>
              <a:rPr lang="en-US" altLang="ko-KR" dirty="0" err="1">
                <a:hlinkClick r:id="rId3" action="ppaction://hlinkfile"/>
              </a:rPr>
              <a:t>RemoteControllable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sec03/TV</a:t>
            </a:r>
            <a:br>
              <a:rPr lang="en-US" altLang="ko-KR" dirty="0"/>
            </a:br>
            <a:r>
              <a:rPr lang="en-US" altLang="ko-KR" dirty="0">
                <a:hlinkClick r:id="rId5" action="ppaction://hlinkfile"/>
              </a:rPr>
              <a:t>sec03/</a:t>
            </a:r>
            <a:r>
              <a:rPr lang="en-US" altLang="ko-KR" dirty="0" err="1">
                <a:hlinkClick r:id="rId5" action="ppaction://hlinkfile"/>
              </a:rPr>
              <a:t>ControllableDemo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6" action="ppaction://hlinkfile"/>
              </a:rPr>
              <a:t>sec03/Notebook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56" y="5061309"/>
            <a:ext cx="2177966" cy="12507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87" y="2993421"/>
            <a:ext cx="1673344" cy="21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인터페이스와 </a:t>
            </a:r>
            <a:r>
              <a:rPr lang="ko-KR" altLang="en-US" dirty="0" err="1">
                <a:solidFill>
                  <a:srgbClr val="FF0000"/>
                </a:solidFill>
              </a:rPr>
              <a:t>다형성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타입</a:t>
            </a:r>
            <a:endParaRPr lang="en-US" altLang="ko-KR" dirty="0"/>
          </a:p>
          <a:p>
            <a:pPr lvl="1"/>
            <a:r>
              <a:rPr lang="ko-KR" altLang="en-US" dirty="0"/>
              <a:t>인터페이스도 클래스처럼 하나의 타입이므로 변수를 인터페이스 타입으로 선언 가능</a:t>
            </a:r>
            <a:endParaRPr lang="en-US" altLang="ko-KR" dirty="0"/>
          </a:p>
          <a:p>
            <a:pPr lvl="1"/>
            <a:r>
              <a:rPr lang="ko-KR" altLang="en-US" dirty="0"/>
              <a:t>인터페이스의 구현 클래스는 그 인터페이스의 자식 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인터페이스 타입 변수가 구현 객체를 참조한다면 강제 타입 변환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0" y="1945828"/>
            <a:ext cx="6401823" cy="39035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55441" y="2922707"/>
            <a:ext cx="6459760" cy="1294186"/>
            <a:chOff x="899890" y="3335199"/>
            <a:chExt cx="7093067" cy="161871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890" y="3335199"/>
              <a:ext cx="6810375" cy="15049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22546" y="4461472"/>
              <a:ext cx="1970411" cy="492443"/>
            </a:xfrm>
            <a:prstGeom prst="rect">
              <a:avLst/>
            </a:prstGeom>
            <a:solidFill>
              <a:srgbClr val="FDDF62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300" dirty="0"/>
                <a:t>인터페이스 구현 객체를</a:t>
              </a:r>
              <a:endParaRPr lang="en-US" altLang="ko-KR" sz="1300" dirty="0"/>
            </a:p>
            <a:p>
              <a:r>
                <a:rPr lang="ko-KR" altLang="en-US" sz="1300" dirty="0"/>
                <a:t>참조하는 변수이다</a:t>
              </a:r>
              <a:r>
                <a:rPr lang="en-US" altLang="ko-KR" sz="1300" dirty="0"/>
                <a:t>.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6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ControllableDemo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sec04/</a:t>
            </a:r>
            <a:r>
              <a:rPr lang="en-US" altLang="ko-KR" dirty="0" err="1">
                <a:hlinkClick r:id="rId3" action="ppaction://hlinkfile"/>
              </a:rPr>
              <a:t>AnimalDemo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23" y="1279047"/>
            <a:ext cx="1777309" cy="2332076"/>
          </a:xfrm>
          <a:prstGeom prst="rect">
            <a:avLst/>
          </a:prstGeom>
        </p:spPr>
      </p:pic>
      <p:pic>
        <p:nvPicPr>
          <p:cNvPr id="5" name="내용 개체 틀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031" y="3861519"/>
            <a:ext cx="1509747" cy="96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24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MovableDemo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0" y="2166105"/>
            <a:ext cx="7297084" cy="2757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31" y="1223691"/>
            <a:ext cx="2293029" cy="7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498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추상 클래스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추상</a:t>
            </a:r>
            <a:r>
              <a:rPr lang="en-US" altLang="ko-KR"/>
              <a:t> </a:t>
            </a:r>
            <a:r>
              <a:rPr lang="ko-KR" altLang="en-US"/>
              <a:t>메서드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메서드 본체를 완성하지 못한 메서드</a:t>
            </a:r>
            <a:r>
              <a:rPr lang="en-US" altLang="ko-KR"/>
              <a:t>. </a:t>
            </a:r>
            <a:r>
              <a:rPr lang="ko-KR" altLang="en-US"/>
              <a:t>무엇을 할지는 선언할 수 있지만</a:t>
            </a:r>
            <a:r>
              <a:rPr lang="en-US" altLang="ko-KR"/>
              <a:t>, </a:t>
            </a:r>
            <a:r>
              <a:rPr lang="ko-KR" altLang="en-US"/>
              <a:t>어떻게 할지는 정의할 수 없음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선언부만 있고 구현부</a:t>
            </a:r>
            <a:r>
              <a:rPr lang="en-US" altLang="ko-KR"/>
              <a:t>(</a:t>
            </a:r>
            <a:r>
              <a:rPr lang="ko-KR" altLang="en-US"/>
              <a:t>몸통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body)</a:t>
            </a:r>
            <a:r>
              <a:rPr lang="ko-KR" altLang="en-US"/>
              <a:t>가 없는 메서드</a:t>
            </a:r>
            <a:endParaRPr lang="en-US" altLang="ko-KR" sz="1050"/>
          </a:p>
          <a:p>
            <a:pPr lvl="0">
              <a:defRPr/>
            </a:pPr>
            <a:r>
              <a:rPr lang="ko-KR" altLang="en-US"/>
              <a:t>추상 클래스 </a:t>
            </a:r>
            <a:r>
              <a:rPr lang="en-US" altLang="ko-KR"/>
              <a:t>:</a:t>
            </a:r>
            <a:r>
              <a:rPr lang="ko-KR" altLang="en-US"/>
              <a:t> 클래스는 설계도 </a:t>
            </a:r>
            <a:r>
              <a:rPr lang="en-US" altLang="ko-KR"/>
              <a:t>,</a:t>
            </a:r>
            <a:r>
              <a:rPr lang="ko-KR" altLang="en-US"/>
              <a:t> 추상 클래스는 미완성 설계도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보통 하나 이상의 추상 메서드</a:t>
            </a:r>
            <a:r>
              <a:rPr lang="en-US" altLang="ko-KR"/>
              <a:t>(</a:t>
            </a:r>
            <a:r>
              <a:rPr lang="ko-KR" altLang="en-US"/>
              <a:t>미완성 메서드</a:t>
            </a:r>
            <a:r>
              <a:rPr lang="en-US" altLang="ko-KR"/>
              <a:t>)</a:t>
            </a:r>
            <a:r>
              <a:rPr lang="ko-KR" altLang="en-US"/>
              <a:t>를 포함하지만 없을 수도 있음</a:t>
            </a:r>
            <a:r>
              <a:rPr lang="en-US" altLang="ko-KR"/>
              <a:t>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주로 상속 계층에서 자식 멤버의 이름을 통일하기 위하여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다른 클래스를 작성하는데 도움을 줄 목적으로 작성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5969" y="979110"/>
            <a:ext cx="4144951" cy="2326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7119" y="1430514"/>
            <a:ext cx="266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ko-KR"/>
              <a:t>Shape </a:t>
            </a:r>
            <a:r>
              <a:rPr lang="ko-KR" altLang="en-US"/>
              <a:t>클래스의 </a:t>
            </a:r>
            <a:r>
              <a:rPr lang="en-US" altLang="ko-KR"/>
              <a:t>draw()?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3677" y="5742489"/>
            <a:ext cx="7267575" cy="40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추상 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추상 클래스 선언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추상 메서드 선언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 sz="1400"/>
              <a:t>꼭 필요하지마 자손마다 다르게 구현될 것으로 예상되는 경우에 사용</a:t>
            </a:r>
            <a:endParaRPr lang="ko-KR" altLang="en-US" sz="1400"/>
          </a:p>
          <a:p>
            <a:pPr lvl="1">
              <a:defRPr/>
            </a:pPr>
            <a:r>
              <a:rPr lang="ko-KR" altLang="en-US" sz="1400"/>
              <a:t>추상클래스를 상속받는 자손클래스에서 추상메소드의 구현부를 완성해야 함</a:t>
            </a:r>
            <a:endParaRPr lang="ko-KR" altLang="en-US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  <a:p>
            <a:pPr lvl="1">
              <a:defRPr/>
            </a:pPr>
            <a:r>
              <a:rPr lang="en-US" altLang="ko-KR">
                <a:hlinkClick r:id="rId3" action="ppaction://hlinkfile"/>
              </a:rPr>
              <a:t>sec01/Shape</a:t>
            </a:r>
            <a:r>
              <a:rPr lang="en-US" altLang="ko-KR"/>
              <a:t>, </a:t>
            </a:r>
            <a:endParaRPr lang="en-US" altLang="ko-KR"/>
          </a:p>
          <a:p>
            <a:pPr lvl="1">
              <a:defRPr/>
            </a:pPr>
            <a:r>
              <a:rPr lang="en-US" altLang="ko-KR">
                <a:hlinkClick r:id="rId4" action="ppaction://hlinkfile"/>
              </a:rPr>
              <a:t>sec01/Circle</a:t>
            </a:r>
            <a:r>
              <a:rPr lang="en-US" altLang="ko-KR"/>
              <a:t>, </a:t>
            </a:r>
            <a:endParaRPr lang="en-US" altLang="ko-KR"/>
          </a:p>
          <a:p>
            <a:pPr lvl="1">
              <a:defRPr/>
            </a:pPr>
            <a:r>
              <a:rPr lang="en-US" altLang="ko-KR">
                <a:hlinkClick r:id="rId5" action="ppaction://hlinkfile"/>
              </a:rPr>
              <a:t>sec01/AbstractClassDemo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7910" y="1319824"/>
            <a:ext cx="5082466" cy="1645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6956" y="3864682"/>
            <a:ext cx="5415539" cy="828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189328" y="4782341"/>
            <a:ext cx="2434516" cy="1528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인터페이스 기초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인터페이스 의미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 sz="1400"/>
              <a:t>일종의 추상 클래스</a:t>
            </a:r>
            <a:r>
              <a:rPr lang="en-US" altLang="ko-KR" sz="1400"/>
              <a:t>,</a:t>
            </a:r>
            <a:r>
              <a:rPr lang="ko-KR" altLang="en-US" sz="1400"/>
              <a:t> 추상클래스</a:t>
            </a:r>
            <a:r>
              <a:rPr lang="en-US" altLang="ko-KR" sz="1400"/>
              <a:t>(</a:t>
            </a:r>
            <a:r>
              <a:rPr lang="ko-KR" altLang="en-US" sz="1400"/>
              <a:t>미완성설계도</a:t>
            </a:r>
            <a:r>
              <a:rPr lang="en-US" altLang="ko-KR" sz="1400"/>
              <a:t>)</a:t>
            </a:r>
            <a:r>
              <a:rPr lang="ko-KR" altLang="en-US" sz="1400"/>
              <a:t>보다 추상화 정도가 높음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337" y="1835943"/>
            <a:ext cx="4348615" cy="1593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6945" y="3875131"/>
            <a:ext cx="3815055" cy="22960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66250" y="2095108"/>
            <a:ext cx="1826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70c0"/>
                </a:solidFill>
                <a:latin typeface="HY엽서L"/>
                <a:ea typeface="HY엽서L"/>
              </a:rPr>
              <a:t>현실 세계의 인터페이스</a:t>
            </a:r>
            <a:endParaRPr lang="ko-KR" altLang="en-US" sz="1200">
              <a:solidFill>
                <a:srgbClr val="0070c0"/>
              </a:solidFill>
              <a:latin typeface="HY엽서L"/>
              <a:ea typeface="HY엽서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66250" y="4830425"/>
            <a:ext cx="1467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70c0"/>
                </a:solidFill>
                <a:latin typeface="HY엽서L"/>
                <a:ea typeface="HY엽서L"/>
              </a:rPr>
              <a:t>자바의 인터페이스</a:t>
            </a:r>
            <a:endParaRPr lang="ko-KR" altLang="en-US" sz="1200">
              <a:solidFill>
                <a:srgbClr val="0070c0"/>
              </a:solidFill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인터페이스에 의한 장점</a:t>
            </a:r>
            <a:endParaRPr lang="en-US" altLang="ko-KR" dirty="0"/>
          </a:p>
          <a:p>
            <a:pPr lvl="1"/>
            <a:r>
              <a:rPr lang="ko-KR" altLang="en-US" dirty="0"/>
              <a:t>인터페이스만 준수하면 통합에 신경 쓰지 않고 다양한 형태로 새로운 클래스를 개발할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클래스의 다중 상속을 지원하지 않지만</a:t>
            </a:r>
            <a:r>
              <a:rPr lang="en-US" altLang="ko-KR" dirty="0"/>
              <a:t>, </a:t>
            </a:r>
            <a:r>
              <a:rPr lang="ko-KR" altLang="en-US" dirty="0"/>
              <a:t>인터페이스로 다중 상속 효과를 간접적으로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인터페이스 </a:t>
            </a:r>
            <a:r>
              <a:rPr lang="en-US" altLang="ko-KR" dirty="0"/>
              <a:t>vs.</a:t>
            </a:r>
            <a:r>
              <a:rPr lang="ko-KR" altLang="en-US" dirty="0"/>
              <a:t> 추상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2" y="2710807"/>
            <a:ext cx="6790814" cy="26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9772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인터페이스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인터페이스의 예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자바가 기본적으로  제공하는  인터페이스는  다양하다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대표적인 인터페이스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java.lang </a:t>
            </a:r>
            <a:r>
              <a:rPr lang="ko-KR" altLang="en-US"/>
              <a:t>패키지의 </a:t>
            </a:r>
            <a:r>
              <a:rPr lang="en-US" altLang="ko-KR"/>
              <a:t>CharSequence, Comparable, Runnable </a:t>
            </a:r>
            <a:r>
              <a:rPr lang="ko-KR" altLang="en-US"/>
              <a:t>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java.util </a:t>
            </a:r>
            <a:r>
              <a:rPr lang="ko-KR" altLang="en-US"/>
              <a:t>패키지의 </a:t>
            </a:r>
            <a:r>
              <a:rPr lang="en-US" altLang="ko-KR"/>
              <a:t>Collection, Comparator, List </a:t>
            </a:r>
            <a:r>
              <a:rPr lang="ko-KR" altLang="en-US"/>
              <a:t>등</a:t>
            </a:r>
            <a:r>
              <a:rPr lang="en-US" altLang="ko-KR"/>
              <a:t> 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객체의 크기를 비교하는 </a:t>
            </a:r>
            <a:r>
              <a:rPr lang="en-US" altLang="ko-KR"/>
              <a:t>Comparable </a:t>
            </a:r>
            <a:r>
              <a:rPr lang="ko-KR" altLang="en-US"/>
              <a:t>인터페이스는 다음과 같다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437" y="3488001"/>
            <a:ext cx="5404198" cy="848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437" y="4513985"/>
            <a:ext cx="295427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public interface Comparable&lt;T&gt; {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int compareTo(T o);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구조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메서드와 정적 메서드</a:t>
            </a:r>
            <a:endParaRPr lang="en-US" altLang="ko-KR" dirty="0"/>
          </a:p>
          <a:p>
            <a:pPr lvl="1"/>
            <a:r>
              <a:rPr lang="ko-KR" altLang="en-US" dirty="0"/>
              <a:t>디폴트  메서드는  오버라이딩될  수  있지만</a:t>
            </a:r>
            <a:r>
              <a:rPr lang="en-US" altLang="ko-KR" dirty="0"/>
              <a:t>,  </a:t>
            </a:r>
            <a:r>
              <a:rPr lang="ko-KR" altLang="en-US" dirty="0"/>
              <a:t>정적  메서드는  오버라이딩될  수 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디폴트 메서드는 인스턴스 메서드이므로 객체를 생성한 후 호출하지만</a:t>
            </a:r>
            <a:r>
              <a:rPr lang="en-US" altLang="ko-KR" dirty="0"/>
              <a:t>, </a:t>
            </a:r>
            <a:r>
              <a:rPr lang="ko-KR" altLang="en-US" dirty="0"/>
              <a:t>정적 메서드는 인터페이스로 직접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04050" y="1391991"/>
            <a:ext cx="7431843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interface </a:t>
            </a:r>
            <a:r>
              <a:rPr lang="ko-KR" altLang="en-US" sz="1400" dirty="0"/>
              <a:t>인터페이스이름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// </a:t>
            </a:r>
            <a:r>
              <a:rPr lang="ko-KR" altLang="en-US" sz="1400" dirty="0"/>
              <a:t>상수 필드              → 상수만 가능하기 때문에 </a:t>
            </a:r>
            <a:r>
              <a:rPr lang="en-US" altLang="ko-KR" sz="1400" dirty="0"/>
              <a:t>public static final </a:t>
            </a:r>
            <a:r>
              <a:rPr lang="ko-KR" altLang="en-US" sz="1400" dirty="0"/>
              <a:t>키워드 생략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abstract</a:t>
            </a:r>
            <a:r>
              <a:rPr lang="ko-KR" altLang="en-US" sz="1400" dirty="0"/>
              <a:t> 메서드       → 인터페이스의 모든 메서드</a:t>
            </a:r>
            <a:r>
              <a:rPr lang="en-US" altLang="ko-KR" sz="1400" dirty="0"/>
              <a:t>(</a:t>
            </a:r>
            <a:r>
              <a:rPr lang="ko-KR" altLang="en-US" sz="1400" dirty="0"/>
              <a:t>아래 </a:t>
            </a:r>
            <a:r>
              <a:rPr lang="en-US" altLang="ko-KR" sz="1400" dirty="0"/>
              <a:t>3</a:t>
            </a:r>
            <a:r>
              <a:rPr lang="ko-KR" altLang="en-US" sz="1400" dirty="0"/>
              <a:t>가지 종류를 제외</a:t>
            </a:r>
            <a:r>
              <a:rPr lang="en-US" altLang="ko-KR" sz="1400" dirty="0"/>
              <a:t>)</a:t>
            </a:r>
            <a:r>
              <a:rPr lang="ko-KR" altLang="en-US" sz="1400" dirty="0"/>
              <a:t>가</a:t>
            </a:r>
            <a:endParaRPr lang="en-US" altLang="ko-KR" sz="1400" dirty="0"/>
          </a:p>
          <a:p>
            <a:r>
              <a:rPr lang="en-US" altLang="ko-KR" sz="1400" dirty="0"/>
              <a:t>                                      public abstract</a:t>
            </a:r>
            <a:r>
              <a:rPr lang="ko-KR" altLang="en-US" sz="1400" dirty="0"/>
              <a:t>이기 때문에 </a:t>
            </a:r>
            <a:r>
              <a:rPr lang="en-US" altLang="ko-KR" sz="1400" dirty="0"/>
              <a:t>public abstract </a:t>
            </a:r>
            <a:r>
              <a:rPr lang="ko-KR" altLang="en-US" sz="1400" dirty="0"/>
              <a:t>키워드 생략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default</a:t>
            </a:r>
            <a:r>
              <a:rPr lang="ko-KR" altLang="en-US" sz="1400" dirty="0"/>
              <a:t> 메서드        → </a:t>
            </a:r>
            <a:r>
              <a:rPr lang="en-US" altLang="ko-KR" sz="1400" dirty="0"/>
              <a:t>JDK 8</a:t>
            </a:r>
            <a:r>
              <a:rPr lang="ko-KR" altLang="en-US" sz="1400" dirty="0"/>
              <a:t>부터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static </a:t>
            </a:r>
            <a:r>
              <a:rPr lang="ko-KR" altLang="en-US" sz="1400" dirty="0"/>
              <a:t>메서드          → </a:t>
            </a:r>
            <a:r>
              <a:rPr lang="en-US" altLang="ko-KR" sz="1400" dirty="0"/>
              <a:t>JDK 8</a:t>
            </a:r>
            <a:r>
              <a:rPr lang="ko-KR" altLang="en-US" sz="1400" dirty="0"/>
              <a:t>부터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// private </a:t>
            </a:r>
            <a:r>
              <a:rPr lang="ko-KR" altLang="en-US" sz="1400" dirty="0"/>
              <a:t>메서드        → </a:t>
            </a:r>
            <a:r>
              <a:rPr lang="en-US" altLang="ko-KR" sz="1400" dirty="0"/>
              <a:t>JDK 9</a:t>
            </a:r>
            <a:r>
              <a:rPr lang="ko-KR" altLang="en-US" sz="1400" dirty="0"/>
              <a:t>부터 가능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484935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인터페이스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인터페이스의 구조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인터페이스 멤버에 명시된 </a:t>
            </a:r>
            <a:r>
              <a:rPr lang="en-US" altLang="ko-KR"/>
              <a:t>public, static, final, abstract </a:t>
            </a:r>
            <a:r>
              <a:rPr lang="ko-KR" altLang="en-US"/>
              <a:t>키워드는 생략 가능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생략한 키워드는 컴파일 과정에서 자동으로 추가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인터페이스 파일 확장자도 </a:t>
            </a:r>
            <a:r>
              <a:rPr lang="en-US" altLang="ko-KR"/>
              <a:t>java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컴파일하면 확장자가 </a:t>
            </a:r>
            <a:r>
              <a:rPr lang="en-US" altLang="ko-KR"/>
              <a:t>class</a:t>
            </a:r>
            <a:r>
              <a:rPr lang="ko-KR" altLang="en-US"/>
              <a:t>인 파일을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1475" y="2646164"/>
            <a:ext cx="7791850" cy="1981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인터페이스 수정과 기존 구현 클래스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2" y="1438632"/>
            <a:ext cx="6646625" cy="31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9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rgbClr val="ff000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425</ep:Words>
  <ep:PresentationFormat>화면 슬라이드 쇼(4:3)</ep:PresentationFormat>
  <ep:Paragraphs>90</ep:Paragraphs>
  <ep:Slides>18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2_Office 테마</vt:lpstr>
      <vt:lpstr>인터페이스와 특수 클래스</vt:lpstr>
      <vt:lpstr>추상 클래스</vt:lpstr>
      <vt:lpstr>추상 클래스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기초</vt:lpstr>
      <vt:lpstr>인터페이스 응용</vt:lpstr>
      <vt:lpstr>인터페이스 응용</vt:lpstr>
      <vt:lpstr>인터페이스와 다형성</vt:lpstr>
      <vt:lpstr>인터페이스와 다형성</vt:lpstr>
      <vt:lpstr>인터페이스와 다형성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2017-01-09T05:29:11.000</dcterms:created>
  <dc:creator>amiga</dc:creator>
  <cp:lastModifiedBy>kate</cp:lastModifiedBy>
  <dcterms:modified xsi:type="dcterms:W3CDTF">2023-01-11T03:55:07.157</dcterms:modified>
  <cp:revision>337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