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Candara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21cad4b55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21cad4b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21cad4b55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1cad4b5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621cad4b55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1cad4b5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1cad4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21cad4b5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1cad4b5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1cad4b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21cad4b55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1cad4b55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1cad4b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21cad4b55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1cad4b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621cad4b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228600" y="228600"/>
            <a:ext cx="8695800" cy="603510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211485" y="5354034"/>
            <a:ext cx="8723976" cy="1331612"/>
            <a:chOff x="-3905250" y="4294188"/>
            <a:chExt cx="13011150" cy="1892300"/>
          </a:xfrm>
        </p:grpSpPr>
        <p:sp>
          <p:nvSpPr>
            <p:cNvPr id="25" name="Google Shape;25;p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09563" y="4318000"/>
              <a:ext cx="8280400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685800" y="1600200"/>
            <a:ext cx="77724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"/>
              <a:buNone/>
              <a:defRPr b="1" sz="4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371600" y="3556001"/>
            <a:ext cx="64008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ato"/>
              <a:buNone/>
              <a:defRPr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 rot="5400000">
            <a:off x="2851000" y="696667"/>
            <a:ext cx="3450600" cy="7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indent="-3429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showMasterSp="0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/>
          <p:nvPr/>
        </p:nvSpPr>
        <p:spPr>
          <a:xfrm>
            <a:off x="228600" y="228600"/>
            <a:ext cx="8695800" cy="1426500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8" name="Google Shape;128;p12"/>
          <p:cNvGrpSpPr/>
          <p:nvPr/>
        </p:nvGrpSpPr>
        <p:grpSpPr>
          <a:xfrm>
            <a:off x="211485" y="714262"/>
            <a:ext cx="8723976" cy="1331612"/>
            <a:chOff x="-3905250" y="4294188"/>
            <a:chExt cx="13011150" cy="1892300"/>
          </a:xfrm>
        </p:grpSpPr>
        <p:sp>
          <p:nvSpPr>
            <p:cNvPr id="129" name="Google Shape;129;p12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-309563" y="4318000"/>
              <a:ext cx="8280400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4" name="Google Shape;134;p12"/>
          <p:cNvSpPr txBox="1"/>
          <p:nvPr>
            <p:ph type="title"/>
          </p:nvPr>
        </p:nvSpPr>
        <p:spPr>
          <a:xfrm rot="5400000">
            <a:off x="5414400" y="2662800"/>
            <a:ext cx="448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 rot="5400000">
            <a:off x="1223400" y="681600"/>
            <a:ext cx="448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indent="-3429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" type="body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3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6106169" y="3570905"/>
            <a:ext cx="2999950" cy="3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28600" y="228600"/>
            <a:ext cx="8695800" cy="473670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6047438" y="4203592"/>
            <a:ext cx="2876431" cy="714026"/>
          </a:xfrm>
          <a:custGeom>
            <a:rect b="b" l="l" r="r" t="t"/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2619320" y="4075290"/>
            <a:ext cx="5544517" cy="850139"/>
          </a:xfrm>
          <a:custGeom>
            <a:rect b="b" l="l" r="r" t="t"/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2828728" y="4087562"/>
            <a:ext cx="5467982" cy="774272"/>
          </a:xfrm>
          <a:custGeom>
            <a:rect b="b" l="l" r="r" t="t"/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609489" y="4074174"/>
            <a:ext cx="3308002" cy="651548"/>
          </a:xfrm>
          <a:custGeom>
            <a:rect b="b" l="l" r="r" t="t"/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11665" y="4058555"/>
            <a:ext cx="8723372" cy="1329873"/>
          </a:xfrm>
          <a:custGeom>
            <a:rect b="b" l="l" r="r" t="t"/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367365" y="1437448"/>
            <a:ext cx="6417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676655" y="2679192"/>
            <a:ext cx="38223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2" type="body"/>
          </p:nvPr>
        </p:nvSpPr>
        <p:spPr>
          <a:xfrm>
            <a:off x="4645152" y="2679192"/>
            <a:ext cx="38223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2">
            <a:alphaModFix amt="42000"/>
          </a:blip>
          <a:srcRect b="0" l="0" r="0" t="0"/>
          <a:stretch/>
        </p:blipFill>
        <p:spPr>
          <a:xfrm>
            <a:off x="7306619" y="5757772"/>
            <a:ext cx="176212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6656" y="2678114"/>
            <a:ext cx="3822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7332" y="3429000"/>
            <a:ext cx="38202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4648200" y="2678113"/>
            <a:ext cx="3822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4645025" y="3429000"/>
            <a:ext cx="38223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42000"/>
          </a:blip>
          <a:srcRect b="0" l="0" r="0" t="0"/>
          <a:stretch/>
        </p:blipFill>
        <p:spPr>
          <a:xfrm>
            <a:off x="7306619" y="5757772"/>
            <a:ext cx="176212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228600" y="228600"/>
            <a:ext cx="8695800" cy="1426500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9" name="Google Shape;79;p8"/>
          <p:cNvGrpSpPr/>
          <p:nvPr/>
        </p:nvGrpSpPr>
        <p:grpSpPr>
          <a:xfrm>
            <a:off x="211645" y="714269"/>
            <a:ext cx="8723434" cy="1329908"/>
            <a:chOff x="-3905251" y="4294188"/>
            <a:chExt cx="13027829" cy="1892300"/>
          </a:xfrm>
        </p:grpSpPr>
        <p:sp>
          <p:nvSpPr>
            <p:cNvPr id="80" name="Google Shape;80;p8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-309563" y="4318000"/>
              <a:ext cx="8280400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905251" y="4294188"/>
              <a:ext cx="1302782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p8"/>
          <p:cNvPicPr preferRelativeResize="0"/>
          <p:nvPr/>
        </p:nvPicPr>
        <p:blipFill rotWithShape="1">
          <a:blip r:embed="rId2">
            <a:alphaModFix amt="42000"/>
          </a:blip>
          <a:srcRect b="0" l="0" r="0" t="0"/>
          <a:stretch/>
        </p:blipFill>
        <p:spPr>
          <a:xfrm>
            <a:off x="7306619" y="5757772"/>
            <a:ext cx="176212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228600" y="228600"/>
            <a:ext cx="8695800" cy="1426500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9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914400" y="3581400"/>
            <a:ext cx="3352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95" name="Google Shape;95;p9"/>
          <p:cNvGrpSpPr/>
          <p:nvPr/>
        </p:nvGrpSpPr>
        <p:grpSpPr>
          <a:xfrm>
            <a:off x="211485" y="714262"/>
            <a:ext cx="8723976" cy="1331612"/>
            <a:chOff x="-3905250" y="4294188"/>
            <a:chExt cx="13011150" cy="1892300"/>
          </a:xfrm>
        </p:grpSpPr>
        <p:sp>
          <p:nvSpPr>
            <p:cNvPr id="96" name="Google Shape;96;p9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-309563" y="4318000"/>
              <a:ext cx="8280400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1" name="Google Shape;101;p9"/>
          <p:cNvSpPr txBox="1"/>
          <p:nvPr>
            <p:ph type="title"/>
          </p:nvPr>
        </p:nvSpPr>
        <p:spPr>
          <a:xfrm>
            <a:off x="914400" y="2286000"/>
            <a:ext cx="3352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651962" y="1828800"/>
            <a:ext cx="3904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228600" y="228600"/>
            <a:ext cx="8695800" cy="603510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5" name="Google Shape;105;p10"/>
          <p:cNvGrpSpPr/>
          <p:nvPr/>
        </p:nvGrpSpPr>
        <p:grpSpPr>
          <a:xfrm>
            <a:off x="211485" y="5354034"/>
            <a:ext cx="8723976" cy="1331612"/>
            <a:chOff x="-3905250" y="4294188"/>
            <a:chExt cx="13011150" cy="1892300"/>
          </a:xfrm>
        </p:grpSpPr>
        <p:sp>
          <p:nvSpPr>
            <p:cNvPr id="106" name="Google Shape;106;p10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-309563" y="4318000"/>
              <a:ext cx="8280400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1" name="Google Shape;111;p10"/>
          <p:cNvSpPr txBox="1"/>
          <p:nvPr>
            <p:ph type="title"/>
          </p:nvPr>
        </p:nvSpPr>
        <p:spPr>
          <a:xfrm>
            <a:off x="4874155" y="338667"/>
            <a:ext cx="38127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4868333" y="2785533"/>
            <a:ext cx="38184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0"/>
          <p:cNvSpPr/>
          <p:nvPr>
            <p:ph idx="2" type="pic"/>
          </p:nvPr>
        </p:nvSpPr>
        <p:spPr>
          <a:xfrm>
            <a:off x="838200" y="1371600"/>
            <a:ext cx="3566100" cy="2926200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  <a:effectLst>
            <a:reflection blurRad="0" dir="5400000" dist="5000" endA="0" endPos="30000" fadeDir="5400012" kx="0" rotWithShape="0" algn="bl" stA="30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28600" y="228600"/>
            <a:ext cx="8695800" cy="246900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211645" y="1679507"/>
            <a:ext cx="8723434" cy="1329908"/>
            <a:chOff x="-3905251" y="4294188"/>
            <a:chExt cx="13027829" cy="1892300"/>
          </a:xfrm>
        </p:grpSpPr>
        <p:sp>
          <p:nvSpPr>
            <p:cNvPr id="12" name="Google Shape;12;p1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309563" y="4318000"/>
              <a:ext cx="8280400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-3905251" y="4294188"/>
              <a:ext cx="1302782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"/>
              <a:buNone/>
              <a:defRPr b="1" i="0" sz="4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5163672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193638" y="6250164"/>
            <a:ext cx="378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*"/>
              <a:defRPr b="0" i="0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*"/>
              <a:defRPr b="0" i="0" sz="2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*"/>
              <a:defRPr b="0" i="0" sz="2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*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*"/>
              <a:defRPr b="0" i="0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ctrTitle"/>
          </p:nvPr>
        </p:nvSpPr>
        <p:spPr>
          <a:xfrm>
            <a:off x="2211310" y="1603805"/>
            <a:ext cx="73152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ndara"/>
              <a:buNone/>
            </a:pPr>
            <a:r>
              <a:rPr lang="pt-BR" sz="3959"/>
              <a:t>OBI Aula 2 - </a:t>
            </a:r>
            <a:endParaRPr sz="3959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ndara"/>
              <a:buNone/>
            </a:pPr>
            <a:r>
              <a:rPr lang="pt-BR" sz="3959"/>
              <a:t>Iteração</a:t>
            </a:r>
            <a:endParaRPr sz="3959"/>
          </a:p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914400" y="3753483"/>
            <a:ext cx="8062912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Bolsistas: Filipe S. Oliveira e Guilherme M. Utiama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Coordenador: Rui Jorge Tramontin Jr.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Participante: Luciana R. Guedes (voluntária)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040" y="5678666"/>
            <a:ext cx="1187564" cy="118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687" y="793268"/>
            <a:ext cx="2932002" cy="313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*"/>
            </a:pPr>
            <a:r>
              <a:rPr lang="pt-BR" sz="2380"/>
              <a:t>1º Passo: Abrir o URI!</a:t>
            </a:r>
            <a:endParaRPr sz="2380"/>
          </a:p>
          <a:p>
            <a:pPr indent="-274320" lvl="0" marL="27432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*"/>
            </a:pPr>
            <a:r>
              <a:rPr lang="pt-BR" sz="2380"/>
              <a:t>2º Passo: Resolução dos Problemas{</a:t>
            </a:r>
            <a:endParaRPr sz="2380"/>
          </a:p>
          <a:p>
            <a:pPr indent="-274320" lvl="0" marL="27432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*"/>
            </a:pPr>
            <a:r>
              <a:rPr lang="pt-BR" sz="2380"/>
              <a:t>a) </a:t>
            </a:r>
            <a:endParaRPr sz="2380"/>
          </a:p>
          <a:p>
            <a:pPr indent="-274320" lvl="0" marL="27432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*"/>
            </a:pPr>
            <a:r>
              <a:rPr lang="pt-BR" sz="2380"/>
              <a:t>b) Quermesse - </a:t>
            </a:r>
            <a:endParaRPr sz="2380"/>
          </a:p>
          <a:p>
            <a:pPr indent="-274320" lvl="0" marL="27432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*"/>
            </a:pPr>
            <a:r>
              <a:rPr lang="pt-BR" sz="2380"/>
              <a:t>c) </a:t>
            </a:r>
            <a:r>
              <a:rPr lang="pt-BR" sz="2380"/>
              <a:t>Quermesse - 2189</a:t>
            </a:r>
            <a:endParaRPr sz="238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25"/>
              <a:buNone/>
            </a:pPr>
            <a:r>
              <a:t/>
            </a:r>
            <a:endParaRPr sz="2125"/>
          </a:p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457200" y="267494"/>
            <a:ext cx="6491064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Problemas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Saldo do vovo: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https://www.urionlinejudge.com.br/judge/pt/problems/view/2434</a:t>
            </a:r>
            <a:endParaRPr/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23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1330625" y="324644"/>
            <a:ext cx="64911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Hora do Contest!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57200" y="1772816"/>
            <a:ext cx="8229600" cy="46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Introdução à Estruturas de Repetição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While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For</a:t>
            </a:r>
            <a:endParaRPr/>
          </a:p>
          <a:p>
            <a:pPr indent="-2362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*"/>
            </a:pPr>
            <a:r>
              <a:rPr lang="pt-BR"/>
              <a:t>Vetores</a:t>
            </a:r>
            <a:endParaRPr/>
          </a:p>
          <a:p>
            <a:pPr indent="-2362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*"/>
            </a:pPr>
            <a:r>
              <a:rPr lang="pt-BR"/>
              <a:t>Problemas</a:t>
            </a:r>
            <a:endParaRPr/>
          </a:p>
          <a:p>
            <a:pPr indent="-2362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*"/>
            </a:pPr>
            <a:r>
              <a:rPr lang="pt-BR"/>
              <a:t>Bora competir!</a:t>
            </a:r>
            <a:endParaRPr/>
          </a:p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1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Roteiro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872067" y="2675467"/>
            <a:ext cx="74082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No ramo da programação, a repetição é uma estrutura que permite o programa realizar mais de uma vez um comando ou uma combinação de comandos.</a:t>
            </a:r>
            <a:br>
              <a:rPr lang="pt-BR"/>
            </a:br>
            <a:br>
              <a:rPr lang="pt-BR"/>
            </a:br>
            <a:r>
              <a:rPr lang="pt-BR"/>
              <a:t>Pode ser usado para leitura de um conjunto de dados ou a formatação de um conjunto de dados(ex: vetores).</a:t>
            </a:r>
            <a:br>
              <a:rPr lang="pt-BR"/>
            </a:br>
            <a:br>
              <a:rPr lang="pt-BR"/>
            </a:br>
            <a:r>
              <a:rPr lang="pt-BR"/>
              <a:t>Além disso,  pode-se fazer um determinado comando até uma condição ser satisfeita.</a:t>
            </a:r>
            <a:endParaRPr/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15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621435" y="2428767"/>
            <a:ext cx="83529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Do inglês “Enquanto”</a:t>
            </a:r>
            <a:endParaRPr/>
          </a:p>
          <a:p>
            <a:pPr indent="-29845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pt-BR"/>
              <a:t>Enquanto uma condição for verdadeira o bloco é de comandos é executado.</a:t>
            </a:r>
            <a:endParaRPr/>
          </a:p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1552325" y="312369"/>
            <a:ext cx="64911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While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1128875" y="4229100"/>
            <a:ext cx="7338000" cy="1263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Enquanto</a:t>
            </a:r>
            <a:r>
              <a:rPr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(condição) </a:t>
            </a: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Faça</a:t>
            </a:r>
            <a:endParaRPr b="1" sz="2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(bloco de código)</a:t>
            </a:r>
            <a:endParaRPr sz="2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Fim Enquanto</a:t>
            </a:r>
            <a:endParaRPr b="1" sz="2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 x Python3</a:t>
            </a:r>
            <a:endParaRPr/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676655" y="2679192"/>
            <a:ext cx="3822300" cy="34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>
            <p:ph idx="2" type="body"/>
          </p:nvPr>
        </p:nvSpPr>
        <p:spPr>
          <a:xfrm>
            <a:off x="4645152" y="2679192"/>
            <a:ext cx="3822300" cy="34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88" y="3329523"/>
            <a:ext cx="3822300" cy="236702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3900000" dist="228600">
              <a:srgbClr val="000000">
                <a:alpha val="74000"/>
              </a:srgbClr>
            </a:outerShdw>
          </a:effectLst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575" y="3329533"/>
            <a:ext cx="3756325" cy="15989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700000" dist="238125">
              <a:srgbClr val="000000">
                <a:alpha val="76000"/>
              </a:srgbClr>
            </a:outerShdw>
          </a:effectLst>
        </p:spPr>
      </p:pic>
      <p:pic>
        <p:nvPicPr>
          <p:cNvPr id="179" name="Google Shape;17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9275" y="1484725"/>
            <a:ext cx="1434050" cy="1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1188" y="1708700"/>
            <a:ext cx="986100" cy="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903000" y="61265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Resolução do Problema Senha Fixa - URI - 1114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872154" y="2196992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*"/>
            </a:pPr>
            <a:r>
              <a:rPr lang="pt-BR"/>
              <a:t>Do inglês “Para”</a:t>
            </a:r>
            <a:endParaRPr/>
          </a:p>
          <a:p>
            <a:pPr indent="-29845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pt-BR"/>
              <a:t>Serve para executar um comando </a:t>
            </a:r>
            <a:r>
              <a:rPr b="1" lang="pt-BR"/>
              <a:t>N</a:t>
            </a:r>
            <a:r>
              <a:rPr lang="pt-BR"/>
              <a:t> vezes.</a:t>
            </a:r>
            <a:endParaRPr/>
          </a:p>
          <a:p>
            <a:pPr indent="-29845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pt-BR"/>
              <a:t>Inicia-se com uma variável que irá ser alterada até que a condição seja atingida.</a:t>
            </a: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1330688" y="424669"/>
            <a:ext cx="64911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For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1171850" y="4361475"/>
            <a:ext cx="7338000" cy="1619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Para</a:t>
            </a:r>
            <a:r>
              <a:rPr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(V) </a:t>
            </a: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Até</a:t>
            </a:r>
            <a:r>
              <a:rPr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(vf) </a:t>
            </a: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Passo</a:t>
            </a:r>
            <a:r>
              <a:rPr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(p) </a:t>
            </a: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Faça</a:t>
            </a:r>
            <a:endParaRPr b="1" sz="2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(bloco de código)</a:t>
            </a:r>
            <a:endParaRPr sz="2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Fim Para</a:t>
            </a:r>
            <a:r>
              <a:rPr lang="pt-BR" sz="2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 x Python3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676655" y="2679192"/>
            <a:ext cx="3822300" cy="34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2" type="body"/>
          </p:nvPr>
        </p:nvSpPr>
        <p:spPr>
          <a:xfrm>
            <a:off x="4645152" y="2679192"/>
            <a:ext cx="3822300" cy="34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37" y="3228188"/>
            <a:ext cx="3822300" cy="23493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2640000" dist="142875">
              <a:schemeClr val="dk1">
                <a:alpha val="52999"/>
              </a:schemeClr>
            </a:outerShdw>
          </a:effectLst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75" y="3228183"/>
            <a:ext cx="3822300" cy="1226021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180000" dist="219075">
              <a:srgbClr val="000000">
                <a:alpha val="55000"/>
              </a:srgbClr>
            </a:outerShdw>
          </a:effectLst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0000" y="1591125"/>
            <a:ext cx="1434050" cy="1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4750" y="1728350"/>
            <a:ext cx="986100" cy="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676650" y="60912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Resolução do Problema Tacógrafo - URI - 2388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608660" y="2437435"/>
            <a:ext cx="83700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*"/>
            </a:pPr>
            <a:r>
              <a:rPr b="1" lang="pt-BR" sz="2500"/>
              <a:t>Um vetor é propriamente uma variável que armazena consigo várias variáveis do mesmo tipo.</a:t>
            </a:r>
            <a:endParaRPr b="1" sz="2500"/>
          </a:p>
          <a:p>
            <a:pPr indent="-34290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*"/>
            </a:pPr>
            <a:r>
              <a:rPr b="1" lang="pt-BR" sz="2500"/>
              <a:t>Se o array é uni-dimensional, este é uma lista.</a:t>
            </a:r>
            <a:endParaRPr b="1" sz="2500"/>
          </a:p>
          <a:p>
            <a:pPr indent="-342900" lvl="0" marL="40690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*"/>
            </a:pPr>
            <a:r>
              <a:rPr b="1" lang="pt-BR" sz="2500"/>
              <a:t>Se o array é multi-dimensional, este é uma matriz.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608650" y="267494"/>
            <a:ext cx="64911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Vetores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63" y="4811888"/>
            <a:ext cx="52673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608660" y="2437435"/>
            <a:ext cx="83700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1326450" y="324644"/>
            <a:ext cx="64911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pt-BR"/>
              <a:t>C x Python3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38" y="3018782"/>
            <a:ext cx="3971925" cy="2241212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2940000" dist="133350">
              <a:srgbClr val="000000">
                <a:alpha val="70000"/>
              </a:srgbClr>
            </a:outerShdw>
          </a:effectLst>
        </p:spPr>
      </p:pic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02" y="3018783"/>
            <a:ext cx="4544350" cy="2539169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3360000" dist="180975">
              <a:srgbClr val="000000">
                <a:alpha val="82000"/>
              </a:srgbClr>
            </a:outerShdw>
          </a:effectLst>
        </p:spPr>
      </p:pic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00492" y="5855892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*"/>
            </a:pPr>
            <a:r>
              <a:rPr lang="pt-BR" sz="2380"/>
              <a:t>Ler os elementos de um vetor</a:t>
            </a:r>
            <a:endParaRPr sz="2380"/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25"/>
              <a:buNone/>
            </a:pPr>
            <a:r>
              <a:t/>
            </a:r>
            <a:endParaRPr sz="2125"/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5675" y="1510750"/>
            <a:ext cx="1434050" cy="1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325" y="1734725"/>
            <a:ext cx="986100" cy="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835600" y="63203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Resolução do Problema Lista de Chamada - URI - 2381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 de Onda">
  <a:themeElements>
    <a:clrScheme name="Forma de Onda">
      <a:dk1>
        <a:srgbClr val="000000"/>
      </a:dk1>
      <a:lt1>
        <a:srgbClr val="FFFFFF"/>
      </a:lt1>
      <a:dk2>
        <a:srgbClr val="444444"/>
      </a:dk2>
      <a:lt2>
        <a:srgbClr val="ECECEC"/>
      </a:lt2>
      <a:accent1>
        <a:srgbClr val="888888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