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ndara" panose="020E050203030302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iNbuXrf3rO00/PAFUFTvNZ3A6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d1125c5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d1125c5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62d1125c5e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065505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065505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620655059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0655059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0655059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6206550593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0655059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0655059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206550593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0655059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0655059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206550593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0655059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0655059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6206550593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065505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06550593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6206550593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206550593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206550593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6206550593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06550593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06550593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206550593_3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d1125c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d1125c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62d1125c5e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06550593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06550593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6206550593_3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206550593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206550593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206550593_5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06550593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206550593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6206550593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206550593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206550593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6206550593_6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206550593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206550593_6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6206550593_6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206550593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206550593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6206550593_6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206550593_6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206550593_6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6206550593_6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06550593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206550593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6206550593_5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d1125c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d1125c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2d1125c5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d1125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2d1125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2d1125c5e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228600" y="228600"/>
            <a:ext cx="8695800" cy="603510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18"/>
          <p:cNvGrpSpPr/>
          <p:nvPr/>
        </p:nvGrpSpPr>
        <p:grpSpPr>
          <a:xfrm>
            <a:off x="211485" y="5354034"/>
            <a:ext cx="8723976" cy="1331612"/>
            <a:chOff x="-3905250" y="4294188"/>
            <a:chExt cx="13011150" cy="1892300"/>
          </a:xfrm>
        </p:grpSpPr>
        <p:sp>
          <p:nvSpPr>
            <p:cNvPr id="25" name="Google Shape;25;p1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-309563" y="4318000"/>
              <a:ext cx="8280400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"/>
              <a:buNone/>
              <a:defRPr sz="4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SzPts val="2000"/>
              <a:buFont typeface="Lato"/>
              <a:buNone/>
              <a:def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 rot="5400000">
            <a:off x="2851000" y="696667"/>
            <a:ext cx="3450600" cy="7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 rtl="0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228600" y="228600"/>
            <a:ext cx="8695800" cy="14265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8" name="Google Shape;128;p28"/>
          <p:cNvGrpSpPr/>
          <p:nvPr/>
        </p:nvGrpSpPr>
        <p:grpSpPr>
          <a:xfrm>
            <a:off x="211485" y="714262"/>
            <a:ext cx="8723976" cy="1331612"/>
            <a:chOff x="-3905250" y="4294188"/>
            <a:chExt cx="13011150" cy="1892300"/>
          </a:xfrm>
        </p:grpSpPr>
        <p:sp>
          <p:nvSpPr>
            <p:cNvPr id="129" name="Google Shape;129;p2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-309563" y="4318000"/>
              <a:ext cx="8280400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414400" y="2662800"/>
            <a:ext cx="448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223400" y="681600"/>
            <a:ext cx="448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19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6106169" y="3570905"/>
            <a:ext cx="2999950" cy="3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228600" y="228600"/>
            <a:ext cx="8695800" cy="473670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6047438" y="4203592"/>
            <a:ext cx="2876431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3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2619320" y="4075290"/>
            <a:ext cx="5544517" cy="850139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2828728" y="4087562"/>
            <a:ext cx="5467982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5609489" y="4074174"/>
            <a:ext cx="3308002" cy="651548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211665" y="4058555"/>
            <a:ext cx="8723372" cy="1329873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3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3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pic>
        <p:nvPicPr>
          <p:cNvPr id="61" name="Google Shape;61;p2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7306619" y="5757772"/>
            <a:ext cx="176212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3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 rtl="0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23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7306619" y="5757772"/>
            <a:ext cx="176212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/>
          <p:nvPr/>
        </p:nvSpPr>
        <p:spPr>
          <a:xfrm>
            <a:off x="228600" y="228600"/>
            <a:ext cx="8695800" cy="14265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9" name="Google Shape;79;p24"/>
          <p:cNvGrpSpPr/>
          <p:nvPr/>
        </p:nvGrpSpPr>
        <p:grpSpPr>
          <a:xfrm>
            <a:off x="211645" y="714269"/>
            <a:ext cx="8723434" cy="1329908"/>
            <a:chOff x="-3905251" y="4294188"/>
            <a:chExt cx="13027829" cy="1892300"/>
          </a:xfrm>
        </p:grpSpPr>
        <p:sp>
          <p:nvSpPr>
            <p:cNvPr id="80" name="Google Shape;80;p24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-309563" y="4318000"/>
              <a:ext cx="8280400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" name="Google Shape;83;p24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-3905251" y="4294188"/>
              <a:ext cx="1302782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2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7306619" y="5757772"/>
            <a:ext cx="176212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228600" y="228600"/>
            <a:ext cx="8695800" cy="14265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5" name="Google Shape;95;p25"/>
          <p:cNvGrpSpPr/>
          <p:nvPr/>
        </p:nvGrpSpPr>
        <p:grpSpPr>
          <a:xfrm>
            <a:off x="211485" y="714262"/>
            <a:ext cx="8723976" cy="1331612"/>
            <a:chOff x="-3905250" y="4294188"/>
            <a:chExt cx="13011150" cy="1892300"/>
          </a:xfrm>
        </p:grpSpPr>
        <p:sp>
          <p:nvSpPr>
            <p:cNvPr id="96" name="Google Shape;96;p2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-309563" y="4318000"/>
              <a:ext cx="8280400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 rtl="0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 rtl="0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 rtl="0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 rtl="0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228600" y="228600"/>
            <a:ext cx="8695800" cy="603510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5" name="Google Shape;105;p26"/>
          <p:cNvGrpSpPr/>
          <p:nvPr/>
        </p:nvGrpSpPr>
        <p:grpSpPr>
          <a:xfrm>
            <a:off x="211485" y="5354034"/>
            <a:ext cx="8723976" cy="1331612"/>
            <a:chOff x="-3905250" y="4294188"/>
            <a:chExt cx="13011150" cy="1892300"/>
          </a:xfrm>
        </p:grpSpPr>
        <p:sp>
          <p:nvSpPr>
            <p:cNvPr id="106" name="Google Shape;106;p2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-309563" y="4318000"/>
              <a:ext cx="8280400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700" cy="2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6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00" cy="29262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28600" y="228600"/>
            <a:ext cx="8695800" cy="24690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211645" y="1679507"/>
            <a:ext cx="8723434" cy="1329908"/>
            <a:chOff x="-3905251" y="4294188"/>
            <a:chExt cx="13027829" cy="1892300"/>
          </a:xfrm>
        </p:grpSpPr>
        <p:sp>
          <p:nvSpPr>
            <p:cNvPr id="12" name="Google Shape;1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-309563" y="4318000"/>
              <a:ext cx="8280400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-3905251" y="4294188"/>
              <a:ext cx="1302782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"/>
              <a:buNone/>
              <a:defRPr sz="4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*"/>
              <a:defRPr sz="24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*"/>
              <a:defRPr sz="22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*"/>
              <a:defRPr sz="20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*"/>
              <a:defRPr sz="18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*"/>
              <a:defRPr sz="16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onlinejudge.com.br/judge/pt/problems/view/100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ionlinejudge.com.br/judge/pt/problems/view/10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limpiada.ic.unicamp.br/info/regulament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limpiada.ic.unicamp.b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229736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ndara"/>
              <a:buNone/>
            </a:pPr>
            <a:r>
              <a:rPr lang="pt-BR" sz="3959"/>
              <a:t>Olimpíada Brasileira de Informática </a:t>
            </a:r>
            <a:br>
              <a:rPr lang="pt-BR" sz="3959"/>
            </a:br>
            <a:r>
              <a:rPr lang="pt-BR" sz="3959"/>
              <a:t>na UDESC</a:t>
            </a:r>
            <a:endParaRPr sz="3959"/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914400" y="3753483"/>
            <a:ext cx="8062912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Bolsistas: Filipe S. Oliveira e Guilherme M. Utiama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Coordenador: Rui Jorge Tramontin Jr.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/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Participantes: Pedro Serpa e Igor Schiessl Froehner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4040" y="5678666"/>
            <a:ext cx="1187564" cy="118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687" y="793268"/>
            <a:ext cx="2932002" cy="313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d1125c5e_0_2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213" name="Google Shape;213;g62d1125c5e_0_2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SACI</a:t>
            </a:r>
            <a:endParaRPr/>
          </a:p>
        </p:txBody>
      </p:sp>
      <p:pic>
        <p:nvPicPr>
          <p:cNvPr id="214" name="Google Shape;214;g62d1125c5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0" y="2052150"/>
            <a:ext cx="8691100" cy="41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06550593_1_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Linguagem de programação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Possui como filosofia: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Fácil leitura do código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Exigir poucas linhas de código</a:t>
            </a:r>
            <a:endParaRPr sz="2400"/>
          </a:p>
        </p:txBody>
      </p:sp>
      <p:sp>
        <p:nvSpPr>
          <p:cNvPr id="221" name="Google Shape;221;g6206550593_1_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222" name="Google Shape;222;g6206550593_1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06550593_1_7"/>
          <p:cNvSpPr txBox="1">
            <a:spLocks noGrp="1"/>
          </p:cNvSpPr>
          <p:nvPr>
            <p:ph type="body" idx="1"/>
          </p:nvPr>
        </p:nvSpPr>
        <p:spPr>
          <a:xfrm>
            <a:off x="139896" y="3013450"/>
            <a:ext cx="36135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#include&lt;stdio.h&gt;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 main() {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   int a, b, c;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   scanf("%d", &amp;a);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   scanf("%d", &amp;b);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   c = a + b;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   printf("X = %d\n", c);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   return 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}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g6206550593_1_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30" name="Google Shape;230;g6206550593_1_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Soma de dois números</a:t>
            </a:r>
            <a:endParaRPr dirty="0"/>
          </a:p>
        </p:txBody>
      </p:sp>
      <p:sp>
        <p:nvSpPr>
          <p:cNvPr id="231" name="Google Shape;231;g6206550593_1_7"/>
          <p:cNvSpPr txBox="1"/>
          <p:nvPr/>
        </p:nvSpPr>
        <p:spPr>
          <a:xfrm>
            <a:off x="3378425" y="3013450"/>
            <a:ext cx="67785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andara"/>
                <a:ea typeface="Candara"/>
                <a:cs typeface="Candara"/>
                <a:sym typeface="Candara"/>
              </a:rPr>
              <a:t>print("X = %d" % (int(input()) + int(input())))</a:t>
            </a:r>
            <a:endParaRPr sz="2400" dirty="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32" name="Google Shape;232;g6206550593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375" y="1803375"/>
            <a:ext cx="1434050" cy="1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620655059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75" y="2027350"/>
            <a:ext cx="986100" cy="9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6206550593_1_7"/>
          <p:cNvCxnSpPr/>
          <p:nvPr/>
        </p:nvCxnSpPr>
        <p:spPr>
          <a:xfrm>
            <a:off x="3216275" y="1796525"/>
            <a:ext cx="28800" cy="51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06550593_1_26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são?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espaço na memória do computador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armazena um valor ou expressão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A = 5</a:t>
            </a:r>
            <a:endParaRPr sz="2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B = 5 + A</a:t>
            </a:r>
            <a:endParaRPr sz="2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200"/>
              <a:t>Qual será o valor de B?</a:t>
            </a:r>
            <a:endParaRPr sz="2200"/>
          </a:p>
          <a:p>
            <a:pPr marL="457200" lvl="0" indent="-368300" algn="l" rtl="0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Tipos de variáveis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Números inteiros (1 , 2, …) -&gt; int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Números reais (1.1, 1.2, 1.3, …) -&gt; double, float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Caracteres (a, b, c, d, …) -&gt; char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1" name="Google Shape;241;g6206550593_1_2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42" name="Google Shape;242;g6206550593_1_2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06550593_1_34"/>
          <p:cNvSpPr txBox="1">
            <a:spLocks noGrp="1"/>
          </p:cNvSpPr>
          <p:nvPr>
            <p:ph type="body" idx="1"/>
          </p:nvPr>
        </p:nvSpPr>
        <p:spPr>
          <a:xfrm>
            <a:off x="799942" y="21129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Soma e subtração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representado pelo +  e -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Multiplicação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representado pelo 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Divisão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representado pelo 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Resto de divisão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representado pelo %</a:t>
            </a:r>
            <a:endParaRPr/>
          </a:p>
          <a:p>
            <a:pPr marL="41148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1148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(4+ 5)/3 + 5*7 - 30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g6206550593_1_3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50" name="Google Shape;250;g6206550593_1_3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matemáticas</a:t>
            </a:r>
            <a:endParaRPr/>
          </a:p>
        </p:txBody>
      </p:sp>
      <p:pic>
        <p:nvPicPr>
          <p:cNvPr id="251" name="Google Shape;251;g6206550593_1_34"/>
          <p:cNvPicPr preferRelativeResize="0"/>
          <p:nvPr/>
        </p:nvPicPr>
        <p:blipFill rotWithShape="1">
          <a:blip r:embed="rId3">
            <a:alphaModFix/>
          </a:blip>
          <a:srcRect r="8012" b="8012"/>
          <a:stretch/>
        </p:blipFill>
        <p:spPr>
          <a:xfrm>
            <a:off x="1361099" y="5314101"/>
            <a:ext cx="2529025" cy="9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06550593_3_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que é?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Função responsável por imprimir os argumentos passados a ela no terminal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print(“Hello World”) 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= 5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print(A)					-&gt; Saida -&gt; 5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print(“SOMA = ”, A) 		-&gt; Saida -&gt; SOMA =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206550593_3_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59" name="Google Shape;259;g6206550593_3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06550593_3_7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print(“Hello World”)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= 5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print(A)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print(“Valor = ”,  A)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/>
              <a:t>Casas decimais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A = 5.1234567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print(“Valor = %.4f” % A)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6206550593_3_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67" name="Google Shape;267;g6206550593_3_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print</a:t>
            </a:r>
            <a:endParaRPr/>
          </a:p>
        </p:txBody>
      </p:sp>
      <p:pic>
        <p:nvPicPr>
          <p:cNvPr id="268" name="Google Shape;268;g6206550593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333" y="2758649"/>
            <a:ext cx="427978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6206550593_3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325" y="3663737"/>
            <a:ext cx="4350775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6206550593_3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838" y="4568820"/>
            <a:ext cx="4350775" cy="47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206550593_3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250" y="5894453"/>
            <a:ext cx="40005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06550593_3_19"/>
          <p:cNvSpPr txBox="1">
            <a:spLocks noGrp="1"/>
          </p:cNvSpPr>
          <p:nvPr>
            <p:ph type="body" idx="1"/>
          </p:nvPr>
        </p:nvSpPr>
        <p:spPr>
          <a:xfrm>
            <a:off x="872067" y="24468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Função responsável por receber a entrada do usuário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programa faz uma pausa esperando a entrada do usuário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usuário deve digitar a entrada e apertar a tecla enter.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No C essa função aparece como scanf()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Necessita converter a entrada do usuário para seu tipo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Inteiro -&gt; int()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Real -&gt; float(), double()</a:t>
            </a:r>
            <a:endParaRPr/>
          </a:p>
        </p:txBody>
      </p:sp>
      <p:sp>
        <p:nvSpPr>
          <p:cNvPr id="278" name="Google Shape;278;g6206550593_3_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79" name="Google Shape;279;g6206550593_3_1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06550593_3_40"/>
          <p:cNvSpPr txBox="1">
            <a:spLocks noGrp="1"/>
          </p:cNvSpPr>
          <p:nvPr>
            <p:ph type="body" idx="1"/>
          </p:nvPr>
        </p:nvSpPr>
        <p:spPr>
          <a:xfrm>
            <a:off x="872067" y="24468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= int(input())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print(“O valor inserido foi = ”, A)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B = float(input())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print(“Dessa vez o valor foi = %.4f” % B)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g6206550593_3_4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87" name="Google Shape;287;g6206550593_3_4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input</a:t>
            </a:r>
            <a:endParaRPr/>
          </a:p>
        </p:txBody>
      </p:sp>
      <p:pic>
        <p:nvPicPr>
          <p:cNvPr id="288" name="Google Shape;288;g6206550593_3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47" y="3430098"/>
            <a:ext cx="7163906" cy="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6206550593_3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050" y="5439526"/>
            <a:ext cx="7163900" cy="10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d1125c5e_0_3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96" name="Google Shape;296;g62d1125c5e_0_3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básicas</a:t>
            </a:r>
            <a:endParaRPr/>
          </a:p>
        </p:txBody>
      </p:sp>
      <p:sp>
        <p:nvSpPr>
          <p:cNvPr id="297" name="Google Shape;297;g62d1125c5e_0_34"/>
          <p:cNvSpPr txBox="1"/>
          <p:nvPr/>
        </p:nvSpPr>
        <p:spPr>
          <a:xfrm>
            <a:off x="217400" y="2391400"/>
            <a:ext cx="87060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Extremamente Básico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https://www.urionlinejudge.com.br/judge/pt/problems/view/1001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Área do Círculo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https://www.urionlinejudge.com.br/judge/pt/problems/view/1002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body" idx="1"/>
          </p:nvPr>
        </p:nvSpPr>
        <p:spPr>
          <a:xfrm>
            <a:off x="457200" y="1772816"/>
            <a:ext cx="8229600" cy="468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BR" dirty="0"/>
              <a:t>Introdução à estruturas de repetição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BR" dirty="0"/>
              <a:t>While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BR" dirty="0"/>
              <a:t>For</a:t>
            </a:r>
            <a:endParaRPr dirty="0"/>
          </a:p>
          <a:p>
            <a:pPr marL="274320" lvl="0" indent="-236220" algn="l" rtl="0"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r>
              <a:rPr lang="pt-BR" dirty="0"/>
              <a:t>Vetores</a:t>
            </a:r>
            <a:endParaRPr dirty="0"/>
          </a:p>
          <a:p>
            <a:pPr marL="274320" lvl="0" indent="-236220" algn="l" rtl="0"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endParaRPr dirty="0"/>
          </a:p>
          <a:p>
            <a:pPr marL="274320" lvl="0" indent="-236220" algn="l" rtl="0"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r>
              <a:rPr lang="pt-BR" dirty="0"/>
              <a:t>Questões básicas</a:t>
            </a:r>
            <a:endParaRPr dirty="0"/>
          </a:p>
          <a:p>
            <a:pPr marL="274320" lvl="0" indent="-236220" algn="l" rtl="0"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r>
              <a:rPr lang="pt-BR" dirty="0"/>
              <a:t>Bora competir!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Roteiro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206550593_3_49"/>
          <p:cNvSpPr txBox="1">
            <a:spLocks noGrp="1"/>
          </p:cNvSpPr>
          <p:nvPr>
            <p:ph type="body" idx="1"/>
          </p:nvPr>
        </p:nvSpPr>
        <p:spPr>
          <a:xfrm>
            <a:off x="779092" y="2427742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Façam suas contas do URI Online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Criem um time!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Após a criação da conta, procure uma aba escrito Contest e coloque o cursor sobre ela.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Teremos uma opção de Times, clique nele e crie!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Então coloque novamente o cursor em contest e clique em torneio.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Procure pelo torneio [UDESC] Curso OBI 04/10 (Parte 1)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04" name="Google Shape;304;g6206550593_3_4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305" name="Google Shape;305;g6206550593_3_4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Contest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206550593_5_24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Dicas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Print de casas decimais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>
                <a:solidFill>
                  <a:schemeClr val="dk1"/>
                </a:solidFill>
              </a:rPr>
              <a:t>print(“Texto bacana %.10f ” % variável)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6206550593_5_2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313" name="Google Shape;313;g6206550593_5_2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VALIOSAS!!!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6550593_6_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de seleção ou construção condicional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É uma estrutura de desvio do fluxo de controle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executa determinada ação dependendo se a condição é verdadeira ou falsa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“Querido, vá ao mercado e traga 2 ovos, se tiver leite, traga 6”</a:t>
            </a:r>
            <a:br>
              <a:rPr lang="pt-BR"/>
            </a:br>
            <a:r>
              <a:rPr lang="pt-BR"/>
              <a:t>O marido chega em casa e larga os 6 ovos na mesa.</a:t>
            </a:r>
            <a:br>
              <a:rPr lang="pt-BR"/>
            </a:br>
            <a:r>
              <a:rPr lang="pt-BR"/>
              <a:t>A esposa pergunta: “Por que você trouxe 6 ovos?”</a:t>
            </a:r>
            <a:br>
              <a:rPr lang="pt-BR"/>
            </a:br>
            <a:r>
              <a:rPr lang="pt-BR"/>
              <a:t>O marido responde: “Porque tinha leite.”</a:t>
            </a:r>
            <a:endParaRPr/>
          </a:p>
        </p:txBody>
      </p:sp>
      <p:sp>
        <p:nvSpPr>
          <p:cNvPr id="320" name="Google Shape;320;g6206550593_6_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321" name="Google Shape;321;g6206550593_6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06550593_6_29"/>
          <p:cNvSpPr txBox="1">
            <a:spLocks noGrp="1"/>
          </p:cNvSpPr>
          <p:nvPr>
            <p:ph type="body" idx="1"/>
          </p:nvPr>
        </p:nvSpPr>
        <p:spPr>
          <a:xfrm>
            <a:off x="872075" y="2675475"/>
            <a:ext cx="354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de seleção em pseudocódigo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Se (condição) Então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(bloco de código)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Senão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(bloco de código)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8" name="Google Shape;328;g6206550593_6_2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329" name="Google Shape;329;g6206550593_6_2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</a:t>
            </a:r>
            <a:endParaRPr/>
          </a:p>
        </p:txBody>
      </p:sp>
      <p:sp>
        <p:nvSpPr>
          <p:cNvPr id="330" name="Google Shape;330;g6206550593_6_29"/>
          <p:cNvSpPr txBox="1"/>
          <p:nvPr/>
        </p:nvSpPr>
        <p:spPr>
          <a:xfrm>
            <a:off x="4940750" y="2675475"/>
            <a:ext cx="374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pt-BR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Estrutura de seleção em python3</a:t>
            </a:r>
            <a:endParaRPr sz="24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if condição: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(bloco de código)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else: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(bloco de código)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31" name="Google Shape;331;g6206550593_6_29"/>
          <p:cNvCxnSpPr/>
          <p:nvPr/>
        </p:nvCxnSpPr>
        <p:spPr>
          <a:xfrm flipH="1">
            <a:off x="4499900" y="2105725"/>
            <a:ext cx="14400" cy="51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6550593_6_16"/>
          <p:cNvSpPr txBox="1">
            <a:spLocks noGrp="1"/>
          </p:cNvSpPr>
          <p:nvPr>
            <p:ph type="body" idx="1"/>
          </p:nvPr>
        </p:nvSpPr>
        <p:spPr>
          <a:xfrm>
            <a:off x="872075" y="2675475"/>
            <a:ext cx="354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de seleção em pseudocódigo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Se (condição) Então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(bloco de código)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Senão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Se (2ª condição) Então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	(bloco de código)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Fim Se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g6206550593_6_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339" name="Google Shape;339;g6206550593_6_1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</a:t>
            </a:r>
            <a:endParaRPr/>
          </a:p>
        </p:txBody>
      </p:sp>
      <p:sp>
        <p:nvSpPr>
          <p:cNvPr id="340" name="Google Shape;340;g6206550593_6_16"/>
          <p:cNvSpPr txBox="1"/>
          <p:nvPr/>
        </p:nvSpPr>
        <p:spPr>
          <a:xfrm>
            <a:off x="4940750" y="2675475"/>
            <a:ext cx="374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pt-BR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Estrutura de seleção em python3</a:t>
            </a:r>
            <a:endParaRPr sz="24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if condição: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(bloco de código)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elif 2ª condição: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(bloco de código)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41" name="Google Shape;341;g6206550593_6_16"/>
          <p:cNvCxnSpPr/>
          <p:nvPr/>
        </p:nvCxnSpPr>
        <p:spPr>
          <a:xfrm flipH="1">
            <a:off x="4499900" y="2105725"/>
            <a:ext cx="14400" cy="51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206550593_6_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&gt; maior 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 menor 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&gt;= maior ou igual 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&lt;= menor ou igual 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== igualdade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!= diferença</a:t>
            </a:r>
            <a:endParaRPr/>
          </a:p>
        </p:txBody>
      </p:sp>
      <p:sp>
        <p:nvSpPr>
          <p:cNvPr id="348" name="Google Shape;348;g6206550593_6_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349" name="Google Shape;349;g6206550593_6_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utilizados</a:t>
            </a:r>
            <a:br>
              <a:rPr lang="pt-BR"/>
            </a:br>
            <a:r>
              <a:rPr lang="pt-BR"/>
              <a:t> na seleção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6550593_6_231"/>
          <p:cNvSpPr txBox="1">
            <a:spLocks noGrp="1"/>
          </p:cNvSpPr>
          <p:nvPr>
            <p:ph type="body" idx="1"/>
          </p:nvPr>
        </p:nvSpPr>
        <p:spPr>
          <a:xfrm>
            <a:off x="921417" y="2152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1 != 2: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print("1 eh diferente de 2")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1 &lt; 2: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print("1 eh menor que 2")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1 &lt;= 2: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print("1 eh menor igual a 2")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1 == 2: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print("1 eh igual a 2")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6206550593_6_23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357" name="Google Shape;357;g6206550593_6_23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seleção</a:t>
            </a:r>
            <a:endParaRPr/>
          </a:p>
        </p:txBody>
      </p:sp>
      <p:pic>
        <p:nvPicPr>
          <p:cNvPr id="358" name="Google Shape;358;g6206550593_6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75" y="5603074"/>
            <a:ext cx="5565850" cy="9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6550593_5_1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Dicas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Input de duas variáveis na mesma linha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>
                <a:solidFill>
                  <a:schemeClr val="dk1"/>
                </a:solidFill>
              </a:rPr>
              <a:t>A, B = map(int, input().split())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Resto de divisão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>
                <a:solidFill>
                  <a:schemeClr val="dk1"/>
                </a:solidFill>
              </a:rPr>
              <a:t>Operador %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/>
              <a:t>Print de casas decimais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>
                <a:solidFill>
                  <a:schemeClr val="dk1"/>
                </a:solidFill>
              </a:rPr>
              <a:t>print(“Texto bacana %.10f ” % variável)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6206550593_5_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366" name="Google Shape;366;g6206550593_5_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VALIOSAS!!!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21435" y="2428767"/>
            <a:ext cx="83529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908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Iniciativa da Sociedade Brasileira de Computação (SBC);</a:t>
            </a:r>
            <a:endParaRPr/>
          </a:p>
          <a:p>
            <a:pPr marL="406908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Organizada pelo Instituto de Computação da UNICAMP;</a:t>
            </a:r>
            <a:endParaRPr/>
          </a:p>
          <a:p>
            <a:pPr marL="406908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Competição nos moldes das outras olimpíadas científicas brasileiras, como Matemática (OBM), Física (OBF) e Astronomia (OBA);</a:t>
            </a:r>
            <a:endParaRPr/>
          </a:p>
          <a:p>
            <a:pPr marL="406908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Conectada à Competição Ibero-Americana de Informática e Computação e à Olimpíada Internacional de Informática (IOI).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6491064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OBI no Brasil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 sz="2500"/>
              <a:t>Objetivo: “Despertar nos alunos o interesse por uma ciência importante na formação básica hoje em dia (no caso, ciência da computação), através de uma atividade que envolve desafio, engenhosidade e uma saudável dose de competição.” (OBI, 2019)</a:t>
            </a:r>
            <a:endParaRPr sz="2500"/>
          </a:p>
          <a:p>
            <a:pPr marL="64008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4008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6491064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OBI no Brasil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594360" y="2194560"/>
            <a:ext cx="8370128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908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*"/>
            </a:pPr>
            <a:r>
              <a:rPr lang="pt-BR" sz="2500" b="1"/>
              <a:t>Aplicação </a:t>
            </a:r>
            <a:endParaRPr/>
          </a:p>
          <a:p>
            <a:pPr marL="576263" lvl="1" indent="-274319" algn="l" rtl="0">
              <a:spcBef>
                <a:spcPts val="420"/>
              </a:spcBef>
              <a:spcAft>
                <a:spcPts val="0"/>
              </a:spcAft>
              <a:buSzPts val="2100"/>
              <a:buChar char="*"/>
            </a:pPr>
            <a:r>
              <a:rPr lang="pt-BR" sz="2100"/>
              <a:t>Prova aplicada em escolas/universidades num mesmo dia/horária (modo distribuído)</a:t>
            </a:r>
            <a:endParaRPr/>
          </a:p>
          <a:p>
            <a:pPr marL="576263" lvl="1" indent="-140969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 sz="210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600"/>
              <a:buChar char="*"/>
            </a:pPr>
            <a:r>
              <a:rPr lang="pt-BR" sz="2600" b="1"/>
              <a:t>Correção </a:t>
            </a:r>
            <a:endParaRPr sz="2600" b="1"/>
          </a:p>
          <a:p>
            <a:pPr marL="576263" lvl="1" indent="-274319" algn="l" rtl="0">
              <a:spcBef>
                <a:spcPts val="420"/>
              </a:spcBef>
              <a:spcAft>
                <a:spcPts val="0"/>
              </a:spcAft>
              <a:buSzPts val="2100"/>
              <a:buChar char="*"/>
            </a:pPr>
            <a:r>
              <a:rPr lang="pt-BR" sz="2100"/>
              <a:t>Iniciação: Correção distribuída (delegados locais)</a:t>
            </a:r>
            <a:endParaRPr/>
          </a:p>
          <a:p>
            <a:pPr marL="576263" lvl="1" indent="-274319" algn="l" rtl="0">
              <a:spcBef>
                <a:spcPts val="420"/>
              </a:spcBef>
              <a:spcAft>
                <a:spcPts val="0"/>
              </a:spcAft>
              <a:buSzPts val="2100"/>
              <a:buChar char="*"/>
            </a:pPr>
            <a:r>
              <a:rPr lang="pt-BR" sz="2100"/>
              <a:t>Programação: Correção centralizada (equipe Unicamp)</a:t>
            </a:r>
            <a:endParaRPr/>
          </a:p>
          <a:p>
            <a:pPr marL="64008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4008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6491064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OBI no Brasil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Objetivo: “Realizar ações para disseminação da Olimpíada Brasileira de Informática (OBI) em escolas de Joinville, incentivando a participação de estudantes, sediando as etapas da competição no campus CCT da UDESC e realizando cursos preparatórios para interessados na competição.” (UDESC, 2018)</a:t>
            </a:r>
            <a:endParaRPr sz="2380"/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25"/>
              <a:buNone/>
            </a:pPr>
            <a:endParaRPr sz="2125"/>
          </a:p>
        </p:txBody>
      </p:sp>
      <p:sp>
        <p:nvSpPr>
          <p:cNvPr id="178" name="Google Shape;178;p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6491064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OBI na UDESC - Objetivo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908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Bolsistas: Filipe S. Oliveira e Guilherme M. Utiama</a:t>
            </a:r>
            <a:endParaRPr/>
          </a:p>
          <a:p>
            <a:pPr marL="406908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06908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4008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457200" y="267494"/>
            <a:ext cx="7427168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ndara"/>
              <a:buNone/>
            </a:pPr>
            <a:r>
              <a:rPr lang="pt-BR" sz="4000" b="1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OBI na UDESC – 2019</a:t>
            </a:r>
            <a:endParaRPr sz="4000" b="1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l="10534" r="14318"/>
          <a:stretch/>
        </p:blipFill>
        <p:spPr>
          <a:xfrm>
            <a:off x="426251" y="3212976"/>
            <a:ext cx="4913865" cy="3024336"/>
          </a:xfrm>
          <a:prstGeom prst="rect">
            <a:avLst/>
          </a:prstGeom>
          <a:solidFill>
            <a:srgbClr val="ECECEC"/>
          </a:solidFill>
          <a:ln w="762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l="14533" r="17980"/>
          <a:stretch/>
        </p:blipFill>
        <p:spPr>
          <a:xfrm>
            <a:off x="5076056" y="3356992"/>
            <a:ext cx="3620022" cy="2480891"/>
          </a:xfrm>
          <a:prstGeom prst="rect">
            <a:avLst/>
          </a:prstGeom>
          <a:solidFill>
            <a:srgbClr val="ECECEC"/>
          </a:solidFill>
          <a:ln w="762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d1125c5e_0_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Pontuação parcial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de prova </a:t>
            </a:r>
            <a:r>
              <a:rPr lang="pt-BR" sz="2200"/>
              <a:t>(Programação) 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Fase 1 e 2: 2 horas de duração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Fase 3: 5 horas de duração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Regulamento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Idade máxima de 20 anos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Cursando o quarto ano de escolas do Ensino Técnico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Primeiro ano de um curso de graduação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62d1125c5e_0_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96" name="Google Shape;196;g62d1125c5e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Competição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125c5e_0_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203" name="Google Shape;203;g62d1125c5e_0_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2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Site da OBI</a:t>
            </a:r>
            <a:endParaRPr/>
          </a:p>
        </p:txBody>
      </p:sp>
      <p:pic>
        <p:nvPicPr>
          <p:cNvPr id="204" name="Google Shape;204;g62d1125c5e_0_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50" y="2404975"/>
            <a:ext cx="7907801" cy="39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62d1125c5e_0_13"/>
          <p:cNvSpPr txBox="1"/>
          <p:nvPr/>
        </p:nvSpPr>
        <p:spPr>
          <a:xfrm>
            <a:off x="1007950" y="2075175"/>
            <a:ext cx="5691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6" name="Google Shape;206;g62d1125c5e_0_13"/>
          <p:cNvSpPr txBox="1"/>
          <p:nvPr/>
        </p:nvSpPr>
        <p:spPr>
          <a:xfrm>
            <a:off x="457200" y="1986275"/>
            <a:ext cx="5691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https://olimpiada.ic.unicamp.br/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 de Onda">
  <a:themeElements>
    <a:clrScheme name="Forma de Onda">
      <a:dk1>
        <a:srgbClr val="000000"/>
      </a:dk1>
      <a:lt1>
        <a:srgbClr val="FFFFFF"/>
      </a:lt1>
      <a:dk2>
        <a:srgbClr val="444444"/>
      </a:dk2>
      <a:lt2>
        <a:srgbClr val="ECECEC"/>
      </a:lt2>
      <a:accent1>
        <a:srgbClr val="888888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1047</Words>
  <Application>Microsoft Office PowerPoint</Application>
  <PresentationFormat>On-screen Show (4:3)</PresentationFormat>
  <Paragraphs>238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Candara</vt:lpstr>
      <vt:lpstr>Century Gothic</vt:lpstr>
      <vt:lpstr>Noto Sans Symbols</vt:lpstr>
      <vt:lpstr>Calibri</vt:lpstr>
      <vt:lpstr>Lato</vt:lpstr>
      <vt:lpstr>Arial</vt:lpstr>
      <vt:lpstr>Forma de Onda</vt:lpstr>
      <vt:lpstr>Olimpíada Brasileira de Informática  na UDESC</vt:lpstr>
      <vt:lpstr>Roteiro</vt:lpstr>
      <vt:lpstr>OBI no Brasil</vt:lpstr>
      <vt:lpstr>OBI no Brasil</vt:lpstr>
      <vt:lpstr>OBI no Brasil</vt:lpstr>
      <vt:lpstr>OBI na UDESC - Objetivo</vt:lpstr>
      <vt:lpstr>PowerPoint Presentation</vt:lpstr>
      <vt:lpstr>Competição</vt:lpstr>
      <vt:lpstr>Site da OBI</vt:lpstr>
      <vt:lpstr>SACI</vt:lpstr>
      <vt:lpstr>Python 3</vt:lpstr>
      <vt:lpstr>Soma de dois números</vt:lpstr>
      <vt:lpstr>Variáveis</vt:lpstr>
      <vt:lpstr>Operações matemáticas</vt:lpstr>
      <vt:lpstr>print</vt:lpstr>
      <vt:lpstr>Exemplos de print</vt:lpstr>
      <vt:lpstr>Input</vt:lpstr>
      <vt:lpstr>Exemplo de input</vt:lpstr>
      <vt:lpstr>Questões básicas</vt:lpstr>
      <vt:lpstr>Contest 1</vt:lpstr>
      <vt:lpstr>DICAS VALIOSAS!!!</vt:lpstr>
      <vt:lpstr>Seleção</vt:lpstr>
      <vt:lpstr>Seleção</vt:lpstr>
      <vt:lpstr>Seleção</vt:lpstr>
      <vt:lpstr>Operadores utilizados  na seleção</vt:lpstr>
      <vt:lpstr>Exemplo de seleção</vt:lpstr>
      <vt:lpstr>DICAS VALIOSAS!!!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Olimpíada Brasileira de Informática  na UDESC</dc:title>
  <dc:creator>Carlos</dc:creator>
  <cp:lastModifiedBy>Pedro</cp:lastModifiedBy>
  <cp:revision>6</cp:revision>
  <dcterms:created xsi:type="dcterms:W3CDTF">2013-05-16T21:35:10Z</dcterms:created>
  <dcterms:modified xsi:type="dcterms:W3CDTF">2019-10-08T20:16:17Z</dcterms:modified>
</cp:coreProperties>
</file>