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3" r:id="rId7"/>
    <p:sldId id="265" r:id="rId8"/>
    <p:sldId id="266" r:id="rId9"/>
    <p:sldId id="267" r:id="rId10"/>
    <p:sldId id="261" r:id="rId11"/>
    <p:sldId id="269" r:id="rId12"/>
    <p:sldId id="268" r:id="rId13"/>
    <p:sldId id="275" r:id="rId14"/>
    <p:sldId id="274" r:id="rId15"/>
    <p:sldId id="260" r:id="rId16"/>
    <p:sldId id="270" r:id="rId17"/>
    <p:sldId id="271" r:id="rId18"/>
    <p:sldId id="273"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3AC5983-9CC6-4994-B2C5-8899C610405B}" type="datetimeFigureOut">
              <a:rPr lang="en-US" smtClean="0"/>
              <a:t>4/25/2016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2CEF763-E3FF-4278-9498-B2F7A882724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CEF763-E3FF-4278-9498-B2F7A88272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CEF763-E3FF-4278-9498-B2F7A88272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CEF763-E3FF-4278-9498-B2F7A882724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CEF763-E3FF-4278-9498-B2F7A882724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2CEF763-E3FF-4278-9498-B2F7A882724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2CEF763-E3FF-4278-9498-B2F7A882724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2CEF763-E3FF-4278-9498-B2F7A882724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2CEF763-E3FF-4278-9498-B2F7A88272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3AC5983-9CC6-4994-B2C5-8899C610405B}" type="datetimeFigureOut">
              <a:rPr lang="en-US" smtClean="0"/>
              <a:t>4/25/2016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2CEF763-E3FF-4278-9498-B2F7A882724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3AC5983-9CC6-4994-B2C5-8899C610405B}" type="datetimeFigureOut">
              <a:rPr lang="en-US" smtClean="0"/>
              <a:t>4/25/2016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2CEF763-E3FF-4278-9498-B2F7A882724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3AC5983-9CC6-4994-B2C5-8899C610405B}" type="datetimeFigureOut">
              <a:rPr lang="en-US" smtClean="0"/>
              <a:t>4/25/2016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2CEF763-E3FF-4278-9498-B2F7A88272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roddewit/unit-test-train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Unit Testing</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April 28 &amp; 29, 2016</a:t>
            </a:r>
          </a:p>
          <a:p>
            <a:endParaRPr lang="en-US" dirty="0"/>
          </a:p>
          <a:p>
            <a:r>
              <a:rPr lang="en-US" dirty="0" smtClean="0"/>
              <a:t>Presenter: Rod DeWit</a:t>
            </a:r>
            <a:endParaRPr lang="en-US" dirty="0"/>
          </a:p>
        </p:txBody>
      </p:sp>
    </p:spTree>
    <p:extLst>
      <p:ext uri="{BB962C8B-B14F-4D97-AF65-F5344CB8AC3E}">
        <p14:creationId xmlns:p14="http://schemas.microsoft.com/office/powerpoint/2010/main" val="2289370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Attributes</a:t>
            </a:r>
          </a:p>
          <a:p>
            <a:pPr lvl="1"/>
            <a:r>
              <a:rPr lang="en-US" dirty="0" err="1" smtClean="0"/>
              <a:t>TestFixture</a:t>
            </a:r>
            <a:r>
              <a:rPr lang="en-US" dirty="0" smtClean="0"/>
              <a:t>/</a:t>
            </a:r>
            <a:r>
              <a:rPr lang="en-US" dirty="0" err="1" smtClean="0"/>
              <a:t>TestClass</a:t>
            </a:r>
            <a:endParaRPr lang="en-US" dirty="0" smtClean="0"/>
          </a:p>
          <a:p>
            <a:pPr lvl="2"/>
            <a:r>
              <a:rPr lang="en-US" dirty="0" smtClean="0"/>
              <a:t>Class that holds a group of unit tests</a:t>
            </a:r>
          </a:p>
          <a:p>
            <a:pPr lvl="1"/>
            <a:r>
              <a:rPr lang="en-US" dirty="0"/>
              <a:t>Test/</a:t>
            </a:r>
            <a:r>
              <a:rPr lang="en-US" dirty="0" err="1"/>
              <a:t>TestMethod</a:t>
            </a:r>
            <a:endParaRPr lang="en-US" dirty="0"/>
          </a:p>
          <a:p>
            <a:pPr lvl="2"/>
            <a:r>
              <a:rPr lang="en-US" dirty="0" smtClean="0"/>
              <a:t>Marks a method as a single test case</a:t>
            </a:r>
          </a:p>
          <a:p>
            <a:pPr lvl="1"/>
            <a:r>
              <a:rPr lang="en-US" dirty="0" err="1" smtClean="0"/>
              <a:t>TestFixtureSetUp</a:t>
            </a:r>
            <a:r>
              <a:rPr lang="en-US" dirty="0" smtClean="0"/>
              <a:t>/</a:t>
            </a:r>
            <a:r>
              <a:rPr lang="en-US" dirty="0" err="1" smtClean="0"/>
              <a:t>ClassInitialize</a:t>
            </a:r>
            <a:r>
              <a:rPr lang="en-US" dirty="0" smtClean="0"/>
              <a:t>/</a:t>
            </a:r>
            <a:r>
              <a:rPr lang="en-US" dirty="0" err="1" smtClean="0"/>
              <a:t>BeforeAll</a:t>
            </a:r>
            <a:endParaRPr lang="en-US" dirty="0" smtClean="0"/>
          </a:p>
          <a:p>
            <a:pPr lvl="2"/>
            <a:r>
              <a:rPr lang="en-US" dirty="0" smtClean="0"/>
              <a:t>Code to run once prior to all tests in the fixture running</a:t>
            </a:r>
          </a:p>
          <a:p>
            <a:pPr lvl="1"/>
            <a:r>
              <a:rPr lang="en-US" dirty="0" err="1" smtClean="0"/>
              <a:t>SetUp</a:t>
            </a:r>
            <a:r>
              <a:rPr lang="en-US" dirty="0" smtClean="0"/>
              <a:t>/</a:t>
            </a:r>
            <a:r>
              <a:rPr lang="en-US" dirty="0" err="1" smtClean="0"/>
              <a:t>TestInitialize</a:t>
            </a:r>
            <a:r>
              <a:rPr lang="en-US" dirty="0" smtClean="0"/>
              <a:t>/Before</a:t>
            </a:r>
          </a:p>
          <a:p>
            <a:pPr lvl="2"/>
            <a:r>
              <a:rPr lang="en-US" dirty="0" smtClean="0"/>
              <a:t>Code to run prior to each test in the fixture</a:t>
            </a:r>
          </a:p>
          <a:p>
            <a:pPr lvl="1"/>
            <a:r>
              <a:rPr lang="en-US" dirty="0" err="1" smtClean="0"/>
              <a:t>TearDown</a:t>
            </a:r>
            <a:r>
              <a:rPr lang="en-US" dirty="0" smtClean="0"/>
              <a:t>/</a:t>
            </a:r>
            <a:r>
              <a:rPr lang="en-US" dirty="0" err="1" smtClean="0"/>
              <a:t>TestCleanUp</a:t>
            </a:r>
            <a:r>
              <a:rPr lang="en-US" dirty="0" smtClean="0"/>
              <a:t>/After</a:t>
            </a:r>
          </a:p>
          <a:p>
            <a:pPr lvl="2"/>
            <a:r>
              <a:rPr lang="en-US" dirty="0" smtClean="0"/>
              <a:t>Code to run after each test in the fixture</a:t>
            </a:r>
          </a:p>
          <a:p>
            <a:pPr lvl="1"/>
            <a:r>
              <a:rPr lang="en-US" dirty="0" err="1" smtClean="0"/>
              <a:t>TestFixtureTearDown</a:t>
            </a:r>
            <a:r>
              <a:rPr lang="en-US" dirty="0" smtClean="0"/>
              <a:t>/</a:t>
            </a:r>
            <a:r>
              <a:rPr lang="en-US" dirty="0" err="1" smtClean="0"/>
              <a:t>ClassCleanup</a:t>
            </a:r>
            <a:r>
              <a:rPr lang="en-US" dirty="0" smtClean="0"/>
              <a:t>/</a:t>
            </a:r>
            <a:r>
              <a:rPr lang="en-US" dirty="0" err="1" smtClean="0"/>
              <a:t>AfterAll</a:t>
            </a:r>
            <a:endParaRPr lang="en-US" dirty="0" smtClean="0"/>
          </a:p>
          <a:p>
            <a:pPr lvl="2"/>
            <a:r>
              <a:rPr lang="en-US" dirty="0" smtClean="0"/>
              <a:t>Code to run after all tests in the fixture are complete</a:t>
            </a:r>
          </a:p>
          <a:p>
            <a:endParaRPr lang="en-US" dirty="0"/>
          </a:p>
        </p:txBody>
      </p:sp>
      <p:sp>
        <p:nvSpPr>
          <p:cNvPr id="3" name="Title 2"/>
          <p:cNvSpPr>
            <a:spLocks noGrp="1"/>
          </p:cNvSpPr>
          <p:nvPr>
            <p:ph type="title"/>
          </p:nvPr>
        </p:nvSpPr>
        <p:spPr/>
        <p:txBody>
          <a:bodyPr/>
          <a:lstStyle/>
          <a:p>
            <a:r>
              <a:rPr lang="en-US" dirty="0" smtClean="0"/>
              <a:t>Basic Syntax</a:t>
            </a:r>
            <a:endParaRPr lang="en-US" dirty="0"/>
          </a:p>
        </p:txBody>
      </p:sp>
    </p:spTree>
    <p:extLst>
      <p:ext uri="{BB962C8B-B14F-4D97-AF65-F5344CB8AC3E}">
        <p14:creationId xmlns:p14="http://schemas.microsoft.com/office/powerpoint/2010/main" val="3645977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Assertions</a:t>
            </a:r>
          </a:p>
          <a:p>
            <a:pPr lvl="1"/>
            <a:r>
              <a:rPr lang="en-US" dirty="0" err="1"/>
              <a:t>Assert.AreEqual</a:t>
            </a:r>
            <a:r>
              <a:rPr lang="en-US" dirty="0"/>
              <a:t>(expected, actual</a:t>
            </a:r>
            <a:r>
              <a:rPr lang="en-US" dirty="0" smtClean="0"/>
              <a:t>)</a:t>
            </a:r>
          </a:p>
          <a:p>
            <a:pPr lvl="1"/>
            <a:r>
              <a:rPr lang="en-US" dirty="0" err="1" smtClean="0"/>
              <a:t>Assert.AreSame</a:t>
            </a:r>
            <a:r>
              <a:rPr lang="en-US" dirty="0" smtClean="0"/>
              <a:t>(expected, actual)</a:t>
            </a:r>
            <a:endParaRPr lang="en-US" dirty="0"/>
          </a:p>
          <a:p>
            <a:pPr lvl="1"/>
            <a:r>
              <a:rPr lang="en-US" dirty="0" err="1" smtClean="0"/>
              <a:t>Assert.IsTrue</a:t>
            </a:r>
            <a:r>
              <a:rPr lang="en-US" dirty="0" smtClean="0"/>
              <a:t>(actual)</a:t>
            </a:r>
          </a:p>
          <a:p>
            <a:pPr lvl="1"/>
            <a:r>
              <a:rPr lang="en-US" dirty="0" err="1" smtClean="0"/>
              <a:t>Assert.Null</a:t>
            </a:r>
            <a:r>
              <a:rPr lang="en-US" dirty="0" smtClean="0"/>
              <a:t>(actual</a:t>
            </a:r>
            <a:r>
              <a:rPr lang="en-US" dirty="0"/>
              <a:t>)</a:t>
            </a:r>
            <a:endParaRPr lang="en-US" dirty="0" smtClean="0"/>
          </a:p>
          <a:p>
            <a:pPr lvl="1"/>
            <a:r>
              <a:rPr lang="en-US" dirty="0" err="1" smtClean="0"/>
              <a:t>Assert.NotNull</a:t>
            </a:r>
            <a:r>
              <a:rPr lang="en-US" dirty="0" smtClean="0"/>
              <a:t>(actual</a:t>
            </a:r>
            <a:r>
              <a:rPr lang="en-US" dirty="0"/>
              <a:t>)</a:t>
            </a:r>
            <a:endParaRPr lang="en-US" dirty="0" smtClean="0"/>
          </a:p>
          <a:p>
            <a:pPr lvl="1"/>
            <a:r>
              <a:rPr lang="en-US" dirty="0" err="1" smtClean="0"/>
              <a:t>Assert.Fail</a:t>
            </a:r>
            <a:r>
              <a:rPr lang="en-US" dirty="0" smtClean="0"/>
              <a:t>()</a:t>
            </a:r>
          </a:p>
          <a:p>
            <a:pPr lvl="1"/>
            <a:endParaRPr lang="en-US" dirty="0"/>
          </a:p>
          <a:p>
            <a:r>
              <a:rPr lang="en-US" dirty="0" smtClean="0"/>
              <a:t>Fluent Assertions (some frameworks)</a:t>
            </a:r>
          </a:p>
          <a:p>
            <a:pPr lvl="1"/>
            <a:r>
              <a:rPr lang="en-US" dirty="0" err="1" smtClean="0"/>
              <a:t>Assert.That</a:t>
            </a:r>
            <a:r>
              <a:rPr lang="en-US" dirty="0" smtClean="0"/>
              <a:t>(actual, </a:t>
            </a:r>
            <a:r>
              <a:rPr lang="en-US" dirty="0" err="1" smtClean="0"/>
              <a:t>IsEqualTo</a:t>
            </a:r>
            <a:r>
              <a:rPr lang="en-US" dirty="0" smtClean="0"/>
              <a:t>(expected))</a:t>
            </a:r>
          </a:p>
          <a:p>
            <a:pPr lvl="1"/>
            <a:r>
              <a:rPr lang="en-US" dirty="0" err="1" smtClean="0"/>
              <a:t>Assert.That</a:t>
            </a:r>
            <a:r>
              <a:rPr lang="en-US" dirty="0" smtClean="0"/>
              <a:t>(actual, </a:t>
            </a:r>
            <a:r>
              <a:rPr lang="en-US" dirty="0" err="1" smtClean="0"/>
              <a:t>IsTrue</a:t>
            </a:r>
            <a:r>
              <a:rPr lang="en-US" dirty="0" smtClean="0"/>
              <a:t>())</a:t>
            </a:r>
            <a:endParaRPr lang="en-US" dirty="0"/>
          </a:p>
          <a:p>
            <a:pPr lvl="1"/>
            <a:endParaRPr lang="en-US" dirty="0" smtClean="0"/>
          </a:p>
          <a:p>
            <a:endParaRPr lang="en-US" dirty="0"/>
          </a:p>
        </p:txBody>
      </p:sp>
      <p:sp>
        <p:nvSpPr>
          <p:cNvPr id="3" name="Title 2"/>
          <p:cNvSpPr>
            <a:spLocks noGrp="1"/>
          </p:cNvSpPr>
          <p:nvPr>
            <p:ph type="title"/>
          </p:nvPr>
        </p:nvSpPr>
        <p:spPr/>
        <p:txBody>
          <a:bodyPr/>
          <a:lstStyle/>
          <a:p>
            <a:r>
              <a:rPr lang="en-US" dirty="0" smtClean="0"/>
              <a:t>Basic Syntax</a:t>
            </a:r>
            <a:endParaRPr lang="en-US" dirty="0"/>
          </a:p>
        </p:txBody>
      </p:sp>
    </p:spTree>
    <p:extLst>
      <p:ext uri="{BB962C8B-B14F-4D97-AF65-F5344CB8AC3E}">
        <p14:creationId xmlns:p14="http://schemas.microsoft.com/office/powerpoint/2010/main" val="3955498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Exception Checking</a:t>
            </a:r>
          </a:p>
          <a:p>
            <a:pPr lvl="1"/>
            <a:r>
              <a:rPr lang="en-US" dirty="0" smtClean="0"/>
              <a:t>Via attribute</a:t>
            </a:r>
          </a:p>
          <a:p>
            <a:pPr lvl="2"/>
            <a:r>
              <a:rPr lang="en-US" dirty="0" smtClean="0"/>
              <a:t>[</a:t>
            </a:r>
            <a:r>
              <a:rPr lang="en-US" dirty="0" err="1" smtClean="0"/>
              <a:t>ExpectedException</a:t>
            </a:r>
            <a:r>
              <a:rPr lang="en-US" dirty="0" smtClean="0"/>
              <a:t>(</a:t>
            </a:r>
            <a:r>
              <a:rPr lang="en-US" dirty="0" err="1" smtClean="0"/>
              <a:t>typeof</a:t>
            </a:r>
            <a:r>
              <a:rPr lang="en-US" dirty="0" smtClean="0"/>
              <a:t>(</a:t>
            </a:r>
            <a:r>
              <a:rPr lang="en-US" dirty="0" err="1" smtClean="0"/>
              <a:t>MyException</a:t>
            </a:r>
            <a:r>
              <a:rPr lang="en-US" dirty="0" smtClean="0"/>
              <a:t>))]</a:t>
            </a:r>
          </a:p>
          <a:p>
            <a:pPr lvl="1"/>
            <a:endParaRPr lang="en-US" dirty="0" smtClean="0"/>
          </a:p>
          <a:p>
            <a:pPr lvl="1"/>
            <a:r>
              <a:rPr lang="en-US" dirty="0" smtClean="0"/>
              <a:t>Via try/catch</a:t>
            </a:r>
          </a:p>
          <a:p>
            <a:pPr marL="914400" lvl="3" indent="0">
              <a:buNone/>
            </a:pPr>
            <a:r>
              <a:rPr lang="en-US" sz="1800" dirty="0">
                <a:solidFill>
                  <a:srgbClr val="000000"/>
                </a:solidFill>
                <a:latin typeface="Consolas"/>
              </a:rPr>
              <a:t>try</a:t>
            </a:r>
          </a:p>
          <a:p>
            <a:pPr marL="914400" lvl="3" indent="0">
              <a:buNone/>
            </a:pPr>
            <a:r>
              <a:rPr lang="en-US" sz="1800" dirty="0">
                <a:solidFill>
                  <a:srgbClr val="000000"/>
                </a:solidFill>
                <a:latin typeface="Consolas"/>
              </a:rPr>
              <a:t>{</a:t>
            </a:r>
          </a:p>
          <a:p>
            <a:pPr marL="914400" lvl="3" indent="0">
              <a:buNone/>
            </a:pPr>
            <a:r>
              <a:rPr lang="en-US" sz="1800" dirty="0">
                <a:solidFill>
                  <a:srgbClr val="000000"/>
                </a:solidFill>
                <a:latin typeface="Consolas"/>
              </a:rPr>
              <a:t>    </a:t>
            </a:r>
            <a:r>
              <a:rPr lang="en-US" sz="1800" dirty="0" err="1">
                <a:solidFill>
                  <a:srgbClr val="000000"/>
                </a:solidFill>
                <a:latin typeface="Consolas"/>
              </a:rPr>
              <a:t>runCodeThatShouldThrowException</a:t>
            </a:r>
            <a:r>
              <a:rPr lang="en-US" sz="1800" dirty="0">
                <a:solidFill>
                  <a:srgbClr val="000000"/>
                </a:solidFill>
                <a:latin typeface="Consolas"/>
              </a:rPr>
              <a:t>();</a:t>
            </a:r>
          </a:p>
          <a:p>
            <a:pPr marL="914400" lvl="3" indent="0">
              <a:buNone/>
            </a:pPr>
            <a:r>
              <a:rPr lang="en-US" sz="1800" dirty="0">
                <a:solidFill>
                  <a:srgbClr val="000000"/>
                </a:solidFill>
                <a:latin typeface="Consolas"/>
              </a:rPr>
              <a:t>    </a:t>
            </a:r>
            <a:r>
              <a:rPr lang="en-US" sz="1800" dirty="0" err="1">
                <a:solidFill>
                  <a:srgbClr val="000000"/>
                </a:solidFill>
                <a:latin typeface="Consolas"/>
              </a:rPr>
              <a:t>Assert.Fail</a:t>
            </a:r>
            <a:r>
              <a:rPr lang="en-US" sz="1800" dirty="0">
                <a:solidFill>
                  <a:srgbClr val="000000"/>
                </a:solidFill>
                <a:latin typeface="Consolas"/>
              </a:rPr>
              <a:t>();</a:t>
            </a:r>
          </a:p>
          <a:p>
            <a:pPr marL="914400" lvl="3" indent="0">
              <a:buNone/>
            </a:pPr>
            <a:r>
              <a:rPr lang="en-US" sz="1800" dirty="0">
                <a:solidFill>
                  <a:srgbClr val="000000"/>
                </a:solidFill>
                <a:latin typeface="Consolas"/>
              </a:rPr>
              <a:t>}</a:t>
            </a:r>
          </a:p>
          <a:p>
            <a:pPr marL="914400" lvl="3" indent="0">
              <a:buNone/>
            </a:pPr>
            <a:r>
              <a:rPr lang="en-US" sz="1800" dirty="0">
                <a:solidFill>
                  <a:srgbClr val="000000"/>
                </a:solidFill>
                <a:latin typeface="Consolas"/>
              </a:rPr>
              <a:t>catch(</a:t>
            </a:r>
            <a:r>
              <a:rPr lang="en-US" sz="1800" dirty="0" err="1">
                <a:solidFill>
                  <a:srgbClr val="000000"/>
                </a:solidFill>
                <a:latin typeface="Consolas"/>
              </a:rPr>
              <a:t>MyException</a:t>
            </a:r>
            <a:r>
              <a:rPr lang="en-US" sz="1800" dirty="0">
                <a:solidFill>
                  <a:srgbClr val="000000"/>
                </a:solidFill>
                <a:latin typeface="Consolas"/>
              </a:rPr>
              <a:t> e)</a:t>
            </a:r>
          </a:p>
          <a:p>
            <a:pPr marL="914400" lvl="3" indent="0">
              <a:buNone/>
            </a:pPr>
            <a:r>
              <a:rPr lang="en-US" sz="1800" dirty="0">
                <a:solidFill>
                  <a:srgbClr val="000000"/>
                </a:solidFill>
                <a:latin typeface="Consolas"/>
              </a:rPr>
              <a:t>{</a:t>
            </a:r>
          </a:p>
          <a:p>
            <a:pPr marL="914400" lvl="3" indent="0">
              <a:buNone/>
            </a:pPr>
            <a:r>
              <a:rPr lang="en-US" sz="1800" dirty="0">
                <a:solidFill>
                  <a:srgbClr val="000000"/>
                </a:solidFill>
                <a:latin typeface="Consolas"/>
              </a:rPr>
              <a:t>    </a:t>
            </a:r>
            <a:r>
              <a:rPr lang="en-US" sz="1800" dirty="0" err="1">
                <a:solidFill>
                  <a:srgbClr val="000000"/>
                </a:solidFill>
                <a:latin typeface="Consolas"/>
              </a:rPr>
              <a:t>Assert.AreEqual</a:t>
            </a:r>
            <a:r>
              <a:rPr lang="en-US" sz="1800" dirty="0">
                <a:solidFill>
                  <a:srgbClr val="000000"/>
                </a:solidFill>
                <a:latin typeface="Consolas"/>
              </a:rPr>
              <a:t>(</a:t>
            </a:r>
            <a:r>
              <a:rPr lang="en-US" sz="1800" dirty="0" err="1">
                <a:solidFill>
                  <a:srgbClr val="000000"/>
                </a:solidFill>
                <a:latin typeface="Consolas"/>
              </a:rPr>
              <a:t>expectedException</a:t>
            </a:r>
            <a:r>
              <a:rPr lang="en-US" sz="1800" dirty="0">
                <a:solidFill>
                  <a:srgbClr val="000000"/>
                </a:solidFill>
                <a:latin typeface="Consolas"/>
              </a:rPr>
              <a:t>, e);</a:t>
            </a:r>
          </a:p>
          <a:p>
            <a:pPr marL="914400" lvl="3" indent="0">
              <a:buNone/>
            </a:pPr>
            <a:r>
              <a:rPr lang="en-US" sz="1800" dirty="0">
                <a:solidFill>
                  <a:srgbClr val="000000"/>
                </a:solidFill>
                <a:latin typeface="Consolas"/>
              </a:rPr>
              <a:t>}</a:t>
            </a:r>
          </a:p>
          <a:p>
            <a:pPr lvl="1"/>
            <a:endParaRPr lang="en-US" dirty="0"/>
          </a:p>
          <a:p>
            <a:pPr lvl="1"/>
            <a:endParaRPr lang="en-US" dirty="0" smtClean="0"/>
          </a:p>
          <a:p>
            <a:pPr lvl="1"/>
            <a:r>
              <a:rPr lang="en-US" dirty="0" err="1" smtClean="0"/>
              <a:t>Assert.Throws</a:t>
            </a:r>
            <a:r>
              <a:rPr lang="en-US" dirty="0" smtClean="0"/>
              <a:t> (depending on unit test framework)</a:t>
            </a:r>
          </a:p>
        </p:txBody>
      </p:sp>
      <p:sp>
        <p:nvSpPr>
          <p:cNvPr id="3" name="Title 2"/>
          <p:cNvSpPr>
            <a:spLocks noGrp="1"/>
          </p:cNvSpPr>
          <p:nvPr>
            <p:ph type="title"/>
          </p:nvPr>
        </p:nvSpPr>
        <p:spPr/>
        <p:txBody>
          <a:bodyPr/>
          <a:lstStyle/>
          <a:p>
            <a:r>
              <a:rPr lang="en-US" dirty="0" smtClean="0"/>
              <a:t>Basic Syntax</a:t>
            </a:r>
            <a:endParaRPr lang="en-US" dirty="0"/>
          </a:p>
        </p:txBody>
      </p:sp>
    </p:spTree>
    <p:extLst>
      <p:ext uri="{BB962C8B-B14F-4D97-AF65-F5344CB8AC3E}">
        <p14:creationId xmlns:p14="http://schemas.microsoft.com/office/powerpoint/2010/main" val="3278133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Summary – write Unit Tests!</a:t>
            </a:r>
          </a:p>
          <a:p>
            <a:endParaRPr lang="en-US" dirty="0"/>
          </a:p>
          <a:p>
            <a:r>
              <a:rPr lang="en-US" dirty="0" smtClean="0"/>
              <a:t>Any questions?</a:t>
            </a:r>
            <a:endParaRPr lang="en-US" dirty="0"/>
          </a:p>
        </p:txBody>
      </p:sp>
      <p:sp>
        <p:nvSpPr>
          <p:cNvPr id="3" name="Title 2"/>
          <p:cNvSpPr>
            <a:spLocks noGrp="1"/>
          </p:cNvSpPr>
          <p:nvPr>
            <p:ph type="title"/>
          </p:nvPr>
        </p:nvSpPr>
        <p:spPr/>
        <p:txBody>
          <a:bodyPr/>
          <a:lstStyle/>
          <a:p>
            <a:r>
              <a:rPr lang="en-US" dirty="0" smtClean="0"/>
              <a:t>Summary/Questions</a:t>
            </a:r>
            <a:endParaRPr lang="en-US" dirty="0"/>
          </a:p>
        </p:txBody>
      </p:sp>
    </p:spTree>
    <p:extLst>
      <p:ext uri="{BB962C8B-B14F-4D97-AF65-F5344CB8AC3E}">
        <p14:creationId xmlns:p14="http://schemas.microsoft.com/office/powerpoint/2010/main" val="2660427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Fork the </a:t>
            </a:r>
            <a:r>
              <a:rPr lang="en-US" dirty="0"/>
              <a:t>code from </a:t>
            </a:r>
            <a:r>
              <a:rPr lang="en-US" dirty="0">
                <a:hlinkClick r:id="rId2"/>
              </a:rPr>
              <a:t>https://</a:t>
            </a:r>
            <a:r>
              <a:rPr lang="en-US" dirty="0" smtClean="0">
                <a:hlinkClick r:id="rId2"/>
              </a:rPr>
              <a:t>github.com/roddewit/unit-test-training</a:t>
            </a:r>
            <a:endParaRPr lang="en-US" dirty="0" smtClean="0"/>
          </a:p>
          <a:p>
            <a:r>
              <a:rPr lang="en-US" dirty="0" smtClean="0"/>
              <a:t>When finished, create a Pull Request as in previous exercises</a:t>
            </a:r>
          </a:p>
          <a:p>
            <a:r>
              <a:rPr lang="en-US" dirty="0" smtClean="0"/>
              <a:t>Note that the exercises use the </a:t>
            </a:r>
            <a:r>
              <a:rPr lang="en-US" dirty="0" err="1" smtClean="0"/>
              <a:t>NUnit</a:t>
            </a:r>
            <a:r>
              <a:rPr lang="en-US" dirty="0" smtClean="0"/>
              <a:t> </a:t>
            </a:r>
            <a:r>
              <a:rPr lang="en-US" smtClean="0"/>
              <a:t>test framework</a:t>
            </a:r>
            <a:endParaRPr lang="en-US" dirty="0"/>
          </a:p>
        </p:txBody>
      </p:sp>
      <p:sp>
        <p:nvSpPr>
          <p:cNvPr id="3" name="Title 2"/>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2219110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Fill in the “Arrange” and “Act” sections of </a:t>
            </a:r>
            <a:r>
              <a:rPr lang="en-US" dirty="0" err="1" smtClean="0"/>
              <a:t>Test_PurchaseRemovesProductFromStore</a:t>
            </a:r>
            <a:endParaRPr lang="en-US" dirty="0" smtClean="0"/>
          </a:p>
          <a:p>
            <a:pPr lvl="1"/>
            <a:r>
              <a:rPr lang="en-US" dirty="0" smtClean="0"/>
              <a:t>This test is in </a:t>
            </a:r>
            <a:r>
              <a:rPr lang="en-US" dirty="0" err="1" smtClean="0"/>
              <a:t>StoreTests.cs</a:t>
            </a:r>
            <a:r>
              <a:rPr lang="en-US" dirty="0" smtClean="0"/>
              <a:t>, not </a:t>
            </a:r>
            <a:r>
              <a:rPr lang="en-US" dirty="0" err="1" smtClean="0"/>
              <a:t>IntegrationTests.cs</a:t>
            </a:r>
            <a:endParaRPr lang="en-US" dirty="0" smtClean="0"/>
          </a:p>
          <a:p>
            <a:pPr lvl="1"/>
            <a:r>
              <a:rPr lang="en-US" dirty="0" smtClean="0"/>
              <a:t>You can use the existing test for sample code</a:t>
            </a:r>
          </a:p>
          <a:p>
            <a:pPr lvl="1"/>
            <a:r>
              <a:rPr lang="en-US" dirty="0" smtClean="0"/>
              <a:t>Under Arrange, set the store up to have 10 of a specific product</a:t>
            </a:r>
          </a:p>
          <a:p>
            <a:pPr lvl="1"/>
            <a:r>
              <a:rPr lang="en-US" dirty="0" smtClean="0"/>
              <a:t>Under “Act” purchase 9 of the products</a:t>
            </a:r>
          </a:p>
          <a:p>
            <a:pPr lvl="1"/>
            <a:r>
              <a:rPr lang="en-US" dirty="0" smtClean="0"/>
              <a:t>Uncomment the appropriate assertion statement</a:t>
            </a:r>
          </a:p>
          <a:p>
            <a:pPr lvl="2"/>
            <a:r>
              <a:rPr lang="en-US" dirty="0" smtClean="0"/>
              <a:t>Observe the error message given by each statement</a:t>
            </a:r>
          </a:p>
          <a:p>
            <a:pPr lvl="1"/>
            <a:r>
              <a:rPr lang="en-US" dirty="0" smtClean="0"/>
              <a:t>Fix the code to work properly (and note that none of the integration tests would have caught the obvious defect)</a:t>
            </a:r>
          </a:p>
        </p:txBody>
      </p:sp>
      <p:sp>
        <p:nvSpPr>
          <p:cNvPr id="3" name="Title 2"/>
          <p:cNvSpPr>
            <a:spLocks noGrp="1"/>
          </p:cNvSpPr>
          <p:nvPr>
            <p:ph type="title"/>
          </p:nvPr>
        </p:nvSpPr>
        <p:spPr/>
        <p:txBody>
          <a:bodyPr/>
          <a:lstStyle/>
          <a:p>
            <a:r>
              <a:rPr lang="en-US" dirty="0" smtClean="0"/>
              <a:t>Exercise #1</a:t>
            </a:r>
            <a:endParaRPr lang="en-US" dirty="0"/>
          </a:p>
        </p:txBody>
      </p:sp>
    </p:spTree>
    <p:extLst>
      <p:ext uri="{BB962C8B-B14F-4D97-AF65-F5344CB8AC3E}">
        <p14:creationId xmlns:p14="http://schemas.microsoft.com/office/powerpoint/2010/main" val="3441518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Fill in </a:t>
            </a:r>
            <a:r>
              <a:rPr lang="en-US" dirty="0" err="1" smtClean="0"/>
              <a:t>Test_PurchaseThrowsExceptionWhenBalanceIsTooLow</a:t>
            </a:r>
            <a:endParaRPr lang="en-US" dirty="0" smtClean="0"/>
          </a:p>
          <a:p>
            <a:pPr lvl="1"/>
            <a:r>
              <a:rPr lang="en-US" dirty="0" smtClean="0"/>
              <a:t>Set the user up to start with a balance of $1.00</a:t>
            </a:r>
          </a:p>
          <a:p>
            <a:pPr lvl="1"/>
            <a:r>
              <a:rPr lang="en-US" dirty="0" smtClean="0"/>
              <a:t>Attempt to purchase an item worth $1.01</a:t>
            </a:r>
          </a:p>
          <a:p>
            <a:pPr lvl="1"/>
            <a:r>
              <a:rPr lang="en-US" dirty="0" smtClean="0"/>
              <a:t>Note that there are two empty tests with this name (second one is “…Version2”) - verify in at least 2 different ways that the expected exception is thrown.</a:t>
            </a:r>
          </a:p>
          <a:p>
            <a:endParaRPr lang="en-US" dirty="0"/>
          </a:p>
        </p:txBody>
      </p:sp>
      <p:sp>
        <p:nvSpPr>
          <p:cNvPr id="3" name="Title 2"/>
          <p:cNvSpPr>
            <a:spLocks noGrp="1"/>
          </p:cNvSpPr>
          <p:nvPr>
            <p:ph type="title"/>
          </p:nvPr>
        </p:nvSpPr>
        <p:spPr/>
        <p:txBody>
          <a:bodyPr/>
          <a:lstStyle/>
          <a:p>
            <a:r>
              <a:rPr lang="en-US" dirty="0" smtClean="0"/>
              <a:t>Exercise #2</a:t>
            </a:r>
            <a:endParaRPr lang="en-US" dirty="0"/>
          </a:p>
        </p:txBody>
      </p:sp>
    </p:spTree>
    <p:extLst>
      <p:ext uri="{BB962C8B-B14F-4D97-AF65-F5344CB8AC3E}">
        <p14:creationId xmlns:p14="http://schemas.microsoft.com/office/powerpoint/2010/main" val="3185001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Write another unit test in </a:t>
            </a:r>
            <a:r>
              <a:rPr lang="en-US" dirty="0" err="1" smtClean="0"/>
              <a:t>StoreTests.cs</a:t>
            </a:r>
            <a:r>
              <a:rPr lang="en-US" dirty="0" smtClean="0"/>
              <a:t> to bring coverage of the Purchase method up to 100%</a:t>
            </a:r>
          </a:p>
          <a:p>
            <a:pPr lvl="1"/>
            <a:r>
              <a:rPr lang="en-US" dirty="0" smtClean="0"/>
              <a:t>Use Test &gt; Analyze Code Coverage to figure out what lines are not being tested</a:t>
            </a:r>
          </a:p>
          <a:p>
            <a:pPr lvl="2"/>
            <a:r>
              <a:rPr lang="en-US" dirty="0" smtClean="0"/>
              <a:t>Open the Code Coverage results and dig to the “Store” class.  Double-click a method or click on the “Show Code Coverage Coloring” icon to see what code was covered.</a:t>
            </a:r>
          </a:p>
          <a:p>
            <a:pPr lvl="2"/>
            <a:endParaRPr lang="en-US" dirty="0" smtClean="0"/>
          </a:p>
          <a:p>
            <a:pPr lvl="1"/>
            <a:endParaRPr lang="en-US" dirty="0" smtClean="0"/>
          </a:p>
          <a:p>
            <a:pPr lvl="1"/>
            <a:r>
              <a:rPr lang="en-US" dirty="0" smtClean="0"/>
              <a:t>You will have to first disable the tests in </a:t>
            </a:r>
            <a:r>
              <a:rPr lang="en-US" dirty="0" err="1" smtClean="0"/>
              <a:t>IntegrationTests.cs</a:t>
            </a:r>
            <a:r>
              <a:rPr lang="en-US" dirty="0" smtClean="0"/>
              <a:t> – just uncomment the [Ignore…] attribute at the top of the class</a:t>
            </a:r>
            <a:endParaRPr lang="en-US" dirty="0"/>
          </a:p>
        </p:txBody>
      </p:sp>
      <p:sp>
        <p:nvSpPr>
          <p:cNvPr id="3" name="Title 2"/>
          <p:cNvSpPr>
            <a:spLocks noGrp="1"/>
          </p:cNvSpPr>
          <p:nvPr>
            <p:ph type="title"/>
          </p:nvPr>
        </p:nvSpPr>
        <p:spPr/>
        <p:txBody>
          <a:bodyPr/>
          <a:lstStyle/>
          <a:p>
            <a:r>
              <a:rPr lang="en-US" dirty="0" smtClean="0"/>
              <a:t>Exercise #3</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681" y="3886200"/>
            <a:ext cx="5334000" cy="689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166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you haven’t already, refactor </a:t>
            </a:r>
            <a:r>
              <a:rPr lang="en-US" dirty="0" err="1" smtClean="0"/>
              <a:t>StoreTest.cs</a:t>
            </a:r>
            <a:r>
              <a:rPr lang="en-US" dirty="0" smtClean="0"/>
              <a:t> to avoid duplicated code</a:t>
            </a:r>
          </a:p>
          <a:p>
            <a:pPr lvl="1"/>
            <a:r>
              <a:rPr lang="en-US" dirty="0" smtClean="0"/>
              <a:t>Remember that test code is code that will have to be maintained as well.</a:t>
            </a:r>
          </a:p>
          <a:p>
            <a:pPr lvl="1"/>
            <a:r>
              <a:rPr lang="en-US" dirty="0" smtClean="0"/>
              <a:t>Also, the test should be easy for the next developer to read and understand.</a:t>
            </a:r>
            <a:endParaRPr lang="en-US" dirty="0"/>
          </a:p>
        </p:txBody>
      </p:sp>
      <p:sp>
        <p:nvSpPr>
          <p:cNvPr id="3" name="Title 2"/>
          <p:cNvSpPr>
            <a:spLocks noGrp="1"/>
          </p:cNvSpPr>
          <p:nvPr>
            <p:ph type="title"/>
          </p:nvPr>
        </p:nvSpPr>
        <p:spPr/>
        <p:txBody>
          <a:bodyPr/>
          <a:lstStyle/>
          <a:p>
            <a:r>
              <a:rPr lang="en-US" dirty="0" smtClean="0"/>
              <a:t>Exercise #4</a:t>
            </a:r>
            <a:endParaRPr lang="en-US" dirty="0"/>
          </a:p>
        </p:txBody>
      </p:sp>
    </p:spTree>
    <p:extLst>
      <p:ext uri="{BB962C8B-B14F-4D97-AF65-F5344CB8AC3E}">
        <p14:creationId xmlns:p14="http://schemas.microsoft.com/office/powerpoint/2010/main" val="3191065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Create a new test class “</a:t>
            </a:r>
            <a:r>
              <a:rPr lang="en-US" dirty="0" err="1" smtClean="0"/>
              <a:t>AuthenticatorTests</a:t>
            </a:r>
            <a:r>
              <a:rPr lang="en-US" dirty="0" smtClean="0"/>
              <a:t>” and test the Authenticator class</a:t>
            </a:r>
          </a:p>
          <a:p>
            <a:pPr lvl="1"/>
            <a:r>
              <a:rPr lang="en-US" dirty="0" smtClean="0"/>
              <a:t>Focus on authenticator as a black box and see what it does for various inputs</a:t>
            </a:r>
          </a:p>
          <a:p>
            <a:pPr lvl="1"/>
            <a:r>
              <a:rPr lang="en-US" dirty="0" smtClean="0"/>
              <a:t>Try to write the tests in such a way that they do not depend on the </a:t>
            </a:r>
            <a:r>
              <a:rPr lang="en-US" dirty="0" err="1" smtClean="0"/>
              <a:t>Users.json</a:t>
            </a:r>
            <a:r>
              <a:rPr lang="en-US" dirty="0" smtClean="0"/>
              <a:t> file (which is not a dependency in Authenticator itself)</a:t>
            </a:r>
            <a:endParaRPr lang="en-US" dirty="0"/>
          </a:p>
        </p:txBody>
      </p:sp>
      <p:sp>
        <p:nvSpPr>
          <p:cNvPr id="3" name="Title 2"/>
          <p:cNvSpPr>
            <a:spLocks noGrp="1"/>
          </p:cNvSpPr>
          <p:nvPr>
            <p:ph type="title"/>
          </p:nvPr>
        </p:nvSpPr>
        <p:spPr/>
        <p:txBody>
          <a:bodyPr/>
          <a:lstStyle/>
          <a:p>
            <a:r>
              <a:rPr lang="en-US" dirty="0" smtClean="0"/>
              <a:t>Exercise #5</a:t>
            </a:r>
            <a:endParaRPr lang="en-US" dirty="0"/>
          </a:p>
        </p:txBody>
      </p:sp>
    </p:spTree>
    <p:extLst>
      <p:ext uri="{BB962C8B-B14F-4D97-AF65-F5344CB8AC3E}">
        <p14:creationId xmlns:p14="http://schemas.microsoft.com/office/powerpoint/2010/main" val="3025200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Definition</a:t>
            </a:r>
          </a:p>
          <a:p>
            <a:r>
              <a:rPr lang="en-US" dirty="0" smtClean="0"/>
              <a:t>Properties of a Good Unit Test</a:t>
            </a:r>
          </a:p>
          <a:p>
            <a:r>
              <a:rPr lang="en-US" dirty="0" smtClean="0"/>
              <a:t>Benefits of a Good Unit Test Suite</a:t>
            </a:r>
          </a:p>
          <a:p>
            <a:r>
              <a:rPr lang="en-US" dirty="0" smtClean="0"/>
              <a:t>Structure</a:t>
            </a:r>
          </a:p>
          <a:p>
            <a:r>
              <a:rPr lang="en-US" dirty="0" smtClean="0"/>
              <a:t>Basic Syntax</a:t>
            </a:r>
          </a:p>
          <a:p>
            <a:r>
              <a:rPr lang="en-US" dirty="0" smtClean="0"/>
              <a:t>Summary/Questions</a:t>
            </a:r>
          </a:p>
          <a:p>
            <a:r>
              <a:rPr lang="en-US" dirty="0" smtClean="0"/>
              <a:t>Exercise</a:t>
            </a:r>
          </a:p>
          <a:p>
            <a:endParaRPr lang="en-US" dirty="0"/>
          </a:p>
        </p:txBody>
      </p:sp>
      <p:sp>
        <p:nvSpPr>
          <p:cNvPr id="3" name="Title 2"/>
          <p:cNvSpPr>
            <a:spLocks noGrp="1"/>
          </p:cNvSpPr>
          <p:nvPr>
            <p:ph type="title"/>
          </p:nvPr>
        </p:nvSpPr>
        <p:spPr/>
        <p:txBody>
          <a:bodyPr>
            <a:normAutofit/>
          </a:bodyPr>
          <a:lstStyle/>
          <a:p>
            <a:r>
              <a:rPr lang="en-US" dirty="0" smtClean="0"/>
              <a:t>Outline</a:t>
            </a:r>
            <a:endParaRPr lang="en-US" dirty="0"/>
          </a:p>
        </p:txBody>
      </p:sp>
    </p:spTree>
    <p:extLst>
      <p:ext uri="{BB962C8B-B14F-4D97-AF65-F5344CB8AC3E}">
        <p14:creationId xmlns:p14="http://schemas.microsoft.com/office/powerpoint/2010/main" val="4210489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software </a:t>
            </a:r>
            <a:r>
              <a:rPr lang="en-US" dirty="0"/>
              <a:t>testing method by which individual units of source code, sets of one or more computer program modules together with associated control data, usage procedures, and operating procedures, are tested to determine whether they are fit for use</a:t>
            </a:r>
            <a:r>
              <a:rPr lang="en-US" dirty="0" smtClean="0"/>
              <a:t>.”</a:t>
            </a:r>
          </a:p>
        </p:txBody>
      </p:sp>
      <p:sp>
        <p:nvSpPr>
          <p:cNvPr id="3" name="Title 2"/>
          <p:cNvSpPr>
            <a:spLocks noGrp="1"/>
          </p:cNvSpPr>
          <p:nvPr>
            <p:ph type="title"/>
          </p:nvPr>
        </p:nvSpPr>
        <p:spPr/>
        <p:txBody>
          <a:bodyPr/>
          <a:lstStyle/>
          <a:p>
            <a:r>
              <a:rPr lang="en-US" dirty="0" smtClean="0"/>
              <a:t>Definition</a:t>
            </a:r>
            <a:endParaRPr lang="en-US" dirty="0"/>
          </a:p>
        </p:txBody>
      </p:sp>
    </p:spTree>
    <p:extLst>
      <p:ext uri="{BB962C8B-B14F-4D97-AF65-F5344CB8AC3E}">
        <p14:creationId xmlns:p14="http://schemas.microsoft.com/office/powerpoint/2010/main" val="3905028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Unit vs Integration vs Other Tests</a:t>
            </a:r>
          </a:p>
          <a:p>
            <a:pPr lvl="1"/>
            <a:r>
              <a:rPr lang="en-US" dirty="0" smtClean="0"/>
              <a:t>Unit tests test one “unit”</a:t>
            </a:r>
          </a:p>
          <a:p>
            <a:pPr lvl="2"/>
            <a:r>
              <a:rPr lang="en-US" dirty="0" smtClean="0"/>
              <a:t>In Object Oriented code, this generally means that they test the public API of a single class</a:t>
            </a:r>
            <a:endParaRPr lang="en-US" dirty="0"/>
          </a:p>
          <a:p>
            <a:pPr lvl="1"/>
            <a:r>
              <a:rPr lang="en-US" dirty="0" smtClean="0"/>
              <a:t>Integration tests test multiple units</a:t>
            </a:r>
          </a:p>
          <a:p>
            <a:pPr lvl="2"/>
            <a:r>
              <a:rPr lang="en-US" dirty="0" smtClean="0"/>
              <a:t>Possibly including external dependencies, such as a DB or file system</a:t>
            </a:r>
          </a:p>
          <a:p>
            <a:pPr lvl="1"/>
            <a:r>
              <a:rPr lang="en-US" dirty="0" smtClean="0"/>
              <a:t>Acceptance/Other tests</a:t>
            </a:r>
            <a:endParaRPr lang="en-US" dirty="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Definition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267200"/>
            <a:ext cx="3400425"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0094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Automated and </a:t>
            </a:r>
            <a:r>
              <a:rPr lang="en-US" dirty="0" smtClean="0"/>
              <a:t>Persistent</a:t>
            </a:r>
            <a:endParaRPr lang="en-US" dirty="0"/>
          </a:p>
          <a:p>
            <a:pPr lvl="1"/>
            <a:r>
              <a:rPr lang="en-US" dirty="0" smtClean="0"/>
              <a:t>Anyone should be able to run it</a:t>
            </a:r>
          </a:p>
          <a:p>
            <a:pPr lvl="1"/>
            <a:r>
              <a:rPr lang="en-US" dirty="0" smtClean="0"/>
              <a:t>All </a:t>
            </a:r>
            <a:r>
              <a:rPr lang="en-US" dirty="0" err="1" smtClean="0"/>
              <a:t>devs</a:t>
            </a:r>
            <a:r>
              <a:rPr lang="en-US" dirty="0" smtClean="0"/>
              <a:t> should be running it</a:t>
            </a:r>
            <a:endParaRPr lang="en-US" dirty="0"/>
          </a:p>
          <a:p>
            <a:pPr lvl="1"/>
            <a:r>
              <a:rPr lang="en-US" dirty="0" smtClean="0"/>
              <a:t>Other tests should also be automated and persistent</a:t>
            </a:r>
          </a:p>
          <a:p>
            <a:pPr lvl="1"/>
            <a:endParaRPr lang="en-US" dirty="0"/>
          </a:p>
          <a:p>
            <a:r>
              <a:rPr lang="en-US" dirty="0" smtClean="0"/>
              <a:t>Black Box</a:t>
            </a:r>
          </a:p>
          <a:p>
            <a:pPr lvl="1"/>
            <a:r>
              <a:rPr lang="en-US" dirty="0" smtClean="0"/>
              <a:t>Does not depend on knowledge of the internals of the “unit”</a:t>
            </a:r>
            <a:endParaRPr lang="en-US" dirty="0"/>
          </a:p>
        </p:txBody>
      </p:sp>
      <p:sp>
        <p:nvSpPr>
          <p:cNvPr id="3" name="Title 2"/>
          <p:cNvSpPr>
            <a:spLocks noGrp="1"/>
          </p:cNvSpPr>
          <p:nvPr>
            <p:ph type="title"/>
          </p:nvPr>
        </p:nvSpPr>
        <p:spPr/>
        <p:txBody>
          <a:bodyPr/>
          <a:lstStyle/>
          <a:p>
            <a:r>
              <a:rPr lang="en-US" dirty="0" smtClean="0"/>
              <a:t>Properties of a Good Unit Test</a:t>
            </a:r>
            <a:endParaRPr lang="en-US" dirty="0"/>
          </a:p>
        </p:txBody>
      </p:sp>
    </p:spTree>
    <p:extLst>
      <p:ext uri="{BB962C8B-B14F-4D97-AF65-F5344CB8AC3E}">
        <p14:creationId xmlns:p14="http://schemas.microsoft.com/office/powerpoint/2010/main" val="2498551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Fast</a:t>
            </a:r>
          </a:p>
          <a:p>
            <a:pPr lvl="1"/>
            <a:r>
              <a:rPr lang="en-US" dirty="0"/>
              <a:t>Quick to run (start to finish)</a:t>
            </a:r>
          </a:p>
          <a:p>
            <a:pPr lvl="2"/>
            <a:r>
              <a:rPr lang="en-US" dirty="0"/>
              <a:t>Easy to kick </a:t>
            </a:r>
            <a:r>
              <a:rPr lang="en-US" dirty="0" smtClean="0"/>
              <a:t>off, run often by each developer</a:t>
            </a:r>
          </a:p>
          <a:p>
            <a:pPr lvl="1"/>
            <a:r>
              <a:rPr lang="en-US" dirty="0" smtClean="0"/>
              <a:t>Quick to write or understand</a:t>
            </a:r>
          </a:p>
          <a:p>
            <a:pPr lvl="1"/>
            <a:r>
              <a:rPr lang="en-US" dirty="0" smtClean="0"/>
              <a:t>Other test types are run less often</a:t>
            </a:r>
          </a:p>
          <a:p>
            <a:pPr lvl="2"/>
            <a:r>
              <a:rPr lang="en-US" dirty="0" err="1" smtClean="0"/>
              <a:t>Eg</a:t>
            </a:r>
            <a:r>
              <a:rPr lang="en-US" dirty="0" smtClean="0"/>
              <a:t>. Prior to </a:t>
            </a:r>
            <a:r>
              <a:rPr lang="en-US" dirty="0" err="1" smtClean="0"/>
              <a:t>checkin</a:t>
            </a:r>
            <a:r>
              <a:rPr lang="en-US" dirty="0" smtClean="0"/>
              <a:t>, on CI server, on deployment</a:t>
            </a:r>
          </a:p>
          <a:p>
            <a:pPr lvl="2"/>
            <a:endParaRPr lang="en-US" dirty="0" smtClean="0"/>
          </a:p>
          <a:p>
            <a:r>
              <a:rPr lang="en-US" dirty="0"/>
              <a:t>Independent</a:t>
            </a:r>
          </a:p>
          <a:p>
            <a:pPr lvl="1"/>
            <a:r>
              <a:rPr lang="en-US" dirty="0" smtClean="0"/>
              <a:t>If </a:t>
            </a:r>
            <a:r>
              <a:rPr lang="en-US" dirty="0"/>
              <a:t>a test breaks, it’s clear what is </a:t>
            </a:r>
            <a:r>
              <a:rPr lang="en-US" dirty="0" smtClean="0"/>
              <a:t>broken</a:t>
            </a:r>
            <a:endParaRPr lang="en-US" dirty="0"/>
          </a:p>
          <a:p>
            <a:pPr lvl="1"/>
            <a:r>
              <a:rPr lang="en-US" dirty="0"/>
              <a:t>A Unit Test suite should not be “fragile”</a:t>
            </a:r>
          </a:p>
          <a:p>
            <a:pPr lvl="2"/>
            <a:r>
              <a:rPr lang="en-US" dirty="0"/>
              <a:t>If one change breaks multiple tests over multiple classes, they aren’t really “unit” tests</a:t>
            </a:r>
          </a:p>
          <a:p>
            <a:endParaRPr lang="en-US" dirty="0"/>
          </a:p>
        </p:txBody>
      </p:sp>
      <p:sp>
        <p:nvSpPr>
          <p:cNvPr id="3" name="Title 2"/>
          <p:cNvSpPr>
            <a:spLocks noGrp="1"/>
          </p:cNvSpPr>
          <p:nvPr>
            <p:ph type="title"/>
          </p:nvPr>
        </p:nvSpPr>
        <p:spPr/>
        <p:txBody>
          <a:bodyPr/>
          <a:lstStyle/>
          <a:p>
            <a:r>
              <a:rPr lang="en-US" dirty="0" smtClean="0"/>
              <a:t>Properties of a Good Unit Test</a:t>
            </a:r>
            <a:endParaRPr lang="en-US" dirty="0"/>
          </a:p>
        </p:txBody>
      </p:sp>
    </p:spTree>
    <p:extLst>
      <p:ext uri="{BB962C8B-B14F-4D97-AF65-F5344CB8AC3E}">
        <p14:creationId xmlns:p14="http://schemas.microsoft.com/office/powerpoint/2010/main" val="3431322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Code Coverage</a:t>
            </a:r>
          </a:p>
          <a:p>
            <a:pPr lvl="1"/>
            <a:r>
              <a:rPr lang="en-US" dirty="0" smtClean="0"/>
              <a:t>The metric that often gets focus</a:t>
            </a:r>
          </a:p>
          <a:p>
            <a:pPr lvl="2"/>
            <a:r>
              <a:rPr lang="en-US" dirty="0"/>
              <a:t> </a:t>
            </a:r>
            <a:r>
              <a:rPr lang="en-US" dirty="0" smtClean="0"/>
              <a:t>“how much code was exercised while the tests were running” </a:t>
            </a:r>
          </a:p>
          <a:p>
            <a:pPr lvl="1"/>
            <a:r>
              <a:rPr lang="en-US" dirty="0" smtClean="0"/>
              <a:t>Many </a:t>
            </a:r>
            <a:r>
              <a:rPr lang="en-US" dirty="0"/>
              <a:t>theories, ranging from 20-100%</a:t>
            </a:r>
          </a:p>
          <a:p>
            <a:pPr lvl="1"/>
            <a:r>
              <a:rPr lang="en-US" dirty="0" smtClean="0"/>
              <a:t>More </a:t>
            </a:r>
            <a:r>
              <a:rPr lang="en-US" dirty="0"/>
              <a:t>important to write good </a:t>
            </a:r>
            <a:r>
              <a:rPr lang="en-US" dirty="0" smtClean="0"/>
              <a:t>tests</a:t>
            </a:r>
          </a:p>
          <a:p>
            <a:pPr lvl="2"/>
            <a:r>
              <a:rPr lang="en-US" dirty="0" smtClean="0"/>
              <a:t>High coverage does not mean well-tested code</a:t>
            </a:r>
          </a:p>
          <a:p>
            <a:pPr lvl="1"/>
            <a:r>
              <a:rPr lang="en-US" dirty="0" smtClean="0"/>
              <a:t>Unit tests often feel “trivial”</a:t>
            </a:r>
          </a:p>
          <a:p>
            <a:pPr lvl="2"/>
            <a:r>
              <a:rPr lang="en-US" dirty="0" smtClean="0"/>
              <a:t>Not an excuse for skipping tests</a:t>
            </a:r>
          </a:p>
          <a:p>
            <a:pPr lvl="1"/>
            <a:r>
              <a:rPr lang="en-US" dirty="0" smtClean="0"/>
              <a:t>Considerations</a:t>
            </a:r>
          </a:p>
          <a:p>
            <a:pPr lvl="2"/>
            <a:r>
              <a:rPr lang="en-US" dirty="0" smtClean="0"/>
              <a:t>Any logic: </a:t>
            </a:r>
            <a:r>
              <a:rPr lang="en-US" dirty="0" err="1" smtClean="0"/>
              <a:t>eg</a:t>
            </a:r>
            <a:r>
              <a:rPr lang="en-US" dirty="0" smtClean="0"/>
              <a:t> ifs/loop conditions</a:t>
            </a:r>
          </a:p>
          <a:p>
            <a:pPr lvl="2"/>
            <a:r>
              <a:rPr lang="en-US" dirty="0" smtClean="0"/>
              <a:t>State modifications</a:t>
            </a:r>
          </a:p>
          <a:p>
            <a:pPr lvl="2"/>
            <a:r>
              <a:rPr lang="en-US" dirty="0" smtClean="0"/>
              <a:t>Boundary inputs (null, 0, negative numbers, </a:t>
            </a:r>
            <a:r>
              <a:rPr lang="en-US" dirty="0" err="1" smtClean="0"/>
              <a:t>etc</a:t>
            </a:r>
            <a:r>
              <a:rPr lang="en-US" dirty="0" smtClean="0"/>
              <a:t>)</a:t>
            </a:r>
          </a:p>
          <a:p>
            <a:pPr lvl="1"/>
            <a:endParaRPr lang="en-US" dirty="0"/>
          </a:p>
        </p:txBody>
      </p:sp>
      <p:sp>
        <p:nvSpPr>
          <p:cNvPr id="3" name="Title 2"/>
          <p:cNvSpPr>
            <a:spLocks noGrp="1"/>
          </p:cNvSpPr>
          <p:nvPr>
            <p:ph type="title"/>
          </p:nvPr>
        </p:nvSpPr>
        <p:spPr/>
        <p:txBody>
          <a:bodyPr/>
          <a:lstStyle/>
          <a:p>
            <a:r>
              <a:rPr lang="en-US" dirty="0" smtClean="0"/>
              <a:t>Properties of a Good Unit Test</a:t>
            </a:r>
            <a:endParaRPr lang="en-US" dirty="0"/>
          </a:p>
        </p:txBody>
      </p:sp>
    </p:spTree>
    <p:extLst>
      <p:ext uri="{BB962C8B-B14F-4D97-AF65-F5344CB8AC3E}">
        <p14:creationId xmlns:p14="http://schemas.microsoft.com/office/powerpoint/2010/main" val="903435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Finds Problems Early</a:t>
            </a:r>
          </a:p>
          <a:p>
            <a:r>
              <a:rPr lang="en-US" dirty="0" smtClean="0"/>
              <a:t>Easier to Refactor or Modify Code</a:t>
            </a:r>
          </a:p>
          <a:p>
            <a:pPr lvl="1"/>
            <a:r>
              <a:rPr lang="en-US" dirty="0" smtClean="0"/>
              <a:t>Effects of a change are easy to spot</a:t>
            </a:r>
          </a:p>
          <a:p>
            <a:r>
              <a:rPr lang="en-US" dirty="0" smtClean="0"/>
              <a:t>Simplifies Integration</a:t>
            </a:r>
          </a:p>
          <a:p>
            <a:pPr lvl="1"/>
            <a:r>
              <a:rPr lang="en-US" dirty="0" smtClean="0"/>
              <a:t>Each unit is known to work</a:t>
            </a:r>
          </a:p>
          <a:p>
            <a:r>
              <a:rPr lang="en-US" dirty="0" smtClean="0"/>
              <a:t>Documents </a:t>
            </a:r>
            <a:r>
              <a:rPr lang="en-US" dirty="0" err="1" smtClean="0"/>
              <a:t>Behaviour</a:t>
            </a:r>
            <a:endParaRPr lang="en-US" dirty="0" smtClean="0"/>
          </a:p>
          <a:p>
            <a:pPr lvl="1"/>
            <a:r>
              <a:rPr lang="en-US" dirty="0" smtClean="0"/>
              <a:t>If a </a:t>
            </a:r>
            <a:r>
              <a:rPr lang="en-US" dirty="0" err="1" smtClean="0"/>
              <a:t>behaviour</a:t>
            </a:r>
            <a:r>
              <a:rPr lang="en-US" dirty="0" smtClean="0"/>
              <a:t> is desired, it should be tested</a:t>
            </a:r>
          </a:p>
          <a:p>
            <a:r>
              <a:rPr lang="en-US" dirty="0" smtClean="0"/>
              <a:t>Better Code and Code Design</a:t>
            </a:r>
          </a:p>
          <a:p>
            <a:pPr lvl="1"/>
            <a:r>
              <a:rPr lang="en-US" dirty="0"/>
              <a:t>Encourages edge case </a:t>
            </a:r>
            <a:r>
              <a:rPr lang="en-US" dirty="0" smtClean="0"/>
              <a:t>testing (</a:t>
            </a:r>
            <a:r>
              <a:rPr lang="en-US" dirty="0" err="1" smtClean="0"/>
              <a:t>eg</a:t>
            </a:r>
            <a:r>
              <a:rPr lang="en-US" dirty="0" smtClean="0"/>
              <a:t>. null inputs)</a:t>
            </a:r>
            <a:endParaRPr lang="en-US" dirty="0"/>
          </a:p>
          <a:p>
            <a:pPr lvl="1"/>
            <a:r>
              <a:rPr lang="en-US" dirty="0" smtClean="0"/>
              <a:t>Forces modularization</a:t>
            </a:r>
          </a:p>
        </p:txBody>
      </p:sp>
      <p:sp>
        <p:nvSpPr>
          <p:cNvPr id="3" name="Title 2"/>
          <p:cNvSpPr>
            <a:spLocks noGrp="1"/>
          </p:cNvSpPr>
          <p:nvPr>
            <p:ph type="title"/>
          </p:nvPr>
        </p:nvSpPr>
        <p:spPr/>
        <p:txBody>
          <a:bodyPr>
            <a:normAutofit fontScale="90000"/>
          </a:bodyPr>
          <a:lstStyle/>
          <a:p>
            <a:r>
              <a:rPr lang="en-US" dirty="0"/>
              <a:t>Benefits of a Good Unit Test </a:t>
            </a:r>
            <a:r>
              <a:rPr lang="en-US" dirty="0" smtClean="0"/>
              <a:t>Suite</a:t>
            </a:r>
            <a:endParaRPr lang="en-US" dirty="0"/>
          </a:p>
        </p:txBody>
      </p:sp>
    </p:spTree>
    <p:extLst>
      <p:ext uri="{BB962C8B-B14F-4D97-AF65-F5344CB8AC3E}">
        <p14:creationId xmlns:p14="http://schemas.microsoft.com/office/powerpoint/2010/main" val="2799528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53670276"/>
              </p:ext>
            </p:extLst>
          </p:nvPr>
        </p:nvGraphicFramePr>
        <p:xfrm>
          <a:off x="457200" y="1143000"/>
          <a:ext cx="8229600" cy="4968240"/>
        </p:xfrm>
        <a:graphic>
          <a:graphicData uri="http://schemas.openxmlformats.org/drawingml/2006/table">
            <a:tbl>
              <a:tblPr/>
              <a:tblGrid>
                <a:gridCol w="8229600"/>
              </a:tblGrid>
              <a:tr h="4724400">
                <a:tc>
                  <a:txBody>
                    <a:bodyPr/>
                    <a:lstStyle/>
                    <a:p>
                      <a:pPr algn="l" rtl="0" fontAlgn="t"/>
                      <a:r>
                        <a:rPr lang="en-US" sz="1600" b="0" i="0" dirty="0">
                          <a:solidFill>
                            <a:srgbClr val="000000"/>
                          </a:solidFill>
                          <a:effectLst/>
                          <a:latin typeface="Consolas"/>
                        </a:rPr>
                        <a:t>[</a:t>
                      </a:r>
                      <a:r>
                        <a:rPr lang="en-US" sz="1600" b="0" i="0" dirty="0" err="1">
                          <a:solidFill>
                            <a:srgbClr val="000000"/>
                          </a:solidFill>
                          <a:effectLst/>
                          <a:latin typeface="Consolas"/>
                        </a:rPr>
                        <a:t>TestFixture</a:t>
                      </a:r>
                      <a:r>
                        <a:rPr lang="en-US" sz="1600" b="0" i="0" dirty="0" smtClean="0">
                          <a:solidFill>
                            <a:srgbClr val="000000"/>
                          </a:solidFill>
                          <a:effectLst/>
                          <a:latin typeface="Consolas"/>
                        </a:rPr>
                        <a:t>]</a:t>
                      </a:r>
                    </a:p>
                    <a:p>
                      <a:pPr algn="l" rtl="0" fontAlgn="t"/>
                      <a:r>
                        <a:rPr lang="en-US" sz="1600" b="0" i="0" dirty="0" smtClean="0">
                          <a:solidFill>
                            <a:srgbClr val="000000"/>
                          </a:solidFill>
                          <a:effectLst/>
                          <a:latin typeface="Consolas"/>
                        </a:rPr>
                        <a:t>public class </a:t>
                      </a:r>
                      <a:r>
                        <a:rPr lang="en-US" sz="1600" b="0" i="0" dirty="0" err="1" smtClean="0">
                          <a:solidFill>
                            <a:srgbClr val="000000"/>
                          </a:solidFill>
                          <a:effectLst/>
                          <a:latin typeface="Consolas"/>
                        </a:rPr>
                        <a:t>MyClassTest</a:t>
                      </a:r>
                      <a:endParaRPr lang="en-US" sz="1600" b="0" i="0" dirty="0" smtClean="0">
                        <a:solidFill>
                          <a:srgbClr val="000000"/>
                        </a:solidFill>
                        <a:effectLst/>
                        <a:latin typeface="Consolas"/>
                      </a:endParaRPr>
                    </a:p>
                    <a:p>
                      <a:pPr algn="l" rtl="0" fontAlgn="t"/>
                      <a:r>
                        <a:rPr lang="en-US" sz="1600" b="0" i="0" dirty="0" smtClean="0">
                          <a:solidFill>
                            <a:srgbClr val="000000"/>
                          </a:solidFill>
                          <a:effectLst/>
                          <a:latin typeface="Consolas"/>
                        </a:rPr>
                        <a:t>{</a:t>
                      </a:r>
                    </a:p>
                    <a:p>
                      <a:pPr algn="l" rtl="0" fontAlgn="t"/>
                      <a:r>
                        <a:rPr lang="en-US" sz="1600" b="0" i="0" dirty="0" smtClean="0">
                          <a:solidFill>
                            <a:srgbClr val="000000"/>
                          </a:solidFill>
                          <a:effectLst/>
                          <a:latin typeface="Consolas"/>
                        </a:rPr>
                        <a:t>    [</a:t>
                      </a:r>
                      <a:r>
                        <a:rPr lang="en-US" sz="1600" b="0" i="0" dirty="0" err="1" smtClean="0">
                          <a:solidFill>
                            <a:srgbClr val="000000"/>
                          </a:solidFill>
                          <a:effectLst/>
                          <a:latin typeface="Consolas"/>
                        </a:rPr>
                        <a:t>SetUp</a:t>
                      </a:r>
                      <a:r>
                        <a:rPr lang="en-US" sz="1600" b="0" i="0" dirty="0" smtClean="0">
                          <a:solidFill>
                            <a:srgbClr val="000000"/>
                          </a:solidFill>
                          <a:effectLst/>
                          <a:latin typeface="Consolas"/>
                        </a:rPr>
                        <a:t>]</a:t>
                      </a:r>
                    </a:p>
                    <a:p>
                      <a:pPr algn="l" rtl="0" fontAlgn="t"/>
                      <a:r>
                        <a:rPr lang="en-US" sz="1600" b="0" i="0" dirty="0" smtClean="0">
                          <a:solidFill>
                            <a:srgbClr val="000000"/>
                          </a:solidFill>
                          <a:effectLst/>
                          <a:latin typeface="Consolas"/>
                        </a:rPr>
                        <a:t>    public void </a:t>
                      </a:r>
                      <a:r>
                        <a:rPr lang="en-US" sz="1600" b="0" i="0" dirty="0" err="1" smtClean="0">
                          <a:solidFill>
                            <a:srgbClr val="000000"/>
                          </a:solidFill>
                          <a:effectLst/>
                          <a:latin typeface="Consolas"/>
                        </a:rPr>
                        <a:t>OptionalCommonSetupCode</a:t>
                      </a:r>
                      <a:r>
                        <a:rPr lang="en-US" sz="1600" b="0" i="0" dirty="0" smtClean="0">
                          <a:solidFill>
                            <a:srgbClr val="000000"/>
                          </a:solidFill>
                          <a:effectLst/>
                          <a:latin typeface="Consolas"/>
                        </a:rPr>
                        <a:t>() { . . . }</a:t>
                      </a:r>
                    </a:p>
                    <a:p>
                      <a:pPr algn="l" rtl="0" fontAlgn="t"/>
                      <a:endParaRPr lang="en-US" sz="1600" b="0" i="0" dirty="0" smtClean="0">
                        <a:solidFill>
                          <a:srgbClr val="000000"/>
                        </a:solidFill>
                        <a:effectLst/>
                        <a:latin typeface="Consolas"/>
                      </a:endParaRPr>
                    </a:p>
                    <a:p>
                      <a:pPr algn="l" rtl="0" fontAlgn="t"/>
                      <a:r>
                        <a:rPr lang="en-US" sz="1600" b="0" i="0" dirty="0" smtClean="0">
                          <a:solidFill>
                            <a:srgbClr val="000000"/>
                          </a:solidFill>
                          <a:effectLst/>
                          <a:latin typeface="Consolas"/>
                        </a:rPr>
                        <a:t>    [Test]</a:t>
                      </a:r>
                    </a:p>
                    <a:p>
                      <a:pPr algn="l" rtl="0" fontAlgn="t"/>
                      <a:r>
                        <a:rPr lang="en-US" sz="1600" b="0" i="0" dirty="0" smtClean="0">
                          <a:solidFill>
                            <a:srgbClr val="000000"/>
                          </a:solidFill>
                          <a:effectLst/>
                          <a:latin typeface="Consolas"/>
                        </a:rPr>
                        <a:t>    public void </a:t>
                      </a:r>
                      <a:r>
                        <a:rPr lang="en-US" sz="1600" b="0" i="0" dirty="0" err="1" smtClean="0">
                          <a:solidFill>
                            <a:srgbClr val="000000"/>
                          </a:solidFill>
                          <a:effectLst/>
                          <a:latin typeface="Consolas"/>
                        </a:rPr>
                        <a:t>TestMethodDoesSomething</a:t>
                      </a:r>
                      <a:r>
                        <a:rPr lang="en-US" sz="1600" b="0" i="0" dirty="0" smtClean="0">
                          <a:solidFill>
                            <a:srgbClr val="000000"/>
                          </a:solidFill>
                          <a:effectLst/>
                          <a:latin typeface="Consolas"/>
                        </a:rPr>
                        <a:t>()</a:t>
                      </a:r>
                    </a:p>
                    <a:p>
                      <a:pPr algn="l" rtl="0" fontAlgn="t"/>
                      <a:r>
                        <a:rPr lang="en-US" sz="1600" b="0" i="0" dirty="0" smtClean="0">
                          <a:solidFill>
                            <a:srgbClr val="000000"/>
                          </a:solidFill>
                          <a:effectLst/>
                          <a:latin typeface="Consolas"/>
                        </a:rPr>
                        <a:t>    {</a:t>
                      </a:r>
                    </a:p>
                    <a:p>
                      <a:pPr algn="l" rtl="0" fontAlgn="t"/>
                      <a:r>
                        <a:rPr lang="en-US" sz="1600" b="0" i="0" dirty="0" smtClean="0">
                          <a:solidFill>
                            <a:srgbClr val="000000"/>
                          </a:solidFill>
                          <a:effectLst/>
                          <a:latin typeface="Consolas"/>
                        </a:rPr>
                        <a:t>        //</a:t>
                      </a:r>
                      <a:r>
                        <a:rPr lang="en-US" sz="1600" b="0" i="0" dirty="0" smtClean="0">
                          <a:solidFill>
                            <a:srgbClr val="000000"/>
                          </a:solidFill>
                          <a:effectLst/>
                          <a:latin typeface="Consolas"/>
                        </a:rPr>
                        <a:t>Arrange/Given – create class, pass </a:t>
                      </a:r>
                      <a:r>
                        <a:rPr lang="en-US" sz="1600" b="0" i="0" baseline="0" dirty="0" smtClean="0">
                          <a:solidFill>
                            <a:srgbClr val="000000"/>
                          </a:solidFill>
                          <a:effectLst/>
                          <a:latin typeface="Consolas"/>
                        </a:rPr>
                        <a:t>relevant data in</a:t>
                      </a:r>
                      <a:endParaRPr lang="en-US" sz="1600" b="0" i="0" dirty="0" smtClean="0">
                        <a:solidFill>
                          <a:srgbClr val="000000"/>
                        </a:solidFill>
                        <a:effectLst/>
                        <a:latin typeface="Consolas"/>
                      </a:endParaRPr>
                    </a:p>
                    <a:p>
                      <a:pPr algn="l" rtl="0" fontAlgn="t"/>
                      <a:r>
                        <a:rPr lang="en-US" sz="1600" b="0" i="0" dirty="0" smtClean="0">
                          <a:solidFill>
                            <a:srgbClr val="000000"/>
                          </a:solidFill>
                          <a:effectLst/>
                          <a:latin typeface="Consolas"/>
                        </a:rPr>
                        <a:t>        //Act/When – call the method being tested</a:t>
                      </a:r>
                    </a:p>
                    <a:p>
                      <a:pPr algn="l" rtl="0" fontAlgn="t"/>
                      <a:r>
                        <a:rPr lang="en-US" sz="1600" b="0" i="0" dirty="0" smtClean="0">
                          <a:solidFill>
                            <a:srgbClr val="000000"/>
                          </a:solidFill>
                          <a:effectLst/>
                          <a:latin typeface="Consolas"/>
                        </a:rPr>
                        <a:t>        //Assert/Then – check the</a:t>
                      </a:r>
                      <a:r>
                        <a:rPr lang="en-US" sz="1600" b="0" i="0" baseline="0" dirty="0" smtClean="0">
                          <a:solidFill>
                            <a:srgbClr val="000000"/>
                          </a:solidFill>
                          <a:effectLst/>
                          <a:latin typeface="Consolas"/>
                        </a:rPr>
                        <a:t> results</a:t>
                      </a:r>
                      <a:endParaRPr lang="en-US" sz="1600" b="0" i="0" dirty="0" smtClean="0">
                        <a:solidFill>
                          <a:srgbClr val="000000"/>
                        </a:solidFill>
                        <a:effectLst/>
                        <a:latin typeface="Consolas"/>
                      </a:endParaRPr>
                    </a:p>
                    <a:p>
                      <a:pPr algn="l" rtl="0" fontAlgn="t"/>
                      <a:r>
                        <a:rPr lang="en-US" sz="1600" b="0" i="0" dirty="0" smtClean="0">
                          <a:solidFill>
                            <a:srgbClr val="000000"/>
                          </a:solidFill>
                          <a:effectLst/>
                          <a:latin typeface="Consolas"/>
                        </a:rPr>
                        <a:t>    }</a:t>
                      </a:r>
                    </a:p>
                    <a:p>
                      <a:pPr algn="l" rtl="0" fontAlgn="t"/>
                      <a:endParaRPr lang="en-US" sz="1600" b="0" i="0" dirty="0" smtClean="0">
                        <a:solidFill>
                          <a:srgbClr val="000000"/>
                        </a:solidFill>
                        <a:effectLst/>
                        <a:latin typeface="Consolas"/>
                      </a:endParaRPr>
                    </a:p>
                    <a:p>
                      <a:pPr algn="l" rtl="0" fontAlgn="t"/>
                      <a:r>
                        <a:rPr lang="en-US" sz="1600" b="0" i="0" dirty="0" smtClean="0">
                          <a:solidFill>
                            <a:srgbClr val="000000"/>
                          </a:solidFill>
                          <a:effectLst/>
                          <a:latin typeface="Consolas"/>
                        </a:rPr>
                        <a:t>    [Test]</a:t>
                      </a:r>
                    </a:p>
                    <a:p>
                      <a:pPr algn="l" rtl="0" fontAlgn="t"/>
                      <a:r>
                        <a:rPr lang="en-US" sz="1600" b="0" i="0" dirty="0" smtClean="0">
                          <a:solidFill>
                            <a:srgbClr val="000000"/>
                          </a:solidFill>
                          <a:effectLst/>
                          <a:latin typeface="Consolas"/>
                        </a:rPr>
                        <a:t>    public void </a:t>
                      </a:r>
                      <a:r>
                        <a:rPr lang="en-US" sz="1600" b="0" i="0" dirty="0" err="1" smtClean="0">
                          <a:solidFill>
                            <a:srgbClr val="000000"/>
                          </a:solidFill>
                          <a:effectLst/>
                          <a:latin typeface="Consolas"/>
                        </a:rPr>
                        <a:t>TestMethodDoesSomethingElse</a:t>
                      </a:r>
                      <a:r>
                        <a:rPr lang="en-US" sz="1600" b="0" i="0" dirty="0" smtClean="0">
                          <a:solidFill>
                            <a:srgbClr val="000000"/>
                          </a:solidFill>
                          <a:effectLst/>
                          <a:latin typeface="Consolas"/>
                        </a:rPr>
                        <a:t>() {.</a:t>
                      </a:r>
                      <a:r>
                        <a:rPr lang="en-US" sz="1600" b="0" i="0" baseline="0" dirty="0" smtClean="0">
                          <a:solidFill>
                            <a:srgbClr val="000000"/>
                          </a:solidFill>
                          <a:effectLst/>
                          <a:latin typeface="Consolas"/>
                        </a:rPr>
                        <a:t> . .}</a:t>
                      </a:r>
                      <a:endParaRPr lang="en-US" sz="1600" b="0" i="0" dirty="0" smtClean="0">
                        <a:solidFill>
                          <a:srgbClr val="000000"/>
                        </a:solidFill>
                        <a:effectLst/>
                        <a:latin typeface="Consolas"/>
                      </a:endParaRPr>
                    </a:p>
                    <a:p>
                      <a:pPr algn="l" rtl="0" fontAlgn="t"/>
                      <a:endParaRPr lang="en-US" sz="1600" b="0" i="0" dirty="0" smtClean="0">
                        <a:solidFill>
                          <a:srgbClr val="000000"/>
                        </a:solidFill>
                        <a:effectLst/>
                        <a:latin typeface="Consolas"/>
                      </a:endParaRPr>
                    </a:p>
                    <a:p>
                      <a:pPr algn="l" rtl="0" fontAlgn="t"/>
                      <a:r>
                        <a:rPr lang="en-US" sz="1600" b="0" i="0" dirty="0" smtClean="0">
                          <a:solidFill>
                            <a:srgbClr val="000000"/>
                          </a:solidFill>
                          <a:effectLst/>
                          <a:latin typeface="Consolas"/>
                        </a:rPr>
                        <a:t>    [</a:t>
                      </a:r>
                      <a:r>
                        <a:rPr lang="en-US" sz="1600" b="0" i="0" dirty="0" err="1" smtClean="0">
                          <a:solidFill>
                            <a:srgbClr val="000000"/>
                          </a:solidFill>
                          <a:effectLst/>
                          <a:latin typeface="Consolas"/>
                        </a:rPr>
                        <a:t>TearDown</a:t>
                      </a:r>
                      <a:r>
                        <a:rPr lang="en-US" sz="1600" b="0" i="0" dirty="0" smtClean="0">
                          <a:solidFill>
                            <a:srgbClr val="000000"/>
                          </a:solidFill>
                          <a:effectLst/>
                          <a:latin typeface="Consolas"/>
                        </a:rPr>
                        <a:t>]</a:t>
                      </a:r>
                    </a:p>
                    <a:p>
                      <a:pPr algn="l" rtl="0" fontAlgn="t"/>
                      <a:r>
                        <a:rPr lang="en-US" sz="1600" b="0" i="0" dirty="0" smtClean="0">
                          <a:solidFill>
                            <a:srgbClr val="000000"/>
                          </a:solidFill>
                          <a:effectLst/>
                          <a:latin typeface="Consolas"/>
                        </a:rPr>
                        <a:t>    public void </a:t>
                      </a:r>
                      <a:r>
                        <a:rPr lang="en-US" sz="1600" b="0" i="0" dirty="0" err="1" smtClean="0">
                          <a:solidFill>
                            <a:srgbClr val="000000"/>
                          </a:solidFill>
                          <a:effectLst/>
                          <a:latin typeface="Consolas"/>
                        </a:rPr>
                        <a:t>OptionalCommonTearDownCode</a:t>
                      </a:r>
                      <a:r>
                        <a:rPr lang="en-US" sz="1600" b="0" i="0" dirty="0" smtClean="0">
                          <a:solidFill>
                            <a:srgbClr val="000000"/>
                          </a:solidFill>
                          <a:effectLst/>
                          <a:latin typeface="Consolas"/>
                        </a:rPr>
                        <a:t>() { . . . }</a:t>
                      </a:r>
                    </a:p>
                    <a:p>
                      <a:pPr algn="l" rtl="0" fontAlgn="t"/>
                      <a:r>
                        <a:rPr lang="en-US" sz="1600" b="0" i="0" dirty="0" smtClean="0">
                          <a:solidFill>
                            <a:srgbClr val="000000"/>
                          </a:solidFill>
                          <a:effectLst/>
                          <a:latin typeface="Consolas"/>
                        </a:rPr>
                        <a:t>}</a:t>
                      </a:r>
                      <a:endParaRPr lang="en-US" sz="1600" b="0" i="0" dirty="0" smtClean="0">
                        <a:solidFill>
                          <a:srgbClr val="000000"/>
                        </a:solidFill>
                        <a:effectLst/>
                        <a:latin typeface="Consolas"/>
                      </a:endParaRPr>
                    </a:p>
                  </a:txBody>
                  <a:tcPr>
                    <a:lnL>
                      <a:noFill/>
                    </a:lnL>
                    <a:lnR>
                      <a:noFill/>
                    </a:lnR>
                    <a:lnT>
                      <a:noFill/>
                    </a:lnT>
                    <a:lnB>
                      <a:noFill/>
                    </a:lnB>
                  </a:tcPr>
                </a:tc>
              </a:tr>
            </a:tbl>
          </a:graphicData>
        </a:graphic>
      </p:graphicFrame>
      <p:sp>
        <p:nvSpPr>
          <p:cNvPr id="3" name="Title 2"/>
          <p:cNvSpPr>
            <a:spLocks noGrp="1"/>
          </p:cNvSpPr>
          <p:nvPr>
            <p:ph type="title"/>
          </p:nvPr>
        </p:nvSpPr>
        <p:spPr/>
        <p:txBody>
          <a:bodyPr/>
          <a:lstStyle/>
          <a:p>
            <a:r>
              <a:rPr lang="en-US" dirty="0" smtClean="0"/>
              <a:t>Structure</a:t>
            </a:r>
            <a:endParaRPr lang="en-US" dirty="0"/>
          </a:p>
        </p:txBody>
      </p:sp>
    </p:spTree>
    <p:extLst>
      <p:ext uri="{BB962C8B-B14F-4D97-AF65-F5344CB8AC3E}">
        <p14:creationId xmlns:p14="http://schemas.microsoft.com/office/powerpoint/2010/main" val="10717498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3768</TotalTime>
  <Words>1016</Words>
  <Application>Microsoft Office PowerPoint</Application>
  <PresentationFormat>On-screen Show (4:3)</PresentationFormat>
  <Paragraphs>167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Basic Unit Testing</vt:lpstr>
      <vt:lpstr>Outline</vt:lpstr>
      <vt:lpstr>Definition</vt:lpstr>
      <vt:lpstr>Definition</vt:lpstr>
      <vt:lpstr>Properties of a Good Unit Test</vt:lpstr>
      <vt:lpstr>Properties of a Good Unit Test</vt:lpstr>
      <vt:lpstr>Properties of a Good Unit Test</vt:lpstr>
      <vt:lpstr>Benefits of a Good Unit Test Suite</vt:lpstr>
      <vt:lpstr>Structure</vt:lpstr>
      <vt:lpstr>Basic Syntax</vt:lpstr>
      <vt:lpstr>Basic Syntax</vt:lpstr>
      <vt:lpstr>Basic Syntax</vt:lpstr>
      <vt:lpstr>Summary/Questions</vt:lpstr>
      <vt:lpstr>Exercises</vt:lpstr>
      <vt:lpstr>Exercise #1</vt:lpstr>
      <vt:lpstr>Exercise #2</vt:lpstr>
      <vt:lpstr>Exercise #3</vt:lpstr>
      <vt:lpstr>Exercise #4</vt:lpstr>
      <vt:lpstr>Exercise #5</vt:lpstr>
    </vt:vector>
  </TitlesOfParts>
  <Company>Varian Medical Systems Int.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Unit Testing</dc:title>
  <dc:creator>Rod DeWit</dc:creator>
  <cp:lastModifiedBy>Rod DeWit</cp:lastModifiedBy>
  <cp:revision>51</cp:revision>
  <dcterms:created xsi:type="dcterms:W3CDTF">2016-04-26T00:01:10Z</dcterms:created>
  <dcterms:modified xsi:type="dcterms:W3CDTF">2016-04-28T14:49:49Z</dcterms:modified>
</cp:coreProperties>
</file>