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7" r:id="rId9"/>
    <p:sldId id="266"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7"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D121D-D844-48B0-B416-A0B71F2A7F62}" type="datetimeFigureOut">
              <a:rPr lang="en-US" smtClean="0"/>
              <a:t>12/19/2017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9144B-C26F-492B-AD01-926EC763762D}" type="slidenum">
              <a:rPr lang="en-US" smtClean="0"/>
              <a:t>‹#›</a:t>
            </a:fld>
            <a:endParaRPr lang="en-US"/>
          </a:p>
        </p:txBody>
      </p:sp>
    </p:spTree>
    <p:extLst>
      <p:ext uri="{BB962C8B-B14F-4D97-AF65-F5344CB8AC3E}">
        <p14:creationId xmlns:p14="http://schemas.microsoft.com/office/powerpoint/2010/main" val="241131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03AE-A810-45B0-8C23-29753DA44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B5CA1-BD40-4F6B-B704-DD21E2CAC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017DD-57DA-43EB-9812-EAE20EC3AE44}"/>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5" name="Footer Placeholder 4">
            <a:extLst>
              <a:ext uri="{FF2B5EF4-FFF2-40B4-BE49-F238E27FC236}">
                <a16:creationId xmlns:a16="http://schemas.microsoft.com/office/drawing/2014/main" id="{F4EEEC40-90E7-4480-BAC1-43685CD5B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16EA-9097-4B63-BF57-451FBA61D363}"/>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266567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7D13-CD5B-4049-8B5B-B43F819E32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C4AABA-BBF8-41DB-A43A-11272C8B01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9950F-CF58-4BB9-9E73-D04E20F695A6}"/>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5" name="Footer Placeholder 4">
            <a:extLst>
              <a:ext uri="{FF2B5EF4-FFF2-40B4-BE49-F238E27FC236}">
                <a16:creationId xmlns:a16="http://schemas.microsoft.com/office/drawing/2014/main" id="{2E35585D-8A16-4F65-BEB3-2A0AA8313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59C39-B02C-43C5-BE74-6875EF938C61}"/>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29590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5B856-FC47-41F9-B0E9-69236DF84E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FFBBF-5E09-4343-B88E-387AAD2430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8C35F-CA82-45C5-AF8A-3E58CFE51BFA}"/>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5" name="Footer Placeholder 4">
            <a:extLst>
              <a:ext uri="{FF2B5EF4-FFF2-40B4-BE49-F238E27FC236}">
                <a16:creationId xmlns:a16="http://schemas.microsoft.com/office/drawing/2014/main" id="{AEFBD144-9B43-4A5E-BB1C-5D00227FF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23092-5162-472D-BCC9-6450303EC09F}"/>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263522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1808-EB50-4597-A807-8908C1BC6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A0672-93C5-4B97-9CDC-61F767BA8C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C9236-E520-4881-9EE6-33EFEC85B432}"/>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5" name="Footer Placeholder 4">
            <a:extLst>
              <a:ext uri="{FF2B5EF4-FFF2-40B4-BE49-F238E27FC236}">
                <a16:creationId xmlns:a16="http://schemas.microsoft.com/office/drawing/2014/main" id="{85D3C7B9-B40C-4D1E-93FC-F3CDD1417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6EF51-8AA8-4E2F-99E9-3E60394B36A4}"/>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222100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7306-8B75-4C4B-8C53-F20C492E1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36EA16-BAAB-4081-BF3D-684A85FEF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E37A7B-8A59-4CCE-990D-9C4E4EFF6E5C}"/>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5" name="Footer Placeholder 4">
            <a:extLst>
              <a:ext uri="{FF2B5EF4-FFF2-40B4-BE49-F238E27FC236}">
                <a16:creationId xmlns:a16="http://schemas.microsoft.com/office/drawing/2014/main" id="{1E80BB31-8EF4-465D-8423-6AD2AD56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2891B-14A0-4C91-B5E6-15B6AC75FA7B}"/>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85205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B137-389E-4329-BF2E-38C328491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EFFFA-3839-4BC8-ADA7-79966642E7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22A67-7E87-45B9-A4C1-C9A0A3E3C5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77CC4A-A8ED-43C6-9434-DF302210A63C}"/>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6" name="Footer Placeholder 5">
            <a:extLst>
              <a:ext uri="{FF2B5EF4-FFF2-40B4-BE49-F238E27FC236}">
                <a16:creationId xmlns:a16="http://schemas.microsoft.com/office/drawing/2014/main" id="{F2C9F25F-3276-44A4-B871-E46938A28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E0EE9-92B0-4D5D-9864-9CB8689AC8A9}"/>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368624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8CCC-DD03-48E8-B0C4-8F4374915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858242-9E1E-47BB-B707-1F96F2C61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F77593-1CD5-4D01-ADEF-DCC97F25FB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FBA1A-C87E-4FF8-AF4E-619225EA9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C541A3-5247-4FFA-B7B4-2043882884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3DFC76-68CD-44B4-8E87-41B513EB6E73}"/>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8" name="Footer Placeholder 7">
            <a:extLst>
              <a:ext uri="{FF2B5EF4-FFF2-40B4-BE49-F238E27FC236}">
                <a16:creationId xmlns:a16="http://schemas.microsoft.com/office/drawing/2014/main" id="{3ED5B04A-9E37-4247-B3B8-E7CCF622B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DCA75-BA9C-492D-9BAC-F40D971469F4}"/>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68944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EB8E-5509-4753-83F8-D2D701F6F4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C153AC-53FE-4338-8C53-D9964A281A5B}"/>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4" name="Footer Placeholder 3">
            <a:extLst>
              <a:ext uri="{FF2B5EF4-FFF2-40B4-BE49-F238E27FC236}">
                <a16:creationId xmlns:a16="http://schemas.microsoft.com/office/drawing/2014/main" id="{95A2429D-99EC-4190-B0C5-FCF2E00AE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83C4F-D1B7-4E5D-A486-6CA9A0F02B25}"/>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171132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06F27-9AA3-46A8-90F2-70EEF853693B}"/>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3" name="Footer Placeholder 2">
            <a:extLst>
              <a:ext uri="{FF2B5EF4-FFF2-40B4-BE49-F238E27FC236}">
                <a16:creationId xmlns:a16="http://schemas.microsoft.com/office/drawing/2014/main" id="{2BD48358-5F6F-49B4-8442-6BC58C81C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74B226-90ED-403A-A68C-B7DDD0275BD7}"/>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161622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4D32-4F86-489D-9109-EFFD19745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B1ECA-86C4-4AF0-A881-033AB9800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016C2-1D5E-461C-8198-891300789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C755DB-A69B-409C-BF7A-21C0A93A27E0}"/>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6" name="Footer Placeholder 5">
            <a:extLst>
              <a:ext uri="{FF2B5EF4-FFF2-40B4-BE49-F238E27FC236}">
                <a16:creationId xmlns:a16="http://schemas.microsoft.com/office/drawing/2014/main" id="{CBD47DC6-A69F-44EE-8BAB-0181CD0A1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E8E4F-8740-4E1E-B24D-E7C6FF5B3156}"/>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162118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A85E-2189-4E5F-9448-2DD1D6699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BEF34-7BA6-4E87-BC12-4D11BF9EA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1ED91-F11D-4432-9452-86276DBE1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D0AED1-B195-44B9-BE3D-347C1043E110}"/>
              </a:ext>
            </a:extLst>
          </p:cNvPr>
          <p:cNvSpPr>
            <a:spLocks noGrp="1"/>
          </p:cNvSpPr>
          <p:nvPr>
            <p:ph type="dt" sz="half" idx="10"/>
          </p:nvPr>
        </p:nvSpPr>
        <p:spPr/>
        <p:txBody>
          <a:bodyPr/>
          <a:lstStyle/>
          <a:p>
            <a:fld id="{6EC8915E-5650-4686-A369-CAAF087963CB}" type="datetimeFigureOut">
              <a:rPr lang="en-US" smtClean="0"/>
              <a:t>12/19/2017</a:t>
            </a:fld>
            <a:endParaRPr lang="en-US"/>
          </a:p>
        </p:txBody>
      </p:sp>
      <p:sp>
        <p:nvSpPr>
          <p:cNvPr id="6" name="Footer Placeholder 5">
            <a:extLst>
              <a:ext uri="{FF2B5EF4-FFF2-40B4-BE49-F238E27FC236}">
                <a16:creationId xmlns:a16="http://schemas.microsoft.com/office/drawing/2014/main" id="{3DA09900-BFF6-46AE-8165-07C1F1102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B1E85-8AB4-4779-BE44-338011F0DF34}"/>
              </a:ext>
            </a:extLst>
          </p:cNvPr>
          <p:cNvSpPr>
            <a:spLocks noGrp="1"/>
          </p:cNvSpPr>
          <p:nvPr>
            <p:ph type="sldNum" sz="quarter" idx="12"/>
          </p:nvPr>
        </p:nvSpPr>
        <p:spPr/>
        <p:txBody>
          <a:bodyPr/>
          <a:lstStyle/>
          <a:p>
            <a:fld id="{DAA884B8-33BE-4C43-AC42-8A78CABD3F7C}" type="slidenum">
              <a:rPr lang="en-US" smtClean="0"/>
              <a:t>‹#›</a:t>
            </a:fld>
            <a:endParaRPr lang="en-US"/>
          </a:p>
        </p:txBody>
      </p:sp>
    </p:spTree>
    <p:extLst>
      <p:ext uri="{BB962C8B-B14F-4D97-AF65-F5344CB8AC3E}">
        <p14:creationId xmlns:p14="http://schemas.microsoft.com/office/powerpoint/2010/main" val="316501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8E75B-CD8A-4436-B150-0385EFCD0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6C563F-57C3-4F5E-9C7A-384441914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0E875-09C2-4CB4-B0EB-A077DDF73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8915E-5650-4686-A369-CAAF087963CB}" type="datetimeFigureOut">
              <a:rPr lang="en-US" smtClean="0"/>
              <a:t>12/19/2017</a:t>
            </a:fld>
            <a:endParaRPr lang="en-US"/>
          </a:p>
        </p:txBody>
      </p:sp>
      <p:sp>
        <p:nvSpPr>
          <p:cNvPr id="5" name="Footer Placeholder 4">
            <a:extLst>
              <a:ext uri="{FF2B5EF4-FFF2-40B4-BE49-F238E27FC236}">
                <a16:creationId xmlns:a16="http://schemas.microsoft.com/office/drawing/2014/main" id="{CFBED407-3941-4181-9221-4A9064072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362E60-FB1C-4C38-800F-F6BE45111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884B8-33BE-4C43-AC42-8A78CABD3F7C}" type="slidenum">
              <a:rPr lang="en-US" smtClean="0"/>
              <a:t>‹#›</a:t>
            </a:fld>
            <a:endParaRPr lang="en-US"/>
          </a:p>
        </p:txBody>
      </p:sp>
    </p:spTree>
    <p:extLst>
      <p:ext uri="{BB962C8B-B14F-4D97-AF65-F5344CB8AC3E}">
        <p14:creationId xmlns:p14="http://schemas.microsoft.com/office/powerpoint/2010/main" val="1274362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3636BB1-AED8-4FFF-A8AC-D59A815D46E1}"/>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Oxford Parkinson's Disease Telemonitoring Dataset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582C39C6-A458-48CF-B94A-55F3BCAF1224}"/>
              </a:ext>
            </a:extLst>
          </p:cNvPr>
          <p:cNvSpPr>
            <a:spLocks noGrp="1"/>
          </p:cNvSpPr>
          <p:nvPr>
            <p:ph idx="1"/>
          </p:nvPr>
        </p:nvSpPr>
        <p:spPr/>
        <p:txBody>
          <a:bodyPr>
            <a:normAutofit fontScale="85000" lnSpcReduction="10000"/>
          </a:bodyPr>
          <a:lstStyle/>
          <a:p>
            <a:r>
              <a:rPr lang="en-US" dirty="0"/>
              <a:t>The dataset was created by Athanasios </a:t>
            </a:r>
            <a:r>
              <a:rPr lang="en-US" dirty="0" err="1"/>
              <a:t>Tsanas</a:t>
            </a:r>
            <a:r>
              <a:rPr lang="en-US" dirty="0"/>
              <a:t> and Max Little of the University of Oxford, in collaboration with 10 medical centers in the US and Intel Corporation who developed the telemonitoring device to record speech signals. The original study used a range of linear and nonlinear regression methods to predict the clinician's Parkinson's disease symptom score on the UPDRS scale.</a:t>
            </a:r>
          </a:p>
          <a:p>
            <a:r>
              <a:rPr lang="en-US" dirty="0"/>
              <a:t>This dataset is composed of a range of biomedical voice measurements from 42 people with early-stage Parkinson's disease recruited to a six-month trial of a telemonitoring device for remote symptom progression monitoring. The recordings were automatically captured in the patient's homes.</a:t>
            </a:r>
          </a:p>
          <a:p>
            <a:r>
              <a:rPr lang="en-US" dirty="0"/>
              <a:t>The rows of the dataset contain an instance corresponding to one voice recording. There are around 200 recordings per patient.</a:t>
            </a:r>
          </a:p>
          <a:p>
            <a:r>
              <a:rPr lang="en-US" dirty="0"/>
              <a:t>R­</a:t>
            </a:r>
            <a:r>
              <a:rPr lang="en-US" baseline="30000" dirty="0"/>
              <a:t>2</a:t>
            </a:r>
            <a:r>
              <a:rPr lang="en-US" dirty="0"/>
              <a:t>=0.18; n=5875; p=19</a:t>
            </a:r>
          </a:p>
          <a:p>
            <a:endParaRPr lang="en-US" dirty="0"/>
          </a:p>
        </p:txBody>
      </p:sp>
    </p:spTree>
    <p:extLst>
      <p:ext uri="{BB962C8B-B14F-4D97-AF65-F5344CB8AC3E}">
        <p14:creationId xmlns:p14="http://schemas.microsoft.com/office/powerpoint/2010/main" val="373384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E7D539-A40D-458F-8F91-5DAC61B18A3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4354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A9687A-43E2-40E8-8C95-F2F1EF0A9783}"/>
              </a:ext>
            </a:extLst>
          </p:cNvPr>
          <p:cNvSpPr/>
          <p:nvPr/>
        </p:nvSpPr>
        <p:spPr>
          <a:xfrm>
            <a:off x="3592285" y="2698207"/>
            <a:ext cx="6096000" cy="1785104"/>
          </a:xfrm>
          <a:prstGeom prst="rect">
            <a:avLst/>
          </a:prstGeom>
        </p:spPr>
        <p:txBody>
          <a:bodyPr>
            <a:spAutoFit/>
          </a:bodyPr>
          <a:lstStyle/>
          <a:p>
            <a:r>
              <a:rPr lang="en-US" sz="2200" dirty="0"/>
              <a:t> </a:t>
            </a:r>
            <a:r>
              <a:rPr lang="en-US" sz="2200" dirty="0" err="1"/>
              <a:t>tLL</a:t>
            </a:r>
            <a:r>
              <a:rPr lang="en-US" sz="2200" dirty="0"/>
              <a:t> = </a:t>
            </a:r>
            <a:r>
              <a:rPr lang="en-US" sz="2200" dirty="0" err="1"/>
              <a:t>lasso.mod$nulldev</a:t>
            </a:r>
            <a:r>
              <a:rPr lang="en-US" sz="2200" dirty="0"/>
              <a:t> - deviance(lasso.mod)</a:t>
            </a:r>
          </a:p>
          <a:p>
            <a:r>
              <a:rPr lang="en-US" sz="2200" dirty="0"/>
              <a:t>  r = </a:t>
            </a:r>
            <a:r>
              <a:rPr lang="en-US" sz="2200" dirty="0" err="1"/>
              <a:t>lasso.mod$df</a:t>
            </a:r>
            <a:endParaRPr lang="en-US" sz="2200" dirty="0"/>
          </a:p>
          <a:p>
            <a:r>
              <a:rPr lang="en-US" sz="2200" dirty="0"/>
              <a:t>  t = </a:t>
            </a:r>
            <a:r>
              <a:rPr lang="en-US" sz="2200" dirty="0" err="1"/>
              <a:t>lasso.mod$nobs</a:t>
            </a:r>
            <a:endParaRPr lang="en-US" sz="2200" dirty="0"/>
          </a:p>
          <a:p>
            <a:r>
              <a:rPr lang="en-US" sz="2200" dirty="0"/>
              <a:t>  </a:t>
            </a:r>
            <a:r>
              <a:rPr lang="en-US" sz="2200" dirty="0" err="1"/>
              <a:t>AICc</a:t>
            </a:r>
            <a:r>
              <a:rPr lang="en-US" sz="2200" dirty="0"/>
              <a:t> = -tLL+2*r+2*r*(r+1)/(t-r-1)</a:t>
            </a:r>
          </a:p>
          <a:p>
            <a:r>
              <a:rPr lang="en-US" sz="2200" dirty="0"/>
              <a:t>  </a:t>
            </a:r>
            <a:r>
              <a:rPr lang="en-US" sz="2200" dirty="0" err="1"/>
              <a:t>tLL</a:t>
            </a:r>
            <a:r>
              <a:rPr lang="en-US" sz="2200" dirty="0"/>
              <a:t> is twice the </a:t>
            </a:r>
            <a:r>
              <a:rPr lang="en-US" sz="2200"/>
              <a:t>maximized loglikelihood</a:t>
            </a:r>
            <a:endParaRPr lang="en-US" sz="2200" dirty="0"/>
          </a:p>
        </p:txBody>
      </p:sp>
    </p:spTree>
    <p:extLst>
      <p:ext uri="{BB962C8B-B14F-4D97-AF65-F5344CB8AC3E}">
        <p14:creationId xmlns:p14="http://schemas.microsoft.com/office/powerpoint/2010/main" val="237644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65F4-60E4-43E2-A7ED-105B8A8EB12A}"/>
              </a:ext>
            </a:extLst>
          </p:cNvPr>
          <p:cNvSpPr>
            <a:spLocks noGrp="1"/>
          </p:cNvSpPr>
          <p:nvPr>
            <p:ph type="title"/>
          </p:nvPr>
        </p:nvSpPr>
        <p:spPr/>
        <p:txBody>
          <a:bodyPr/>
          <a:lstStyle/>
          <a:p>
            <a:r>
              <a:rPr lang="en-US" dirty="0"/>
              <a:t>Response variable</a:t>
            </a:r>
          </a:p>
        </p:txBody>
      </p:sp>
      <p:pic>
        <p:nvPicPr>
          <p:cNvPr id="4" name="Content Placeholder 3">
            <a:extLst>
              <a:ext uri="{FF2B5EF4-FFF2-40B4-BE49-F238E27FC236}">
                <a16:creationId xmlns:a16="http://schemas.microsoft.com/office/drawing/2014/main" id="{0D6D2BC2-18C1-4BDA-A343-44B1F5EA9614}"/>
              </a:ext>
            </a:extLst>
          </p:cNvPr>
          <p:cNvPicPr>
            <a:picLocks noGrp="1" noChangeAspect="1"/>
          </p:cNvPicPr>
          <p:nvPr>
            <p:ph idx="1"/>
          </p:nvPr>
        </p:nvPicPr>
        <p:blipFill>
          <a:blip r:embed="rId2"/>
          <a:stretch>
            <a:fillRect/>
          </a:stretch>
        </p:blipFill>
        <p:spPr>
          <a:xfrm>
            <a:off x="1923432" y="1825625"/>
            <a:ext cx="8345135" cy="4351338"/>
          </a:xfrm>
          <a:prstGeom prst="rect">
            <a:avLst/>
          </a:prstGeom>
        </p:spPr>
      </p:pic>
    </p:spTree>
    <p:extLst>
      <p:ext uri="{BB962C8B-B14F-4D97-AF65-F5344CB8AC3E}">
        <p14:creationId xmlns:p14="http://schemas.microsoft.com/office/powerpoint/2010/main" val="225619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CD67800-37AC-4E14-89B0-F79DCB3FB86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Content Placeholder 3" descr="A screenshot of a social media post&#10;&#10;Description generated with very high confidence">
            <a:extLst>
              <a:ext uri="{FF2B5EF4-FFF2-40B4-BE49-F238E27FC236}">
                <a16:creationId xmlns:a16="http://schemas.microsoft.com/office/drawing/2014/main" id="{47239063-1A7B-443F-9ECF-4F9C48A6BD49}"/>
              </a:ext>
            </a:extLst>
          </p:cNvPr>
          <p:cNvPicPr>
            <a:picLocks noChangeAspect="1"/>
          </p:cNvPicPr>
          <p:nvPr/>
        </p:nvPicPr>
        <p:blipFill>
          <a:blip r:embed="rId2"/>
          <a:stretch>
            <a:fillRect/>
          </a:stretch>
        </p:blipFill>
        <p:spPr>
          <a:xfrm>
            <a:off x="242529" y="0"/>
            <a:ext cx="3537345" cy="6858000"/>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E83CFB99-A691-4C2D-AC37-BA4372D5D92B}"/>
              </a:ext>
            </a:extLst>
          </p:cNvPr>
          <p:cNvPicPr>
            <a:picLocks noChangeAspect="1"/>
          </p:cNvPicPr>
          <p:nvPr/>
        </p:nvPicPr>
        <p:blipFill>
          <a:blip r:embed="rId3"/>
          <a:stretch>
            <a:fillRect/>
          </a:stretch>
        </p:blipFill>
        <p:spPr>
          <a:xfrm>
            <a:off x="8137281" y="0"/>
            <a:ext cx="3517119" cy="6858000"/>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5CBC7029-C25F-45D6-8BAE-D1B683AD0718}"/>
              </a:ext>
            </a:extLst>
          </p:cNvPr>
          <p:cNvPicPr>
            <a:picLocks noChangeAspect="1"/>
          </p:cNvPicPr>
          <p:nvPr/>
        </p:nvPicPr>
        <p:blipFill>
          <a:blip r:embed="rId4"/>
          <a:stretch>
            <a:fillRect/>
          </a:stretch>
        </p:blipFill>
        <p:spPr>
          <a:xfrm>
            <a:off x="4337440" y="0"/>
            <a:ext cx="3517120" cy="6858000"/>
          </a:xfrm>
          <a:prstGeom prst="rect">
            <a:avLst/>
          </a:prstGeom>
        </p:spPr>
      </p:pic>
      <p:cxnSp>
        <p:nvCxnSpPr>
          <p:cNvPr id="11" name="Straight Connector 10">
            <a:extLst>
              <a:ext uri="{FF2B5EF4-FFF2-40B4-BE49-F238E27FC236}">
                <a16:creationId xmlns:a16="http://schemas.microsoft.com/office/drawing/2014/main" id="{20F1788F-A5AE-4188-8274-F7F2E3833EC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30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CD67800-37AC-4E14-89B0-F79DCB3FB86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E1E6489-4DA0-443D-BA4F-F84E92A06F7C}"/>
              </a:ext>
            </a:extLst>
          </p:cNvPr>
          <p:cNvPicPr>
            <a:picLocks noChangeAspect="1"/>
          </p:cNvPicPr>
          <p:nvPr/>
        </p:nvPicPr>
        <p:blipFill>
          <a:blip r:embed="rId2"/>
          <a:stretch>
            <a:fillRect/>
          </a:stretch>
        </p:blipFill>
        <p:spPr>
          <a:xfrm>
            <a:off x="4310676" y="0"/>
            <a:ext cx="3537345" cy="6858000"/>
          </a:xfrm>
          <a:prstGeom prst="rect">
            <a:avLst/>
          </a:prstGeom>
        </p:spPr>
      </p:pic>
      <p:pic>
        <p:nvPicPr>
          <p:cNvPr id="6" name="Picture 5">
            <a:extLst>
              <a:ext uri="{FF2B5EF4-FFF2-40B4-BE49-F238E27FC236}">
                <a16:creationId xmlns:a16="http://schemas.microsoft.com/office/drawing/2014/main" id="{0556DF62-C124-445C-AD5B-F918DF61C00B}"/>
              </a:ext>
            </a:extLst>
          </p:cNvPr>
          <p:cNvPicPr>
            <a:picLocks noChangeAspect="1"/>
          </p:cNvPicPr>
          <p:nvPr/>
        </p:nvPicPr>
        <p:blipFill>
          <a:blip r:embed="rId3"/>
          <a:stretch>
            <a:fillRect/>
          </a:stretch>
        </p:blipFill>
        <p:spPr>
          <a:xfrm>
            <a:off x="399812" y="1"/>
            <a:ext cx="3517119" cy="6858000"/>
          </a:xfrm>
          <a:prstGeom prst="rect">
            <a:avLst/>
          </a:prstGeom>
        </p:spPr>
      </p:pic>
      <p:pic>
        <p:nvPicPr>
          <p:cNvPr id="9" name="Picture 8">
            <a:extLst>
              <a:ext uri="{FF2B5EF4-FFF2-40B4-BE49-F238E27FC236}">
                <a16:creationId xmlns:a16="http://schemas.microsoft.com/office/drawing/2014/main" id="{03CFD0EC-56AB-4ECC-BAF4-1E1FA1652476}"/>
              </a:ext>
            </a:extLst>
          </p:cNvPr>
          <p:cNvPicPr>
            <a:picLocks noChangeAspect="1"/>
          </p:cNvPicPr>
          <p:nvPr/>
        </p:nvPicPr>
        <p:blipFill>
          <a:blip r:embed="rId4"/>
          <a:stretch>
            <a:fillRect/>
          </a:stretch>
        </p:blipFill>
        <p:spPr>
          <a:xfrm>
            <a:off x="8162336" y="0"/>
            <a:ext cx="3517120" cy="6858000"/>
          </a:xfrm>
          <a:prstGeom prst="rect">
            <a:avLst/>
          </a:prstGeom>
        </p:spPr>
      </p:pic>
      <p:cxnSp>
        <p:nvCxnSpPr>
          <p:cNvPr id="16" name="Straight Connector 15">
            <a:extLst>
              <a:ext uri="{FF2B5EF4-FFF2-40B4-BE49-F238E27FC236}">
                <a16:creationId xmlns:a16="http://schemas.microsoft.com/office/drawing/2014/main" id="{20F1788F-A5AE-4188-8274-F7F2E3833EC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2" name="AutoShape 2" descr="plot_zoom_png?width=616&amp;height=229">
            <a:extLst>
              <a:ext uri="{FF2B5EF4-FFF2-40B4-BE49-F238E27FC236}">
                <a16:creationId xmlns:a16="http://schemas.microsoft.com/office/drawing/2014/main" id="{0361A135-9285-49B2-B4F2-5DB4841CF5BF}"/>
              </a:ext>
            </a:extLst>
          </p:cNvPr>
          <p:cNvSpPr>
            <a:spLocks noChangeAspect="1" noChangeArrowheads="1"/>
          </p:cNvSpPr>
          <p:nvPr/>
        </p:nvSpPr>
        <p:spPr bwMode="auto">
          <a:xfrm>
            <a:off x="5943600" y="3276600"/>
            <a:ext cx="2300990" cy="2300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lot_zoom_png?width=616&amp;height=229">
            <a:extLst>
              <a:ext uri="{FF2B5EF4-FFF2-40B4-BE49-F238E27FC236}">
                <a16:creationId xmlns:a16="http://schemas.microsoft.com/office/drawing/2014/main" id="{609688E5-6598-4988-8C5B-36F9A43AC2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plot_zoom_png?width=616&amp;height=229">
            <a:extLst>
              <a:ext uri="{FF2B5EF4-FFF2-40B4-BE49-F238E27FC236}">
                <a16:creationId xmlns:a16="http://schemas.microsoft.com/office/drawing/2014/main" id="{E3B54A4C-B171-4601-86E1-4482F8C4AC2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193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CD67800-37AC-4E14-89B0-F79DCB3FB86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social media post&#10;&#10;Description generated with very high confidence">
            <a:extLst>
              <a:ext uri="{FF2B5EF4-FFF2-40B4-BE49-F238E27FC236}">
                <a16:creationId xmlns:a16="http://schemas.microsoft.com/office/drawing/2014/main" id="{BD1218C2-FB5B-40DF-A964-B9C4F4F15970}"/>
              </a:ext>
            </a:extLst>
          </p:cNvPr>
          <p:cNvPicPr>
            <a:picLocks noChangeAspect="1"/>
          </p:cNvPicPr>
          <p:nvPr/>
        </p:nvPicPr>
        <p:blipFill>
          <a:blip r:embed="rId2"/>
          <a:stretch>
            <a:fillRect/>
          </a:stretch>
        </p:blipFill>
        <p:spPr>
          <a:xfrm>
            <a:off x="4292160" y="-426721"/>
            <a:ext cx="3537345" cy="9208771"/>
          </a:xfrm>
          <a:prstGeom prst="rect">
            <a:avLst/>
          </a:prstGeom>
        </p:spPr>
      </p:pic>
      <p:pic>
        <p:nvPicPr>
          <p:cNvPr id="2" name="Picture 1" descr="A screenshot of a social media post&#10;&#10;Description generated with very high confidence">
            <a:extLst>
              <a:ext uri="{FF2B5EF4-FFF2-40B4-BE49-F238E27FC236}">
                <a16:creationId xmlns:a16="http://schemas.microsoft.com/office/drawing/2014/main" id="{13CF702B-1055-4407-96AF-B232DE808AE7}"/>
              </a:ext>
            </a:extLst>
          </p:cNvPr>
          <p:cNvPicPr>
            <a:picLocks noChangeAspect="1"/>
          </p:cNvPicPr>
          <p:nvPr/>
        </p:nvPicPr>
        <p:blipFill>
          <a:blip r:embed="rId3"/>
          <a:stretch>
            <a:fillRect/>
          </a:stretch>
        </p:blipFill>
        <p:spPr>
          <a:xfrm>
            <a:off x="484632" y="-106680"/>
            <a:ext cx="3517119" cy="6964680"/>
          </a:xfrm>
          <a:prstGeom prst="rect">
            <a:avLst/>
          </a:prstGeom>
        </p:spPr>
      </p:pic>
      <p:pic>
        <p:nvPicPr>
          <p:cNvPr id="3" name="Picture 2" descr="A screenshot of a social media post&#10;&#10;Description generated with very high confidence">
            <a:extLst>
              <a:ext uri="{FF2B5EF4-FFF2-40B4-BE49-F238E27FC236}">
                <a16:creationId xmlns:a16="http://schemas.microsoft.com/office/drawing/2014/main" id="{C0140F7A-E4CA-4002-913C-00E09B07B75C}"/>
              </a:ext>
            </a:extLst>
          </p:cNvPr>
          <p:cNvPicPr>
            <a:picLocks noChangeAspect="1"/>
          </p:cNvPicPr>
          <p:nvPr/>
        </p:nvPicPr>
        <p:blipFill>
          <a:blip r:embed="rId4"/>
          <a:stretch>
            <a:fillRect/>
          </a:stretch>
        </p:blipFill>
        <p:spPr>
          <a:xfrm>
            <a:off x="8162336" y="-106680"/>
            <a:ext cx="3517120" cy="6964680"/>
          </a:xfrm>
          <a:prstGeom prst="rect">
            <a:avLst/>
          </a:prstGeom>
        </p:spPr>
      </p:pic>
      <p:cxnSp>
        <p:nvCxnSpPr>
          <p:cNvPr id="18" name="Straight Connector 17">
            <a:extLst>
              <a:ext uri="{FF2B5EF4-FFF2-40B4-BE49-F238E27FC236}">
                <a16:creationId xmlns:a16="http://schemas.microsoft.com/office/drawing/2014/main" id="{20F1788F-A5AE-4188-8274-F7F2E3833EC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5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CD67800-37AC-4E14-89B0-F79DCB3FB86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98A7848-3588-4EB9-8524-6D541BBFA9F3}"/>
              </a:ext>
            </a:extLst>
          </p:cNvPr>
          <p:cNvPicPr>
            <a:picLocks noChangeAspect="1"/>
          </p:cNvPicPr>
          <p:nvPr/>
        </p:nvPicPr>
        <p:blipFill>
          <a:blip r:embed="rId2"/>
          <a:stretch>
            <a:fillRect/>
          </a:stretch>
        </p:blipFill>
        <p:spPr>
          <a:xfrm>
            <a:off x="4292160" y="-289560"/>
            <a:ext cx="3537345" cy="9067800"/>
          </a:xfrm>
          <a:prstGeom prst="rect">
            <a:avLst/>
          </a:prstGeom>
        </p:spPr>
      </p:pic>
      <p:pic>
        <p:nvPicPr>
          <p:cNvPr id="2" name="Picture 1" descr="A screenshot of a social media post&#10;&#10;Description generated with very high confidence">
            <a:extLst>
              <a:ext uri="{FF2B5EF4-FFF2-40B4-BE49-F238E27FC236}">
                <a16:creationId xmlns:a16="http://schemas.microsoft.com/office/drawing/2014/main" id="{3B145BC6-6681-4006-9781-2C6F932CBB30}"/>
              </a:ext>
            </a:extLst>
          </p:cNvPr>
          <p:cNvPicPr>
            <a:picLocks noChangeAspect="1"/>
          </p:cNvPicPr>
          <p:nvPr/>
        </p:nvPicPr>
        <p:blipFill>
          <a:blip r:embed="rId3"/>
          <a:stretch>
            <a:fillRect/>
          </a:stretch>
        </p:blipFill>
        <p:spPr>
          <a:xfrm>
            <a:off x="484632" y="0"/>
            <a:ext cx="3517119" cy="6858000"/>
          </a:xfrm>
          <a:prstGeom prst="rect">
            <a:avLst/>
          </a:prstGeom>
        </p:spPr>
      </p:pic>
      <p:pic>
        <p:nvPicPr>
          <p:cNvPr id="3" name="Picture 2" descr="A screenshot of a social media post&#10;&#10;Description generated with very high confidence">
            <a:extLst>
              <a:ext uri="{FF2B5EF4-FFF2-40B4-BE49-F238E27FC236}">
                <a16:creationId xmlns:a16="http://schemas.microsoft.com/office/drawing/2014/main" id="{41ADEAAA-EEDC-438F-BD6F-3113B84A83B9}"/>
              </a:ext>
            </a:extLst>
          </p:cNvPr>
          <p:cNvPicPr>
            <a:picLocks noChangeAspect="1"/>
          </p:cNvPicPr>
          <p:nvPr/>
        </p:nvPicPr>
        <p:blipFill>
          <a:blip r:embed="rId4"/>
          <a:stretch>
            <a:fillRect/>
          </a:stretch>
        </p:blipFill>
        <p:spPr>
          <a:xfrm>
            <a:off x="8162336" y="0"/>
            <a:ext cx="3517120" cy="6858000"/>
          </a:xfrm>
          <a:prstGeom prst="rect">
            <a:avLst/>
          </a:prstGeom>
        </p:spPr>
      </p:pic>
      <p:cxnSp>
        <p:nvCxnSpPr>
          <p:cNvPr id="11" name="Straight Connector 10">
            <a:extLst>
              <a:ext uri="{FF2B5EF4-FFF2-40B4-BE49-F238E27FC236}">
                <a16:creationId xmlns:a16="http://schemas.microsoft.com/office/drawing/2014/main" id="{20F1788F-A5AE-4188-8274-F7F2E3833EC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05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CD67800-37AC-4E14-89B0-F79DCB3FB86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generated with very high confidence">
            <a:extLst>
              <a:ext uri="{FF2B5EF4-FFF2-40B4-BE49-F238E27FC236}">
                <a16:creationId xmlns:a16="http://schemas.microsoft.com/office/drawing/2014/main" id="{417DE90D-26F7-4B94-A6E2-AD68B0E682EC}"/>
              </a:ext>
            </a:extLst>
          </p:cNvPr>
          <p:cNvPicPr>
            <a:picLocks noChangeAspect="1"/>
          </p:cNvPicPr>
          <p:nvPr/>
        </p:nvPicPr>
        <p:blipFill>
          <a:blip r:embed="rId2"/>
          <a:stretch>
            <a:fillRect/>
          </a:stretch>
        </p:blipFill>
        <p:spPr>
          <a:xfrm>
            <a:off x="8190251" y="-1"/>
            <a:ext cx="3537345" cy="6858000"/>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03B8A61F-7399-47F9-B4B8-EAFDD49F11D0}"/>
              </a:ext>
            </a:extLst>
          </p:cNvPr>
          <p:cNvPicPr>
            <a:picLocks noChangeAspect="1"/>
          </p:cNvPicPr>
          <p:nvPr/>
        </p:nvPicPr>
        <p:blipFill>
          <a:blip r:embed="rId3"/>
          <a:stretch>
            <a:fillRect/>
          </a:stretch>
        </p:blipFill>
        <p:spPr>
          <a:xfrm>
            <a:off x="98207" y="-1"/>
            <a:ext cx="4029664" cy="6858000"/>
          </a:xfrm>
          <a:prstGeom prst="rect">
            <a:avLst/>
          </a:prstGeom>
        </p:spPr>
      </p:pic>
      <p:cxnSp>
        <p:nvCxnSpPr>
          <p:cNvPr id="11" name="Straight Connector 10">
            <a:extLst>
              <a:ext uri="{FF2B5EF4-FFF2-40B4-BE49-F238E27FC236}">
                <a16:creationId xmlns:a16="http://schemas.microsoft.com/office/drawing/2014/main" id="{20F1788F-A5AE-4188-8274-F7F2E3833EC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F3E872A-C6D4-4FC2-AA25-8BB25C992EA4}"/>
              </a:ext>
            </a:extLst>
          </p:cNvPr>
          <p:cNvPicPr>
            <a:picLocks noChangeAspect="1"/>
          </p:cNvPicPr>
          <p:nvPr/>
        </p:nvPicPr>
        <p:blipFill>
          <a:blip r:embed="rId4"/>
          <a:stretch>
            <a:fillRect/>
          </a:stretch>
        </p:blipFill>
        <p:spPr>
          <a:xfrm>
            <a:off x="4359931" y="-2"/>
            <a:ext cx="3441660" cy="6857999"/>
          </a:xfrm>
          <a:prstGeom prst="rect">
            <a:avLst/>
          </a:prstGeom>
        </p:spPr>
      </p:pic>
    </p:spTree>
    <p:extLst>
      <p:ext uri="{BB962C8B-B14F-4D97-AF65-F5344CB8AC3E}">
        <p14:creationId xmlns:p14="http://schemas.microsoft.com/office/powerpoint/2010/main" val="13180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7B9A06-62F2-4504-8ADA-913CC055792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601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D49298-30B1-4DC7-BAB6-62CC08315E7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07526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3470</TotalTime>
  <Words>204</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Calibri</vt:lpstr>
      <vt:lpstr>Calibri Light</vt:lpstr>
      <vt:lpstr>Office Theme</vt:lpstr>
      <vt:lpstr>Oxford Parkinson's Disease Telemonitoring Dataset </vt:lpstr>
      <vt:lpstr>Response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 Parkinson's Disease Telemonitoring Dataset</dc:title>
  <dc:creator>BORIS.KRANT1@baruchmail.cuny.edu</dc:creator>
  <cp:lastModifiedBy>BORIS.KRANT1@baruchmail.cuny.edu</cp:lastModifiedBy>
  <cp:revision>32</cp:revision>
  <dcterms:created xsi:type="dcterms:W3CDTF">2017-12-08T17:26:27Z</dcterms:created>
  <dcterms:modified xsi:type="dcterms:W3CDTF">2017-12-19T20:56:04Z</dcterms:modified>
</cp:coreProperties>
</file>