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6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377BE-1F12-4066-8FEC-9A25D568C80B}" v="530" dt="2023-04-26T07:27:27.145"/>
    <p1510:client id="{9473C383-5BBB-1A0B-DDF3-7E1DB2C1D0DD}" v="157" dt="2023-04-25T11:19:42.263"/>
    <p1510:client id="{AC5B1696-96FF-9815-1A87-C45562B1F9AD}" v="5" dt="2023-04-26T05:03:0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BED2B-DE05-4A80-BA74-9CE376A78D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93BC7-AB9E-4215-971A-34E47A569C3E}">
      <dgm:prSet/>
      <dgm:spPr/>
      <dgm:t>
        <a:bodyPr/>
        <a:lstStyle/>
        <a:p>
          <a:r>
            <a:rPr lang="en-US"/>
            <a:t>It is the process of creating both the front end and the back end of a web application.</a:t>
          </a:r>
        </a:p>
      </dgm:t>
    </dgm:pt>
    <dgm:pt modelId="{4F55CB7B-EA82-4243-BDE6-D881BC5CA12E}" type="parTrans" cxnId="{CD337914-A85A-459E-B281-108626EEE6CA}">
      <dgm:prSet/>
      <dgm:spPr/>
      <dgm:t>
        <a:bodyPr/>
        <a:lstStyle/>
        <a:p>
          <a:endParaRPr lang="en-US"/>
        </a:p>
      </dgm:t>
    </dgm:pt>
    <dgm:pt modelId="{54C4319A-8DA8-4CD2-B1A1-08925B4602E3}" type="sibTrans" cxnId="{CD337914-A85A-459E-B281-108626EEE6CA}">
      <dgm:prSet/>
      <dgm:spPr/>
      <dgm:t>
        <a:bodyPr/>
        <a:lstStyle/>
        <a:p>
          <a:endParaRPr lang="en-US"/>
        </a:p>
      </dgm:t>
    </dgm:pt>
    <dgm:pt modelId="{3A8BE2B1-BD1E-43A0-8D7C-11A6DC92281E}">
      <dgm:prSet/>
      <dgm:spPr/>
      <dgm:t>
        <a:bodyPr/>
        <a:lstStyle/>
        <a:p>
          <a:r>
            <a:rPr lang="en-US"/>
            <a:t>The front end is the part that the user sees and interacts with, while the back end is the part that handles the data storage and processing. </a:t>
          </a:r>
        </a:p>
      </dgm:t>
    </dgm:pt>
    <dgm:pt modelId="{E1F65EF2-9A5B-4C93-9AC6-9EA00FE31BB4}" type="parTrans" cxnId="{E7957FC3-95CB-40D8-B54D-13F170BECDBC}">
      <dgm:prSet/>
      <dgm:spPr/>
      <dgm:t>
        <a:bodyPr/>
        <a:lstStyle/>
        <a:p>
          <a:endParaRPr lang="en-US"/>
        </a:p>
      </dgm:t>
    </dgm:pt>
    <dgm:pt modelId="{E896E7FA-760A-4D34-A87C-FB6C0171C5B6}" type="sibTrans" cxnId="{E7957FC3-95CB-40D8-B54D-13F170BECDBC}">
      <dgm:prSet/>
      <dgm:spPr/>
      <dgm:t>
        <a:bodyPr/>
        <a:lstStyle/>
        <a:p>
          <a:endParaRPr lang="en-US"/>
        </a:p>
      </dgm:t>
    </dgm:pt>
    <dgm:pt modelId="{CA7BEDBD-9062-46C4-BF22-2CCBD6478412}">
      <dgm:prSet/>
      <dgm:spPr/>
      <dgm:t>
        <a:bodyPr/>
        <a:lstStyle/>
        <a:p>
          <a:r>
            <a:rPr lang="en-US" b="0"/>
            <a:t>Full stack web developers need to master various skills and technologies, such as HTML, CSS, </a:t>
          </a:r>
          <a:r>
            <a:rPr lang="en-US" b="0">
              <a:latin typeface="Calibri Light" panose="020F0302020204030204"/>
            </a:rPr>
            <a:t>JavaScript</a:t>
          </a:r>
          <a:r>
            <a:rPr lang="en-US" b="0"/>
            <a:t>, </a:t>
          </a:r>
          <a:r>
            <a:rPr lang="en-US" b="0">
              <a:latin typeface="Calibri Light" panose="020F0302020204030204"/>
            </a:rPr>
            <a:t>Bootstrap</a:t>
          </a:r>
          <a:r>
            <a:rPr lang="en-US" b="0"/>
            <a:t>, Python, SQL, </a:t>
          </a:r>
          <a:r>
            <a:rPr lang="en-US" b="0">
              <a:latin typeface="Calibri Light" panose="020F0302020204030204"/>
            </a:rPr>
            <a:t>DB</a:t>
          </a:r>
          <a:r>
            <a:rPr lang="en-US" b="0"/>
            <a:t>, </a:t>
          </a:r>
          <a:r>
            <a:rPr lang="en-US" b="0">
              <a:latin typeface="Calibri Light" panose="020F0302020204030204"/>
            </a:rPr>
            <a:t>RESTful</a:t>
          </a:r>
          <a:r>
            <a:rPr lang="en-US" b="0"/>
            <a:t> routes, etc.</a:t>
          </a:r>
        </a:p>
      </dgm:t>
    </dgm:pt>
    <dgm:pt modelId="{E16E8FB4-7BB8-4DAB-89E9-489D853AC57D}" type="parTrans" cxnId="{F39C1A07-951C-4DED-9CD0-BAF6D68C4D8D}">
      <dgm:prSet/>
      <dgm:spPr/>
      <dgm:t>
        <a:bodyPr/>
        <a:lstStyle/>
        <a:p>
          <a:endParaRPr lang="en-US"/>
        </a:p>
      </dgm:t>
    </dgm:pt>
    <dgm:pt modelId="{3222904A-6102-4A4B-8D01-A47E5DAF4A84}" type="sibTrans" cxnId="{F39C1A07-951C-4DED-9CD0-BAF6D68C4D8D}">
      <dgm:prSet/>
      <dgm:spPr/>
      <dgm:t>
        <a:bodyPr/>
        <a:lstStyle/>
        <a:p>
          <a:endParaRPr lang="en-US"/>
        </a:p>
      </dgm:t>
    </dgm:pt>
    <dgm:pt modelId="{BC8AC9BA-8CF5-49A7-9874-C975FBCC3181}" type="pres">
      <dgm:prSet presAssocID="{B27BED2B-DE05-4A80-BA74-9CE376A78D27}" presName="root" presStyleCnt="0">
        <dgm:presLayoutVars>
          <dgm:dir/>
          <dgm:resizeHandles val="exact"/>
        </dgm:presLayoutVars>
      </dgm:prSet>
      <dgm:spPr/>
    </dgm:pt>
    <dgm:pt modelId="{8278996C-DC10-49A1-BD0A-C2B00B966710}" type="pres">
      <dgm:prSet presAssocID="{F8793BC7-AB9E-4215-971A-34E47A569C3E}" presName="compNode" presStyleCnt="0"/>
      <dgm:spPr/>
    </dgm:pt>
    <dgm:pt modelId="{5D4B95DD-4C1A-47BC-B250-7BB933DA81BF}" type="pres">
      <dgm:prSet presAssocID="{F8793BC7-AB9E-4215-971A-34E47A569C3E}" presName="bgRect" presStyleLbl="bgShp" presStyleIdx="0" presStyleCnt="3"/>
      <dgm:spPr/>
    </dgm:pt>
    <dgm:pt modelId="{FC44D42E-ACA2-42A1-A986-E08373485111}" type="pres">
      <dgm:prSet presAssocID="{F8793BC7-AB9E-4215-971A-34E47A569C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5298248-6336-4F54-9299-007FC8E8DAB0}" type="pres">
      <dgm:prSet presAssocID="{F8793BC7-AB9E-4215-971A-34E47A569C3E}" presName="spaceRect" presStyleCnt="0"/>
      <dgm:spPr/>
    </dgm:pt>
    <dgm:pt modelId="{7DCCD2FA-AC90-4052-A35A-32E069A8D00B}" type="pres">
      <dgm:prSet presAssocID="{F8793BC7-AB9E-4215-971A-34E47A569C3E}" presName="parTx" presStyleLbl="revTx" presStyleIdx="0" presStyleCnt="3">
        <dgm:presLayoutVars>
          <dgm:chMax val="0"/>
          <dgm:chPref val="0"/>
        </dgm:presLayoutVars>
      </dgm:prSet>
      <dgm:spPr/>
    </dgm:pt>
    <dgm:pt modelId="{6A6F5F64-9777-4B68-9280-E66ED687CE55}" type="pres">
      <dgm:prSet presAssocID="{54C4319A-8DA8-4CD2-B1A1-08925B4602E3}" presName="sibTrans" presStyleCnt="0"/>
      <dgm:spPr/>
    </dgm:pt>
    <dgm:pt modelId="{FB1C419A-3E97-449E-AD55-F0FCCF67D3E9}" type="pres">
      <dgm:prSet presAssocID="{3A8BE2B1-BD1E-43A0-8D7C-11A6DC92281E}" presName="compNode" presStyleCnt="0"/>
      <dgm:spPr/>
    </dgm:pt>
    <dgm:pt modelId="{5ABAC02F-4840-4AC7-8BDB-DC607E039ABE}" type="pres">
      <dgm:prSet presAssocID="{3A8BE2B1-BD1E-43A0-8D7C-11A6DC92281E}" presName="bgRect" presStyleLbl="bgShp" presStyleIdx="1" presStyleCnt="3"/>
      <dgm:spPr/>
    </dgm:pt>
    <dgm:pt modelId="{F54D2A47-594F-4337-8A35-E88458509644}" type="pres">
      <dgm:prSet presAssocID="{3A8BE2B1-BD1E-43A0-8D7C-11A6DC9228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932D07-46ED-4C72-94F1-6AFF6A8E96B6}" type="pres">
      <dgm:prSet presAssocID="{3A8BE2B1-BD1E-43A0-8D7C-11A6DC92281E}" presName="spaceRect" presStyleCnt="0"/>
      <dgm:spPr/>
    </dgm:pt>
    <dgm:pt modelId="{349AB613-7408-4C50-9195-63BBA805FCF7}" type="pres">
      <dgm:prSet presAssocID="{3A8BE2B1-BD1E-43A0-8D7C-11A6DC92281E}" presName="parTx" presStyleLbl="revTx" presStyleIdx="1" presStyleCnt="3">
        <dgm:presLayoutVars>
          <dgm:chMax val="0"/>
          <dgm:chPref val="0"/>
        </dgm:presLayoutVars>
      </dgm:prSet>
      <dgm:spPr/>
    </dgm:pt>
    <dgm:pt modelId="{3FE2A028-95B1-4B59-A3E1-290E76A326A0}" type="pres">
      <dgm:prSet presAssocID="{E896E7FA-760A-4D34-A87C-FB6C0171C5B6}" presName="sibTrans" presStyleCnt="0"/>
      <dgm:spPr/>
    </dgm:pt>
    <dgm:pt modelId="{8F737D0F-6DDB-4F58-8D48-C4DE5FED7CDF}" type="pres">
      <dgm:prSet presAssocID="{CA7BEDBD-9062-46C4-BF22-2CCBD6478412}" presName="compNode" presStyleCnt="0"/>
      <dgm:spPr/>
    </dgm:pt>
    <dgm:pt modelId="{72D9F599-4B4D-4CD5-9CC6-3D48BD88BA42}" type="pres">
      <dgm:prSet presAssocID="{CA7BEDBD-9062-46C4-BF22-2CCBD6478412}" presName="bgRect" presStyleLbl="bgShp" presStyleIdx="2" presStyleCnt="3"/>
      <dgm:spPr/>
    </dgm:pt>
    <dgm:pt modelId="{20A8BE26-CE52-413B-8A99-75C97A8C0EDD}" type="pres">
      <dgm:prSet presAssocID="{CA7BEDBD-9062-46C4-BF22-2CCBD64784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F8E9622-31A5-403A-8EB1-F1F0FD65C11F}" type="pres">
      <dgm:prSet presAssocID="{CA7BEDBD-9062-46C4-BF22-2CCBD6478412}" presName="spaceRect" presStyleCnt="0"/>
      <dgm:spPr/>
    </dgm:pt>
    <dgm:pt modelId="{2B6FFD28-AA0F-4466-9EB3-6518A2065526}" type="pres">
      <dgm:prSet presAssocID="{CA7BEDBD-9062-46C4-BF22-2CCBD64784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9C1A07-951C-4DED-9CD0-BAF6D68C4D8D}" srcId="{B27BED2B-DE05-4A80-BA74-9CE376A78D27}" destId="{CA7BEDBD-9062-46C4-BF22-2CCBD6478412}" srcOrd="2" destOrd="0" parTransId="{E16E8FB4-7BB8-4DAB-89E9-489D853AC57D}" sibTransId="{3222904A-6102-4A4B-8D01-A47E5DAF4A84}"/>
    <dgm:cxn modelId="{CD337914-A85A-459E-B281-108626EEE6CA}" srcId="{B27BED2B-DE05-4A80-BA74-9CE376A78D27}" destId="{F8793BC7-AB9E-4215-971A-34E47A569C3E}" srcOrd="0" destOrd="0" parTransId="{4F55CB7B-EA82-4243-BDE6-D881BC5CA12E}" sibTransId="{54C4319A-8DA8-4CD2-B1A1-08925B4602E3}"/>
    <dgm:cxn modelId="{42817E31-E74D-4F2D-A34F-9E4DFCB906AC}" type="presOf" srcId="{B27BED2B-DE05-4A80-BA74-9CE376A78D27}" destId="{BC8AC9BA-8CF5-49A7-9874-C975FBCC3181}" srcOrd="0" destOrd="0" presId="urn:microsoft.com/office/officeart/2018/2/layout/IconVerticalSolidList"/>
    <dgm:cxn modelId="{E2091E6F-4F8E-4F58-AB58-18DE94997444}" type="presOf" srcId="{CA7BEDBD-9062-46C4-BF22-2CCBD6478412}" destId="{2B6FFD28-AA0F-4466-9EB3-6518A2065526}" srcOrd="0" destOrd="0" presId="urn:microsoft.com/office/officeart/2018/2/layout/IconVerticalSolidList"/>
    <dgm:cxn modelId="{8370BE9B-3DD3-4A62-98C2-B9DF7FF1BA05}" type="presOf" srcId="{F8793BC7-AB9E-4215-971A-34E47A569C3E}" destId="{7DCCD2FA-AC90-4052-A35A-32E069A8D00B}" srcOrd="0" destOrd="0" presId="urn:microsoft.com/office/officeart/2018/2/layout/IconVerticalSolidList"/>
    <dgm:cxn modelId="{E7957FC3-95CB-40D8-B54D-13F170BECDBC}" srcId="{B27BED2B-DE05-4A80-BA74-9CE376A78D27}" destId="{3A8BE2B1-BD1E-43A0-8D7C-11A6DC92281E}" srcOrd="1" destOrd="0" parTransId="{E1F65EF2-9A5B-4C93-9AC6-9EA00FE31BB4}" sibTransId="{E896E7FA-760A-4D34-A87C-FB6C0171C5B6}"/>
    <dgm:cxn modelId="{2B3094EB-92D5-45F7-8F3D-5FEE5D0CA4EF}" type="presOf" srcId="{3A8BE2B1-BD1E-43A0-8D7C-11A6DC92281E}" destId="{349AB613-7408-4C50-9195-63BBA805FCF7}" srcOrd="0" destOrd="0" presId="urn:microsoft.com/office/officeart/2018/2/layout/IconVerticalSolidList"/>
    <dgm:cxn modelId="{71947D23-EF11-4E0F-BB16-2BB69E3FC1D6}" type="presParOf" srcId="{BC8AC9BA-8CF5-49A7-9874-C975FBCC3181}" destId="{8278996C-DC10-49A1-BD0A-C2B00B966710}" srcOrd="0" destOrd="0" presId="urn:microsoft.com/office/officeart/2018/2/layout/IconVerticalSolidList"/>
    <dgm:cxn modelId="{DECA2B5E-E13D-4621-BD79-42EC02063400}" type="presParOf" srcId="{8278996C-DC10-49A1-BD0A-C2B00B966710}" destId="{5D4B95DD-4C1A-47BC-B250-7BB933DA81BF}" srcOrd="0" destOrd="0" presId="urn:microsoft.com/office/officeart/2018/2/layout/IconVerticalSolidList"/>
    <dgm:cxn modelId="{B4BC645C-59B8-40E3-A11B-0951313C45BA}" type="presParOf" srcId="{8278996C-DC10-49A1-BD0A-C2B00B966710}" destId="{FC44D42E-ACA2-42A1-A986-E08373485111}" srcOrd="1" destOrd="0" presId="urn:microsoft.com/office/officeart/2018/2/layout/IconVerticalSolidList"/>
    <dgm:cxn modelId="{00E6E725-DC1E-4278-89CF-5E4335B044A2}" type="presParOf" srcId="{8278996C-DC10-49A1-BD0A-C2B00B966710}" destId="{E5298248-6336-4F54-9299-007FC8E8DAB0}" srcOrd="2" destOrd="0" presId="urn:microsoft.com/office/officeart/2018/2/layout/IconVerticalSolidList"/>
    <dgm:cxn modelId="{5C338F8D-2377-4378-9C8C-A4705DAC49C7}" type="presParOf" srcId="{8278996C-DC10-49A1-BD0A-C2B00B966710}" destId="{7DCCD2FA-AC90-4052-A35A-32E069A8D00B}" srcOrd="3" destOrd="0" presId="urn:microsoft.com/office/officeart/2018/2/layout/IconVerticalSolidList"/>
    <dgm:cxn modelId="{0D56199B-FA37-4F1D-B00C-CE32F6FC2290}" type="presParOf" srcId="{BC8AC9BA-8CF5-49A7-9874-C975FBCC3181}" destId="{6A6F5F64-9777-4B68-9280-E66ED687CE55}" srcOrd="1" destOrd="0" presId="urn:microsoft.com/office/officeart/2018/2/layout/IconVerticalSolidList"/>
    <dgm:cxn modelId="{023DCD1F-5069-458D-B669-904BDBF668FE}" type="presParOf" srcId="{BC8AC9BA-8CF5-49A7-9874-C975FBCC3181}" destId="{FB1C419A-3E97-449E-AD55-F0FCCF67D3E9}" srcOrd="2" destOrd="0" presId="urn:microsoft.com/office/officeart/2018/2/layout/IconVerticalSolidList"/>
    <dgm:cxn modelId="{F504C65C-C1B6-47E5-9A2F-FA658909BAF6}" type="presParOf" srcId="{FB1C419A-3E97-449E-AD55-F0FCCF67D3E9}" destId="{5ABAC02F-4840-4AC7-8BDB-DC607E039ABE}" srcOrd="0" destOrd="0" presId="urn:microsoft.com/office/officeart/2018/2/layout/IconVerticalSolidList"/>
    <dgm:cxn modelId="{415B9F59-69EF-4158-81EA-EFCE3EB3BB6A}" type="presParOf" srcId="{FB1C419A-3E97-449E-AD55-F0FCCF67D3E9}" destId="{F54D2A47-594F-4337-8A35-E88458509644}" srcOrd="1" destOrd="0" presId="urn:microsoft.com/office/officeart/2018/2/layout/IconVerticalSolidList"/>
    <dgm:cxn modelId="{AA60D82E-06B8-4D4D-8BF5-DBCBFED962B0}" type="presParOf" srcId="{FB1C419A-3E97-449E-AD55-F0FCCF67D3E9}" destId="{C8932D07-46ED-4C72-94F1-6AFF6A8E96B6}" srcOrd="2" destOrd="0" presId="urn:microsoft.com/office/officeart/2018/2/layout/IconVerticalSolidList"/>
    <dgm:cxn modelId="{FAC92047-6B3B-4AF5-B2B4-4E5D10953F61}" type="presParOf" srcId="{FB1C419A-3E97-449E-AD55-F0FCCF67D3E9}" destId="{349AB613-7408-4C50-9195-63BBA805FCF7}" srcOrd="3" destOrd="0" presId="urn:microsoft.com/office/officeart/2018/2/layout/IconVerticalSolidList"/>
    <dgm:cxn modelId="{9C900E7A-3F11-4DA8-AB4A-3FAB2916FEC4}" type="presParOf" srcId="{BC8AC9BA-8CF5-49A7-9874-C975FBCC3181}" destId="{3FE2A028-95B1-4B59-A3E1-290E76A326A0}" srcOrd="3" destOrd="0" presId="urn:microsoft.com/office/officeart/2018/2/layout/IconVerticalSolidList"/>
    <dgm:cxn modelId="{B3426272-1450-4487-81D3-E2B618B11732}" type="presParOf" srcId="{BC8AC9BA-8CF5-49A7-9874-C975FBCC3181}" destId="{8F737D0F-6DDB-4F58-8D48-C4DE5FED7CDF}" srcOrd="4" destOrd="0" presId="urn:microsoft.com/office/officeart/2018/2/layout/IconVerticalSolidList"/>
    <dgm:cxn modelId="{EC4E444E-577E-466A-9AC6-DC27F577F661}" type="presParOf" srcId="{8F737D0F-6DDB-4F58-8D48-C4DE5FED7CDF}" destId="{72D9F599-4B4D-4CD5-9CC6-3D48BD88BA42}" srcOrd="0" destOrd="0" presId="urn:microsoft.com/office/officeart/2018/2/layout/IconVerticalSolidList"/>
    <dgm:cxn modelId="{68A4F470-332C-47BC-A8EC-519A92A3D232}" type="presParOf" srcId="{8F737D0F-6DDB-4F58-8D48-C4DE5FED7CDF}" destId="{20A8BE26-CE52-413B-8A99-75C97A8C0EDD}" srcOrd="1" destOrd="0" presId="urn:microsoft.com/office/officeart/2018/2/layout/IconVerticalSolidList"/>
    <dgm:cxn modelId="{32CDE4AF-EB0B-47E2-A3D0-0AF66CCAFD05}" type="presParOf" srcId="{8F737D0F-6DDB-4F58-8D48-C4DE5FED7CDF}" destId="{1F8E9622-31A5-403A-8EB1-F1F0FD65C11F}" srcOrd="2" destOrd="0" presId="urn:microsoft.com/office/officeart/2018/2/layout/IconVerticalSolidList"/>
    <dgm:cxn modelId="{F1286A96-7894-42F0-B377-DBFB1074BD02}" type="presParOf" srcId="{8F737D0F-6DDB-4F58-8D48-C4DE5FED7CDF}" destId="{2B6FFD28-AA0F-4466-9EB3-6518A20655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95DD-4C1A-47BC-B250-7BB933DA81B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4D42E-ACA2-42A1-A986-E0837348511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CD2FA-AC90-4052-A35A-32E069A8D00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the process of creating both the front end and the back end of a web application.</a:t>
          </a:r>
        </a:p>
      </dsp:txBody>
      <dsp:txXfrm>
        <a:off x="1437631" y="531"/>
        <a:ext cx="9077968" cy="1244702"/>
      </dsp:txXfrm>
    </dsp:sp>
    <dsp:sp modelId="{5ABAC02F-4840-4AC7-8BDB-DC607E039AB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D2A47-594F-4337-8A35-E88458509644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B613-7408-4C50-9195-63BBA805FCF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front end is the part that the user sees and interacts with, while the back end is the part that handles the data storage and processing. </a:t>
          </a:r>
        </a:p>
      </dsp:txBody>
      <dsp:txXfrm>
        <a:off x="1437631" y="1556410"/>
        <a:ext cx="9077968" cy="1244702"/>
      </dsp:txXfrm>
    </dsp:sp>
    <dsp:sp modelId="{72D9F599-4B4D-4CD5-9CC6-3D48BD88BA4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8BE26-CE52-413B-8A99-75C97A8C0ED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FFD28-AA0F-4466-9EB3-6518A206552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Full stack web developers need to master various skills and technologies, such as HTML, CSS, </a:t>
          </a:r>
          <a:r>
            <a:rPr lang="en-US" sz="2300" b="0" kern="1200">
              <a:latin typeface="Calibri Light" panose="020F0302020204030204"/>
            </a:rPr>
            <a:t>JavaScript</a:t>
          </a:r>
          <a:r>
            <a:rPr lang="en-US" sz="2300" b="0" kern="1200"/>
            <a:t>, </a:t>
          </a:r>
          <a:r>
            <a:rPr lang="en-US" sz="2300" b="0" kern="1200">
              <a:latin typeface="Calibri Light" panose="020F0302020204030204"/>
            </a:rPr>
            <a:t>Bootstrap</a:t>
          </a:r>
          <a:r>
            <a:rPr lang="en-US" sz="2300" b="0" kern="1200"/>
            <a:t>, Python, SQL, </a:t>
          </a:r>
          <a:r>
            <a:rPr lang="en-US" sz="2300" b="0" kern="1200">
              <a:latin typeface="Calibri Light" panose="020F0302020204030204"/>
            </a:rPr>
            <a:t>DB</a:t>
          </a:r>
          <a:r>
            <a:rPr lang="en-US" sz="2300" b="0" kern="1200"/>
            <a:t>, </a:t>
          </a:r>
          <a:r>
            <a:rPr lang="en-US" sz="2300" b="0" kern="1200">
              <a:latin typeface="Calibri Light" panose="020F0302020204030204"/>
            </a:rPr>
            <a:t>RESTful</a:t>
          </a:r>
          <a:r>
            <a:rPr lang="en-US" sz="2300" b="0" kern="1200"/>
            <a:t> routes, etc.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4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2B04909-2458-7E3A-58DE-1C220828F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7" t="2794" b="1912"/>
          <a:stretch/>
        </p:blipFill>
        <p:spPr>
          <a:xfrm>
            <a:off x="-42313" y="10"/>
            <a:ext cx="7165550" cy="6864343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atin typeface="Calibri"/>
                <a:cs typeface="Calibri Light"/>
              </a:rPr>
              <a:t>Full Stack Development</a:t>
            </a:r>
            <a:endParaRPr lang="en-US" sz="4800">
              <a:cs typeface="Calibri Ligh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AADBB05-4FD4-31A4-965A-5CFB1881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474F398-4DF5-5C9D-724D-196FF7F48C1B}"/>
              </a:ext>
            </a:extLst>
          </p:cNvPr>
          <p:cNvSpPr>
            <a:spLocks noGrp="1"/>
          </p:cNvSpPr>
          <p:nvPr/>
        </p:nvSpPr>
        <p:spPr>
          <a:xfrm>
            <a:off x="838199" y="1120676"/>
            <a:ext cx="7021513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960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5667E-63BE-333B-B891-AC82325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Full Stack Web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FD820-1812-7B0B-2164-1899AA7B6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37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4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A7C03-0A14-4A9C-0C53-10199175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  <a:cs typeface="Calibri Light"/>
              </a:rPr>
              <a:t>Front-End</a:t>
            </a:r>
            <a:r>
              <a:rPr lang="en-US" sz="3700" b="1">
                <a:solidFill>
                  <a:schemeClr val="bg1"/>
                </a:solidFill>
                <a:ea typeface="+mj-lt"/>
                <a:cs typeface="+mj-lt"/>
              </a:rPr>
              <a:t> Development with ReactJS</a:t>
            </a:r>
            <a:endParaRPr lang="en-US" sz="3700" b="1">
              <a:solidFill>
                <a:schemeClr val="bg1"/>
              </a:solidFill>
              <a:cs typeface="Calibri Light" panose="020F0302020204030204"/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E1E9-2CDD-D90A-3C36-8B738BAF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3" y="2362916"/>
            <a:ext cx="5679016" cy="42481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ReactJS is a JS library for building UI's. It provides a component-based approach to web development, where each component represents a piece of the UI.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Key features of ReactJS: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 Component-based architecture</a:t>
            </a:r>
            <a:endParaRPr lang="en-US" sz="180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 Virtual DOM for improved performance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 Efficient event handling and state management</a:t>
            </a:r>
            <a:endParaRPr lang="en-US" sz="180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 Reusable code components</a:t>
            </a:r>
            <a:endParaRPr lang="en-US" sz="1800">
              <a:solidFill>
                <a:schemeClr val="bg1"/>
              </a:solidFill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- Large community for support and resources</a:t>
            </a:r>
            <a:endParaRPr lang="en-US" sz="1800">
              <a:solidFill>
                <a:schemeClr val="bg1"/>
              </a:solidFill>
              <a:latin typeface="Calibri Light"/>
              <a:cs typeface="Calibri" panose="020F0502020204030204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72B242-A8ED-FB70-B910-CD190B3C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51" y="369913"/>
            <a:ext cx="2649524" cy="27845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388E14A-605C-6DF6-19F7-C17620A9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087348"/>
            <a:ext cx="3588640" cy="2070369"/>
          </a:xfrm>
          <a:prstGeom prst="rect">
            <a:avLst/>
          </a:prstGeom>
        </p:spPr>
      </p:pic>
      <p:sp>
        <p:nvSpPr>
          <p:cNvPr id="15" name="Rectangle 2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524BF-33B4-349F-98B5-CA09F92C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55" y="238125"/>
            <a:ext cx="6512176" cy="1807305"/>
          </a:xfrm>
        </p:spPr>
        <p:txBody>
          <a:bodyPr>
            <a:normAutofit/>
          </a:bodyPr>
          <a:lstStyle/>
          <a:p>
            <a:r>
              <a:rPr lang="en-US" sz="4100">
                <a:cs typeface="Calibri Light"/>
              </a:rPr>
              <a:t>Back-End</a:t>
            </a:r>
            <a:r>
              <a:rPr lang="en-US" sz="4100">
                <a:ea typeface="+mj-lt"/>
                <a:cs typeface="+mj-lt"/>
              </a:rPr>
              <a:t> Development with Spring Boot</a:t>
            </a:r>
            <a:endParaRPr lang="en-US" sz="410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19A615E-71AF-68B4-7389-C4A47A484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9" r="5416"/>
          <a:stretch/>
        </p:blipFill>
        <p:spPr>
          <a:xfrm>
            <a:off x="20" y="10"/>
            <a:ext cx="519579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A0C4-6FAB-5360-4CCC-EE8B6F0A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38" y="2216880"/>
            <a:ext cx="6448676" cy="4203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Spring Boot is a framework for building Java-based web applications.</a:t>
            </a:r>
          </a:p>
          <a:p>
            <a:r>
              <a:rPr lang="en-US" sz="2400">
                <a:ea typeface="+mn-lt"/>
                <a:cs typeface="+mn-lt"/>
              </a:rPr>
              <a:t>Database used: PostgreSQL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Key features of Spring Boot: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 </a:t>
            </a:r>
            <a:r>
              <a:rPr lang="en-US" sz="2400">
                <a:latin typeface="Calibri Light"/>
                <a:ea typeface="+mn-lt"/>
                <a:cs typeface="+mn-lt"/>
              </a:rPr>
              <a:t>Easy configuration and setup</a:t>
            </a: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Powerful dependency injection</a:t>
            </a: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Wide range of data sources support</a:t>
            </a: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Integration with other frameworks and libraries</a:t>
            </a:r>
          </a:p>
        </p:txBody>
      </p:sp>
    </p:spTree>
    <p:extLst>
      <p:ext uri="{BB962C8B-B14F-4D97-AF65-F5344CB8AC3E}">
        <p14:creationId xmlns:p14="http://schemas.microsoft.com/office/powerpoint/2010/main" val="33172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EEA6-5265-B155-033A-0F5EA0A7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>
                <a:ea typeface="+mj-lt"/>
                <a:cs typeface="+mj-lt"/>
              </a:rPr>
              <a:t>Full Stack Web Development with ReactJS and Spring Boot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E5DA-81B2-8DE6-0ADC-6C683E57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28" y="2260842"/>
            <a:ext cx="10764480" cy="3978117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Can be used together to create a comprehensive Full Stack solution and can deliver a seamless user experience.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Benefits :</a:t>
            </a:r>
          </a:p>
          <a:p>
            <a:pPr>
              <a:lnSpc>
                <a:spcPct val="150000"/>
              </a:lnSpc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Efficient development process</a:t>
            </a:r>
            <a:endParaRPr lang="en-US" sz="2400">
              <a:latin typeface="Calibri Ligh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Robust and scalable solution</a:t>
            </a:r>
            <a:endParaRPr lang="en-US" sz="2400">
              <a:latin typeface="Calibri Ligh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large community support</a:t>
            </a:r>
            <a:endParaRPr lang="en-US" sz="2400">
              <a:latin typeface="Calibri Ligh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Extensive libraries and frameworks support</a:t>
            </a:r>
            <a:endParaRPr lang="en-US" sz="2400">
              <a:latin typeface="Calibri Ligh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>
                <a:latin typeface="Calibri Light"/>
                <a:ea typeface="+mn-lt"/>
                <a:cs typeface="+mn-lt"/>
              </a:rPr>
              <a:t>- Easy integration with various data sources</a:t>
            </a:r>
            <a:endParaRPr lang="en-US" sz="2400">
              <a:latin typeface="Calibri Light"/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C968823-86E1-E775-2F03-9BDCAFD5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135" y="-140945"/>
            <a:ext cx="11722527" cy="6244726"/>
          </a:xfrm>
          <a:prstGeom prst="rect">
            <a:avLst/>
          </a:prstGeom>
        </p:spPr>
      </p:pic>
      <p:sp>
        <p:nvSpPr>
          <p:cNvPr id="64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5500" b="1">
                <a:solidFill>
                  <a:schemeClr val="bg1"/>
                </a:solidFill>
                <a:latin typeface="Calibri"/>
                <a:cs typeface="Calibri Light"/>
              </a:rPr>
              <a:t>APARTMENT SECURITY MANAGEMENT SYSTEM</a:t>
            </a:r>
            <a:endParaRPr lang="en-US" sz="55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APP DEMO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3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9A75D1-C939-9128-9D72-B38952AD0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32FB-835E-0ACF-E465-22B51F4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, logo, company name&#10;&#10;Description automatically generated">
            <a:extLst>
              <a:ext uri="{FF2B5EF4-FFF2-40B4-BE49-F238E27FC236}">
                <a16:creationId xmlns:a16="http://schemas.microsoft.com/office/drawing/2014/main" id="{ED67DBA5-9676-35B2-C124-73104D6B5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69" y="1825625"/>
            <a:ext cx="9705662" cy="4351338"/>
          </a:xfrm>
        </p:spPr>
      </p:pic>
    </p:spTree>
    <p:extLst>
      <p:ext uri="{BB962C8B-B14F-4D97-AF65-F5344CB8AC3E}">
        <p14:creationId xmlns:p14="http://schemas.microsoft.com/office/powerpoint/2010/main" val="10896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977BA1-EA08-B24E-2BA8-4C79D074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Full Stack Development</vt:lpstr>
      <vt:lpstr>Full Stack Web Development</vt:lpstr>
      <vt:lpstr>Front-End Development with ReactJS</vt:lpstr>
      <vt:lpstr>Back-End Development with Spring Boot</vt:lpstr>
      <vt:lpstr>Full Stack Web Development with ReactJS and Spring Boot</vt:lpstr>
      <vt:lpstr>APARTMENT SECURITY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2023-04-25T07:13:52Z</dcterms:created>
  <dcterms:modified xsi:type="dcterms:W3CDTF">2023-04-26T07:30:26Z</dcterms:modified>
</cp:coreProperties>
</file>