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5" r:id="rId3"/>
    <p:sldMasterId id="2147483686" r:id="rId4"/>
    <p:sldMasterId id="2147483697" r:id="rId5"/>
    <p:sldMasterId id="2147483708" r:id="rId6"/>
    <p:sldMasterId id="2147483719" r:id="rId7"/>
  </p:sldMasterIdLst>
  <p:sldIdLst>
    <p:sldId id="256" r:id="rId8"/>
    <p:sldId id="257" r:id="rId9"/>
    <p:sldId id="275" r:id="rId10"/>
    <p:sldId id="260" r:id="rId11"/>
    <p:sldId id="274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59" r:id="rId25"/>
    <p:sldId id="273" r:id="rId2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03F"/>
    <a:srgbClr val="E79207"/>
    <a:srgbClr val="30056F"/>
    <a:srgbClr val="5109BB"/>
    <a:srgbClr val="2651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Pagina">
    <p:bg>
      <p:bgPr>
        <a:solidFill>
          <a:srgbClr val="300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 smtClean="0"/>
              <a:pPr/>
              <a:t>28/08/2013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 smtClean="0"/>
              <a:pPr/>
              <a:t>‹#›</a:t>
            </a:fld>
            <a:endParaRPr lang="es-AR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14831216"/>
              </p:ext>
            </p:extLst>
          </p:nvPr>
        </p:nvGraphicFramePr>
        <p:xfrm>
          <a:off x="11430" y="1779684"/>
          <a:ext cx="7166610" cy="2772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6610"/>
              </a:tblGrid>
              <a:tr h="2772333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0909978"/>
              </p:ext>
            </p:extLst>
          </p:nvPr>
        </p:nvGraphicFramePr>
        <p:xfrm>
          <a:off x="0" y="4550872"/>
          <a:ext cx="717804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804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2077507"/>
            <a:ext cx="607695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421732" y="4632802"/>
            <a:ext cx="2253388" cy="393653"/>
            <a:chOff x="4456022" y="4789582"/>
            <a:chExt cx="2253388" cy="393653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6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schemeClr val="bg1"/>
                  </a:solidFill>
                </a:rPr>
                <a:t>XPAR-Cloud S.A.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40" y="1779684"/>
            <a:ext cx="5013960" cy="324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4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 smtClean="0"/>
              <a:pPr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723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Pagina">
    <p:bg>
      <p:bgPr>
        <a:solidFill>
          <a:srgbClr val="300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11430" y="1779684"/>
          <a:ext cx="7166610" cy="2772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6610"/>
              </a:tblGrid>
              <a:tr h="2772333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 userDrawn="1"/>
        </p:nvGraphicFramePr>
        <p:xfrm>
          <a:off x="0" y="4550872"/>
          <a:ext cx="717804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804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2077507"/>
            <a:ext cx="607695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421732" y="4632802"/>
            <a:ext cx="2253388" cy="393653"/>
            <a:chOff x="4456022" y="4789582"/>
            <a:chExt cx="2253388" cy="393653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6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40" y="1779684"/>
            <a:ext cx="5013960" cy="324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56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300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0" y="992401"/>
          <a:ext cx="12181800" cy="1099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800"/>
              </a:tblGrid>
              <a:tr h="1099289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52450" y="1073785"/>
            <a:ext cx="4739640" cy="915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2450" y="2375433"/>
            <a:ext cx="3887212" cy="276999"/>
          </a:xfrm>
        </p:spPr>
        <p:txBody>
          <a:bodyPr/>
          <a:lstStyle>
            <a:lvl1pPr marL="274320" marR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2"/>
              </a:buBlip>
              <a:tabLst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2"/>
              </a:buBlip>
              <a:defRPr>
                <a:solidFill>
                  <a:srgbClr val="595959"/>
                </a:solidFill>
                <a:latin typeface="+mn-lt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5pPr>
          </a:lstStyle>
          <a:p>
            <a:pPr marL="274320" marR="0" lvl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Click to insert text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30" y="992400"/>
            <a:ext cx="5083770" cy="58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0" y="6380580"/>
          <a:ext cx="1218180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80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 userDrawn="1"/>
        </p:nvGrpSpPr>
        <p:grpSpPr>
          <a:xfrm>
            <a:off x="107295" y="6378352"/>
            <a:ext cx="2253388" cy="393653"/>
            <a:chOff x="4456022" y="4789582"/>
            <a:chExt cx="2253388" cy="393653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6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716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t Slide">
    <p:bg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0" y="6380580"/>
          <a:ext cx="1218180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80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 userDrawn="1"/>
        </p:nvGrpSpPr>
        <p:grpSpPr>
          <a:xfrm>
            <a:off x="107295" y="6378352"/>
            <a:ext cx="2253388" cy="393653"/>
            <a:chOff x="4456022" y="4789582"/>
            <a:chExt cx="2253388" cy="393653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1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0" y="465235"/>
          <a:ext cx="12180570" cy="108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570"/>
              </a:tblGrid>
              <a:tr h="108924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369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solidFill>
          <a:srgbClr val="300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0" y="636685"/>
          <a:ext cx="12180570" cy="108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570"/>
              </a:tblGrid>
              <a:tr h="108924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0" y="6380580"/>
          <a:ext cx="1219200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 userDrawn="1"/>
        </p:nvGrpSpPr>
        <p:grpSpPr>
          <a:xfrm>
            <a:off x="9713822" y="6356350"/>
            <a:ext cx="2253388" cy="393653"/>
            <a:chOff x="4456022" y="4789582"/>
            <a:chExt cx="2253388" cy="393653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1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430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21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21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12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0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7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300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19023239"/>
              </p:ext>
            </p:extLst>
          </p:nvPr>
        </p:nvGraphicFramePr>
        <p:xfrm>
          <a:off x="0" y="992401"/>
          <a:ext cx="12181800" cy="1099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800"/>
              </a:tblGrid>
              <a:tr h="1099289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52450" y="1073785"/>
            <a:ext cx="4739640" cy="915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2450" y="2375433"/>
            <a:ext cx="3887212" cy="276999"/>
          </a:xfrm>
        </p:spPr>
        <p:txBody>
          <a:bodyPr/>
          <a:lstStyle>
            <a:lvl1pPr marL="274320" marR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2"/>
              </a:buBlip>
              <a:tabLst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2"/>
              </a:buBlip>
              <a:defRPr>
                <a:solidFill>
                  <a:srgbClr val="595959"/>
                </a:solidFill>
                <a:latin typeface="+mn-lt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5pPr>
          </a:lstStyle>
          <a:p>
            <a:pPr marL="274320" marR="0" lvl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Click to insert text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30" y="992400"/>
            <a:ext cx="5083770" cy="58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32881276"/>
              </p:ext>
            </p:extLst>
          </p:nvPr>
        </p:nvGraphicFramePr>
        <p:xfrm>
          <a:off x="0" y="6380580"/>
          <a:ext cx="1218180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80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 userDrawn="1"/>
        </p:nvGrpSpPr>
        <p:grpSpPr>
          <a:xfrm>
            <a:off x="9639915" y="6464347"/>
            <a:ext cx="2253388" cy="393653"/>
            <a:chOff x="4456022" y="4789582"/>
            <a:chExt cx="2253388" cy="393653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6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schemeClr val="bg1"/>
                  </a:solidFill>
                </a:rPr>
                <a:t>XPAR-Cloud S.A.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624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67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Pagina">
    <p:bg>
      <p:bgPr>
        <a:solidFill>
          <a:srgbClr val="300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11430" y="1779684"/>
          <a:ext cx="7166610" cy="2772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6610"/>
              </a:tblGrid>
              <a:tr h="2772333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 userDrawn="1"/>
        </p:nvGraphicFramePr>
        <p:xfrm>
          <a:off x="0" y="4550872"/>
          <a:ext cx="717804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804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2077507"/>
            <a:ext cx="607695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421732" y="4632802"/>
            <a:ext cx="2253388" cy="393653"/>
            <a:chOff x="4456022" y="4789582"/>
            <a:chExt cx="2253388" cy="393653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6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40" y="1779684"/>
            <a:ext cx="5013960" cy="324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8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300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0" y="992401"/>
          <a:ext cx="12181800" cy="1099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800"/>
              </a:tblGrid>
              <a:tr h="1099289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52450" y="1073785"/>
            <a:ext cx="4739640" cy="915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2450" y="2375433"/>
            <a:ext cx="3887212" cy="276999"/>
          </a:xfrm>
        </p:spPr>
        <p:txBody>
          <a:bodyPr/>
          <a:lstStyle>
            <a:lvl1pPr marL="274320" marR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2"/>
              </a:buBlip>
              <a:tabLst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2"/>
              </a:buBlip>
              <a:defRPr>
                <a:solidFill>
                  <a:srgbClr val="595959"/>
                </a:solidFill>
                <a:latin typeface="+mn-lt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5pPr>
          </a:lstStyle>
          <a:p>
            <a:pPr marL="274320" marR="0" lvl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Click to insert text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30" y="992400"/>
            <a:ext cx="5083770" cy="58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0" y="6380580"/>
          <a:ext cx="1218180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80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 userDrawn="1"/>
        </p:nvGrpSpPr>
        <p:grpSpPr>
          <a:xfrm>
            <a:off x="107295" y="6378352"/>
            <a:ext cx="2253388" cy="393653"/>
            <a:chOff x="4456022" y="4789582"/>
            <a:chExt cx="2253388" cy="393653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6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071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t Slide">
    <p:bg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0" y="6380580"/>
          <a:ext cx="1218180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80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 userDrawn="1"/>
        </p:nvGrpSpPr>
        <p:grpSpPr>
          <a:xfrm>
            <a:off x="107295" y="6378352"/>
            <a:ext cx="2253388" cy="393653"/>
            <a:chOff x="4456022" y="4789582"/>
            <a:chExt cx="2253388" cy="393653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1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0" y="465235"/>
          <a:ext cx="12180570" cy="108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570"/>
              </a:tblGrid>
              <a:tr h="108924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866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solidFill>
          <a:srgbClr val="300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0" y="636685"/>
          <a:ext cx="12180570" cy="108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570"/>
              </a:tblGrid>
              <a:tr h="108924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0" y="6380580"/>
          <a:ext cx="1219200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 userDrawn="1"/>
        </p:nvGrpSpPr>
        <p:grpSpPr>
          <a:xfrm>
            <a:off x="9713822" y="6356350"/>
            <a:ext cx="2253388" cy="393653"/>
            <a:chOff x="4456022" y="4789582"/>
            <a:chExt cx="2253388" cy="393653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1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007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08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041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956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3095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6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t Slide">
    <p:bg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 smtClean="0"/>
              <a:pPr/>
              <a:t>28/08/2013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 smtClean="0"/>
              <a:pPr/>
              <a:t>‹#›</a:t>
            </a:fld>
            <a:endParaRPr lang="es-AR"/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69845416"/>
              </p:ext>
            </p:extLst>
          </p:nvPr>
        </p:nvGraphicFramePr>
        <p:xfrm>
          <a:off x="0" y="6380580"/>
          <a:ext cx="1218180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80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 userDrawn="1"/>
        </p:nvGrpSpPr>
        <p:grpSpPr>
          <a:xfrm>
            <a:off x="9557612" y="6464347"/>
            <a:ext cx="2253388" cy="393653"/>
            <a:chOff x="4456022" y="4789582"/>
            <a:chExt cx="2253388" cy="393653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1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schemeClr val="bg1"/>
                  </a:solidFill>
                </a:rPr>
                <a:t>XPAR-Cloud S.A.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09024848"/>
              </p:ext>
            </p:extLst>
          </p:nvPr>
        </p:nvGraphicFramePr>
        <p:xfrm>
          <a:off x="0" y="465235"/>
          <a:ext cx="12180570" cy="108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570"/>
              </a:tblGrid>
              <a:tr h="108924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5448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9508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Pagina">
    <p:bg>
      <p:bgPr>
        <a:solidFill>
          <a:srgbClr val="300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11430" y="1779684"/>
          <a:ext cx="7166610" cy="2772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6610"/>
              </a:tblGrid>
              <a:tr h="2772333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 userDrawn="1"/>
        </p:nvGraphicFramePr>
        <p:xfrm>
          <a:off x="0" y="4550872"/>
          <a:ext cx="717804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804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2077507"/>
            <a:ext cx="607695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421732" y="4632802"/>
            <a:ext cx="2253388" cy="393653"/>
            <a:chOff x="4456022" y="4789582"/>
            <a:chExt cx="2253388" cy="393653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6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40" y="1779684"/>
            <a:ext cx="5013960" cy="324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908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300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0" y="992401"/>
          <a:ext cx="12181800" cy="1099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800"/>
              </a:tblGrid>
              <a:tr h="1099289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52450" y="1073785"/>
            <a:ext cx="4739640" cy="915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2450" y="2375433"/>
            <a:ext cx="3887212" cy="276999"/>
          </a:xfrm>
        </p:spPr>
        <p:txBody>
          <a:bodyPr/>
          <a:lstStyle>
            <a:lvl1pPr marL="274320" marR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2"/>
              </a:buBlip>
              <a:tabLst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2"/>
              </a:buBlip>
              <a:defRPr>
                <a:solidFill>
                  <a:srgbClr val="595959"/>
                </a:solidFill>
                <a:latin typeface="+mn-lt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5pPr>
          </a:lstStyle>
          <a:p>
            <a:pPr marL="274320" marR="0" lvl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Click to insert text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30" y="992400"/>
            <a:ext cx="5083770" cy="58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0" y="6380580"/>
          <a:ext cx="1218180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80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 userDrawn="1"/>
        </p:nvGrpSpPr>
        <p:grpSpPr>
          <a:xfrm>
            <a:off x="107295" y="6378352"/>
            <a:ext cx="2253388" cy="393653"/>
            <a:chOff x="4456022" y="4789582"/>
            <a:chExt cx="2253388" cy="393653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6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084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t Slide">
    <p:bg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0" y="6380580"/>
          <a:ext cx="1218180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80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 userDrawn="1"/>
        </p:nvGrpSpPr>
        <p:grpSpPr>
          <a:xfrm>
            <a:off x="107295" y="6378352"/>
            <a:ext cx="2253388" cy="393653"/>
            <a:chOff x="4456022" y="4789582"/>
            <a:chExt cx="2253388" cy="393653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1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0" y="465235"/>
          <a:ext cx="12180570" cy="108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570"/>
              </a:tblGrid>
              <a:tr h="108924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6095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solidFill>
          <a:srgbClr val="300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0" y="636685"/>
          <a:ext cx="12180570" cy="108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570"/>
              </a:tblGrid>
              <a:tr h="108924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0" y="6380580"/>
          <a:ext cx="1219200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 userDrawn="1"/>
        </p:nvGrpSpPr>
        <p:grpSpPr>
          <a:xfrm>
            <a:off x="9713822" y="6356350"/>
            <a:ext cx="2253388" cy="393653"/>
            <a:chOff x="4456022" y="4789582"/>
            <a:chExt cx="2253388" cy="393653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1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407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4142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482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786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927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67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solidFill>
          <a:srgbClr val="300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7503691"/>
              </p:ext>
            </p:extLst>
          </p:nvPr>
        </p:nvGraphicFramePr>
        <p:xfrm>
          <a:off x="0" y="636685"/>
          <a:ext cx="12180570" cy="108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570"/>
              </a:tblGrid>
              <a:tr h="108924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1494860"/>
              </p:ext>
            </p:extLst>
          </p:nvPr>
        </p:nvGraphicFramePr>
        <p:xfrm>
          <a:off x="0" y="6380580"/>
          <a:ext cx="1219200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 userDrawn="1"/>
        </p:nvGrpSpPr>
        <p:grpSpPr>
          <a:xfrm>
            <a:off x="9713822" y="6356350"/>
            <a:ext cx="2253388" cy="393653"/>
            <a:chOff x="4456022" y="4789582"/>
            <a:chExt cx="2253388" cy="393653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1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schemeClr val="bg1"/>
                  </a:solidFill>
                </a:rPr>
                <a:t>XPAR-Cloud S.A.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308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0696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Pagina">
    <p:bg>
      <p:bgPr>
        <a:solidFill>
          <a:srgbClr val="300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11430" y="1779684"/>
          <a:ext cx="7166610" cy="2772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6610"/>
              </a:tblGrid>
              <a:tr h="2772333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 userDrawn="1"/>
        </p:nvGraphicFramePr>
        <p:xfrm>
          <a:off x="0" y="4550872"/>
          <a:ext cx="717804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804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2077507"/>
            <a:ext cx="607695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421732" y="4632802"/>
            <a:ext cx="2253388" cy="393653"/>
            <a:chOff x="4456022" y="4789582"/>
            <a:chExt cx="2253388" cy="393653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6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40" y="1779684"/>
            <a:ext cx="5013960" cy="324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015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300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0" y="992401"/>
          <a:ext cx="12181800" cy="1099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800"/>
              </a:tblGrid>
              <a:tr h="1099289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52450" y="1073785"/>
            <a:ext cx="4739640" cy="915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2450" y="2375433"/>
            <a:ext cx="3887212" cy="276999"/>
          </a:xfrm>
        </p:spPr>
        <p:txBody>
          <a:bodyPr/>
          <a:lstStyle>
            <a:lvl1pPr marL="274320" marR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2"/>
              </a:buBlip>
              <a:tabLst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2"/>
              </a:buBlip>
              <a:defRPr>
                <a:solidFill>
                  <a:srgbClr val="595959"/>
                </a:solidFill>
                <a:latin typeface="+mn-lt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5pPr>
          </a:lstStyle>
          <a:p>
            <a:pPr marL="274320" marR="0" lvl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Click to insert text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30" y="992400"/>
            <a:ext cx="5083770" cy="58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0" y="6380580"/>
          <a:ext cx="1218180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80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 userDrawn="1"/>
        </p:nvGrpSpPr>
        <p:grpSpPr>
          <a:xfrm>
            <a:off x="107295" y="6378352"/>
            <a:ext cx="2253388" cy="393653"/>
            <a:chOff x="4456022" y="4789582"/>
            <a:chExt cx="2253388" cy="393653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6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02634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t Slide">
    <p:bg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0" y="6380580"/>
          <a:ext cx="1218180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80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 userDrawn="1"/>
        </p:nvGrpSpPr>
        <p:grpSpPr>
          <a:xfrm>
            <a:off x="107295" y="6378352"/>
            <a:ext cx="2253388" cy="393653"/>
            <a:chOff x="4456022" y="4789582"/>
            <a:chExt cx="2253388" cy="393653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1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0" y="465235"/>
          <a:ext cx="12180570" cy="108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570"/>
              </a:tblGrid>
              <a:tr h="108924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4286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solidFill>
          <a:srgbClr val="300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0" y="636685"/>
          <a:ext cx="12180570" cy="108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570"/>
              </a:tblGrid>
              <a:tr h="108924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0" y="6380580"/>
          <a:ext cx="1219200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 userDrawn="1"/>
        </p:nvGrpSpPr>
        <p:grpSpPr>
          <a:xfrm>
            <a:off x="9713822" y="6356350"/>
            <a:ext cx="2253388" cy="393653"/>
            <a:chOff x="4456022" y="4789582"/>
            <a:chExt cx="2253388" cy="393653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1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08449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661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5052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0451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829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4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 smtClean="0"/>
              <a:pPr/>
              <a:t>28/08/2013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25313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393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Pagina">
    <p:bg>
      <p:bgPr>
        <a:solidFill>
          <a:srgbClr val="300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11430" y="1779684"/>
          <a:ext cx="7166610" cy="2772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6610"/>
              </a:tblGrid>
              <a:tr h="2772333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 userDrawn="1"/>
        </p:nvGraphicFramePr>
        <p:xfrm>
          <a:off x="0" y="4550872"/>
          <a:ext cx="717804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804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2077507"/>
            <a:ext cx="607695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421732" y="4632802"/>
            <a:ext cx="2253388" cy="393653"/>
            <a:chOff x="4456022" y="4789582"/>
            <a:chExt cx="2253388" cy="393653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6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40" y="1779684"/>
            <a:ext cx="5013960" cy="324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640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300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0" y="992401"/>
          <a:ext cx="12181800" cy="1099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800"/>
              </a:tblGrid>
              <a:tr h="1099289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52450" y="1073785"/>
            <a:ext cx="4739640" cy="915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2450" y="2375433"/>
            <a:ext cx="3887212" cy="276999"/>
          </a:xfrm>
        </p:spPr>
        <p:txBody>
          <a:bodyPr/>
          <a:lstStyle>
            <a:lvl1pPr marL="274320" marR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2"/>
              </a:buBlip>
              <a:tabLst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2"/>
              </a:buBlip>
              <a:defRPr>
                <a:solidFill>
                  <a:srgbClr val="595959"/>
                </a:solidFill>
                <a:latin typeface="+mn-lt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5pPr>
          </a:lstStyle>
          <a:p>
            <a:pPr marL="274320" marR="0" lvl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Click to insert text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30" y="992400"/>
            <a:ext cx="5083770" cy="58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0" y="6380580"/>
          <a:ext cx="1218180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80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 userDrawn="1"/>
        </p:nvGrpSpPr>
        <p:grpSpPr>
          <a:xfrm>
            <a:off x="107295" y="6378352"/>
            <a:ext cx="2253388" cy="393653"/>
            <a:chOff x="4456022" y="4789582"/>
            <a:chExt cx="2253388" cy="393653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6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659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t Slide">
    <p:bg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0" y="6380580"/>
          <a:ext cx="1218180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80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 userDrawn="1"/>
        </p:nvGrpSpPr>
        <p:grpSpPr>
          <a:xfrm>
            <a:off x="107295" y="6378352"/>
            <a:ext cx="2253388" cy="393653"/>
            <a:chOff x="4456022" y="4789582"/>
            <a:chExt cx="2253388" cy="393653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1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0" y="465235"/>
          <a:ext cx="12180570" cy="108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570"/>
              </a:tblGrid>
              <a:tr h="108924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6274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solidFill>
          <a:srgbClr val="300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0" y="636685"/>
          <a:ext cx="12180570" cy="108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570"/>
              </a:tblGrid>
              <a:tr h="108924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0" y="6380580"/>
          <a:ext cx="1219200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 userDrawn="1"/>
        </p:nvGrpSpPr>
        <p:grpSpPr>
          <a:xfrm>
            <a:off x="9713822" y="6356350"/>
            <a:ext cx="2253388" cy="393653"/>
            <a:chOff x="4456022" y="4789582"/>
            <a:chExt cx="2253388" cy="393653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1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89508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314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208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7513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027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9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 smtClean="0"/>
              <a:pPr/>
              <a:t>28/08/2013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11570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1369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Pagina">
    <p:bg>
      <p:bgPr>
        <a:solidFill>
          <a:srgbClr val="300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11430" y="1779684"/>
          <a:ext cx="7166610" cy="2772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6610"/>
              </a:tblGrid>
              <a:tr h="2772333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 userDrawn="1"/>
        </p:nvGraphicFramePr>
        <p:xfrm>
          <a:off x="0" y="4550872"/>
          <a:ext cx="717804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804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2077507"/>
            <a:ext cx="607695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421732" y="4632802"/>
            <a:ext cx="2253388" cy="393653"/>
            <a:chOff x="4456022" y="4789582"/>
            <a:chExt cx="2253388" cy="393653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6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40" y="1779684"/>
            <a:ext cx="5013960" cy="324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115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300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0" y="992401"/>
          <a:ext cx="12181800" cy="1099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800"/>
              </a:tblGrid>
              <a:tr h="1099289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52450" y="1073785"/>
            <a:ext cx="4739640" cy="915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2450" y="2375433"/>
            <a:ext cx="3887212" cy="276999"/>
          </a:xfrm>
        </p:spPr>
        <p:txBody>
          <a:bodyPr/>
          <a:lstStyle>
            <a:lvl1pPr marL="274320" marR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2"/>
              </a:buBlip>
              <a:tabLst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2"/>
              </a:buBlip>
              <a:defRPr>
                <a:solidFill>
                  <a:srgbClr val="595959"/>
                </a:solidFill>
                <a:latin typeface="+mn-lt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5pPr>
          </a:lstStyle>
          <a:p>
            <a:pPr marL="274320" marR="0" lvl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Click to insert text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30" y="992400"/>
            <a:ext cx="5083770" cy="58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0" y="6380580"/>
          <a:ext cx="1218180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80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 userDrawn="1"/>
        </p:nvGrpSpPr>
        <p:grpSpPr>
          <a:xfrm>
            <a:off x="9639915" y="6464347"/>
            <a:ext cx="2253388" cy="393653"/>
            <a:chOff x="4456022" y="4789582"/>
            <a:chExt cx="2253388" cy="393653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6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4640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t Slide">
    <p:bg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0" y="6380580"/>
          <a:ext cx="1218180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80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 userDrawn="1"/>
        </p:nvGrpSpPr>
        <p:grpSpPr>
          <a:xfrm>
            <a:off x="9557612" y="6464347"/>
            <a:ext cx="2253388" cy="393653"/>
            <a:chOff x="4456022" y="4789582"/>
            <a:chExt cx="2253388" cy="393653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1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0" y="465235"/>
          <a:ext cx="12180570" cy="108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570"/>
              </a:tblGrid>
              <a:tr h="108924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0343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solidFill>
          <a:srgbClr val="300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0" y="636685"/>
          <a:ext cx="12180570" cy="108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570"/>
              </a:tblGrid>
              <a:tr h="108924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0" y="6380580"/>
          <a:ext cx="12192000" cy="47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4774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 userDrawn="1"/>
        </p:nvGrpSpPr>
        <p:grpSpPr>
          <a:xfrm>
            <a:off x="9713822" y="6356350"/>
            <a:ext cx="2253388" cy="393653"/>
            <a:chOff x="4456022" y="4789582"/>
            <a:chExt cx="2253388" cy="393653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22" y="4789582"/>
              <a:ext cx="565876" cy="393653"/>
            </a:xfrm>
            <a:prstGeom prst="rect">
              <a:avLst/>
            </a:prstGeom>
          </p:spPr>
        </p:pic>
        <p:sp>
          <p:nvSpPr>
            <p:cNvPr id="11" name="1 Rectángulo"/>
            <p:cNvSpPr>
              <a:spLocks noChangeArrowheads="1"/>
            </p:cNvSpPr>
            <p:nvPr userDrawn="1"/>
          </p:nvSpPr>
          <p:spPr bwMode="auto">
            <a:xfrm>
              <a:off x="5021898" y="4813347"/>
              <a:ext cx="1687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AR" dirty="0">
                  <a:solidFill>
                    <a:prstClr val="white"/>
                  </a:solidFill>
                </a:rPr>
                <a:t>XPAR-Cloud S.A.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9403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280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047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4128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9421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9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 smtClean="0"/>
              <a:pPr/>
              <a:t>28/08/2013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421483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3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 smtClean="0"/>
              <a:pPr/>
              <a:t>28/08/2013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52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778-D255-4387-99A0-89F55CEC214C}" type="datetimeFigureOut">
              <a:rPr lang="es-AR" smtClean="0"/>
              <a:pPr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D5BC-54B6-44CA-8CF9-9ED59DD04ECC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283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F778-D255-4387-99A0-89F55CEC214C}" type="datetimeFigureOut">
              <a:rPr lang="es-AR" smtClean="0"/>
              <a:pPr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D5BC-54B6-44CA-8CF9-9ED59DD04ECC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66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1" r:id="rId2"/>
    <p:sldLayoutId id="2147483652" r:id="rId3"/>
    <p:sldLayoutId id="2147483654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77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6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39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59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66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F778-D255-4387-99A0-89F55CEC214C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/>
              <a:t>28/08/2013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D5BC-54B6-44CA-8CF9-9ED59DD04ECC}" type="slidenum">
              <a:rPr lang="es-A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2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CuadroTexto"/>
          <p:cNvSpPr txBox="1">
            <a:spLocks noChangeArrowheads="1"/>
          </p:cNvSpPr>
          <p:nvPr/>
        </p:nvSpPr>
        <p:spPr bwMode="auto">
          <a:xfrm>
            <a:off x="320039" y="2045970"/>
            <a:ext cx="6676073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AR" sz="2800" b="1" dirty="0">
                <a:solidFill>
                  <a:srgbClr val="F9B03F"/>
                </a:solidFill>
              </a:rPr>
              <a:t>Presentación Comercial</a:t>
            </a:r>
          </a:p>
          <a:p>
            <a:pPr eaLnBrk="1" hangingPunct="1"/>
            <a:endParaRPr lang="es-AR" dirty="0"/>
          </a:p>
          <a:p>
            <a:pPr eaLnBrk="1" hangingPunct="1"/>
            <a:r>
              <a:rPr lang="es-AR" sz="4800" dirty="0" smtClean="0">
                <a:solidFill>
                  <a:srgbClr val="F9B03F"/>
                </a:solidFill>
                <a:latin typeface="Arial Black" panose="020B0A04020102020204" pitchFamily="34" charset="0"/>
              </a:rPr>
              <a:t>Business </a:t>
            </a:r>
            <a:r>
              <a:rPr lang="es-AR" sz="4800" dirty="0">
                <a:solidFill>
                  <a:srgbClr val="F9B03F"/>
                </a:solidFill>
                <a:latin typeface="Arial Black" panose="020B0A04020102020204" pitchFamily="34" charset="0"/>
              </a:rPr>
              <a:t>Rules </a:t>
            </a:r>
            <a:r>
              <a:rPr lang="es-AR" sz="4800" dirty="0" err="1">
                <a:solidFill>
                  <a:srgbClr val="F9B03F"/>
                </a:solidFill>
                <a:latin typeface="Arial Black" panose="020B0A04020102020204" pitchFamily="34" charset="0"/>
              </a:rPr>
              <a:t>Engine</a:t>
            </a:r>
            <a:r>
              <a:rPr lang="es-AR" sz="4800" dirty="0">
                <a:solidFill>
                  <a:srgbClr val="F9B03F"/>
                </a:solidFill>
                <a:latin typeface="Arial Black" panose="020B0A04020102020204" pitchFamily="34" charset="0"/>
              </a:rPr>
              <a:t> Online</a:t>
            </a:r>
            <a:endParaRPr lang="es-AR" dirty="0">
              <a:solidFill>
                <a:srgbClr val="F9B03F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55430" y="5288340"/>
            <a:ext cx="328041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AR" b="1" dirty="0" smtClean="0">
                <a:solidFill>
                  <a:schemeClr val="bg1"/>
                </a:solidFill>
              </a:rPr>
              <a:t>Docente</a:t>
            </a:r>
            <a:r>
              <a:rPr lang="es-AR" b="1" dirty="0">
                <a:solidFill>
                  <a:schemeClr val="bg1"/>
                </a:solidFill>
              </a:rPr>
              <a:t>: </a:t>
            </a:r>
            <a:r>
              <a:rPr lang="es-AR" b="1" dirty="0" smtClean="0">
                <a:solidFill>
                  <a:schemeClr val="bg1"/>
                </a:solidFill>
              </a:rPr>
              <a:t>   </a:t>
            </a:r>
            <a:r>
              <a:rPr lang="es-AR" sz="1400" dirty="0" smtClean="0">
                <a:solidFill>
                  <a:schemeClr val="bg1"/>
                </a:solidFill>
              </a:rPr>
              <a:t>Lic</a:t>
            </a:r>
            <a:r>
              <a:rPr lang="es-AR" sz="1400" dirty="0">
                <a:solidFill>
                  <a:schemeClr val="bg1"/>
                </a:solidFill>
              </a:rPr>
              <a:t>. </a:t>
            </a:r>
            <a:r>
              <a:rPr lang="es-AR" sz="1400" dirty="0" smtClean="0">
                <a:solidFill>
                  <a:schemeClr val="bg1"/>
                </a:solidFill>
              </a:rPr>
              <a:t>Roberto </a:t>
            </a:r>
            <a:r>
              <a:rPr lang="es-AR" sz="1400" dirty="0" err="1" smtClean="0">
                <a:solidFill>
                  <a:schemeClr val="bg1"/>
                </a:solidFill>
              </a:rPr>
              <a:t>Eribe</a:t>
            </a:r>
            <a:endParaRPr lang="es-AR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s-AR" b="1" dirty="0">
                <a:solidFill>
                  <a:schemeClr val="bg1"/>
                </a:solidFill>
              </a:rPr>
              <a:t>Auxiliar:</a:t>
            </a:r>
            <a:r>
              <a:rPr lang="es-AR" sz="1400" dirty="0" smtClean="0">
                <a:solidFill>
                  <a:schemeClr val="bg1"/>
                </a:solidFill>
              </a:rPr>
              <a:t>	    Ing. Mariano </a:t>
            </a:r>
            <a:r>
              <a:rPr lang="es-AR" sz="1400" dirty="0" err="1" smtClean="0">
                <a:solidFill>
                  <a:schemeClr val="bg1"/>
                </a:solidFill>
              </a:rPr>
              <a:t>Bucher</a:t>
            </a:r>
            <a:endParaRPr lang="es-AR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s-AR" b="1" dirty="0" smtClean="0">
                <a:solidFill>
                  <a:schemeClr val="bg1"/>
                </a:solidFill>
              </a:rPr>
              <a:t>Grupo :       </a:t>
            </a:r>
            <a:r>
              <a:rPr lang="es-AR" sz="1400" dirty="0" err="1" smtClean="0">
                <a:solidFill>
                  <a:schemeClr val="bg1"/>
                </a:solidFill>
              </a:rPr>
              <a:t>Krochik</a:t>
            </a:r>
            <a:r>
              <a:rPr lang="es-AR" sz="1400" dirty="0" smtClean="0">
                <a:solidFill>
                  <a:schemeClr val="bg1"/>
                </a:solidFill>
              </a:rPr>
              <a:t>, Brian</a:t>
            </a:r>
          </a:p>
          <a:p>
            <a:pPr eaLnBrk="1" hangingPunct="1"/>
            <a:r>
              <a:rPr lang="es-AR" sz="1400" dirty="0" smtClean="0">
                <a:solidFill>
                  <a:schemeClr val="bg1"/>
                </a:solidFill>
              </a:rPr>
              <a:t>                           Mete</a:t>
            </a:r>
            <a:r>
              <a:rPr lang="es-AR" sz="1400" dirty="0">
                <a:solidFill>
                  <a:schemeClr val="bg1"/>
                </a:solidFill>
              </a:rPr>
              <a:t>, Federico </a:t>
            </a:r>
          </a:p>
          <a:p>
            <a:pPr eaLnBrk="1" hangingPunct="1"/>
            <a:r>
              <a:rPr lang="es-AR" sz="1400" dirty="0" smtClean="0">
                <a:solidFill>
                  <a:schemeClr val="bg1"/>
                </a:solidFill>
              </a:rPr>
              <a:t>                           Rossi</a:t>
            </a:r>
            <a:r>
              <a:rPr lang="es-AR" sz="1400" dirty="0">
                <a:solidFill>
                  <a:schemeClr val="bg1"/>
                </a:solidFill>
              </a:rPr>
              <a:t>, Valeria</a:t>
            </a:r>
          </a:p>
          <a:p>
            <a:pPr eaLnBrk="1" hangingPunct="1"/>
            <a:r>
              <a:rPr lang="es-AR" sz="1400" dirty="0" smtClean="0">
                <a:solidFill>
                  <a:schemeClr val="bg1"/>
                </a:solidFill>
              </a:rPr>
              <a:t>                           Valdés</a:t>
            </a:r>
            <a:r>
              <a:rPr lang="es-AR" sz="1400" dirty="0">
                <a:solidFill>
                  <a:schemeClr val="bg1"/>
                </a:solidFill>
              </a:rPr>
              <a:t>, Mariana</a:t>
            </a:r>
          </a:p>
        </p:txBody>
      </p:sp>
    </p:spTree>
    <p:extLst>
      <p:ext uri="{BB962C8B-B14F-4D97-AF65-F5344CB8AC3E}">
        <p14:creationId xmlns:p14="http://schemas.microsoft.com/office/powerpoint/2010/main" val="37875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41019" y="744933"/>
            <a:ext cx="9642071" cy="7822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 smtClean="0">
                <a:solidFill>
                  <a:srgbClr val="E7920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Funcionalidades y  Componentes</a:t>
            </a:r>
            <a:endParaRPr lang="es-AR" sz="4000" dirty="0">
              <a:solidFill>
                <a:srgbClr val="E79207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908" y="2077726"/>
            <a:ext cx="56665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dirty="0" smtClean="0">
                <a:solidFill>
                  <a:schemeClr val="bg1"/>
                </a:solidFill>
              </a:rPr>
              <a:t>Repositorio de Reglas de Negocio</a:t>
            </a:r>
          </a:p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dirty="0" smtClean="0">
              <a:solidFill>
                <a:schemeClr val="bg1"/>
              </a:solidFill>
            </a:endParaRPr>
          </a:p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dirty="0" smtClean="0">
                <a:solidFill>
                  <a:schemeClr val="bg1"/>
                </a:solidFill>
              </a:rPr>
              <a:t>Interfaz Web para Edición de Reglas</a:t>
            </a:r>
          </a:p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dirty="0" smtClean="0">
              <a:solidFill>
                <a:schemeClr val="bg1"/>
              </a:solidFill>
            </a:endParaRPr>
          </a:p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dirty="0" smtClean="0">
                <a:solidFill>
                  <a:schemeClr val="bg1"/>
                </a:solidFill>
              </a:rPr>
              <a:t>Módulo de Consultas para Reportes y Estadísticas</a:t>
            </a:r>
          </a:p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dirty="0" smtClean="0">
              <a:solidFill>
                <a:schemeClr val="bg1"/>
              </a:solidFill>
            </a:endParaRPr>
          </a:p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dirty="0" smtClean="0">
                <a:solidFill>
                  <a:schemeClr val="bg1"/>
                </a:solidFill>
              </a:rPr>
              <a:t>Módulo de Gestión de Procesos</a:t>
            </a:r>
          </a:p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42495" y="2077726"/>
            <a:ext cx="58495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dirty="0" smtClean="0">
                <a:solidFill>
                  <a:schemeClr val="bg1"/>
                </a:solidFill>
              </a:rPr>
              <a:t>Módulo de Pre-</a:t>
            </a:r>
            <a:r>
              <a:rPr lang="es-AR" sz="2400" dirty="0" err="1" smtClean="0">
                <a:solidFill>
                  <a:schemeClr val="bg1"/>
                </a:solidFill>
              </a:rPr>
              <a:t>Actions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smtClean="0">
                <a:solidFill>
                  <a:schemeClr val="bg1"/>
                </a:solidFill>
              </a:rPr>
              <a:t>y Post-</a:t>
            </a:r>
            <a:r>
              <a:rPr lang="es-AR" sz="2400" dirty="0" err="1" smtClean="0">
                <a:solidFill>
                  <a:schemeClr val="bg1"/>
                </a:solidFill>
              </a:rPr>
              <a:t>Actions</a:t>
            </a:r>
            <a:endParaRPr lang="es-AR" sz="2400" dirty="0" smtClean="0">
              <a:solidFill>
                <a:schemeClr val="bg1"/>
              </a:solidFill>
            </a:endParaRPr>
          </a:p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dirty="0" smtClean="0">
              <a:solidFill>
                <a:schemeClr val="bg1"/>
              </a:solidFill>
            </a:endParaRPr>
          </a:p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dirty="0" smtClean="0">
                <a:solidFill>
                  <a:schemeClr val="bg1"/>
                </a:solidFill>
              </a:rPr>
              <a:t>Módulo de Facturación</a:t>
            </a:r>
          </a:p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dirty="0" smtClean="0">
              <a:solidFill>
                <a:schemeClr val="bg1"/>
              </a:solidFill>
            </a:endParaRPr>
          </a:p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dirty="0" smtClean="0">
                <a:solidFill>
                  <a:schemeClr val="bg1"/>
                </a:solidFill>
              </a:rPr>
              <a:t>Módulo de Gestión de Usuarios</a:t>
            </a:r>
          </a:p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dirty="0" smtClean="0">
              <a:solidFill>
                <a:schemeClr val="bg1"/>
              </a:solidFill>
            </a:endParaRPr>
          </a:p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8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41020" y="744933"/>
            <a:ext cx="7414260" cy="7822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 smtClean="0">
                <a:solidFill>
                  <a:srgbClr val="E7920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Principales Tecnologías</a:t>
            </a:r>
            <a:endParaRPr lang="es-AR" sz="4000" dirty="0">
              <a:solidFill>
                <a:srgbClr val="E79207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4" descr="http://www.a2hosting.com/images/uploads/landing_images/grails_hos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985877"/>
            <a:ext cx="3473450" cy="1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://www.leobravo.cl/wp-content/uploads/2013/04/postg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38" y="2558999"/>
            <a:ext cx="3473451" cy="119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http://3.bp.blogspot.com/-bxj9LtU6bJE/UGl0Idls8_I/AAAAAAAAAFo/ld8Pk5OWGGE/s1600/heroku-logo-whit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659" y="4625924"/>
            <a:ext cx="3479579" cy="108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94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41020" y="744933"/>
            <a:ext cx="7414260" cy="7822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 smtClean="0">
                <a:solidFill>
                  <a:srgbClr val="E7920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Qué es </a:t>
            </a:r>
            <a:r>
              <a:rPr lang="es-AR" sz="4000" dirty="0" err="1" smtClean="0">
                <a:solidFill>
                  <a:srgbClr val="E7920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Heroku</a:t>
            </a:r>
            <a:r>
              <a:rPr lang="es-AR" sz="4000" dirty="0" smtClean="0">
                <a:solidFill>
                  <a:srgbClr val="E7920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?</a:t>
            </a:r>
            <a:endParaRPr lang="es-AR" sz="4000" dirty="0">
              <a:solidFill>
                <a:srgbClr val="E79207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541020" y="2015450"/>
            <a:ext cx="4114007" cy="3688119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E79207"/>
              </a:buClr>
              <a:buSzPct val="150000"/>
              <a:buNone/>
              <a:defRPr/>
            </a:pPr>
            <a:r>
              <a:rPr lang="es-AR" sz="2400" dirty="0">
                <a:solidFill>
                  <a:schemeClr val="bg1"/>
                </a:solidFill>
              </a:rPr>
              <a:t>Es el servicio de plataforma, alojado en “la nube”,  bajo el concepto:</a:t>
            </a:r>
          </a:p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dirty="0">
              <a:solidFill>
                <a:schemeClr val="bg1"/>
              </a:solidFill>
            </a:endParaRPr>
          </a:p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dirty="0">
                <a:solidFill>
                  <a:schemeClr val="bg1"/>
                </a:solidFill>
              </a:rPr>
              <a:t>PAAS: Plataforma como servicio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s-AR" dirty="0" smtClean="0">
              <a:effectLst/>
            </a:endParaRPr>
          </a:p>
          <a:p>
            <a:pPr>
              <a:defRPr/>
            </a:pPr>
            <a:endParaRPr lang="es-AR" dirty="0"/>
          </a:p>
        </p:txBody>
      </p:sp>
      <p:sp>
        <p:nvSpPr>
          <p:cNvPr id="7" name="Rectangle 6"/>
          <p:cNvSpPr/>
          <p:nvPr/>
        </p:nvSpPr>
        <p:spPr>
          <a:xfrm>
            <a:off x="5490686" y="1797685"/>
            <a:ext cx="5797550" cy="21313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s-AR" sz="2400" dirty="0">
                <a:solidFill>
                  <a:srgbClr val="E79207"/>
                </a:solidFill>
                <a:cs typeface="Arial" charset="0"/>
                <a:sym typeface="Wingdings" pitchFamily="2" charset="2"/>
              </a:rPr>
              <a:t></a:t>
            </a:r>
            <a:r>
              <a:rPr lang="es-AR" sz="2400" dirty="0">
                <a:solidFill>
                  <a:schemeClr val="bg1"/>
                </a:solidFill>
                <a:cs typeface="Arial" charset="0"/>
                <a:sym typeface="Wingdings" pitchFamily="2" charset="2"/>
              </a:rPr>
              <a:t> </a:t>
            </a:r>
            <a:r>
              <a:rPr lang="es-AR" sz="2400" dirty="0">
                <a:solidFill>
                  <a:schemeClr val="bg1"/>
                </a:solidFill>
                <a:cs typeface="Arial" charset="0"/>
              </a:rPr>
              <a:t>Ventajas: </a:t>
            </a:r>
            <a:endParaRPr lang="es-AR" sz="2800" dirty="0">
              <a:solidFill>
                <a:schemeClr val="bg1"/>
              </a:solidFill>
              <a:cs typeface="Arial" charset="0"/>
            </a:endParaRPr>
          </a:p>
          <a:p>
            <a:pPr marL="914400" lvl="1" indent="-457200" algn="just">
              <a:spcBef>
                <a:spcPts val="500"/>
              </a:spcBef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dirty="0">
                <a:solidFill>
                  <a:schemeClr val="bg1"/>
                </a:solidFill>
              </a:rPr>
              <a:t>Es una solución probada</a:t>
            </a:r>
          </a:p>
          <a:p>
            <a:pPr marL="914400" lvl="1" indent="-457200" algn="just">
              <a:spcBef>
                <a:spcPts val="500"/>
              </a:spcBef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dirty="0">
              <a:solidFill>
                <a:schemeClr val="bg1"/>
              </a:solidFill>
            </a:endParaRPr>
          </a:p>
          <a:p>
            <a:pPr marL="914400" lvl="1" indent="-457200" algn="just">
              <a:spcBef>
                <a:spcPts val="500"/>
              </a:spcBef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dirty="0">
                <a:solidFill>
                  <a:schemeClr val="bg1"/>
                </a:solidFill>
              </a:rPr>
              <a:t>Provee una infraestructura ya armada y fácilmente escalable</a:t>
            </a:r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0686" y="4125595"/>
            <a:ext cx="5675312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AR" sz="2400" dirty="0" smtClean="0">
                <a:solidFill>
                  <a:srgbClr val="E79207"/>
                </a:solidFill>
                <a:cs typeface="Arial" charset="0"/>
                <a:sym typeface="Wingdings" pitchFamily="2" charset="2"/>
              </a:rPr>
              <a:t></a:t>
            </a:r>
            <a:r>
              <a:rPr lang="es-AR" sz="2400" dirty="0" smtClean="0">
                <a:solidFill>
                  <a:schemeClr val="bg1"/>
                </a:solidFill>
                <a:cs typeface="Arial" charset="0"/>
                <a:sym typeface="Wingdings" pitchFamily="2" charset="2"/>
              </a:rPr>
              <a:t> Incluye</a:t>
            </a:r>
            <a:endParaRPr lang="es-MX" sz="2400" b="1" dirty="0">
              <a:solidFill>
                <a:schemeClr val="bg1"/>
              </a:solidFill>
              <a:cs typeface="Arial" charset="0"/>
            </a:endParaRPr>
          </a:p>
          <a:p>
            <a:pPr marL="914400" lvl="1" indent="-457200" algn="just">
              <a:spcBef>
                <a:spcPts val="1000"/>
              </a:spcBef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dirty="0">
                <a:solidFill>
                  <a:schemeClr val="bg1"/>
                </a:solidFill>
              </a:rPr>
              <a:t>Servidores para montar la </a:t>
            </a:r>
            <a:r>
              <a:rPr lang="es-AR" sz="2400" dirty="0" smtClean="0">
                <a:solidFill>
                  <a:schemeClr val="bg1"/>
                </a:solidFill>
              </a:rPr>
              <a:t>aplicación</a:t>
            </a:r>
            <a:endParaRPr lang="es-AR" sz="2400" dirty="0">
              <a:solidFill>
                <a:schemeClr val="bg1"/>
              </a:solidFill>
            </a:endParaRPr>
          </a:p>
          <a:p>
            <a:pPr marL="914400" lvl="1" indent="-457200" algn="just">
              <a:spcBef>
                <a:spcPts val="1000"/>
              </a:spcBef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dirty="0">
              <a:solidFill>
                <a:schemeClr val="bg1"/>
              </a:solidFill>
            </a:endParaRPr>
          </a:p>
          <a:p>
            <a:pPr marL="914400" lvl="1" indent="-457200" algn="just">
              <a:spcBef>
                <a:spcPts val="1000"/>
              </a:spcBef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dirty="0">
                <a:solidFill>
                  <a:schemeClr val="bg1"/>
                </a:solidFill>
              </a:rPr>
              <a:t>Servidores de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92283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41020" y="744933"/>
            <a:ext cx="7414260" cy="7822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 smtClean="0">
                <a:solidFill>
                  <a:srgbClr val="E7920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Objetivos del Proyecto</a:t>
            </a:r>
            <a:endParaRPr lang="es-AR" sz="4000" dirty="0">
              <a:solidFill>
                <a:srgbClr val="E79207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0050" y="1982599"/>
            <a:ext cx="6924040" cy="460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Proveer una herramienta basada en un motor de reglas de negocio en la nube (Cloud) que se integre con la arquitectura y metodología de desarrollo de software de cualquier organización</a:t>
            </a:r>
            <a:r>
              <a:rPr lang="es-AR" sz="2400" dirty="0">
                <a:solidFill>
                  <a:schemeClr val="bg1"/>
                </a:solidFill>
              </a:rPr>
              <a:t>, independizando el desarrollo de sistemas de decisión basados en Reglas de Negocio de los motores de reglas concretos que las interpretan.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SzPct val="160000"/>
              <a:defRPr/>
            </a:pPr>
            <a:endParaRPr lang="es-AR" sz="2400" b="1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Disminuir un 30% las horas de desarrollo</a:t>
            </a:r>
            <a:r>
              <a:rPr lang="es-AR" sz="2400" dirty="0">
                <a:solidFill>
                  <a:schemeClr val="bg1"/>
                </a:solidFill>
              </a:rPr>
              <a:t>, al separar las reglas de negocio del resto de la </a:t>
            </a:r>
            <a:r>
              <a:rPr lang="es-AR" sz="2400" dirty="0" smtClean="0">
                <a:solidFill>
                  <a:schemeClr val="bg1"/>
                </a:solidFill>
              </a:rPr>
              <a:t>lógica</a:t>
            </a:r>
            <a:endParaRPr lang="es-AR" sz="24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SzPct val="160000"/>
              <a:defRPr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98692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41020" y="744933"/>
            <a:ext cx="8637270" cy="7822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>
                <a:solidFill>
                  <a:srgbClr val="E7920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Objetivos del </a:t>
            </a:r>
            <a:r>
              <a:rPr lang="es-AR" sz="4000" dirty="0" smtClean="0">
                <a:solidFill>
                  <a:srgbClr val="E7920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Proyecto </a:t>
            </a:r>
            <a:r>
              <a:rPr lang="es-AR" sz="3600" dirty="0" smtClean="0">
                <a:solidFill>
                  <a:srgbClr val="E7920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(cont.)</a:t>
            </a:r>
            <a:r>
              <a:rPr lang="es-AR" sz="4000" dirty="0" smtClean="0">
                <a:solidFill>
                  <a:srgbClr val="E7920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es-AR" sz="4000" dirty="0">
              <a:solidFill>
                <a:srgbClr val="E79207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25750" y="2302639"/>
            <a:ext cx="6924040" cy="349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Puesta </a:t>
            </a:r>
            <a:r>
              <a:rPr lang="es-AR" sz="24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marcha casi inmediata, </a:t>
            </a:r>
            <a:r>
              <a:rPr lang="es-AR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 a una configuración simple </a:t>
            </a:r>
            <a:r>
              <a:rPr lang="es-AR" sz="2400" dirty="0">
                <a:solidFill>
                  <a:schemeClr val="bg1"/>
                </a:solidFill>
              </a:rPr>
              <a:t>a través de una </a:t>
            </a:r>
            <a:r>
              <a:rPr lang="es-AR" sz="24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interfaz gráfica intuitiva y simple de </a:t>
            </a:r>
            <a:r>
              <a:rPr lang="es-AR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usar</a:t>
            </a: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dirty="0" smtClean="0"/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Disminuir un 20% el re trabajo</a:t>
            </a:r>
            <a:r>
              <a:rPr lang="es-AR" sz="2400" b="1" dirty="0"/>
              <a:t> </a:t>
            </a:r>
            <a:r>
              <a:rPr lang="es-AR" sz="2400" dirty="0">
                <a:solidFill>
                  <a:schemeClr val="bg1"/>
                </a:solidFill>
              </a:rPr>
              <a:t>con respecto a periodos anteriores, con un mantenimiento más fácil de las </a:t>
            </a:r>
            <a:r>
              <a:rPr lang="es-AR" sz="2400" dirty="0" smtClean="0">
                <a:solidFill>
                  <a:schemeClr val="bg1"/>
                </a:solidFill>
              </a:rPr>
              <a:t>reglas</a:t>
            </a:r>
            <a:endParaRPr lang="es-AR" sz="24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SzPct val="160000"/>
              <a:defRPr/>
            </a:pPr>
            <a:endParaRPr lang="es-A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9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41020" y="744933"/>
            <a:ext cx="7414260" cy="7822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 smtClean="0">
                <a:solidFill>
                  <a:srgbClr val="E7920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Alcance de la Solución</a:t>
            </a:r>
            <a:endParaRPr lang="es-AR" sz="4000" dirty="0">
              <a:solidFill>
                <a:srgbClr val="E79207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image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1831658"/>
            <a:ext cx="5597525" cy="429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45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41020" y="744933"/>
            <a:ext cx="7414260" cy="7822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 smtClean="0">
                <a:solidFill>
                  <a:srgbClr val="E7920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Arquitectura</a:t>
            </a:r>
            <a:endParaRPr lang="es-AR" sz="4000" dirty="0">
              <a:solidFill>
                <a:srgbClr val="E79207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2" descr="ki_tXfSp9GXdoync99ibNHArX0M8Mawt9U_R-27B1UVmBB3wn-W98Gae06fVrzzZeZQH5RfFyzerXUFZCju9PrBvMsB0lITj68bdQOiuy-g_ITmD-HR7vI7V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 l="4688" t="1140" b="2133"/>
          <a:stretch>
            <a:fillRect/>
          </a:stretch>
        </p:blipFill>
        <p:spPr bwMode="auto">
          <a:xfrm>
            <a:off x="3812716" y="2040986"/>
            <a:ext cx="4935748" cy="38208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46705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41020" y="744933"/>
            <a:ext cx="8637270" cy="7822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 smtClean="0">
                <a:solidFill>
                  <a:srgbClr val="E7920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Beneficios Económicos </a:t>
            </a:r>
            <a:endParaRPr lang="es-AR" sz="4000" dirty="0">
              <a:solidFill>
                <a:srgbClr val="E79207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25750" y="2302639"/>
            <a:ext cx="6924040" cy="415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rgbClr val="E79207"/>
              </a:buClr>
              <a:buSzPct val="150000"/>
              <a:defRPr/>
            </a:pPr>
            <a:r>
              <a:rPr lang="es-AR" sz="2400" dirty="0" smtClean="0">
                <a:solidFill>
                  <a:schemeClr val="bg1"/>
                </a:solidFill>
                <a:latin typeface="Calibri" pitchFamily="34" charset="0"/>
              </a:rPr>
              <a:t>La </a:t>
            </a:r>
            <a:r>
              <a:rPr lang="es-AR" sz="2400" dirty="0">
                <a:solidFill>
                  <a:schemeClr val="bg1"/>
                </a:solidFill>
                <a:latin typeface="Calibri" pitchFamily="34" charset="0"/>
              </a:rPr>
              <a:t>implementación de BRE permitirá a la empresa </a:t>
            </a:r>
            <a:r>
              <a:rPr lang="es-AR" sz="2800" b="1" dirty="0">
                <a:solidFill>
                  <a:schemeClr val="bg1"/>
                </a:solidFill>
                <a:latin typeface="Calibri" pitchFamily="34" charset="0"/>
              </a:rPr>
              <a:t>recuperar la inversión </a:t>
            </a:r>
            <a:r>
              <a:rPr lang="es-AR" sz="2800" b="1" dirty="0" smtClean="0">
                <a:solidFill>
                  <a:schemeClr val="bg1"/>
                </a:solidFill>
                <a:latin typeface="Calibri" pitchFamily="34" charset="0"/>
              </a:rPr>
              <a:t>desde el 1er Año!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rgbClr val="E79207"/>
              </a:buClr>
              <a:buSzPct val="150000"/>
              <a:defRPr/>
            </a:pPr>
            <a:endParaRPr lang="es-A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3600" b="1" dirty="0">
                <a:solidFill>
                  <a:srgbClr val="E7E6E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 : $</a:t>
            </a:r>
            <a:r>
              <a:rPr lang="es-AR" sz="3600" b="1" dirty="0" smtClean="0">
                <a:solidFill>
                  <a:srgbClr val="E7E6E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197.326,30</a:t>
            </a: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3600" b="1" dirty="0" smtClean="0">
              <a:solidFill>
                <a:srgbClr val="E7E6E6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3600" b="1" dirty="0" smtClean="0">
                <a:solidFill>
                  <a:srgbClr val="E7E6E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TIR</a:t>
            </a:r>
            <a:r>
              <a:rPr lang="es-AR" sz="3600" b="1" dirty="0">
                <a:solidFill>
                  <a:srgbClr val="E7E6E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AR" sz="3600" b="1" dirty="0" smtClean="0">
                <a:solidFill>
                  <a:srgbClr val="E7E6E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44,34%</a:t>
            </a:r>
            <a:endParaRPr lang="es-AR" sz="3600" b="1" dirty="0">
              <a:solidFill>
                <a:srgbClr val="E7E6E6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SzPct val="160000"/>
              <a:defRPr/>
            </a:pPr>
            <a:endParaRPr lang="es-AR" sz="2400" dirty="0">
              <a:solidFill>
                <a:prstClr val="black"/>
              </a:solidFill>
            </a:endParaRPr>
          </a:p>
        </p:txBody>
      </p:sp>
      <p:pic>
        <p:nvPicPr>
          <p:cNvPr id="4" name="Picture 2" descr="http://www.leskallc.com/Portals/110088/images/baroquon_Add_Mon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8" y="3615690"/>
            <a:ext cx="1808162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20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2450" y="856615"/>
            <a:ext cx="4739640" cy="9150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4000" dirty="0" smtClean="0">
                <a:solidFill>
                  <a:srgbClr val="F9B03F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Conclusión</a:t>
            </a:r>
            <a:endParaRPr lang="es-AR" sz="4000" dirty="0">
              <a:solidFill>
                <a:srgbClr val="F9B03F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92" y="2698836"/>
            <a:ext cx="2385782" cy="23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2450" y="856615"/>
            <a:ext cx="4739640" cy="9150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4000" dirty="0">
                <a:solidFill>
                  <a:srgbClr val="F9B03F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Conclusión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 rot="20478459">
            <a:off x="3636010" y="3224213"/>
            <a:ext cx="4657725" cy="18849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sz="4800" b="1" dirty="0" smtClean="0">
                <a:solidFill>
                  <a:schemeClr val="bg1"/>
                </a:solidFill>
                <a:latin typeface="Calibri" pitchFamily="34" charset="0"/>
              </a:rPr>
              <a:t>¡Muchas gracias!</a:t>
            </a:r>
            <a:endParaRPr lang="es-AR" sz="48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67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solidFill>
                  <a:srgbClr val="F9B03F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978664" y="2230582"/>
            <a:ext cx="3887212" cy="4281054"/>
          </a:xfrm>
        </p:spPr>
        <p:txBody>
          <a:bodyPr>
            <a:normAutofit fontScale="62500" lnSpcReduction="20000"/>
          </a:bodyPr>
          <a:lstStyle/>
          <a:p>
            <a:pPr marL="457200" indent="-457200" defTabSz="9144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900" dirty="0">
                <a:latin typeface="Calibri" pitchFamily="34" charset="0"/>
                <a:ea typeface="+mn-ea"/>
                <a:cs typeface="+mn-cs"/>
              </a:rPr>
              <a:t>¿Quiénes somos? </a:t>
            </a:r>
          </a:p>
          <a:p>
            <a:pPr marL="457200" indent="-457200" defTabSz="9144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900" dirty="0">
                <a:latin typeface="Calibri" pitchFamily="34" charset="0"/>
                <a:ea typeface="+mn-ea"/>
                <a:cs typeface="+mn-cs"/>
              </a:rPr>
              <a:t>Necesidad detectada</a:t>
            </a:r>
          </a:p>
          <a:p>
            <a:pPr marL="457200" indent="-457200" defTabSz="9144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900" dirty="0" smtClean="0">
                <a:latin typeface="Calibri" pitchFamily="34" charset="0"/>
                <a:ea typeface="+mn-ea"/>
                <a:cs typeface="+mn-cs"/>
              </a:rPr>
              <a:t>Nuestra Misión</a:t>
            </a:r>
            <a:endParaRPr lang="es-AR" sz="2900" dirty="0">
              <a:latin typeface="Calibri" pitchFamily="34" charset="0"/>
              <a:ea typeface="+mn-ea"/>
              <a:cs typeface="+mn-cs"/>
            </a:endParaRPr>
          </a:p>
          <a:p>
            <a:pPr marL="457200" indent="-457200" defTabSz="9144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900" dirty="0">
                <a:latin typeface="Calibri" pitchFamily="34" charset="0"/>
                <a:ea typeface="+mn-ea"/>
                <a:cs typeface="+mn-cs"/>
              </a:rPr>
              <a:t>Mercado </a:t>
            </a:r>
            <a:r>
              <a:rPr lang="es-AR" sz="2900" dirty="0" smtClean="0">
                <a:latin typeface="Calibri" pitchFamily="34" charset="0"/>
                <a:ea typeface="+mn-ea"/>
                <a:cs typeface="+mn-cs"/>
              </a:rPr>
              <a:t>potencial</a:t>
            </a:r>
          </a:p>
          <a:p>
            <a:pPr marL="457200" indent="-457200" defTabSz="9144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900" dirty="0">
                <a:latin typeface="Calibri" pitchFamily="34" charset="0"/>
              </a:rPr>
              <a:t>Casos de </a:t>
            </a:r>
            <a:r>
              <a:rPr lang="es-AR" sz="2900" dirty="0" smtClean="0">
                <a:latin typeface="Calibri" pitchFamily="34" charset="0"/>
              </a:rPr>
              <a:t>Negocio</a:t>
            </a:r>
            <a:endParaRPr lang="es-AR" sz="2900" dirty="0">
              <a:latin typeface="Calibri" pitchFamily="34" charset="0"/>
              <a:ea typeface="+mn-ea"/>
              <a:cs typeface="+mn-cs"/>
            </a:endParaRPr>
          </a:p>
          <a:p>
            <a:pPr marL="457200" indent="-457200" defTabSz="9144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900" dirty="0">
                <a:latin typeface="Calibri" pitchFamily="34" charset="0"/>
                <a:ea typeface="+mn-ea"/>
                <a:cs typeface="+mn-cs"/>
              </a:rPr>
              <a:t>¿Qué es BRE</a:t>
            </a:r>
            <a:r>
              <a:rPr lang="es-AR" sz="2900" dirty="0" smtClean="0">
                <a:latin typeface="Calibri" pitchFamily="34" charset="0"/>
                <a:ea typeface="+mn-ea"/>
                <a:cs typeface="+mn-cs"/>
              </a:rPr>
              <a:t>?</a:t>
            </a:r>
          </a:p>
          <a:p>
            <a:pPr marL="457200" indent="-457200" defTabSz="9144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900" dirty="0" smtClean="0">
                <a:latin typeface="Calibri" pitchFamily="34" charset="0"/>
                <a:ea typeface="+mn-ea"/>
                <a:cs typeface="+mn-cs"/>
              </a:rPr>
              <a:t>Funcionalidades</a:t>
            </a:r>
            <a:endParaRPr lang="es-AR" sz="2900" dirty="0">
              <a:latin typeface="Calibri" pitchFamily="34" charset="0"/>
              <a:ea typeface="+mn-ea"/>
              <a:cs typeface="+mn-cs"/>
            </a:endParaRPr>
          </a:p>
          <a:p>
            <a:pPr marL="457200" indent="-457200" defTabSz="9144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900" dirty="0">
                <a:latin typeface="Calibri" pitchFamily="34" charset="0"/>
                <a:ea typeface="+mn-ea"/>
                <a:cs typeface="+mn-cs"/>
              </a:rPr>
              <a:t>Principales tecnologías</a:t>
            </a:r>
          </a:p>
          <a:p>
            <a:pPr marL="457200" indent="-457200" defTabSz="9144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900" dirty="0">
                <a:latin typeface="Calibri" pitchFamily="34" charset="0"/>
                <a:ea typeface="+mn-ea"/>
                <a:cs typeface="+mn-cs"/>
              </a:rPr>
              <a:t>¿Qué es </a:t>
            </a:r>
            <a:r>
              <a:rPr lang="es-AR" sz="2900" dirty="0" err="1">
                <a:latin typeface="Calibri" pitchFamily="34" charset="0"/>
                <a:ea typeface="+mn-ea"/>
                <a:cs typeface="+mn-cs"/>
              </a:rPr>
              <a:t>Heroku</a:t>
            </a:r>
            <a:r>
              <a:rPr lang="es-AR" sz="2900" dirty="0">
                <a:latin typeface="Calibri" pitchFamily="34" charset="0"/>
                <a:ea typeface="+mn-ea"/>
                <a:cs typeface="+mn-cs"/>
              </a:rPr>
              <a:t>?</a:t>
            </a:r>
          </a:p>
          <a:p>
            <a:pPr marL="457200" indent="-457200" defTabSz="9144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900" dirty="0">
                <a:latin typeface="Calibri" pitchFamily="34" charset="0"/>
                <a:ea typeface="+mn-ea"/>
                <a:cs typeface="+mn-cs"/>
              </a:rPr>
              <a:t>Objetivos del Proyecto</a:t>
            </a:r>
          </a:p>
          <a:p>
            <a:pPr marL="457200" indent="-457200" defTabSz="9144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900" dirty="0">
                <a:latin typeface="Calibri" pitchFamily="34" charset="0"/>
                <a:ea typeface="+mn-ea"/>
                <a:cs typeface="+mn-cs"/>
              </a:rPr>
              <a:t>Alcance de la solución</a:t>
            </a:r>
          </a:p>
          <a:p>
            <a:pPr marL="457200" indent="-457200" defTabSz="9144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900" dirty="0" smtClean="0">
                <a:latin typeface="Calibri" pitchFamily="34" charset="0"/>
                <a:ea typeface="+mn-ea"/>
                <a:cs typeface="+mn-cs"/>
              </a:rPr>
              <a:t>Arquitectura</a:t>
            </a:r>
            <a:endParaRPr lang="es-AR" sz="2900" dirty="0">
              <a:latin typeface="Calibri" pitchFamily="34" charset="0"/>
              <a:ea typeface="+mn-ea"/>
              <a:cs typeface="+mn-cs"/>
            </a:endParaRPr>
          </a:p>
          <a:p>
            <a:pPr marL="457200" indent="-457200" defTabSz="9144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900" dirty="0">
                <a:latin typeface="Calibri" pitchFamily="34" charset="0"/>
                <a:ea typeface="+mn-ea"/>
                <a:cs typeface="+mn-cs"/>
              </a:rPr>
              <a:t>Beneficios </a:t>
            </a:r>
            <a:r>
              <a:rPr lang="es-AR" sz="2900" dirty="0" smtClean="0">
                <a:latin typeface="Calibri" pitchFamily="34" charset="0"/>
                <a:ea typeface="+mn-ea"/>
                <a:cs typeface="+mn-cs"/>
              </a:rPr>
              <a:t>económicos</a:t>
            </a:r>
          </a:p>
          <a:p>
            <a:pPr marL="457200" indent="-457200" defTabSz="9144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900" dirty="0" smtClean="0">
                <a:latin typeface="Calibri" pitchFamily="34" charset="0"/>
                <a:ea typeface="+mn-ea"/>
                <a:cs typeface="+mn-cs"/>
              </a:rPr>
              <a:t>Conclusión</a:t>
            </a:r>
            <a:endParaRPr lang="es-AR" sz="2900" dirty="0">
              <a:latin typeface="Calibri" pitchFamily="34" charset="0"/>
              <a:ea typeface="+mn-ea"/>
              <a:cs typeface="+mn-cs"/>
            </a:endParaRP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131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238347"/>
            <a:ext cx="41204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Mariana Valdés</a:t>
            </a:r>
          </a:p>
          <a:p>
            <a:pPr algn="ctr"/>
            <a:r>
              <a:rPr lang="es-AR" sz="2400" dirty="0" smtClean="0">
                <a:solidFill>
                  <a:schemeClr val="bg1"/>
                </a:solidFill>
              </a:rPr>
              <a:t>Project Manager</a:t>
            </a:r>
            <a:endParaRPr lang="es-AR" sz="2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2430" y="744933"/>
            <a:ext cx="4739640" cy="7822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4000" dirty="0" smtClean="0">
                <a:solidFill>
                  <a:srgbClr val="E7920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Quienes somos?</a:t>
            </a:r>
            <a:endParaRPr lang="es-AR" sz="4000" dirty="0">
              <a:solidFill>
                <a:srgbClr val="E79207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6325" y="4137665"/>
            <a:ext cx="41204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Valeria Rossi</a:t>
            </a:r>
          </a:p>
          <a:p>
            <a:pPr algn="ctr"/>
            <a:r>
              <a:rPr lang="es-AR" sz="2400" dirty="0" err="1" smtClean="0">
                <a:solidFill>
                  <a:schemeClr val="bg1"/>
                </a:solidFill>
              </a:rPr>
              <a:t>Program</a:t>
            </a:r>
            <a:r>
              <a:rPr lang="es-AR" sz="2400" dirty="0" smtClean="0">
                <a:solidFill>
                  <a:schemeClr val="bg1"/>
                </a:solidFill>
              </a:rPr>
              <a:t> Manager</a:t>
            </a:r>
            <a:endParaRPr lang="es-AR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20464" y="2355386"/>
            <a:ext cx="41204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Brian </a:t>
            </a:r>
            <a:r>
              <a:rPr lang="es-AR" sz="3200" dirty="0" err="1" smtClean="0">
                <a:solidFill>
                  <a:schemeClr val="bg1"/>
                </a:solidFill>
              </a:rPr>
              <a:t>Krochik</a:t>
            </a:r>
            <a:endParaRPr lang="es-AR" sz="3200" dirty="0" smtClean="0">
              <a:solidFill>
                <a:schemeClr val="bg1"/>
              </a:solidFill>
            </a:endParaRPr>
          </a:p>
          <a:p>
            <a:pPr algn="ctr"/>
            <a:r>
              <a:rPr lang="es-AR" sz="2400" dirty="0" err="1" smtClean="0">
                <a:solidFill>
                  <a:schemeClr val="bg1"/>
                </a:solidFill>
              </a:rPr>
              <a:t>Product</a:t>
            </a:r>
            <a:r>
              <a:rPr lang="es-AR" sz="2400" dirty="0" smtClean="0">
                <a:solidFill>
                  <a:schemeClr val="bg1"/>
                </a:solidFill>
              </a:rPr>
              <a:t> Manager</a:t>
            </a:r>
            <a:endParaRPr lang="es-AR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23319" y="4137665"/>
            <a:ext cx="41204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Federico Mete</a:t>
            </a:r>
          </a:p>
          <a:p>
            <a:pPr algn="ctr"/>
            <a:r>
              <a:rPr lang="es-AR" sz="2400" dirty="0" smtClean="0">
                <a:solidFill>
                  <a:schemeClr val="bg1"/>
                </a:solidFill>
              </a:rPr>
              <a:t>Technical </a:t>
            </a:r>
            <a:r>
              <a:rPr lang="es-AR" sz="2400" dirty="0" err="1" smtClean="0">
                <a:solidFill>
                  <a:schemeClr val="bg1"/>
                </a:solidFill>
              </a:rPr>
              <a:t>Expert</a:t>
            </a:r>
            <a:endParaRPr lang="es-A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13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0" y="3290852"/>
            <a:ext cx="6096000" cy="24068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rgbClr val="E79207"/>
              </a:buClr>
              <a:buSzPct val="160000"/>
              <a:buFont typeface="Wingdings" pitchFamily="2" charset="2"/>
              <a:buChar char="ü"/>
              <a:defRPr/>
            </a:pPr>
            <a:r>
              <a:rPr lang="es-AR" sz="2600" dirty="0">
                <a:solidFill>
                  <a:schemeClr val="bg1"/>
                </a:solidFill>
              </a:rPr>
              <a:t>Ingenieros graduados de la Universidad Tecnológica Nacional</a:t>
            </a:r>
          </a:p>
          <a:p>
            <a:pPr>
              <a:spcBef>
                <a:spcPct val="20000"/>
              </a:spcBef>
              <a:spcAft>
                <a:spcPts val="600"/>
              </a:spcAft>
              <a:buSzPct val="160000"/>
              <a:defRPr/>
            </a:pPr>
            <a:endParaRPr lang="es-AR" sz="2600" dirty="0">
              <a:solidFill>
                <a:schemeClr val="bg1"/>
              </a:solidFill>
            </a:endParaRP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rgbClr val="E79207"/>
              </a:buClr>
              <a:buSzPct val="160000"/>
              <a:buFont typeface="Wingdings" pitchFamily="2" charset="2"/>
              <a:buChar char="ü"/>
              <a:defRPr/>
            </a:pPr>
            <a:r>
              <a:rPr lang="es-AR" sz="2600" dirty="0">
                <a:solidFill>
                  <a:schemeClr val="bg1"/>
                </a:solidFill>
              </a:rPr>
              <a:t>Más de 8 años de desarrollos exitosos para la empresa.</a:t>
            </a:r>
          </a:p>
        </p:txBody>
      </p:sp>
      <p:sp>
        <p:nvSpPr>
          <p:cNvPr id="7" name="Rectangle 6"/>
          <p:cNvSpPr/>
          <p:nvPr/>
        </p:nvSpPr>
        <p:spPr>
          <a:xfrm>
            <a:off x="2762250" y="187042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XPAR-Cloud S.A.</a:t>
            </a:r>
          </a:p>
          <a:p>
            <a:pPr algn="ctr"/>
            <a:r>
              <a:rPr lang="es-MX" sz="3200" dirty="0" smtClean="0">
                <a:solidFill>
                  <a:schemeClr val="bg1"/>
                </a:solidFill>
              </a:rPr>
              <a:t>DPTO. DE SISTEMAS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2430" y="744933"/>
            <a:ext cx="4739640" cy="7822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4000" dirty="0" smtClean="0">
                <a:solidFill>
                  <a:srgbClr val="E7920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Quienes somos?</a:t>
            </a:r>
            <a:endParaRPr lang="es-AR" sz="4000" dirty="0">
              <a:solidFill>
                <a:srgbClr val="E79207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5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41020" y="744933"/>
            <a:ext cx="7414260" cy="7822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 smtClean="0">
                <a:solidFill>
                  <a:srgbClr val="E7920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Casos de Negocio</a:t>
            </a:r>
            <a:endParaRPr lang="es-AR" sz="4000" dirty="0">
              <a:solidFill>
                <a:srgbClr val="E79207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020" y="1715054"/>
            <a:ext cx="6924040" cy="514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Empresas de Seguros</a:t>
            </a: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Financieros</a:t>
            </a: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E-Commerce</a:t>
            </a: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Gobierno – Sector Público</a:t>
            </a: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Manufactureras</a:t>
            </a:r>
            <a:endParaRPr lang="es-AR" sz="2400" dirty="0">
              <a:solidFill>
                <a:prstClr val="white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SzPct val="160000"/>
              <a:defRPr/>
            </a:pPr>
            <a:endParaRPr lang="es-AR" sz="2400" dirty="0">
              <a:solidFill>
                <a:prstClr val="black"/>
              </a:solidFill>
            </a:endParaRPr>
          </a:p>
        </p:txBody>
      </p:sp>
      <p:sp>
        <p:nvSpPr>
          <p:cNvPr id="2" name="Cloud 1"/>
          <p:cNvSpPr/>
          <p:nvPr/>
        </p:nvSpPr>
        <p:spPr>
          <a:xfrm>
            <a:off x="4567837" y="1236680"/>
            <a:ext cx="4946073" cy="21313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s-AR" dirty="0" smtClean="0"/>
          </a:p>
          <a:p>
            <a:pPr marL="285750" indent="-285750">
              <a:buFontTx/>
              <a:buChar char="-"/>
            </a:pPr>
            <a:r>
              <a:rPr lang="es-AR" dirty="0" smtClean="0"/>
              <a:t>Clasificación de </a:t>
            </a:r>
            <a:r>
              <a:rPr lang="es-AR" dirty="0" err="1" smtClean="0"/>
              <a:t>Politicas</a:t>
            </a:r>
            <a:r>
              <a:rPr lang="es-AR" dirty="0" smtClean="0"/>
              <a:t> – Rating</a:t>
            </a:r>
          </a:p>
          <a:p>
            <a:pPr marL="285750" indent="-285750">
              <a:buFontTx/>
              <a:buChar char="-"/>
            </a:pPr>
            <a:r>
              <a:rPr lang="es-AR" dirty="0" smtClean="0"/>
              <a:t>Manejo de Reclamos</a:t>
            </a:r>
          </a:p>
          <a:p>
            <a:pPr marL="285750" indent="-285750">
              <a:buFontTx/>
              <a:buChar char="-"/>
            </a:pPr>
            <a:r>
              <a:rPr lang="es-AR" dirty="0" smtClean="0"/>
              <a:t>Determinación de Tipos de Seguros/Adecuación</a:t>
            </a:r>
          </a:p>
          <a:p>
            <a:pPr marL="285750" indent="-285750">
              <a:buFontTx/>
              <a:buChar char="-"/>
            </a:pPr>
            <a:endParaRPr lang="es-AR" dirty="0"/>
          </a:p>
        </p:txBody>
      </p:sp>
      <p:sp>
        <p:nvSpPr>
          <p:cNvPr id="7" name="Cloud 6"/>
          <p:cNvSpPr/>
          <p:nvPr/>
        </p:nvSpPr>
        <p:spPr>
          <a:xfrm>
            <a:off x="4567839" y="2218799"/>
            <a:ext cx="4946073" cy="21313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s-AR" dirty="0" smtClean="0"/>
          </a:p>
          <a:p>
            <a:pPr marL="285750" indent="-285750">
              <a:buFontTx/>
              <a:buChar char="-"/>
            </a:pPr>
            <a:r>
              <a:rPr lang="es-AR" dirty="0" smtClean="0"/>
              <a:t>Préstamos</a:t>
            </a:r>
          </a:p>
          <a:p>
            <a:pPr marL="285750" indent="-285750">
              <a:buFontTx/>
              <a:buChar char="-"/>
            </a:pPr>
            <a:r>
              <a:rPr lang="es-AR" dirty="0" smtClean="0"/>
              <a:t>Detección de Fraudes</a:t>
            </a:r>
          </a:p>
          <a:p>
            <a:pPr marL="285750" indent="-285750">
              <a:buFontTx/>
              <a:buChar char="-"/>
            </a:pPr>
            <a:r>
              <a:rPr lang="es-AR" dirty="0" err="1" smtClean="0"/>
              <a:t>Wealth</a:t>
            </a:r>
            <a:r>
              <a:rPr lang="es-AR" dirty="0" smtClean="0"/>
              <a:t> Management (Gestión de Patrimonios)</a:t>
            </a:r>
          </a:p>
          <a:p>
            <a:pPr marL="285750" indent="-285750">
              <a:buFontTx/>
              <a:buChar char="-"/>
            </a:pPr>
            <a:endParaRPr lang="es-AR" dirty="0"/>
          </a:p>
        </p:txBody>
      </p:sp>
      <p:sp>
        <p:nvSpPr>
          <p:cNvPr id="8" name="Cloud 7"/>
          <p:cNvSpPr/>
          <p:nvPr/>
        </p:nvSpPr>
        <p:spPr>
          <a:xfrm>
            <a:off x="4567841" y="3077495"/>
            <a:ext cx="4946073" cy="21313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s-AR" dirty="0" smtClean="0"/>
          </a:p>
          <a:p>
            <a:pPr marL="285750" indent="-285750">
              <a:buFontTx/>
              <a:buChar char="-"/>
            </a:pPr>
            <a:r>
              <a:rPr lang="es-AR" dirty="0" smtClean="0"/>
              <a:t>Ventas Cruzadas</a:t>
            </a:r>
          </a:p>
          <a:p>
            <a:pPr marL="285750" indent="-285750">
              <a:buFontTx/>
              <a:buChar char="-"/>
            </a:pPr>
            <a:r>
              <a:rPr lang="es-AR" dirty="0" smtClean="0"/>
              <a:t>Configuración de Ventas</a:t>
            </a:r>
          </a:p>
          <a:p>
            <a:pPr marL="285750" indent="-285750">
              <a:buFontTx/>
              <a:buChar char="-"/>
            </a:pPr>
            <a:endParaRPr lang="es-AR" dirty="0"/>
          </a:p>
        </p:txBody>
      </p:sp>
      <p:sp>
        <p:nvSpPr>
          <p:cNvPr id="9" name="Cloud 8"/>
          <p:cNvSpPr/>
          <p:nvPr/>
        </p:nvSpPr>
        <p:spPr>
          <a:xfrm>
            <a:off x="4567842" y="3769080"/>
            <a:ext cx="4946073" cy="21313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s-AR" dirty="0" smtClean="0"/>
          </a:p>
          <a:p>
            <a:pPr marL="285750" indent="-285750">
              <a:buFontTx/>
              <a:buChar char="-"/>
            </a:pPr>
            <a:r>
              <a:rPr lang="es-AR" dirty="0" smtClean="0"/>
              <a:t>Cálculo de Impuestos</a:t>
            </a:r>
          </a:p>
          <a:p>
            <a:pPr marL="285750" indent="-285750">
              <a:buFontTx/>
              <a:buChar char="-"/>
            </a:pPr>
            <a:r>
              <a:rPr lang="es-AR" dirty="0" smtClean="0"/>
              <a:t>Cálculo de Honorarios/Cuotas</a:t>
            </a:r>
          </a:p>
        </p:txBody>
      </p:sp>
      <p:sp>
        <p:nvSpPr>
          <p:cNvPr id="10" name="Cloud 9"/>
          <p:cNvSpPr/>
          <p:nvPr/>
        </p:nvSpPr>
        <p:spPr>
          <a:xfrm>
            <a:off x="4567837" y="4600603"/>
            <a:ext cx="4946073" cy="21313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s-AR" dirty="0" smtClean="0"/>
          </a:p>
          <a:p>
            <a:pPr marL="285750" indent="-285750">
              <a:buFontTx/>
              <a:buChar char="-"/>
            </a:pPr>
            <a:r>
              <a:rPr lang="es-AR" dirty="0" smtClean="0"/>
              <a:t>Gestión de Cadenas de Abastecimiento</a:t>
            </a:r>
          </a:p>
          <a:p>
            <a:pPr marL="285750" indent="-285750">
              <a:buFontTx/>
              <a:buChar char="-"/>
            </a:pPr>
            <a:r>
              <a:rPr lang="es-AR" dirty="0" smtClean="0"/>
              <a:t>Configuraciones de Producto</a:t>
            </a:r>
          </a:p>
        </p:txBody>
      </p:sp>
    </p:spTree>
    <p:extLst>
      <p:ext uri="{BB962C8B-B14F-4D97-AF65-F5344CB8AC3E}">
        <p14:creationId xmlns:p14="http://schemas.microsoft.com/office/powerpoint/2010/main" val="133452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540" y="756363"/>
            <a:ext cx="7414260" cy="7822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4000" dirty="0" smtClean="0">
                <a:solidFill>
                  <a:srgbClr val="E7920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Necesidad Detectada</a:t>
            </a:r>
            <a:endParaRPr lang="es-AR" sz="4000" dirty="0">
              <a:solidFill>
                <a:srgbClr val="E79207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5795" y="1538644"/>
            <a:ext cx="546925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300" dirty="0" smtClean="0">
              <a:solidFill>
                <a:schemeClr val="bg1"/>
              </a:solidFill>
              <a:latin typeface="Calibri" pitchFamily="34" charset="0"/>
            </a:endParaRPr>
          </a:p>
          <a:p>
            <a:pPr lvl="1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300" dirty="0" smtClean="0">
                <a:solidFill>
                  <a:schemeClr val="bg1"/>
                </a:solidFill>
                <a:latin typeface="Calibri" pitchFamily="34" charset="0"/>
              </a:rPr>
              <a:t>Retraso </a:t>
            </a:r>
            <a:r>
              <a:rPr lang="es-AR" sz="2300" dirty="0">
                <a:solidFill>
                  <a:schemeClr val="bg1"/>
                </a:solidFill>
                <a:latin typeface="Calibri" pitchFamily="34" charset="0"/>
              </a:rPr>
              <a:t>de los proyectos con respecto a las      planificaciones </a:t>
            </a:r>
            <a:r>
              <a:rPr lang="es-AR" sz="2300" dirty="0" smtClean="0">
                <a:solidFill>
                  <a:schemeClr val="bg1"/>
                </a:solidFill>
                <a:latin typeface="Calibri" pitchFamily="34" charset="0"/>
              </a:rPr>
              <a:t>realizadas</a:t>
            </a:r>
          </a:p>
          <a:p>
            <a:pPr lvl="1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300" dirty="0">
              <a:solidFill>
                <a:schemeClr val="bg1"/>
              </a:solidFill>
              <a:latin typeface="Calibri" pitchFamily="34" charset="0"/>
            </a:endParaRPr>
          </a:p>
          <a:p>
            <a:pPr lvl="1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300" dirty="0">
              <a:solidFill>
                <a:schemeClr val="bg1"/>
              </a:solidFill>
              <a:latin typeface="Calibri" pitchFamily="34" charset="0"/>
            </a:endParaRPr>
          </a:p>
          <a:p>
            <a:pPr marL="457200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300" dirty="0">
                <a:solidFill>
                  <a:schemeClr val="bg1"/>
                </a:solidFill>
                <a:latin typeface="Calibri" pitchFamily="34" charset="0"/>
              </a:rPr>
              <a:t>Problemas relacionados a la falta de efectividad y </a:t>
            </a:r>
            <a:r>
              <a:rPr lang="es-AR" sz="2300" dirty="0" smtClean="0">
                <a:solidFill>
                  <a:schemeClr val="bg1"/>
                </a:solidFill>
                <a:latin typeface="Calibri" pitchFamily="34" charset="0"/>
              </a:rPr>
              <a:t>eficiencia</a:t>
            </a:r>
            <a:endParaRPr lang="es-AR" sz="2300" dirty="0">
              <a:solidFill>
                <a:schemeClr val="bg1"/>
              </a:solidFill>
              <a:effectLst>
                <a:outerShdw blurRad="38100" dist="38100" dir="2700000" algn="tl">
                  <a:srgbClr val="318FC5"/>
                </a:outerShdw>
              </a:effectLst>
              <a:latin typeface="Calibri" pitchFamily="34" charset="0"/>
            </a:endParaRPr>
          </a:p>
          <a:p>
            <a:pPr marL="457200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300" dirty="0">
              <a:solidFill>
                <a:schemeClr val="bg1"/>
              </a:solidFill>
              <a:effectLst>
                <a:outerShdw blurRad="38100" dist="38100" dir="2700000" algn="tl">
                  <a:srgbClr val="318FC5"/>
                </a:outerShdw>
              </a:effectLst>
              <a:latin typeface="Calibri" pitchFamily="34" charset="0"/>
            </a:endParaRPr>
          </a:p>
          <a:p>
            <a:pPr marL="457200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300" dirty="0">
              <a:solidFill>
                <a:schemeClr val="bg1"/>
              </a:solidFill>
              <a:latin typeface="Calibri" pitchFamily="34" charset="0"/>
            </a:endParaRPr>
          </a:p>
          <a:p>
            <a:pPr marL="457200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300" dirty="0">
                <a:solidFill>
                  <a:schemeClr val="bg1"/>
                </a:solidFill>
                <a:latin typeface="Calibri" pitchFamily="34" charset="0"/>
              </a:rPr>
              <a:t>Problemas de redundancia de software</a:t>
            </a:r>
            <a:endParaRPr lang="es-AR" sz="2300" dirty="0">
              <a:solidFill>
                <a:schemeClr val="bg1"/>
              </a:solidFill>
              <a:effectLst>
                <a:outerShdw blurRad="38100" dist="38100" dir="2700000" algn="tl">
                  <a:srgbClr val="318FC5"/>
                </a:outerShdw>
              </a:effectLst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1675" y="2435225"/>
            <a:ext cx="5469255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300" dirty="0" smtClean="0">
              <a:solidFill>
                <a:schemeClr val="bg1"/>
              </a:solidFill>
              <a:latin typeface="Calibri" pitchFamily="34" charset="0"/>
            </a:endParaRPr>
          </a:p>
          <a:p>
            <a:pPr lvl="1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300" dirty="0" smtClean="0">
                <a:solidFill>
                  <a:schemeClr val="bg1"/>
                </a:solidFill>
                <a:latin typeface="Calibri" pitchFamily="34" charset="0"/>
              </a:rPr>
              <a:t>Constantes cambios en las políticas y reglas de Negocio de las Organizaciones</a:t>
            </a:r>
            <a:endParaRPr lang="es-AR" sz="2300" dirty="0">
              <a:solidFill>
                <a:schemeClr val="bg1"/>
              </a:solidFill>
              <a:latin typeface="Calibri" pitchFamily="34" charset="0"/>
            </a:endParaRPr>
          </a:p>
          <a:p>
            <a:pPr lvl="1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300" dirty="0" smtClean="0">
              <a:solidFill>
                <a:schemeClr val="bg1"/>
              </a:solidFill>
              <a:latin typeface="Calibri" pitchFamily="34" charset="0"/>
            </a:endParaRPr>
          </a:p>
          <a:p>
            <a:pPr lvl="1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300" dirty="0">
              <a:solidFill>
                <a:schemeClr val="bg1"/>
              </a:solidFill>
              <a:latin typeface="Calibri" pitchFamily="34" charset="0"/>
            </a:endParaRPr>
          </a:p>
          <a:p>
            <a:pPr marL="457200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300" dirty="0">
                <a:solidFill>
                  <a:schemeClr val="bg1"/>
                </a:solidFill>
                <a:latin typeface="Calibri" pitchFamily="34" charset="0"/>
              </a:rPr>
              <a:t>Malestar dentro de las organizaciones debido a los problemas de comunicación entre analistas y </a:t>
            </a:r>
            <a:r>
              <a:rPr lang="es-AR" sz="2300" dirty="0" smtClean="0">
                <a:solidFill>
                  <a:schemeClr val="bg1"/>
                </a:solidFill>
                <a:latin typeface="Calibri" pitchFamily="34" charset="0"/>
              </a:rPr>
              <a:t>desarrolladores</a:t>
            </a:r>
            <a:endParaRPr lang="es-AR" sz="23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54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41020" y="744933"/>
            <a:ext cx="7414260" cy="7822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 smtClean="0">
                <a:solidFill>
                  <a:srgbClr val="E7920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Nuestra Misión</a:t>
            </a:r>
            <a:endParaRPr lang="es-AR" sz="4000" dirty="0">
              <a:solidFill>
                <a:srgbClr val="E79207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019" y="1819007"/>
            <a:ext cx="100022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79207"/>
              </a:buClr>
              <a:buSzPct val="150000"/>
              <a:defRPr/>
            </a:pPr>
            <a:r>
              <a:rPr lang="es-AR" sz="2400" dirty="0" smtClean="0">
                <a:solidFill>
                  <a:schemeClr val="bg1"/>
                </a:solidFill>
              </a:rPr>
              <a:t>Ofrecemos un Servicio:</a:t>
            </a:r>
          </a:p>
          <a:p>
            <a:pPr>
              <a:buClr>
                <a:srgbClr val="E79207"/>
              </a:buClr>
              <a:buSzPct val="150000"/>
              <a:defRPr/>
            </a:pPr>
            <a:endParaRPr lang="es-AR" sz="24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dirty="0" smtClean="0">
                <a:solidFill>
                  <a:schemeClr val="bg1"/>
                </a:solidFill>
              </a:rPr>
              <a:t>Novedoso en el mercado</a:t>
            </a:r>
          </a:p>
          <a:p>
            <a:pPr marL="457200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dirty="0" smtClean="0">
                <a:solidFill>
                  <a:schemeClr val="bg1"/>
                </a:solidFill>
              </a:rPr>
              <a:t>Dinámico</a:t>
            </a:r>
          </a:p>
          <a:p>
            <a:pPr marL="457200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dirty="0" smtClean="0">
                <a:solidFill>
                  <a:schemeClr val="bg1"/>
                </a:solidFill>
              </a:rPr>
              <a:t>Que ofrece un valor agregado</a:t>
            </a:r>
          </a:p>
          <a:p>
            <a:pPr marL="457200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dirty="0">
              <a:solidFill>
                <a:schemeClr val="bg1"/>
              </a:solidFill>
            </a:endParaRPr>
          </a:p>
          <a:p>
            <a:pPr marL="457200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dirty="0" smtClean="0">
                <a:solidFill>
                  <a:schemeClr val="bg1"/>
                </a:solidFill>
              </a:rPr>
              <a:t>Alta Calidad con tecnología de Vanguardia</a:t>
            </a:r>
            <a:endParaRPr lang="es-AR" sz="2400" dirty="0">
              <a:solidFill>
                <a:schemeClr val="bg1"/>
              </a:solidFill>
            </a:endParaRPr>
          </a:p>
        </p:txBody>
      </p:sp>
      <p:sp>
        <p:nvSpPr>
          <p:cNvPr id="7" name="3 CuadroTexto"/>
          <p:cNvSpPr txBox="1"/>
          <p:nvPr/>
        </p:nvSpPr>
        <p:spPr>
          <a:xfrm>
            <a:off x="541019" y="5308984"/>
            <a:ext cx="108889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2800" b="1" dirty="0">
                <a:solidFill>
                  <a:srgbClr val="E792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Orientado incrementar la productividad  en el área de desarrollo de la </a:t>
            </a:r>
            <a:r>
              <a:rPr lang="es-AR" sz="2800" b="1" dirty="0" smtClean="0">
                <a:solidFill>
                  <a:srgbClr val="E792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empresa y reducir sus Costos</a:t>
            </a:r>
            <a:endParaRPr lang="es-AR" sz="2800" b="1" dirty="0">
              <a:solidFill>
                <a:srgbClr val="E792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" name="Cloud 8"/>
          <p:cNvSpPr/>
          <p:nvPr/>
        </p:nvSpPr>
        <p:spPr>
          <a:xfrm>
            <a:off x="3539373" y="2618399"/>
            <a:ext cx="4530436" cy="187778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Permite Facilitar la Gestión y Administración de Procesos, Acciones y Reglas ante los cambios Organizacionales</a:t>
            </a:r>
            <a:endParaRPr lang="es-AR" dirty="0"/>
          </a:p>
        </p:txBody>
      </p:sp>
      <p:sp>
        <p:nvSpPr>
          <p:cNvPr id="10" name="Cloud 9"/>
          <p:cNvSpPr/>
          <p:nvPr/>
        </p:nvSpPr>
        <p:spPr>
          <a:xfrm>
            <a:off x="4427017" y="1695139"/>
            <a:ext cx="4530436" cy="187778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Nuestras aplicaciones están basadas en </a:t>
            </a:r>
            <a:r>
              <a:rPr lang="es-AR" dirty="0" smtClean="0"/>
              <a:t>una</a:t>
            </a:r>
            <a:r>
              <a:rPr lang="es-AR" dirty="0" smtClean="0"/>
              <a:t> Plataforma Confiable, de gran Escalabilidad y Tolerancia a Fallos </a:t>
            </a:r>
            <a:endParaRPr lang="es-AR" dirty="0"/>
          </a:p>
        </p:txBody>
      </p:sp>
      <p:sp>
        <p:nvSpPr>
          <p:cNvPr id="11" name="Cloud 10"/>
          <p:cNvSpPr/>
          <p:nvPr/>
        </p:nvSpPr>
        <p:spPr>
          <a:xfrm>
            <a:off x="5314661" y="3207834"/>
            <a:ext cx="4530436" cy="187778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Control y Visibilidad de las Decisiones de Negocio. Facilidad en Procesos de Reingeniería. Consultoría Experta</a:t>
            </a:r>
            <a:endParaRPr lang="es-AR" dirty="0"/>
          </a:p>
        </p:txBody>
      </p:sp>
      <p:sp>
        <p:nvSpPr>
          <p:cNvPr id="12" name="Cloud 11"/>
          <p:cNvSpPr/>
          <p:nvPr/>
        </p:nvSpPr>
        <p:spPr>
          <a:xfrm>
            <a:off x="6564802" y="3715544"/>
            <a:ext cx="5164168" cy="23191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Nuestro servicio es responsable por asegurar él éxito de su negocio enfocándose en la lógica de Negocio, nuestros proveedores se ocupan de la infraestructura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9906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41020" y="744933"/>
            <a:ext cx="7414260" cy="7822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 smtClean="0">
                <a:solidFill>
                  <a:srgbClr val="E7920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Mercado Potencial</a:t>
            </a:r>
            <a:endParaRPr lang="es-AR" sz="4000" dirty="0">
              <a:solidFill>
                <a:srgbClr val="E79207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3750" y="2188339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AR" sz="2400" dirty="0"/>
              <a:t> </a:t>
            </a:r>
            <a:r>
              <a:rPr lang="es-AR" sz="2400" dirty="0">
                <a:solidFill>
                  <a:schemeClr val="bg1"/>
                </a:solidFill>
              </a:rPr>
              <a:t>Desarrollo de proyectos de SW con</a:t>
            </a:r>
            <a:r>
              <a:rPr lang="es-AR" sz="2400" dirty="0" smtClean="0">
                <a:solidFill>
                  <a:schemeClr val="bg1"/>
                </a:solidFill>
              </a:rPr>
              <a:t>:</a:t>
            </a:r>
          </a:p>
          <a:p>
            <a:pPr>
              <a:defRPr/>
            </a:pPr>
            <a:endParaRPr lang="es-AR" sz="2400" dirty="0">
              <a:solidFill>
                <a:schemeClr val="bg1"/>
              </a:solidFill>
            </a:endParaRPr>
          </a:p>
          <a:p>
            <a:pPr>
              <a:defRPr/>
            </a:pPr>
            <a:endParaRPr lang="es-MX" sz="1600" dirty="0">
              <a:solidFill>
                <a:schemeClr val="bg1"/>
              </a:solidFill>
              <a:effectLst>
                <a:outerShdw blurRad="38100" dist="38100" dir="2700000" algn="tl">
                  <a:srgbClr val="318FC5"/>
                </a:outerShdw>
              </a:effectLst>
              <a:latin typeface="Rockwell" pitchFamily="18" charset="0"/>
            </a:endParaRPr>
          </a:p>
          <a:p>
            <a:pPr marL="457200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MX" sz="2400" dirty="0">
                <a:solidFill>
                  <a:schemeClr val="bg1"/>
                </a:solidFill>
              </a:rPr>
              <a:t>REGLAS DE NEGOCIO COMPLEJAS</a:t>
            </a:r>
          </a:p>
          <a:p>
            <a:pPr marL="457200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MX" sz="2400" dirty="0">
              <a:solidFill>
                <a:schemeClr val="bg1"/>
              </a:solidFill>
            </a:endParaRPr>
          </a:p>
          <a:p>
            <a:pPr marL="457200" indent="-457200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MX" sz="2400" dirty="0">
                <a:solidFill>
                  <a:schemeClr val="bg1"/>
                </a:solidFill>
              </a:rPr>
              <a:t>REGLAS DE NEGOCIO </a:t>
            </a:r>
            <a:r>
              <a:rPr lang="es-MX" sz="2400" dirty="0" smtClean="0">
                <a:solidFill>
                  <a:schemeClr val="bg1"/>
                </a:solidFill>
              </a:rPr>
              <a:t>CAMBIANTES</a:t>
            </a:r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7" name="3 CuadroTexto"/>
          <p:cNvSpPr txBox="1"/>
          <p:nvPr/>
        </p:nvSpPr>
        <p:spPr>
          <a:xfrm>
            <a:off x="2771775" y="4963478"/>
            <a:ext cx="6264275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AR" sz="2800" b="1" dirty="0" smtClean="0">
                <a:solidFill>
                  <a:srgbClr val="E792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Único Requisito: poder establecer claramente las reglas de negocio</a:t>
            </a:r>
            <a:endParaRPr lang="es-AR" sz="2800" b="1" dirty="0">
              <a:solidFill>
                <a:srgbClr val="E792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324" y="4828095"/>
            <a:ext cx="1224872" cy="122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8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41020" y="744933"/>
            <a:ext cx="7414260" cy="7822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 smtClean="0">
                <a:solidFill>
                  <a:srgbClr val="E7920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Que es BRE?</a:t>
            </a:r>
            <a:endParaRPr lang="es-AR" sz="4000" dirty="0">
              <a:solidFill>
                <a:srgbClr val="E79207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020" y="2586925"/>
            <a:ext cx="53726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dirty="0" smtClean="0">
                <a:solidFill>
                  <a:schemeClr val="bg1"/>
                </a:solidFill>
              </a:rPr>
              <a:t>BRE </a:t>
            </a:r>
            <a:r>
              <a:rPr lang="es-AR" sz="2400" dirty="0">
                <a:solidFill>
                  <a:schemeClr val="bg1"/>
                </a:solidFill>
              </a:rPr>
              <a:t>es un proyecto que busca proveer a sus clientes de una  herramienta para mejorar sus desarrollos, de manera ágil e </a:t>
            </a:r>
            <a:r>
              <a:rPr lang="es-AR" sz="2400" dirty="0" smtClean="0">
                <a:solidFill>
                  <a:schemeClr val="bg1"/>
                </a:solidFill>
              </a:rPr>
              <a:t>inteligente</a:t>
            </a:r>
            <a:endParaRPr lang="es-AR" sz="2400" dirty="0">
              <a:solidFill>
                <a:schemeClr val="bg1"/>
              </a:solidFill>
            </a:endParaRPr>
          </a:p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dirty="0">
              <a:solidFill>
                <a:schemeClr val="bg1"/>
              </a:solidFill>
            </a:endParaRPr>
          </a:p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dirty="0">
                <a:solidFill>
                  <a:schemeClr val="bg1"/>
                </a:solidFill>
              </a:rPr>
              <a:t>NO necesariamente orientado a usuarios con conocimiento en sistemas </a:t>
            </a:r>
            <a:r>
              <a:rPr lang="es-AR" sz="2400" dirty="0" smtClean="0">
                <a:solidFill>
                  <a:schemeClr val="bg1"/>
                </a:solidFill>
              </a:rPr>
              <a:t>informáticos</a:t>
            </a:r>
            <a:r>
              <a:rPr lang="es-AR" sz="2400" dirty="0" smtClean="0">
                <a:solidFill>
                  <a:prstClr val="black"/>
                </a:solidFill>
              </a:rPr>
              <a:t> </a:t>
            </a:r>
            <a:endParaRPr lang="es-AR" sz="2400" dirty="0">
              <a:solidFill>
                <a:prstClr val="black"/>
              </a:solidFill>
            </a:endParaRPr>
          </a:p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dirty="0">
              <a:solidFill>
                <a:prstClr val="black"/>
              </a:solidFill>
            </a:endParaRPr>
          </a:p>
        </p:txBody>
      </p:sp>
      <p:sp>
        <p:nvSpPr>
          <p:cNvPr id="7" name="3 CuadroTexto"/>
          <p:cNvSpPr txBox="1"/>
          <p:nvPr/>
        </p:nvSpPr>
        <p:spPr>
          <a:xfrm>
            <a:off x="214282" y="1685993"/>
            <a:ext cx="118529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3500" b="1" dirty="0" smtClean="0">
                <a:solidFill>
                  <a:srgbClr val="E792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s-AR" sz="2800" b="1" dirty="0" smtClean="0">
                <a:solidFill>
                  <a:srgbClr val="E792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usiness </a:t>
            </a:r>
            <a:r>
              <a:rPr lang="es-AR" sz="3500" b="1" dirty="0" smtClean="0">
                <a:solidFill>
                  <a:srgbClr val="E792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s-AR" sz="2800" b="1" dirty="0" smtClean="0">
                <a:solidFill>
                  <a:srgbClr val="E792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ules </a:t>
            </a:r>
            <a:r>
              <a:rPr lang="es-AR" sz="3500" b="1" dirty="0" err="1" smtClean="0">
                <a:solidFill>
                  <a:srgbClr val="E792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s-AR" sz="2800" b="1" dirty="0" err="1" smtClean="0">
                <a:solidFill>
                  <a:srgbClr val="E792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ngine</a:t>
            </a:r>
            <a:r>
              <a:rPr lang="es-AR" sz="2800" b="1" dirty="0" smtClean="0">
                <a:solidFill>
                  <a:srgbClr val="E792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Online – Motor de Reglas de Negocio en línea</a:t>
            </a:r>
            <a:endParaRPr lang="es-AR" sz="2800" b="1" dirty="0">
              <a:solidFill>
                <a:srgbClr val="E792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0736" y="2586925"/>
            <a:ext cx="53726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dirty="0" smtClean="0">
                <a:solidFill>
                  <a:schemeClr val="bg1"/>
                </a:solidFill>
              </a:rPr>
              <a:t>Separación del Código de Ejecución de Reglas de Negocio del resto del Sistema</a:t>
            </a:r>
          </a:p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dirty="0">
              <a:solidFill>
                <a:schemeClr val="bg1"/>
              </a:solidFill>
            </a:endParaRPr>
          </a:p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s-AR" sz="2400" dirty="0" smtClean="0">
                <a:solidFill>
                  <a:schemeClr val="bg1"/>
                </a:solidFill>
              </a:rPr>
              <a:t>Permite al Negocio reducir costos insumidos por tiempo de desarrollo y re-codificación</a:t>
            </a:r>
            <a:endParaRPr lang="es-AR" sz="2400" dirty="0">
              <a:solidFill>
                <a:prstClr val="black"/>
              </a:solidFill>
            </a:endParaRPr>
          </a:p>
          <a:p>
            <a:pPr marL="457200" indent="-457200" algn="just">
              <a:buClr>
                <a:srgbClr val="E79207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es-A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8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BRE_Layo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RE_Layo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RE_Layo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BRE_Layo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BRE_Layo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BRE_Layo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BRE_Layo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5528</TotalTime>
  <Words>680</Words>
  <Application>Microsoft Office PowerPoint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Rockwell</vt:lpstr>
      <vt:lpstr>Segoe</vt:lpstr>
      <vt:lpstr>Segoe UI</vt:lpstr>
      <vt:lpstr>Wingdings</vt:lpstr>
      <vt:lpstr>BRE_Layout</vt:lpstr>
      <vt:lpstr>2_BRE_Layout</vt:lpstr>
      <vt:lpstr>1_BRE_Layout</vt:lpstr>
      <vt:lpstr>3_BRE_Layout</vt:lpstr>
      <vt:lpstr>4_BRE_Layout</vt:lpstr>
      <vt:lpstr>5_BRE_Layout</vt:lpstr>
      <vt:lpstr>6_BRE_Layout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Valeria Rossi</dc:creator>
  <cp:lastModifiedBy>Valeria Rossi</cp:lastModifiedBy>
  <cp:revision>52</cp:revision>
  <dcterms:created xsi:type="dcterms:W3CDTF">2013-08-22T02:47:25Z</dcterms:created>
  <dcterms:modified xsi:type="dcterms:W3CDTF">2013-08-28T22:36:46Z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