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78" r:id="rId4"/>
    <p:sldId id="282" r:id="rId5"/>
    <p:sldId id="283" r:id="rId6"/>
    <p:sldId id="308" r:id="rId7"/>
    <p:sldId id="298" r:id="rId8"/>
    <p:sldId id="307" r:id="rId9"/>
    <p:sldId id="279" r:id="rId10"/>
    <p:sldId id="280" r:id="rId11"/>
    <p:sldId id="281" r:id="rId12"/>
    <p:sldId id="284" r:id="rId13"/>
    <p:sldId id="285" r:id="rId14"/>
    <p:sldId id="286" r:id="rId15"/>
    <p:sldId id="287" r:id="rId16"/>
    <p:sldId id="297" r:id="rId17"/>
    <p:sldId id="290" r:id="rId18"/>
    <p:sldId id="291" r:id="rId19"/>
    <p:sldId id="309" r:id="rId20"/>
    <p:sldId id="303" r:id="rId21"/>
    <p:sldId id="292" r:id="rId22"/>
    <p:sldId id="306" r:id="rId23"/>
    <p:sldId id="310" r:id="rId24"/>
    <p:sldId id="304" r:id="rId25"/>
    <p:sldId id="305" r:id="rId26"/>
    <p:sldId id="299" r:id="rId27"/>
    <p:sldId id="300" r:id="rId28"/>
    <p:sldId id="301" r:id="rId29"/>
    <p:sldId id="311" r:id="rId30"/>
    <p:sldId id="302" r:id="rId31"/>
    <p:sldId id="312" r:id="rId32"/>
    <p:sldId id="313" r:id="rId33"/>
    <p:sldId id="318" r:id="rId34"/>
    <p:sldId id="319" r:id="rId35"/>
    <p:sldId id="320" r:id="rId36"/>
    <p:sldId id="317" r:id="rId37"/>
    <p:sldId id="321" r:id="rId38"/>
    <p:sldId id="259" r:id="rId39"/>
  </p:sldIdLst>
  <p:sldSz cx="9144000" cy="5143500" type="screen16x9"/>
  <p:notesSz cx="6858000" cy="9144000"/>
  <p:defaultTextStyle>
    <a:lvl1pPr defTabSz="457200">
      <a:defRPr>
        <a:latin typeface="Arial"/>
        <a:ea typeface="Arial"/>
        <a:cs typeface="Arial"/>
        <a:sym typeface="Arial"/>
      </a:defRPr>
    </a:lvl1pPr>
    <a:lvl2pPr indent="457200" defTabSz="457200">
      <a:defRPr>
        <a:latin typeface="Arial"/>
        <a:ea typeface="Arial"/>
        <a:cs typeface="Arial"/>
        <a:sym typeface="Arial"/>
      </a:defRPr>
    </a:lvl2pPr>
    <a:lvl3pPr indent="914400" defTabSz="457200">
      <a:defRPr>
        <a:latin typeface="Arial"/>
        <a:ea typeface="Arial"/>
        <a:cs typeface="Arial"/>
        <a:sym typeface="Arial"/>
      </a:defRPr>
    </a:lvl3pPr>
    <a:lvl4pPr indent="1371600" defTabSz="457200">
      <a:defRPr>
        <a:latin typeface="Arial"/>
        <a:ea typeface="Arial"/>
        <a:cs typeface="Arial"/>
        <a:sym typeface="Arial"/>
      </a:defRPr>
    </a:lvl4pPr>
    <a:lvl5pPr indent="1828800" defTabSz="457200">
      <a:defRPr>
        <a:latin typeface="Arial"/>
        <a:ea typeface="Arial"/>
        <a:cs typeface="Arial"/>
        <a:sym typeface="Arial"/>
      </a:defRPr>
    </a:lvl5pPr>
    <a:lvl6pPr indent="2286000" defTabSz="457200">
      <a:defRPr>
        <a:latin typeface="Arial"/>
        <a:ea typeface="Arial"/>
        <a:cs typeface="Arial"/>
        <a:sym typeface="Arial"/>
      </a:defRPr>
    </a:lvl6pPr>
    <a:lvl7pPr indent="2743200" defTabSz="457200">
      <a:defRPr>
        <a:latin typeface="Arial"/>
        <a:ea typeface="Arial"/>
        <a:cs typeface="Arial"/>
        <a:sym typeface="Arial"/>
      </a:defRPr>
    </a:lvl7pPr>
    <a:lvl8pPr indent="3200400" defTabSz="457200">
      <a:defRPr>
        <a:latin typeface="Arial"/>
        <a:ea typeface="Arial"/>
        <a:cs typeface="Arial"/>
        <a:sym typeface="Arial"/>
      </a:defRPr>
    </a:lvl8pPr>
    <a:lvl9pPr indent="3657600" defTabSz="457200">
      <a:defRPr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DDD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DDD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969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969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969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D4D4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D4D4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D4D4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04" y="-5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-312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805040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Hello</a:t>
            </a:r>
            <a:endParaRPr lang="en-US" sz="2000" dirty="0"/>
          </a:p>
          <a:p>
            <a:r>
              <a:rPr lang="en-US" sz="2000" dirty="0"/>
              <a:t>My name is ...</a:t>
            </a:r>
          </a:p>
          <a:p>
            <a:r>
              <a:rPr lang="en-US" sz="2000" dirty="0"/>
              <a:t>Welcome to my </a:t>
            </a:r>
            <a:r>
              <a:rPr lang="en-US" sz="2000" dirty="0" smtClean="0"/>
              <a:t>presentation…</a:t>
            </a:r>
          </a:p>
          <a:p>
            <a:endParaRPr lang="en-US" sz="2000" dirty="0" smtClean="0"/>
          </a:p>
          <a:p>
            <a:r>
              <a:rPr lang="en-US" sz="2000" dirty="0" smtClean="0"/>
              <a:t>Before we start…How many have: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Used the salt reactor?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Written a salt runner?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Run a multi-master configuration?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Use AWS?</a:t>
            </a:r>
          </a:p>
          <a:p>
            <a:r>
              <a:rPr lang="en-US" sz="2000" dirty="0" smtClean="0"/>
              <a:t>We’re starting at a high conceptual level…and with time remaining will end looking at code.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8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work done so far is focused on specific technologies.</a:t>
            </a:r>
          </a:p>
          <a:p>
            <a:r>
              <a:rPr lang="en-US" dirty="0"/>
              <a:t>- aws</a:t>
            </a:r>
          </a:p>
          <a:p>
            <a:r>
              <a:rPr lang="en-US" dirty="0"/>
              <a:t>- </a:t>
            </a:r>
            <a:r>
              <a:rPr lang="en-US" dirty="0" err="1"/>
              <a:t>ubuntu</a:t>
            </a:r>
            <a:r>
              <a:rPr lang="en-US" dirty="0"/>
              <a:t> linux</a:t>
            </a:r>
          </a:p>
          <a:p>
            <a:r>
              <a:rPr lang="en-US" dirty="0"/>
              <a:t>- </a:t>
            </a:r>
            <a:r>
              <a:rPr lang="en-US" dirty="0" err="1"/>
              <a:t>saltstack</a:t>
            </a:r>
            <a:r>
              <a:rPr lang="en-US" dirty="0"/>
              <a:t> (helium)</a:t>
            </a:r>
          </a:p>
          <a:p>
            <a:r>
              <a:rPr lang="en-US" dirty="0"/>
              <a:t>- python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35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definitions of highly available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people </a:t>
            </a:r>
            <a:r>
              <a:rPr lang="en-US" dirty="0"/>
              <a:t>set up two systems </a:t>
            </a:r>
            <a:r>
              <a:rPr lang="en-US" dirty="0" smtClean="0"/>
              <a:t>and consider it </a:t>
            </a:r>
            <a:r>
              <a:rPr lang="en-US" dirty="0"/>
              <a:t>HA, </a:t>
            </a:r>
            <a:r>
              <a:rPr lang="en-US" dirty="0" smtClean="0"/>
              <a:t>and it is, until </a:t>
            </a:r>
            <a:r>
              <a:rPr lang="en-US" dirty="0"/>
              <a:t>one of them fails.  </a:t>
            </a:r>
          </a:p>
          <a:p>
            <a:endParaRPr lang="en-US" dirty="0"/>
          </a:p>
          <a:p>
            <a:r>
              <a:rPr lang="en-US" dirty="0"/>
              <a:t>Some deal with acceptable downtime or unavailability.</a:t>
            </a:r>
          </a:p>
          <a:p>
            <a:r>
              <a:rPr lang="en-US" dirty="0"/>
              <a:t>Some deal with automation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We’ll expand, and iterate on this definition, eventually creating our HA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08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by translating </a:t>
            </a:r>
            <a:r>
              <a:rPr lang="en-US" dirty="0"/>
              <a:t>this definition of </a:t>
            </a:r>
            <a:r>
              <a:rPr lang="en-US" dirty="0" smtClean="0"/>
              <a:t>“highly available” </a:t>
            </a:r>
            <a:r>
              <a:rPr lang="en-US" dirty="0"/>
              <a:t>to </a:t>
            </a:r>
            <a:r>
              <a:rPr lang="en-US" dirty="0" smtClean="0"/>
              <a:t>SaltStack</a:t>
            </a:r>
          </a:p>
          <a:p>
            <a:endParaRPr lang="en-US" dirty="0"/>
          </a:p>
          <a:p>
            <a:r>
              <a:rPr lang="en-US" dirty="0" smtClean="0"/>
              <a:t>- Review the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0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does the SaltStack documentation say is required to run a multi-master environment?</a:t>
            </a:r>
          </a:p>
          <a:p>
            <a:endParaRPr lang="en-US" dirty="0"/>
          </a:p>
          <a:p>
            <a:r>
              <a:rPr lang="en-US" dirty="0"/>
              <a:t>Fairly simple and straight-forward.</a:t>
            </a:r>
          </a:p>
          <a:p>
            <a:endParaRPr lang="en-US" dirty="0"/>
          </a:p>
          <a:p>
            <a:r>
              <a:rPr lang="en-US" dirty="0"/>
              <a:t>Note: there is not a built-in way for masters to share data for administration.  In short, we have to find a solution.</a:t>
            </a:r>
          </a:p>
        </p:txBody>
      </p:sp>
    </p:spTree>
    <p:extLst>
      <p:ext uri="{BB962C8B-B14F-4D97-AF65-F5344CB8AC3E}">
        <p14:creationId xmlns:p14="http://schemas.microsoft.com/office/powerpoint/2010/main" val="3626086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Masters </a:t>
            </a:r>
            <a:r>
              <a:rPr lang="en-US" dirty="0"/>
              <a:t>are not team players</a:t>
            </a:r>
          </a:p>
          <a:p>
            <a:endParaRPr lang="en-US" dirty="0"/>
          </a:p>
          <a:p>
            <a:r>
              <a:rPr lang="en-US" dirty="0"/>
              <a:t>Each master runs completely independently from the others.</a:t>
            </a:r>
          </a:p>
          <a:p>
            <a:endParaRPr lang="en-US" dirty="0"/>
          </a:p>
          <a:p>
            <a:r>
              <a:rPr lang="en-US" dirty="0"/>
              <a:t>It is recommended that we keep the states / pillars in sync between servers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Let’s update our requirements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91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/>
              <a:t>translating our goal to specific requirements we now have..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8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r>
              <a:rPr lang="en-US" dirty="0"/>
              <a:t>now we have come to solution number one.</a:t>
            </a:r>
          </a:p>
          <a:p>
            <a:endParaRPr lang="en-US" dirty="0"/>
          </a:p>
          <a:p>
            <a:r>
              <a:rPr lang="en-US" dirty="0"/>
              <a:t>This list combines Amazon aws services with SaltStack services to provide a highly available SaltStack.</a:t>
            </a:r>
          </a:p>
          <a:p>
            <a:endParaRPr lang="en-US" dirty="0"/>
          </a:p>
          <a:p>
            <a:r>
              <a:rPr lang="en-US" dirty="0"/>
              <a:t>--- go over each item in list ---</a:t>
            </a:r>
          </a:p>
        </p:txBody>
      </p:sp>
    </p:spTree>
    <p:extLst>
      <p:ext uri="{BB962C8B-B14F-4D97-AF65-F5344CB8AC3E}">
        <p14:creationId xmlns:p14="http://schemas.microsoft.com/office/powerpoint/2010/main" val="752339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the keen observer a number of the services in the solution sound like the ec2-autoscale-reactor.</a:t>
            </a:r>
          </a:p>
          <a:p>
            <a:endParaRPr lang="en-US" dirty="0"/>
          </a:p>
          <a:p>
            <a:r>
              <a:rPr lang="en-US" dirty="0"/>
              <a:t>In fact, I evaluated that solution.  It did not fit all the requirements.  But, it is a very nice project </a:t>
            </a:r>
          </a:p>
          <a:p>
            <a:endParaRPr lang="en-US" dirty="0"/>
          </a:p>
          <a:p>
            <a:r>
              <a:rPr lang="en-US" dirty="0"/>
              <a:t>I recommend you check it out - </a:t>
            </a:r>
            <a:r>
              <a:rPr lang="en-US" dirty="0" err="1"/>
              <a:t>github</a:t>
            </a:r>
            <a:r>
              <a:rPr lang="en-US" dirty="0"/>
              <a:t> link below</a:t>
            </a:r>
          </a:p>
        </p:txBody>
      </p:sp>
    </p:spTree>
    <p:extLst>
      <p:ext uri="{BB962C8B-B14F-4D97-AF65-F5344CB8AC3E}">
        <p14:creationId xmlns:p14="http://schemas.microsoft.com/office/powerpoint/2010/main" val="3379475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Designed </a:t>
            </a:r>
            <a:r>
              <a:rPr lang="en-US" dirty="0"/>
              <a:t>to be run as the only master</a:t>
            </a:r>
          </a:p>
          <a:p>
            <a:r>
              <a:rPr lang="en-US" dirty="0" err="1"/>
              <a:t>Preseeds</a:t>
            </a:r>
            <a:r>
              <a:rPr lang="en-US" dirty="0"/>
              <a:t> minion keys</a:t>
            </a:r>
          </a:p>
          <a:p>
            <a:r>
              <a:rPr lang="en-US" dirty="0"/>
              <a:t>Requires ssh keys </a:t>
            </a:r>
          </a:p>
          <a:p>
            <a:r>
              <a:rPr lang="en-US" dirty="0"/>
              <a:t>Installs salt-minion - to speed up launch time we will likely pre-bake fully cooked machine images (</a:t>
            </a:r>
            <a:r>
              <a:rPr lang="en-US" dirty="0" err="1"/>
              <a:t>amis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The project is meant to solve key management for minions in aws </a:t>
            </a:r>
            <a:r>
              <a:rPr lang="en-US" dirty="0" err="1" smtClean="0"/>
              <a:t>autoscaled</a:t>
            </a:r>
            <a:r>
              <a:rPr lang="en-US" dirty="0" smtClean="0"/>
              <a:t> groups, not 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35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35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SSCE </a:t>
            </a:r>
            <a:r>
              <a:rPr lang="en-US" dirty="0"/>
              <a:t>= salt stack certified engineer</a:t>
            </a:r>
          </a:p>
          <a:p>
            <a:endParaRPr lang="en-US" dirty="0"/>
          </a:p>
          <a:p>
            <a:r>
              <a:rPr lang="en-US" dirty="0"/>
              <a:t>I live in Minneapolis.  </a:t>
            </a:r>
            <a:r>
              <a:rPr lang="en-US" dirty="0" smtClean="0"/>
              <a:t>This forecasted low today is -5.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2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CloudFormation </a:t>
            </a:r>
            <a:r>
              <a:rPr lang="en-US" dirty="0"/>
              <a:t>can be thought of like salt states </a:t>
            </a:r>
            <a:r>
              <a:rPr lang="en-US" dirty="0" smtClean="0"/>
              <a:t>using salt orchestrate but </a:t>
            </a:r>
            <a:r>
              <a:rPr lang="en-US" dirty="0" smtClean="0"/>
              <a:t>for </a:t>
            </a:r>
            <a:r>
              <a:rPr lang="en-US" dirty="0"/>
              <a:t>amazon </a:t>
            </a:r>
            <a:r>
              <a:rPr lang="en-US" dirty="0" smtClean="0"/>
              <a:t>resources</a:t>
            </a:r>
          </a:p>
          <a:p>
            <a:endParaRPr lang="en-US" dirty="0"/>
          </a:p>
          <a:p>
            <a:r>
              <a:rPr lang="en-US" dirty="0" smtClean="0"/>
              <a:t>And a picture is worth a thousand words….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09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An </a:t>
            </a:r>
            <a:r>
              <a:rPr lang="en-US" sz="2000" dirty="0" err="1"/>
              <a:t>AutoScaling</a:t>
            </a:r>
            <a:r>
              <a:rPr lang="en-US" sz="2000" dirty="0"/>
              <a:t> group provides a way to ....</a:t>
            </a:r>
          </a:p>
          <a:p>
            <a:r>
              <a:rPr lang="en-US" sz="2000" dirty="0"/>
              <a:t>- pass data</a:t>
            </a:r>
          </a:p>
          <a:p>
            <a:r>
              <a:rPr lang="en-US" sz="2000" dirty="0"/>
              <a:t>- run scripts</a:t>
            </a:r>
          </a:p>
          <a:p>
            <a:r>
              <a:rPr lang="en-US" sz="2000" dirty="0"/>
              <a:t>- define number and type of servers</a:t>
            </a:r>
          </a:p>
          <a:p>
            <a:endParaRPr lang="en-US" sz="2000" dirty="0"/>
          </a:p>
          <a:p>
            <a:r>
              <a:rPr lang="en-US" sz="2000" dirty="0"/>
              <a:t>SQS - no message </a:t>
            </a:r>
            <a:r>
              <a:rPr lang="en-US" sz="2000" dirty="0" smtClean="0"/>
              <a:t>loss, polling, not open to world</a:t>
            </a:r>
            <a:endParaRPr lang="en-US" sz="2000" dirty="0"/>
          </a:p>
          <a:p>
            <a:r>
              <a:rPr lang="en-US" sz="2000" dirty="0"/>
              <a:t>S3 - master keys, minions db, boot scripts</a:t>
            </a:r>
          </a:p>
          <a:p>
            <a:r>
              <a:rPr lang="en-US" sz="2000" dirty="0"/>
              <a:t>Route53 - cnames for salt master names</a:t>
            </a:r>
          </a:p>
        </p:txBody>
      </p:sp>
    </p:spTree>
    <p:extLst>
      <p:ext uri="{BB962C8B-B14F-4D97-AF65-F5344CB8AC3E}">
        <p14:creationId xmlns:p14="http://schemas.microsoft.com/office/powerpoint/2010/main" val="542074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because everyone likes pictures…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1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aws_im</a:t>
            </a:r>
            <a:r>
              <a:rPr lang="en-US" dirty="0" smtClean="0"/>
              <a:t> </a:t>
            </a:r>
            <a:r>
              <a:rPr lang="en-US" dirty="0"/>
              <a:t>manages the minion db file by polling sqs for messages about minions at termination or launch</a:t>
            </a:r>
          </a:p>
          <a:p>
            <a:endParaRPr lang="en-US" dirty="0"/>
          </a:p>
          <a:p>
            <a:r>
              <a:rPr lang="en-US" dirty="0"/>
              <a:t>the key reactor simply calls the key manager when a minion submits its key to be accepted</a:t>
            </a:r>
          </a:p>
          <a:p>
            <a:r>
              <a:rPr lang="en-US" dirty="0"/>
              <a:t>(scroll down)</a:t>
            </a:r>
          </a:p>
          <a:p>
            <a:endParaRPr lang="en-US" dirty="0"/>
          </a:p>
          <a:p>
            <a:r>
              <a:rPr lang="en-US" dirty="0"/>
              <a:t>a key manager looks up the minion key in the minion db, accepting the key if found by using the </a:t>
            </a:r>
            <a:r>
              <a:rPr lang="en-US" dirty="0" err="1" smtClean="0"/>
              <a:t>salt.Key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highstate reactor simply calls the highstate manager when a minion sends its "ready" event.  </a:t>
            </a:r>
          </a:p>
          <a:p>
            <a:endParaRPr lang="en-US" dirty="0"/>
          </a:p>
          <a:p>
            <a:r>
              <a:rPr lang="en-US" dirty="0"/>
              <a:t>the highstate manager uses the salt client to connect to the minion and determine if a highstate has been run before, is not currently running a highstate, runs the highstate</a:t>
            </a:r>
          </a:p>
          <a:p>
            <a:endParaRPr lang="en-US" dirty="0"/>
          </a:p>
          <a:p>
            <a:r>
              <a:rPr lang="en-US" dirty="0"/>
              <a:t>Note: the minion db is a simple yaml file on the salt master.  when updated a copy of it is pushed up to s3....</a:t>
            </a:r>
          </a:p>
          <a:p>
            <a:r>
              <a:rPr lang="en-US" dirty="0"/>
              <a:t>** for startup of a new salt master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48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how a salt master is born.</a:t>
            </a:r>
          </a:p>
          <a:p>
            <a:endParaRPr lang="en-US" dirty="0"/>
          </a:p>
          <a:p>
            <a:r>
              <a:rPr lang="en-US" dirty="0" smtClean="0"/>
              <a:t>Data is passed into the master at launch, and it sets up what it needs to be a productive salt master.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15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Minions </a:t>
            </a:r>
            <a:r>
              <a:rPr lang="en-US" dirty="0"/>
              <a:t>need to find the masters</a:t>
            </a:r>
          </a:p>
          <a:p>
            <a:endParaRPr lang="en-US" dirty="0"/>
          </a:p>
          <a:p>
            <a:r>
              <a:rPr lang="en-US" dirty="0"/>
              <a:t>I created a little script for a master to determine its amazon aws dns name, and update a cname in route53</a:t>
            </a:r>
          </a:p>
          <a:p>
            <a:endParaRPr lang="en-US" dirty="0"/>
          </a:p>
          <a:p>
            <a:r>
              <a:rPr lang="en-US" dirty="0"/>
              <a:t>Effectively the salt minions use the same dns names even when we replace salt masters</a:t>
            </a:r>
          </a:p>
        </p:txBody>
      </p:sp>
    </p:spTree>
    <p:extLst>
      <p:ext uri="{BB962C8B-B14F-4D97-AF65-F5344CB8AC3E}">
        <p14:creationId xmlns:p14="http://schemas.microsoft.com/office/powerpoint/2010/main" val="3465253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This script runs via startup, handling the minion key database file.</a:t>
            </a:r>
          </a:p>
          <a:p>
            <a:endParaRPr lang="en-US" sz="2000" dirty="0"/>
          </a:p>
          <a:p>
            <a:r>
              <a:rPr lang="en-US" sz="2000" dirty="0" smtClean="0"/>
              <a:t>There is a delay between an instance launch with </a:t>
            </a:r>
            <a:r>
              <a:rPr lang="en-US" sz="2000" dirty="0" err="1" smtClean="0"/>
              <a:t>sns</a:t>
            </a:r>
            <a:r>
              <a:rPr lang="en-US" sz="2000" dirty="0" smtClean="0"/>
              <a:t> notification, and the time an instance is booted up and ready to do something.  Usually this is around 5 minutes.</a:t>
            </a:r>
          </a:p>
          <a:p>
            <a:endParaRPr lang="en-US" sz="2000" dirty="0"/>
          </a:p>
          <a:p>
            <a:r>
              <a:rPr lang="en-US" sz="2000" dirty="0" smtClean="0"/>
              <a:t>I named the script for aws instance management.  But, it’s been pointed out to me that you could call it awesome.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46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9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70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master can fail, but is replaced.  Not exactly a single point of failure</a:t>
            </a:r>
            <a:r>
              <a:rPr lang="en-US" dirty="0" smtClean="0"/>
              <a:t>…but spin up of a </a:t>
            </a:r>
            <a:r>
              <a:rPr lang="en-US" dirty="0" err="1" smtClean="0"/>
              <a:t>saltmaster</a:t>
            </a:r>
            <a:r>
              <a:rPr lang="en-US" dirty="0" smtClean="0"/>
              <a:t> could take </a:t>
            </a:r>
            <a:r>
              <a:rPr lang="en-US" smtClean="0"/>
              <a:t>several minutes.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SaltStack requirement fulfilled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1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Wanted </a:t>
            </a:r>
            <a:r>
              <a:rPr lang="en-US" dirty="0"/>
              <a:t>to share a few projects where I've used SaltStack</a:t>
            </a:r>
          </a:p>
          <a:p>
            <a:endParaRPr lang="en-US" dirty="0"/>
          </a:p>
          <a:p>
            <a:r>
              <a:rPr lang="en-US" dirty="0" err="1"/>
              <a:t>MachineZone</a:t>
            </a:r>
            <a:r>
              <a:rPr lang="en-US" dirty="0"/>
              <a:t> wanted an "army" of testing </a:t>
            </a:r>
            <a:r>
              <a:rPr lang="en-US" dirty="0" smtClean="0"/>
              <a:t>servers</a:t>
            </a:r>
          </a:p>
          <a:p>
            <a:endParaRPr lang="en-US" dirty="0"/>
          </a:p>
          <a:p>
            <a:r>
              <a:rPr lang="en-US" dirty="0" smtClean="0"/>
              <a:t>Big selling point – very quick iteration of custom modules – did it during a conference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17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/>
              <a:t>One was a good start.</a:t>
            </a:r>
          </a:p>
          <a:p>
            <a:endParaRPr lang="en-US" dirty="0"/>
          </a:p>
          <a:p>
            <a:r>
              <a:rPr lang="en-US" dirty="0"/>
              <a:t>But, what if we want to use two availability zones in aws?  Or what if we can not tolerate the salt master being unavailable for 5 minutes?</a:t>
            </a:r>
          </a:p>
        </p:txBody>
      </p:sp>
    </p:spTree>
    <p:extLst>
      <p:ext uri="{BB962C8B-B14F-4D97-AF65-F5344CB8AC3E}">
        <p14:creationId xmlns:p14="http://schemas.microsoft.com/office/powerpoint/2010/main" val="2473867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/>
              <a:t>One was pretty good.  Let's add onto it and handle the issues that arise.</a:t>
            </a:r>
          </a:p>
          <a:p>
            <a:endParaRPr lang="en-US" dirty="0"/>
          </a:p>
          <a:p>
            <a:r>
              <a:rPr lang="en-US" dirty="0"/>
              <a:t>- new auto scaling group - easy parameter passing</a:t>
            </a:r>
          </a:p>
          <a:p>
            <a:r>
              <a:rPr lang="en-US" dirty="0"/>
              <a:t>- new sqs queue - easy way to have auto scaling notifications go to both masters</a:t>
            </a:r>
          </a:p>
          <a:p>
            <a:r>
              <a:rPr lang="en-US" dirty="0"/>
              <a:t>- need a way to handle the situation that both masters want to run a high state on a new minion</a:t>
            </a:r>
          </a:p>
        </p:txBody>
      </p:sp>
    </p:spTree>
    <p:extLst>
      <p:ext uri="{BB962C8B-B14F-4D97-AF65-F5344CB8AC3E}">
        <p14:creationId xmlns:p14="http://schemas.microsoft.com/office/powerpoint/2010/main" val="4518530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Here's </a:t>
            </a:r>
            <a:r>
              <a:rPr lang="en-US" dirty="0"/>
              <a:t>the updated diagram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we </a:t>
            </a:r>
            <a:r>
              <a:rPr lang="en-US" dirty="0"/>
              <a:t>also need another dns name </a:t>
            </a:r>
            <a:r>
              <a:rPr lang="en-US" dirty="0" smtClean="0"/>
              <a:t>to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76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Here's </a:t>
            </a:r>
            <a:r>
              <a:rPr lang="en-US" dirty="0"/>
              <a:t>the good news.</a:t>
            </a:r>
          </a:p>
          <a:p>
            <a:endParaRPr lang="en-US" dirty="0"/>
          </a:p>
          <a:p>
            <a:r>
              <a:rPr lang="en-US" dirty="0"/>
              <a:t>All of the work done is open source.  It is real, and ready for use.  And, I am really happy that my company is supporting the open source community by sharing this with everyone.</a:t>
            </a:r>
          </a:p>
        </p:txBody>
      </p:sp>
    </p:spTree>
    <p:extLst>
      <p:ext uri="{BB962C8B-B14F-4D97-AF65-F5344CB8AC3E}">
        <p14:creationId xmlns:p14="http://schemas.microsoft.com/office/powerpoint/2010/main" val="4234196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97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what is next….</a:t>
            </a:r>
          </a:p>
          <a:p>
            <a:endParaRPr lang="en-US" dirty="0"/>
          </a:p>
          <a:p>
            <a:r>
              <a:rPr lang="en-US" dirty="0" smtClean="0"/>
              <a:t>Solution Three – starting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004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/>
              <a:t>Three will likely add the use of dynamo db.</a:t>
            </a:r>
          </a:p>
          <a:p>
            <a:endParaRPr lang="en-US" dirty="0"/>
          </a:p>
          <a:p>
            <a:r>
              <a:rPr lang="en-US" dirty="0"/>
              <a:t>The minion db info, and highstate race conditions can be easily handled there.</a:t>
            </a:r>
          </a:p>
          <a:p>
            <a:endParaRPr lang="en-US" dirty="0"/>
          </a:p>
          <a:p>
            <a:r>
              <a:rPr lang="en-US" dirty="0"/>
              <a:t>I might even make the master assignment for minions dynamic.  </a:t>
            </a:r>
          </a:p>
        </p:txBody>
      </p:sp>
    </p:spTree>
    <p:extLst>
      <p:ext uri="{BB962C8B-B14F-4D97-AF65-F5344CB8AC3E}">
        <p14:creationId xmlns:p14="http://schemas.microsoft.com/office/powerpoint/2010/main" val="37470751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questions…or done with questions…</a:t>
            </a:r>
          </a:p>
          <a:p>
            <a:endParaRPr lang="en-US" dirty="0" smtClean="0"/>
          </a:p>
          <a:p>
            <a:r>
              <a:rPr lang="en-US" dirty="0" smtClean="0"/>
              <a:t>Ask if anyone would like to go over the code for the reactors</a:t>
            </a:r>
            <a:r>
              <a:rPr lang="en-US" smtClean="0"/>
              <a:t>/runners.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14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4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Jabil </a:t>
            </a:r>
            <a:endParaRPr lang="en-US" dirty="0"/>
          </a:p>
          <a:p>
            <a:endParaRPr lang="en-US" dirty="0"/>
          </a:p>
          <a:p>
            <a:r>
              <a:rPr lang="en-US" dirty="0"/>
              <a:t>Long term real hardware clusters sold in groups of racks</a:t>
            </a:r>
          </a:p>
          <a:p>
            <a:endParaRPr lang="en-US" dirty="0"/>
          </a:p>
          <a:p>
            <a:r>
              <a:rPr lang="en-US" dirty="0" smtClean="0"/>
              <a:t>Success depended on flexibility, overstate system, and remote execution</a:t>
            </a:r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input </a:t>
            </a:r>
            <a:r>
              <a:rPr lang="en-US" dirty="0" err="1"/>
              <a:t>csv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8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Currently </a:t>
            </a:r>
            <a:r>
              <a:rPr lang="en-US" dirty="0"/>
              <a:t>... </a:t>
            </a:r>
            <a:r>
              <a:rPr lang="en-US" dirty="0" err="1"/>
              <a:t>hPulse</a:t>
            </a:r>
            <a:r>
              <a:rPr lang="en-US" dirty="0"/>
              <a:t>  First project was parallel deployment of lamp stack application</a:t>
            </a:r>
          </a:p>
          <a:p>
            <a:endParaRPr lang="en-US" dirty="0"/>
          </a:p>
          <a:p>
            <a:r>
              <a:rPr lang="en-US" dirty="0"/>
              <a:t>Previous deployment took 60 - 70 </a:t>
            </a:r>
            <a:r>
              <a:rPr lang="en-US" dirty="0" smtClean="0"/>
              <a:t>seconds (fabric)</a:t>
            </a:r>
            <a:endParaRPr lang="en-US" dirty="0"/>
          </a:p>
          <a:p>
            <a:r>
              <a:rPr lang="en-US" dirty="0"/>
              <a:t>After several updates ..</a:t>
            </a:r>
          </a:p>
          <a:p>
            <a:r>
              <a:rPr lang="en-US" dirty="0"/>
              <a:t> service restarts</a:t>
            </a:r>
          </a:p>
          <a:p>
            <a:r>
              <a:rPr lang="en-US" dirty="0"/>
              <a:t> custom module to locally check web apps</a:t>
            </a:r>
          </a:p>
        </p:txBody>
      </p:sp>
    </p:spTree>
    <p:extLst>
      <p:ext uri="{BB962C8B-B14F-4D97-AF65-F5344CB8AC3E}">
        <p14:creationId xmlns:p14="http://schemas.microsoft.com/office/powerpoint/2010/main" val="52112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/>
              <a:t>A word from my sponsor"  -- generous, open source</a:t>
            </a:r>
          </a:p>
          <a:p>
            <a:r>
              <a:rPr lang="en-US" dirty="0"/>
              <a:t>A little bit about </a:t>
            </a:r>
            <a:r>
              <a:rPr lang="en-US" dirty="0" err="1"/>
              <a:t>hospitalityPulse's</a:t>
            </a:r>
            <a:r>
              <a:rPr lang="en-US" dirty="0"/>
              <a:t> main </a:t>
            </a:r>
            <a:r>
              <a:rPr lang="en-US" dirty="0" smtClean="0"/>
              <a:t>product</a:t>
            </a:r>
          </a:p>
          <a:p>
            <a:endParaRPr lang="en-US" dirty="0" smtClean="0"/>
          </a:p>
          <a:p>
            <a:r>
              <a:rPr lang="en-US" dirty="0" smtClean="0"/>
              <a:t>When you make a hotel reservation you are making an abstract agreement.  You are not reserving a room.</a:t>
            </a:r>
          </a:p>
          <a:p>
            <a:endParaRPr lang="en-US" dirty="0"/>
          </a:p>
          <a:p>
            <a:r>
              <a:rPr lang="en-US" dirty="0"/>
              <a:t>The time a room is assigned to you is when you check in, not when you book a room.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53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Believe </a:t>
            </a:r>
            <a:r>
              <a:rPr lang="en-US" dirty="0"/>
              <a:t>it or not hotel room assignment is a difficult optimization problem</a:t>
            </a:r>
          </a:p>
          <a:p>
            <a:r>
              <a:rPr lang="en-US" dirty="0"/>
              <a:t>- bed types, number of beds</a:t>
            </a:r>
          </a:p>
          <a:p>
            <a:r>
              <a:rPr lang="en-US" dirty="0"/>
              <a:t>- amenities of room - like ocean view</a:t>
            </a:r>
          </a:p>
          <a:p>
            <a:r>
              <a:rPr lang="en-US" dirty="0"/>
              <a:t>- upgrades / downgrades</a:t>
            </a:r>
          </a:p>
          <a:p>
            <a:r>
              <a:rPr lang="en-US" dirty="0"/>
              <a:t>- cancellations, room status</a:t>
            </a:r>
          </a:p>
          <a:p>
            <a:r>
              <a:rPr lang="en-US" dirty="0"/>
              <a:t>- look into the future (2 weeks)</a:t>
            </a:r>
          </a:p>
          <a:p>
            <a:r>
              <a:rPr lang="en-US" dirty="0"/>
              <a:t>- maximize profit</a:t>
            </a:r>
          </a:p>
          <a:p>
            <a:r>
              <a:rPr lang="en-US" dirty="0" smtClean="0"/>
              <a:t>Finding a fit for all rooms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8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end, we consider all guests requests, hotel reservations, and optimize the room assignment for :</a:t>
            </a:r>
          </a:p>
          <a:p>
            <a:r>
              <a:rPr lang="en-US" dirty="0"/>
              <a:t>- guest satisfaction</a:t>
            </a:r>
          </a:p>
          <a:p>
            <a:r>
              <a:rPr lang="en-US" dirty="0"/>
              <a:t>- hotel profitability</a:t>
            </a:r>
          </a:p>
        </p:txBody>
      </p:sp>
    </p:spTree>
    <p:extLst>
      <p:ext uri="{BB962C8B-B14F-4D97-AF65-F5344CB8AC3E}">
        <p14:creationId xmlns:p14="http://schemas.microsoft.com/office/powerpoint/2010/main" val="81172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are an open source, cloud company. </a:t>
            </a:r>
          </a:p>
          <a:p>
            <a:endParaRPr lang="en-US" dirty="0"/>
          </a:p>
          <a:p>
            <a:r>
              <a:rPr lang="en-US" dirty="0"/>
              <a:t>We love SaltStack.  We use pillars, states, custom modules, the salt client (</a:t>
            </a:r>
            <a:r>
              <a:rPr lang="en-US" dirty="0" err="1"/>
              <a:t>api</a:t>
            </a:r>
            <a:r>
              <a:rPr lang="en-US" dirty="0"/>
              <a:t>)...</a:t>
            </a:r>
          </a:p>
          <a:p>
            <a:endParaRPr lang="en-US" dirty="0"/>
          </a:p>
          <a:p>
            <a:r>
              <a:rPr lang="en-US" dirty="0"/>
              <a:t>We want to make sure that what we count on is always available.  And, we want to avoid manual labor whenever possible.</a:t>
            </a:r>
          </a:p>
          <a:p>
            <a:endParaRPr lang="en-US" dirty="0"/>
          </a:p>
          <a:p>
            <a:r>
              <a:rPr lang="en-US" dirty="0"/>
              <a:t>Our challenge is to have an environment that fixes itself.</a:t>
            </a:r>
          </a:p>
        </p:txBody>
      </p:sp>
    </p:spTree>
    <p:extLst>
      <p:ext uri="{BB962C8B-B14F-4D97-AF65-F5344CB8AC3E}">
        <p14:creationId xmlns:p14="http://schemas.microsoft.com/office/powerpoint/2010/main" val="249783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 flipV="1">
            <a:off x="539729" y="1808234"/>
            <a:ext cx="4375108" cy="164"/>
          </a:xfrm>
          <a:prstGeom prst="line">
            <a:avLst/>
          </a:prstGeom>
          <a:ln w="12700">
            <a:solidFill>
              <a:srgbClr val="3F8EC1"/>
            </a:solidFill>
          </a:ln>
        </p:spPr>
        <p:txBody>
          <a:bodyPr lIns="0" tIns="0" rIns="0" bIns="0"/>
          <a:lstStyle/>
          <a:p>
            <a:pPr lvl="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7" name="image3.png" descr="Untitled-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675" y="613832"/>
            <a:ext cx="5675519" cy="1200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36004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154780"/>
            <a:ext cx="6019800" cy="45767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50143" y="0"/>
            <a:ext cx="8229601" cy="1071641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40404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404040"/>
                </a:solid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66913" y="1508842"/>
            <a:ext cx="8229601" cy="363465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pic>
        <p:nvPicPr>
          <p:cNvPr id="16" name="image5.png" descr="SaltConf_Logo_4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483" y="4600533"/>
            <a:ext cx="1497341" cy="316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900112"/>
            <a:ext cx="4038600" cy="254555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92608"/>
            <a:ext cx="8229600" cy="8839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076599"/>
            <a:ext cx="4040188" cy="5545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69057"/>
            <a:ext cx="8229600" cy="11310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1" y="0"/>
            <a:ext cx="3008314" cy="10763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04788"/>
            <a:ext cx="5111750" cy="49387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69057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4772057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xmlns:p14="http://schemas.microsoft.com/office/powerpoint/2010/main" spd="med"/>
  <p:txStyles>
    <p:titleStyle>
      <a:lvl1pPr algn="ctr" defTabSz="457200">
        <a:defRPr sz="4400">
          <a:latin typeface="Arial"/>
          <a:ea typeface="Arial"/>
          <a:cs typeface="Arial"/>
          <a:sym typeface="Arial"/>
        </a:defRPr>
      </a:lvl1pPr>
      <a:lvl2pPr algn="ctr" defTabSz="457200">
        <a:defRPr sz="4400">
          <a:latin typeface="Arial"/>
          <a:ea typeface="Arial"/>
          <a:cs typeface="Arial"/>
          <a:sym typeface="Arial"/>
        </a:defRPr>
      </a:lvl2pPr>
      <a:lvl3pPr algn="ctr" defTabSz="457200">
        <a:defRPr sz="4400">
          <a:latin typeface="Arial"/>
          <a:ea typeface="Arial"/>
          <a:cs typeface="Arial"/>
          <a:sym typeface="Arial"/>
        </a:defRPr>
      </a:lvl3pPr>
      <a:lvl4pPr algn="ctr" defTabSz="457200">
        <a:defRPr sz="4400">
          <a:latin typeface="Arial"/>
          <a:ea typeface="Arial"/>
          <a:cs typeface="Arial"/>
          <a:sym typeface="Arial"/>
        </a:defRPr>
      </a:lvl4pPr>
      <a:lvl5pPr algn="ctr" defTabSz="457200">
        <a:defRPr sz="4400">
          <a:latin typeface="Arial"/>
          <a:ea typeface="Arial"/>
          <a:cs typeface="Arial"/>
          <a:sym typeface="Arial"/>
        </a:defRPr>
      </a:lvl5pPr>
      <a:lvl6pPr algn="ctr" defTabSz="457200">
        <a:defRPr sz="4400">
          <a:latin typeface="Arial"/>
          <a:ea typeface="Arial"/>
          <a:cs typeface="Arial"/>
          <a:sym typeface="Arial"/>
        </a:defRPr>
      </a:lvl6pPr>
      <a:lvl7pPr algn="ctr" defTabSz="457200">
        <a:defRPr sz="4400">
          <a:latin typeface="Arial"/>
          <a:ea typeface="Arial"/>
          <a:cs typeface="Arial"/>
          <a:sym typeface="Arial"/>
        </a:defRPr>
      </a:lvl7pPr>
      <a:lvl8pPr algn="ctr" defTabSz="457200">
        <a:defRPr sz="4400">
          <a:latin typeface="Arial"/>
          <a:ea typeface="Arial"/>
          <a:cs typeface="Arial"/>
          <a:sym typeface="Arial"/>
        </a:defRPr>
      </a:lvl8pPr>
      <a:lvl9pPr algn="ctr" defTabSz="457200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Arial"/>
          <a:ea typeface="Arial"/>
          <a:cs typeface="Arial"/>
          <a:sym typeface="Arial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Arial"/>
          <a:ea typeface="Arial"/>
          <a:cs typeface="Arial"/>
          <a:sym typeface="Arial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ocs.saltstack.com/en/latest/topics/tutorials/multimaster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saltstack-formulas/ec2-autoscale-reacto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mailto:git@github.com:wcannon/saltconf2015.gi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opslogic.blogspot.com/2013/09/deploying-typical-lamp-application.html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10540" y="2073861"/>
            <a:ext cx="5512266" cy="1140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sz="280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 dirty="0" smtClean="0">
                <a:solidFill>
                  <a:srgbClr val="FFFFFF"/>
                </a:solidFill>
              </a:rPr>
              <a:t>T</a:t>
            </a:r>
            <a:r>
              <a:rPr lang="en-US" sz="2800" b="1" dirty="0" smtClean="0">
                <a:solidFill>
                  <a:srgbClr val="FFFFFF"/>
                </a:solidFill>
              </a:rPr>
              <a:t>wo Ways to Achieve a Highly Available SaltStack Implementation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410540" y="3293061"/>
            <a:ext cx="5512266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sz="140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400" b="1" dirty="0" smtClean="0">
                <a:solidFill>
                  <a:srgbClr val="FFFFFF"/>
                </a:solidFill>
              </a:rPr>
              <a:t>William Cannon, hospitalityPulse, Infrastructure Architect</a:t>
            </a: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x="410540" y="4512261"/>
            <a:ext cx="551226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sz="140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FFFFFF"/>
                </a:solidFill>
              </a:rPr>
              <a:t>#SaltConf15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143" y="349619"/>
            <a:ext cx="8229601" cy="1071641"/>
          </a:xfrm>
        </p:spPr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776" y="1421260"/>
            <a:ext cx="816922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Our environment is entirely AWS based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OS is Ubuntu 14.04 LTS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SaltStack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version in use is Helium (2014.7.0)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baseline="0" dirty="0" smtClean="0">
                <a:solidFill>
                  <a:srgbClr val="000000"/>
                </a:solidFill>
              </a:rPr>
              <a:t>Any automation will be done with AWS</a:t>
            </a:r>
            <a:r>
              <a:rPr lang="en-US" dirty="0" smtClean="0">
                <a:solidFill>
                  <a:srgbClr val="000000"/>
                </a:solidFill>
              </a:rPr>
              <a:t> and Python </a:t>
            </a:r>
            <a:endParaRPr lang="en-US" sz="1400" dirty="0">
              <a:solidFill>
                <a:srgbClr val="000000"/>
              </a:solidFill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** Principles applied here should translate to other environments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8007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143" y="492321"/>
            <a:ext cx="8229601" cy="1071641"/>
          </a:xfrm>
        </p:spPr>
        <p:txBody>
          <a:bodyPr/>
          <a:lstStyle/>
          <a:p>
            <a:r>
              <a:rPr lang="en-US" dirty="0" smtClean="0"/>
              <a:t>What is a highly available system?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776" y="1578706"/>
            <a:ext cx="7775098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No single point of failure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System should recover from problems / failures without human action 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Auto-provisioning of resources when needed </a:t>
            </a: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>
              <a:solidFill>
                <a:srgbClr val="000000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smtClean="0">
                <a:solidFill>
                  <a:srgbClr val="000000"/>
                </a:solidFill>
              </a:rPr>
              <a:t>** Implicit assumption of either eliminated or minimized disruption                of service 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dirty="0">
              <a:solidFill>
                <a:srgbClr val="000000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0776" y="2980180"/>
            <a:ext cx="2224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Sounds easy, right?</a:t>
            </a:r>
          </a:p>
        </p:txBody>
      </p:sp>
    </p:spTree>
    <p:extLst>
      <p:ext uri="{BB962C8B-B14F-4D97-AF65-F5344CB8AC3E}">
        <p14:creationId xmlns:p14="http://schemas.microsoft.com/office/powerpoint/2010/main" val="21648007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143" y="492321"/>
            <a:ext cx="8229601" cy="1071641"/>
          </a:xfrm>
        </p:spPr>
        <p:txBody>
          <a:bodyPr/>
          <a:lstStyle/>
          <a:p>
            <a:r>
              <a:rPr lang="en-US" dirty="0" smtClean="0"/>
              <a:t>How does this apply to SaltStack?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234" y="1742338"/>
            <a:ext cx="4130986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No single point of failure </a:t>
            </a:r>
            <a:r>
              <a:rPr lang="en-US" dirty="0" smtClean="0">
                <a:solidFill>
                  <a:srgbClr val="000000"/>
                </a:solidFill>
              </a:rPr>
              <a:t>               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endParaRPr lang="en-US" dirty="0" smtClean="0">
              <a:solidFill>
                <a:srgbClr val="000000"/>
              </a:solidFill>
              <a:sym typeface="Wingdings"/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Recovers without human action </a:t>
            </a: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</a:t>
            </a:r>
            <a:endParaRPr lang="en-US" dirty="0" smtClean="0">
              <a:solidFill>
                <a:srgbClr val="000000"/>
              </a:solidFill>
              <a:sym typeface="Wingdings"/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Should provide additional resources when necessary </a:t>
            </a:r>
            <a:r>
              <a:rPr lang="en-US" dirty="0" smtClean="0">
                <a:solidFill>
                  <a:srgbClr val="000000"/>
                </a:solidFill>
              </a:rPr>
              <a:t>                           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7835" y="1742338"/>
            <a:ext cx="4609011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Master that reincarnates as itself, or        perhaps 2+ Salt Masters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System software detects failures and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    takes corrective action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Detect a need for additional Salt Masters, and launch more</a:t>
            </a:r>
            <a:endParaRPr lang="en-US" dirty="0" smtClean="0">
              <a:solidFill>
                <a:srgbClr val="000000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8665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143" y="492321"/>
            <a:ext cx="8229601" cy="1071641"/>
          </a:xfrm>
        </p:spPr>
        <p:txBody>
          <a:bodyPr/>
          <a:lstStyle/>
          <a:p>
            <a:r>
              <a:rPr lang="en-US" dirty="0" smtClean="0"/>
              <a:t>SaltStack Multi-Master Requirements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776" y="1742338"/>
            <a:ext cx="7826757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u="sng" dirty="0" smtClean="0">
                <a:solidFill>
                  <a:srgbClr val="000000"/>
                </a:solidFill>
              </a:rPr>
              <a:t>Master Requirement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Must use the same master.pub and master.pem files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/etc/salt/pki/master/{master.pem,master.pub}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* no limit to number of redundant masters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dirty="0">
              <a:solidFill>
                <a:srgbClr val="000000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u="sng" dirty="0" smtClean="0">
                <a:solidFill>
                  <a:srgbClr val="000000"/>
                </a:solidFill>
              </a:rPr>
              <a:t>Minion Requirement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Minion configuration file entry for ‘master’ should be converted to yaml list with items being salt master ip addresses or dns names </a:t>
            </a: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4335" y="4610296"/>
            <a:ext cx="6058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http://docs.saltstack.com/en/latest/topics/</a:t>
            </a:r>
            <a:r>
              <a:rPr lang="en-US" sz="1200" dirty="0" smtClean="0">
                <a:hlinkClick r:id="rId3"/>
              </a:rPr>
              <a:t>tutorials/multimaster.html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68665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392" y="442376"/>
            <a:ext cx="8229601" cy="1071641"/>
          </a:xfrm>
        </p:spPr>
        <p:txBody>
          <a:bodyPr/>
          <a:lstStyle/>
          <a:p>
            <a:r>
              <a:rPr lang="en-US" dirty="0" smtClean="0"/>
              <a:t>What do we need to deal with?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143" y="1585366"/>
            <a:ext cx="8219165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smtClean="0">
                <a:solidFill>
                  <a:srgbClr val="000000"/>
                </a:solidFill>
              </a:rPr>
              <a:t>Masters </a:t>
            </a:r>
            <a:r>
              <a:rPr lang="en-US" u="sng" dirty="0" smtClean="0">
                <a:solidFill>
                  <a:srgbClr val="000000"/>
                </a:solidFill>
              </a:rPr>
              <a:t>share nothing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Minion keys must be managed by each Master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** or we could ‘share’ the /etc/salt/pki/master/{minions*} directories directly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States are not shared  (file_roots) [gitfs</a:t>
            </a:r>
            <a:r>
              <a:rPr lang="en-US" smtClean="0">
                <a:solidFill>
                  <a:srgbClr val="000000"/>
                </a:solidFill>
              </a:rPr>
              <a:t>, salt.fileserver.s3fs]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Pillars are not shared  (pillar_roots) [gitfs, salt.pillar.s3]</a:t>
            </a:r>
          </a:p>
        </p:txBody>
      </p:sp>
    </p:spTree>
    <p:extLst>
      <p:ext uri="{BB962C8B-B14F-4D97-AF65-F5344CB8AC3E}">
        <p14:creationId xmlns:p14="http://schemas.microsoft.com/office/powerpoint/2010/main" val="23668665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143" y="492321"/>
            <a:ext cx="8229601" cy="1071641"/>
          </a:xfrm>
        </p:spPr>
        <p:txBody>
          <a:bodyPr/>
          <a:lstStyle/>
          <a:p>
            <a:r>
              <a:rPr lang="en-US" dirty="0" smtClean="0"/>
              <a:t>Our requirements are…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776" y="1742338"/>
            <a:ext cx="7691198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Service that monitors a master, replacing failed master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Method to share master pub/priv key between masters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Process to handle key management of new / terminated minions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Minions must be aware of the master dns names or ip addresses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A way to keep the state tree / pillars and etc. in sync between masters</a:t>
            </a:r>
          </a:p>
        </p:txBody>
      </p:sp>
    </p:spTree>
    <p:extLst>
      <p:ext uri="{BB962C8B-B14F-4D97-AF65-F5344CB8AC3E}">
        <p14:creationId xmlns:p14="http://schemas.microsoft.com/office/powerpoint/2010/main" val="23668665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143" y="214053"/>
            <a:ext cx="8229601" cy="10716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One: Big List of Components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3698" y="1285694"/>
            <a:ext cx="769119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CloudFormation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uto-</a:t>
            </a: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caling 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S3 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IAM roles / profiles 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Route53 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SNS 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SQS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Custom code: minion key management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Salt reactors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Salt runners</a:t>
            </a: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8116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601" y="492321"/>
            <a:ext cx="8330144" cy="1071641"/>
          </a:xfrm>
        </p:spPr>
        <p:txBody>
          <a:bodyPr/>
          <a:lstStyle/>
          <a:p>
            <a:r>
              <a:rPr lang="en-US" dirty="0" smtClean="0"/>
              <a:t>Is this the ec2-autoscale-reactor?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600" y="1742338"/>
            <a:ext cx="8547361" cy="1754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Short answer:  No.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Long answer:  Very nice project.  Heavily inspired by it.  But, no.  </a:t>
            </a: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>
              <a:solidFill>
                <a:srgbClr val="000000"/>
              </a:solidFill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The ec2-autoscale reactor reacts to auto scaling messages sent by SNS directly to a salt master.  It then uses salt-cloud to install salt via ssh, and continue with  state management, and etc.</a:t>
            </a:r>
          </a:p>
        </p:txBody>
      </p:sp>
      <p:sp>
        <p:nvSpPr>
          <p:cNvPr id="2" name="Rectangle 1"/>
          <p:cNvSpPr/>
          <p:nvPr/>
        </p:nvSpPr>
        <p:spPr>
          <a:xfrm>
            <a:off x="3327665" y="423213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https://github.com/saltstack-formulas/ec2-autoscale-reactor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34548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143" y="492321"/>
            <a:ext cx="8229601" cy="10716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That sounded great.  Why shouldn’t we use the ec2-autoscale reactor?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70776" y="1742338"/>
            <a:ext cx="7691198" cy="1754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Minion </a:t>
            </a:r>
            <a:r>
              <a:rPr lang="en-US" dirty="0">
                <a:solidFill>
                  <a:srgbClr val="000000"/>
                </a:solidFill>
              </a:rPr>
              <a:t>key management is an issue with pre-seeded </a:t>
            </a:r>
            <a:r>
              <a:rPr lang="en-US" dirty="0" smtClean="0">
                <a:solidFill>
                  <a:srgbClr val="000000"/>
                </a:solidFill>
              </a:rPr>
              <a:t>keys</a:t>
            </a:r>
          </a:p>
          <a:p>
            <a:pPr marL="285750" indent="-285750" algn="l" rtl="0" latinLnBrk="1" hangingPunct="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Requires running a webserver on the salt </a:t>
            </a:r>
            <a:r>
              <a:rPr lang="en-US" dirty="0" smtClean="0">
                <a:solidFill>
                  <a:srgbClr val="000000"/>
                </a:solidFill>
              </a:rPr>
              <a:t>master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The webserver cannot be easily secured to allow traffic only from SNS 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essages from SNS may be lost if the salt master is interrupted 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We may not want the salt-minion to be installed this way 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(pre-built ami)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Doesn’t address replacing a salt-master</a:t>
            </a:r>
          </a:p>
        </p:txBody>
      </p:sp>
    </p:spTree>
    <p:extLst>
      <p:ext uri="{BB962C8B-B14F-4D97-AF65-F5344CB8AC3E}">
        <p14:creationId xmlns:p14="http://schemas.microsoft.com/office/powerpoint/2010/main" val="15534548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143" y="492321"/>
            <a:ext cx="8229601" cy="10716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the solution?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70776" y="1742338"/>
            <a:ext cx="769119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Make </a:t>
            </a:r>
            <a:r>
              <a:rPr lang="en-US" dirty="0">
                <a:solidFill>
                  <a:srgbClr val="000000"/>
                </a:solidFill>
              </a:rPr>
              <a:t>use of AWS services wherever </a:t>
            </a:r>
            <a:r>
              <a:rPr lang="en-US" dirty="0" smtClean="0">
                <a:solidFill>
                  <a:srgbClr val="000000"/>
                </a:solidFill>
              </a:rPr>
              <a:t>sensible</a:t>
            </a:r>
          </a:p>
          <a:p>
            <a:pPr marL="285750" indent="-28575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Add custom software to meet SaltStack HA requirements, and our          overall design goal</a:t>
            </a:r>
          </a:p>
        </p:txBody>
      </p:sp>
    </p:spTree>
    <p:extLst>
      <p:ext uri="{BB962C8B-B14F-4D97-AF65-F5344CB8AC3E}">
        <p14:creationId xmlns:p14="http://schemas.microsoft.com/office/powerpoint/2010/main" val="39248251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776" y="1071641"/>
            <a:ext cx="7691198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Co-founder of hospitalityPulse</a:t>
            </a:r>
          </a:p>
          <a:p>
            <a:pPr marL="285750" indent="-285750" algn="l" rtl="0" latinLnBrk="1" hangingPunct="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Studied chemistry, computer science</a:t>
            </a:r>
          </a:p>
          <a:p>
            <a:pPr marL="285750" indent="-285750" algn="l" rtl="0" latinLnBrk="1" hangingPunct="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Python is my language of </a:t>
            </a:r>
            <a:r>
              <a:rPr lang="en-US" dirty="0" smtClean="0">
                <a:solidFill>
                  <a:srgbClr val="000000"/>
                </a:solidFill>
              </a:rPr>
              <a:t>choice </a:t>
            </a:r>
          </a:p>
          <a:p>
            <a:pPr marL="285750" indent="-28575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SaltStack is my platform of choice for all things </a:t>
            </a:r>
            <a:r>
              <a:rPr lang="en-US" dirty="0" err="1" smtClean="0">
                <a:solidFill>
                  <a:srgbClr val="000000"/>
                </a:solidFill>
              </a:rPr>
              <a:t>DevOps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SSCE – certified at SaltConf14</a:t>
            </a:r>
          </a:p>
          <a:p>
            <a:pPr marL="285750" indent="-28575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Enjoying the weather here in Salt Lake…really.</a:t>
            </a:r>
          </a:p>
          <a:p>
            <a:pPr algn="l" rtl="0" latinLnBrk="1" hangingPunct="0"/>
            <a:endParaRPr lang="en-US" dirty="0">
              <a:solidFill>
                <a:srgbClr val="000000"/>
              </a:solidFill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143" y="492321"/>
            <a:ext cx="8229601" cy="1071641"/>
          </a:xfrm>
        </p:spPr>
        <p:txBody>
          <a:bodyPr/>
          <a:lstStyle/>
          <a:p>
            <a:r>
              <a:rPr lang="en-US" dirty="0" smtClean="0"/>
              <a:t>AWS Components of Solution One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8139" y="1641068"/>
            <a:ext cx="8575900" cy="2862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CloudFormation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– declarative syntax for infrastructure services (aws)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Auto Scaling Groups – replace failed servers automatically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S3 – bootstrap scripts, storage of files to share between salt masters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IAM – roles/profiles assigned to servers in place of credentials file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SNS – Auto Scaling events notifications (minion keys to accept/delete)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SQS – Subscribe to SNS Auto Scaling events (master gets a queue to pull from)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Route53 – using cnames for salt masters, statically set on minions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1272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4766" y="135566"/>
            <a:ext cx="200388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AWS Components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saltconf2015-diagram-1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548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143" y="492321"/>
            <a:ext cx="8229601" cy="1071641"/>
          </a:xfrm>
        </p:spPr>
        <p:txBody>
          <a:bodyPr>
            <a:normAutofit/>
          </a:bodyPr>
          <a:lstStyle/>
          <a:p>
            <a:r>
              <a:rPr lang="en-US" dirty="0" smtClean="0"/>
              <a:t>Custom Components of Solution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84473" y="1641068"/>
            <a:ext cx="443064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>
                <a:solidFill>
                  <a:srgbClr val="000000"/>
                </a:solidFill>
              </a:rPr>
              <a:t>s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altmaster_bootstrap.sh 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ns_update.py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>
                <a:solidFill>
                  <a:srgbClr val="000000"/>
                </a:solidFill>
              </a:rPr>
              <a:t>a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ws_im.py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alt reactors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>
                <a:solidFill>
                  <a:srgbClr val="000000"/>
                </a:solidFill>
              </a:rPr>
              <a:t>s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alt runners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0334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2851" y="186203"/>
            <a:ext cx="22605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Custom Components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saltconf2015-diagram-2 (3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58" y="247592"/>
            <a:ext cx="6527877" cy="489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104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143" y="204796"/>
            <a:ext cx="8229601" cy="107164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altmaster_bootstrap.sh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3698" y="1290959"/>
            <a:ext cx="8073155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On a new master, script runs on first boot only</a:t>
            </a:r>
          </a:p>
          <a:p>
            <a:pPr marL="285750" indent="-285750" algn="l" rtl="0" latinLnBrk="1" hangingPunct="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parameters from AWS Auto Scaling (region, queue, dns name…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 algn="l" rtl="0" latinLnBrk="1" hangingPunct="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Creates and populates /etc/salt/ha directories and ha-</a:t>
            </a:r>
            <a:r>
              <a:rPr lang="en-US" dirty="0" smtClean="0">
                <a:solidFill>
                  <a:srgbClr val="000000"/>
                </a:solidFill>
              </a:rPr>
              <a:t>config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Installs salt-master, local salt-minion, grains and configs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Accepts minion key on salt-master, runs highstate (salting itself)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Updates dns cname for salt-master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Syncs minions db file from S3 bucket 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Syncs master pub/priv key pair in S3 bucket – first in “wins”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6464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143" y="492321"/>
            <a:ext cx="8229601" cy="1071641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ns_update.py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0143" y="1641068"/>
            <a:ext cx="8047276" cy="1754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Reads in ha-config file (region,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cname to set)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Determines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the aws ec2 assigned dns name of server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Updates cname value in route53</a:t>
            </a:r>
          </a:p>
          <a:p>
            <a:pPr marL="285750" indent="-28575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E.g. </a:t>
            </a:r>
            <a:r>
              <a:rPr lang="en-US" sz="1400" dirty="0" smtClean="0">
                <a:solidFill>
                  <a:srgbClr val="000000"/>
                </a:solidFill>
              </a:rPr>
              <a:t>sol1-salt1.devopslogic.com  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  </a:t>
            </a:r>
            <a:r>
              <a:rPr lang="en-US" sz="1400" dirty="0" smtClean="0"/>
              <a:t>ec2</a:t>
            </a:r>
            <a:r>
              <a:rPr lang="en-US" sz="1400" dirty="0"/>
              <a:t>-54-87-187-54.compute-1.amazonaws.com</a:t>
            </a:r>
            <a:endParaRPr kumimoji="0" lang="en-US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** DNS resolution in AWS gives private ip of server (e.g. 10.0.10.5)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6464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2407" y="406699"/>
            <a:ext cx="8229601" cy="1071641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ws_im.py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2638" y="1342775"/>
            <a:ext cx="8641836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Uses info in ha-config file (region, queue name)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Maintains the minion db file (a simple yaml file)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Manages messages in SQS queue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Uploads minion db file to S3 bucket when updates occur (for new salt masters)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Deletes minion keys from Salt Key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 algn="l" rtl="0" latinLnBrk="1" hangingPunct="0">
              <a:buFont typeface="Arial"/>
              <a:buChar char="•"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5546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143" y="492321"/>
            <a:ext cx="8229601" cy="1071641"/>
          </a:xfrm>
        </p:spPr>
        <p:txBody>
          <a:bodyPr/>
          <a:lstStyle/>
          <a:p>
            <a:r>
              <a:rPr lang="en-US" dirty="0" smtClean="0"/>
              <a:t>Salt Reactors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2179" y="1819445"/>
            <a:ext cx="7141827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Key_manager.sls</a:t>
            </a:r>
            <a:endParaRPr lang="en-US" dirty="0">
              <a:solidFill>
                <a:srgbClr val="000000"/>
              </a:solidFill>
            </a:endParaRPr>
          </a:p>
          <a:p>
            <a:pPr lvl="3" indent="0" algn="l" rtl="0" latinLnBrk="1" hangingPunct="0"/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Catches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salt/auth messages 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Highstate_manager.sls</a:t>
            </a: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	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- Catches salt/key messages</a:t>
            </a: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000000"/>
                </a:solidFill>
              </a:rPr>
              <a:t>	</a:t>
            </a:r>
            <a:endParaRPr kumimoji="0" lang="en-US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5157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143" y="492321"/>
            <a:ext cx="8229601" cy="1071641"/>
          </a:xfrm>
        </p:spPr>
        <p:txBody>
          <a:bodyPr/>
          <a:lstStyle/>
          <a:p>
            <a:r>
              <a:rPr lang="en-US" dirty="0" smtClean="0"/>
              <a:t>Salt Runners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2179" y="1649583"/>
            <a:ext cx="7141827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kumimoji="0" lang="en-US" sz="1800" i="0" u="sng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Manager (key_manager.py)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If minion id in minion db, accept key</a:t>
            </a:r>
            <a:endParaRPr kumimoji="0" lang="en-US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aseline="0" dirty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Highstate Manager (</a:t>
            </a:r>
            <a:r>
              <a:rPr lang="en-US" u="sng" dirty="0" smtClean="0">
                <a:solidFill>
                  <a:srgbClr val="000000"/>
                </a:solidFill>
              </a:rPr>
              <a:t>highstate</a:t>
            </a:r>
            <a:r>
              <a:rPr kumimoji="0" lang="en-US" sz="1800" b="0" i="0" u="sng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_manager.py)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Run highstate on minion….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Only if not already run once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Only if not currently running highstate</a:t>
            </a:r>
            <a:endParaRPr lang="en-US" dirty="0">
              <a:solidFill>
                <a:srgbClr val="000000"/>
              </a:solidFill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highstate, set file to show highstate ran once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5157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43" y="215644"/>
            <a:ext cx="8229601" cy="1071641"/>
          </a:xfrm>
        </p:spPr>
        <p:txBody>
          <a:bodyPr/>
          <a:lstStyle/>
          <a:p>
            <a:r>
              <a:rPr lang="en-US" dirty="0" smtClean="0"/>
              <a:t>So, how did we do?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292" y="1508842"/>
            <a:ext cx="8846827" cy="2668255"/>
          </a:xfrm>
        </p:spPr>
        <p:txBody>
          <a:bodyPr>
            <a:normAutofit/>
          </a:bodyPr>
          <a:lstStyle/>
          <a:p>
            <a:pPr marL="285750" indent="-285750" algn="l" rtl="0" latinLnBrk="1" hangingPunct="0">
              <a:spcBef>
                <a:spcPts val="0"/>
              </a:spcBef>
              <a:buSzTx/>
            </a:pPr>
            <a:r>
              <a:rPr lang="en-US" sz="1900" dirty="0" smtClean="0"/>
              <a:t>(</a:t>
            </a:r>
            <a:r>
              <a:rPr lang="en-US" sz="1900" dirty="0" err="1" smtClean="0"/>
              <a:t>AutoScaling</a:t>
            </a:r>
            <a:r>
              <a:rPr lang="en-US" sz="1900" dirty="0" smtClean="0"/>
              <a:t>)       </a:t>
            </a:r>
            <a:r>
              <a:rPr lang="en-US" sz="1900" dirty="0" smtClean="0">
                <a:solidFill>
                  <a:srgbClr val="000000"/>
                </a:solidFill>
              </a:rPr>
              <a:t>Service </a:t>
            </a:r>
            <a:r>
              <a:rPr lang="en-US" sz="1900" dirty="0">
                <a:solidFill>
                  <a:srgbClr val="000000"/>
                </a:solidFill>
              </a:rPr>
              <a:t>that monitors a master, replacing failed master</a:t>
            </a:r>
          </a:p>
          <a:p>
            <a:pPr marL="285750" indent="-285750" algn="l" rtl="0" latinLnBrk="1" hangingPunct="0">
              <a:spcBef>
                <a:spcPts val="0"/>
              </a:spcBef>
              <a:buSzTx/>
            </a:pPr>
            <a:r>
              <a:rPr lang="en-US" sz="1900" dirty="0" smtClean="0">
                <a:solidFill>
                  <a:srgbClr val="000000"/>
                </a:solidFill>
              </a:rPr>
              <a:t>(bootstrap script) Method </a:t>
            </a:r>
            <a:r>
              <a:rPr lang="en-US" sz="1900" dirty="0">
                <a:solidFill>
                  <a:srgbClr val="000000"/>
                </a:solidFill>
              </a:rPr>
              <a:t>to share master pub/priv key between masters</a:t>
            </a:r>
          </a:p>
          <a:p>
            <a:pPr marL="285750" indent="-285750" algn="l" rtl="0" latinLnBrk="1" hangingPunct="0">
              <a:spcBef>
                <a:spcPts val="0"/>
              </a:spcBef>
              <a:buSzTx/>
            </a:pPr>
            <a:r>
              <a:rPr lang="en-US" sz="1900" dirty="0" smtClean="0">
                <a:solidFill>
                  <a:srgbClr val="000000"/>
                </a:solidFill>
              </a:rPr>
              <a:t>(aws_im.py)         Process </a:t>
            </a:r>
            <a:r>
              <a:rPr lang="en-US" sz="1900" dirty="0">
                <a:solidFill>
                  <a:srgbClr val="000000"/>
                </a:solidFill>
              </a:rPr>
              <a:t>to handle key management of new / </a:t>
            </a:r>
            <a:r>
              <a:rPr lang="en-US" sz="1900" dirty="0" smtClean="0">
                <a:solidFill>
                  <a:srgbClr val="000000"/>
                </a:solidFill>
              </a:rPr>
              <a:t>terminated</a:t>
            </a:r>
          </a:p>
          <a:p>
            <a:pPr marL="0" indent="0" algn="l" rtl="0" latinLnBrk="1" hangingPunct="0">
              <a:spcBef>
                <a:spcPts val="0"/>
              </a:spcBef>
              <a:buSzTx/>
              <a:buNone/>
            </a:pP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smtClean="0">
                <a:solidFill>
                  <a:srgbClr val="000000"/>
                </a:solidFill>
              </a:rPr>
              <a:t>                                minions</a:t>
            </a:r>
            <a:endParaRPr lang="en-US" sz="1900" dirty="0">
              <a:solidFill>
                <a:srgbClr val="000000"/>
              </a:solidFill>
            </a:endParaRPr>
          </a:p>
          <a:p>
            <a:pPr marL="285750" indent="-285750" algn="l" rtl="0" latinLnBrk="1" hangingPunct="0">
              <a:spcBef>
                <a:spcPts val="0"/>
              </a:spcBef>
              <a:buSzTx/>
            </a:pPr>
            <a:r>
              <a:rPr lang="en-US" sz="1900" dirty="0" smtClean="0">
                <a:solidFill>
                  <a:srgbClr val="000000"/>
                </a:solidFill>
              </a:rPr>
              <a:t>(dns)                    </a:t>
            </a:r>
            <a:r>
              <a:rPr lang="en-US" sz="2000" dirty="0" smtClean="0">
                <a:solidFill>
                  <a:srgbClr val="000000"/>
                </a:solidFill>
              </a:rPr>
              <a:t>Minions </a:t>
            </a:r>
            <a:r>
              <a:rPr lang="en-US" sz="2000" dirty="0">
                <a:solidFill>
                  <a:srgbClr val="000000"/>
                </a:solidFill>
              </a:rPr>
              <a:t>must be aware of the master dns names or ip </a:t>
            </a:r>
            <a:r>
              <a:rPr lang="en-US" sz="2000" dirty="0" smtClean="0">
                <a:solidFill>
                  <a:srgbClr val="000000"/>
                </a:solidFill>
              </a:rPr>
              <a:t>                                 addresses</a:t>
            </a:r>
            <a:endParaRPr lang="en-US" sz="2000" dirty="0">
              <a:solidFill>
                <a:srgbClr val="000000"/>
              </a:solidFill>
            </a:endParaRPr>
          </a:p>
          <a:p>
            <a:pPr marL="285750" indent="-285750" algn="l" rtl="0" latinLnBrk="1" hangingPunct="0">
              <a:spcBef>
                <a:spcPts val="0"/>
              </a:spcBef>
              <a:buSzTx/>
            </a:pPr>
            <a:r>
              <a:rPr lang="en-US" sz="1900" dirty="0" smtClean="0">
                <a:solidFill>
                  <a:srgbClr val="000000"/>
                </a:solidFill>
              </a:rPr>
              <a:t>(gitfs)                    A </a:t>
            </a:r>
            <a:r>
              <a:rPr lang="en-US" sz="1900" dirty="0">
                <a:solidFill>
                  <a:srgbClr val="000000"/>
                </a:solidFill>
              </a:rPr>
              <a:t>way to keep the state tree / pillars and etc. in </a:t>
            </a:r>
            <a:r>
              <a:rPr lang="en-US" sz="1900" dirty="0" smtClean="0">
                <a:solidFill>
                  <a:srgbClr val="000000"/>
                </a:solidFill>
              </a:rPr>
              <a:t>sync                                           between </a:t>
            </a:r>
            <a:r>
              <a:rPr lang="en-US" sz="1900" dirty="0">
                <a:solidFill>
                  <a:srgbClr val="000000"/>
                </a:solidFill>
              </a:rPr>
              <a:t>masters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43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143" y="-78486"/>
            <a:ext cx="8229601" cy="1071641"/>
          </a:xfrm>
        </p:spPr>
        <p:txBody>
          <a:bodyPr/>
          <a:lstStyle/>
          <a:p>
            <a:r>
              <a:rPr lang="en-US" dirty="0" smtClean="0"/>
              <a:t>Background with SaltStack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143" y="993155"/>
            <a:ext cx="7811831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First “real” project:  Minion Testing Army for Gaming Company</a:t>
            </a: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600" dirty="0" smtClean="0">
              <a:solidFill>
                <a:srgbClr val="000000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Objective:</a:t>
            </a:r>
            <a:endParaRPr lang="en-US" sz="1600" dirty="0">
              <a:solidFill>
                <a:srgbClr val="000000"/>
              </a:solidFill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600" dirty="0">
                <a:solidFill>
                  <a:srgbClr val="000000"/>
                </a:solidFill>
              </a:rPr>
              <a:t>S</a:t>
            </a:r>
            <a:r>
              <a:rPr lang="en-US" sz="1600" dirty="0" smtClean="0">
                <a:solidFill>
                  <a:srgbClr val="000000"/>
                </a:solidFill>
              </a:rPr>
              <a:t>pin up / configure up to 1000 servers across all Amazon AWS regions “instantly”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Monitor all servers – standard linux metrics 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Shut down all servers “instantly”</a:t>
            </a:r>
            <a:endParaRPr lang="en-US" sz="1600" dirty="0">
              <a:solidFill>
                <a:srgbClr val="000000"/>
              </a:solidFill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This was before cloud formation was available – </a:t>
            </a:r>
            <a:r>
              <a:rPr lang="en-US" sz="1600" dirty="0" err="1" smtClean="0">
                <a:solidFill>
                  <a:srgbClr val="000000"/>
                </a:solidFill>
              </a:rPr>
              <a:t>boto</a:t>
            </a:r>
            <a:r>
              <a:rPr lang="en-US" sz="1600" dirty="0" smtClean="0">
                <a:solidFill>
                  <a:srgbClr val="000000"/>
                </a:solidFill>
              </a:rPr>
              <a:t> + </a:t>
            </a:r>
            <a:r>
              <a:rPr lang="en-US" sz="1600" dirty="0" err="1" smtClean="0">
                <a:solidFill>
                  <a:srgbClr val="000000"/>
                </a:solidFill>
              </a:rPr>
              <a:t>saltstack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 descr="logo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60" y="3815921"/>
            <a:ext cx="1028121" cy="685414"/>
          </a:xfrm>
          <a:prstGeom prst="rect">
            <a:avLst/>
          </a:prstGeom>
        </p:spPr>
      </p:pic>
      <p:pic>
        <p:nvPicPr>
          <p:cNvPr id="3" name="Picture 2" descr="game-of-war-homepage-preview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43" y="3815921"/>
            <a:ext cx="2387446" cy="119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007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143" y="492321"/>
            <a:ext cx="8229601" cy="10716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Two:</a:t>
            </a:r>
            <a:br>
              <a:rPr lang="en-US" dirty="0" smtClean="0"/>
            </a:br>
            <a:r>
              <a:rPr lang="en-US" sz="3100" dirty="0" smtClean="0"/>
              <a:t>Let’s improve it a little – 2 salt masters</a:t>
            </a:r>
            <a:endParaRPr lang="en-US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592179" y="1819445"/>
            <a:ext cx="7141827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1 salt master in aws availability zone 1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salt maste</a:t>
            </a:r>
            <a:r>
              <a:rPr lang="en-US" dirty="0" smtClean="0">
                <a:solidFill>
                  <a:srgbClr val="000000"/>
                </a:solidFill>
              </a:rPr>
              <a:t>r in aws availability zone 2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Benefits: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Geographically separate – can tolerate a zone force majeure</a:t>
            </a:r>
            <a:endParaRPr lang="en-US" dirty="0">
              <a:solidFill>
                <a:srgbClr val="000000"/>
              </a:solidFill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Either salt master can control all minions – less downtime of Salt  platform</a:t>
            </a:r>
          </a:p>
        </p:txBody>
      </p:sp>
    </p:spTree>
    <p:extLst>
      <p:ext uri="{BB962C8B-B14F-4D97-AF65-F5344CB8AC3E}">
        <p14:creationId xmlns:p14="http://schemas.microsoft.com/office/powerpoint/2010/main" val="13735157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changes do we have to make to support two salt masters?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913" y="1508842"/>
            <a:ext cx="8229601" cy="2612347"/>
          </a:xfrm>
        </p:spPr>
        <p:txBody>
          <a:bodyPr/>
          <a:lstStyle/>
          <a:p>
            <a:r>
              <a:rPr lang="en-US" dirty="0" smtClean="0"/>
              <a:t>New Auto Scaling Group - CloudFormation</a:t>
            </a:r>
          </a:p>
          <a:p>
            <a:r>
              <a:rPr lang="en-US" dirty="0" smtClean="0"/>
              <a:t>Additional SQS queue - CloudFormation</a:t>
            </a:r>
          </a:p>
          <a:p>
            <a:r>
              <a:rPr lang="en-US" dirty="0" smtClean="0"/>
              <a:t>Handle race conditions for the highstate_manager (Update logic)</a:t>
            </a:r>
          </a:p>
          <a:p>
            <a:r>
              <a:rPr lang="en-US" dirty="0" smtClean="0"/>
              <a:t>Update minion configs to two masters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348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43" y="-95840"/>
            <a:ext cx="8229601" cy="782706"/>
          </a:xfrm>
        </p:spPr>
        <p:txBody>
          <a:bodyPr/>
          <a:lstStyle/>
          <a:p>
            <a:r>
              <a:rPr lang="en-US" dirty="0" smtClean="0"/>
              <a:t>Solution Two Aws Components</a:t>
            </a:r>
            <a:endParaRPr lang="en-US" dirty="0"/>
          </a:p>
        </p:txBody>
      </p:sp>
      <p:pic>
        <p:nvPicPr>
          <p:cNvPr id="4" name="Picture 3" descr="saltconf2015-diagram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66" y="622506"/>
            <a:ext cx="5804362" cy="435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325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for solutions one and two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143" y="1349106"/>
            <a:ext cx="8229601" cy="26123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Open Source </a:t>
            </a:r>
          </a:p>
          <a:p>
            <a:r>
              <a:rPr lang="en-US" dirty="0" err="1">
                <a:hlinkClick r:id="rId3"/>
              </a:rPr>
              <a:t>git@github.com:wcannon</a:t>
            </a:r>
            <a:r>
              <a:rPr lang="en-US" dirty="0">
                <a:hlinkClick r:id="rId3"/>
              </a:rPr>
              <a:t>/saltconf2015.git</a:t>
            </a:r>
            <a:endParaRPr lang="en-US" dirty="0" smtClean="0"/>
          </a:p>
          <a:p>
            <a:r>
              <a:rPr lang="en-US" dirty="0" smtClean="0"/>
              <a:t>Instructions on how to set up solution one and solution two are in repository</a:t>
            </a:r>
          </a:p>
          <a:p>
            <a:r>
              <a:rPr lang="en-US" dirty="0" smtClean="0"/>
              <a:t>Some changes necessary in Cloud Formation </a:t>
            </a:r>
          </a:p>
          <a:p>
            <a:r>
              <a:rPr lang="en-US" dirty="0" smtClean="0"/>
              <a:t>These are prototypes – but a great start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7997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913" y="1189370"/>
            <a:ext cx="8229601" cy="36346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Sometimes cloud formation does not work</a:t>
            </a:r>
          </a:p>
          <a:p>
            <a:r>
              <a:rPr lang="en-US" sz="2000" dirty="0" smtClean="0"/>
              <a:t>Use separate Cloud Formation templates for long-term services (e.g. S3, SQS) versus ephemeral uses (e.g. </a:t>
            </a:r>
            <a:r>
              <a:rPr lang="en-US" sz="2000" dirty="0" err="1" smtClean="0"/>
              <a:t>vpc</a:t>
            </a:r>
            <a:r>
              <a:rPr lang="en-US" sz="2000" dirty="0" smtClean="0"/>
              <a:t> + servers – special demo / test group)</a:t>
            </a:r>
          </a:p>
          <a:p>
            <a:r>
              <a:rPr lang="en-US" sz="2000" dirty="0" smtClean="0"/>
              <a:t>Pre-baked AMIs would save significant time and reduce possible bootstrap errors</a:t>
            </a:r>
          </a:p>
          <a:p>
            <a:r>
              <a:rPr lang="en-US" sz="2000" dirty="0" smtClean="0"/>
              <a:t>Auto Scaling groups make it difficult to use static IP addresses – DNS cname update driven by salt master</a:t>
            </a:r>
          </a:p>
          <a:p>
            <a:r>
              <a:rPr lang="en-US" sz="2000" dirty="0" smtClean="0"/>
              <a:t>Keep components self-contained and as simple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713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Considered but not chosen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913" y="1237290"/>
            <a:ext cx="8229601" cy="2843965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S3FS-FUSE – user space mountable file system using S3 bucket  [latency, race conditions]</a:t>
            </a:r>
          </a:p>
          <a:p>
            <a:r>
              <a:rPr lang="en-US" sz="2200" dirty="0" smtClean="0"/>
              <a:t>GlusterFS – really nice clustered file system software [added complexity for initial setup and recovery scenarios]</a:t>
            </a:r>
          </a:p>
          <a:p>
            <a:r>
              <a:rPr lang="en-US" sz="2200" dirty="0" smtClean="0"/>
              <a:t>DRBD + Pacemaker – (distributed replicated block device) and heartbeat / failover [split brain scenarios, complexity]</a:t>
            </a:r>
          </a:p>
          <a:p>
            <a:r>
              <a:rPr lang="en-US" sz="2200" dirty="0" smtClean="0"/>
              <a:t>Re-use of EBS storage between ec2 instances [complexity of tracking and etc – tags?, not enough benefit]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850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43" y="135777"/>
            <a:ext cx="8229601" cy="782706"/>
          </a:xfrm>
        </p:spPr>
        <p:txBody>
          <a:bodyPr>
            <a:noAutofit/>
          </a:bodyPr>
          <a:lstStyle/>
          <a:p>
            <a:r>
              <a:rPr lang="en-US" sz="2800" dirty="0" smtClean="0"/>
              <a:t>Will likely move minion db file into DynamoDB aka Solution Three</a:t>
            </a:r>
            <a:endParaRPr lang="en-US" sz="2800" dirty="0"/>
          </a:p>
        </p:txBody>
      </p:sp>
      <p:pic>
        <p:nvPicPr>
          <p:cNvPr id="3" name="Picture 2" descr="saltconf2015-diagram-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72" y="790228"/>
            <a:ext cx="5804362" cy="435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162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43" y="279538"/>
            <a:ext cx="8229601" cy="1071641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143" y="1884222"/>
            <a:ext cx="8229601" cy="3634658"/>
          </a:xfrm>
        </p:spPr>
        <p:txBody>
          <a:bodyPr/>
          <a:lstStyle/>
          <a:p>
            <a:r>
              <a:rPr lang="en-US" dirty="0" smtClean="0"/>
              <a:t>Now is the time to ask…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257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10540" y="2073861"/>
            <a:ext cx="5512266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sz="280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61" name="Shape 61"/>
          <p:cNvSpPr/>
          <p:nvPr/>
        </p:nvSpPr>
        <p:spPr>
          <a:xfrm>
            <a:off x="410540" y="3293061"/>
            <a:ext cx="551226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sz="140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FFFFFF"/>
                </a:solidFill>
              </a:rPr>
              <a:t>Please provide session feedback in the SaltConf15 mobile app</a:t>
            </a:r>
          </a:p>
        </p:txBody>
      </p:sp>
      <p:sp>
        <p:nvSpPr>
          <p:cNvPr id="62" name="Shape 62"/>
          <p:cNvSpPr/>
          <p:nvPr/>
        </p:nvSpPr>
        <p:spPr>
          <a:xfrm>
            <a:off x="410540" y="4512262"/>
            <a:ext cx="551226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sz="140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FFFFFF"/>
                </a:solidFill>
              </a:rPr>
              <a:t>#SaltConf15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with SaltStack (cont’d)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776" y="1071641"/>
            <a:ext cx="7691198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roject:  Hadoop on “real” racks of servers for Supply Chain Mgmt Co.</a:t>
            </a: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smtClean="0">
                <a:solidFill>
                  <a:srgbClr val="000000"/>
                </a:solidFill>
              </a:rPr>
              <a:t>Objective:</a:t>
            </a:r>
            <a:endParaRPr lang="en-US" dirty="0">
              <a:solidFill>
                <a:srgbClr val="000000"/>
              </a:solidFill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Validate environment and necessary resources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Install / configure a set of servers with Cloudera Hadoop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Validate everything working correctly after installation:</a:t>
            </a:r>
          </a:p>
          <a:p>
            <a:pPr lvl="2" indent="0" algn="l" rtl="0" latinLnBrk="1" hangingPunct="0"/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Every server can communicate to all other servers / ports</a:t>
            </a:r>
          </a:p>
          <a:p>
            <a:pPr lvl="2" indent="0" algn="l" rtl="0" latinLnBrk="1" hangingPunct="0"/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MapReduce jobs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un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orrectly with expected solutions</a:t>
            </a:r>
            <a:endParaRPr lang="en-US" dirty="0">
              <a:solidFill>
                <a:srgbClr val="000000"/>
              </a:solidFill>
            </a:endParaRPr>
          </a:p>
          <a:p>
            <a:pPr lvl="2" indent="0" algn="l" rtl="0" latinLnBrk="1" hangingPunct="0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 descr="StackV_re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792" y="3967103"/>
            <a:ext cx="1897699" cy="809313"/>
          </a:xfrm>
          <a:prstGeom prst="rect">
            <a:avLst/>
          </a:prstGeom>
        </p:spPr>
      </p:pic>
      <p:pic>
        <p:nvPicPr>
          <p:cNvPr id="2" name="Picture 1" descr="Jabil_FullColor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58" y="3967103"/>
            <a:ext cx="1833616" cy="4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550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(cont’d)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473" y="1207208"/>
            <a:ext cx="7177501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smtClean="0">
                <a:solidFill>
                  <a:srgbClr val="000000"/>
                </a:solidFill>
              </a:rPr>
              <a:t>Work full-time for hospitalityPulse, Infrastructure Architect</a:t>
            </a: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>
              <a:solidFill>
                <a:srgbClr val="000000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smtClean="0">
                <a:solidFill>
                  <a:srgbClr val="000000"/>
                </a:solidFill>
              </a:rPr>
              <a:t>First SaltStack Project at Company:  </a:t>
            </a: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smtClean="0">
                <a:solidFill>
                  <a:srgbClr val="000000"/>
                </a:solidFill>
              </a:rPr>
              <a:t>Deploy Custom Lamp Stack Application</a:t>
            </a: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Uses Salt FileServer, Salt Client and Custom Modules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Parallel Deployment of Application in ~ 6 seconds</a:t>
            </a:r>
          </a:p>
          <a:p>
            <a:pPr marL="285750" indent="-285750" algn="l" rtl="0" latinLnBrk="1" hangingPunct="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hlinkClick r:id="rId3"/>
              </a:rPr>
              <a:t>http://devopslogic.blogspot.com/2013/09/deploying-typical-lamp-application.html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1" descr="Header_hospitalitypuls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228" y="3802997"/>
            <a:ext cx="3698589" cy="12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309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roomPulse</a:t>
            </a:r>
            <a:r>
              <a:rPr lang="en-US" dirty="0" smtClean="0"/>
              <a:t> does…</a:t>
            </a:r>
            <a:endParaRPr lang="en-US" dirty="0"/>
          </a:p>
        </p:txBody>
      </p:sp>
      <p:pic>
        <p:nvPicPr>
          <p:cNvPr id="2" name="Picture 1" descr="Slid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1" y="865244"/>
            <a:ext cx="7999583" cy="42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400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assignments…not easy.</a:t>
            </a:r>
            <a:endParaRPr lang="en-US" dirty="0"/>
          </a:p>
        </p:txBody>
      </p:sp>
      <p:pic>
        <p:nvPicPr>
          <p:cNvPr id="2" name="Picture 1" descr="Slide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6" y="1071641"/>
            <a:ext cx="8139146" cy="40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517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result</a:t>
            </a:r>
            <a:endParaRPr lang="en-US" dirty="0"/>
          </a:p>
        </p:txBody>
      </p:sp>
      <p:pic>
        <p:nvPicPr>
          <p:cNvPr id="2" name="Picture 1" descr="Slide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3" y="914091"/>
            <a:ext cx="7518952" cy="42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400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</a:t>
            </a:r>
            <a:r>
              <a:rPr lang="en-US" dirty="0" smtClean="0"/>
              <a:t>SaltStack HA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776" y="1071641"/>
            <a:ext cx="7691198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smtClean="0">
                <a:solidFill>
                  <a:srgbClr val="000000"/>
                </a:solidFill>
              </a:rPr>
              <a:t>Currently Use SaltStack for: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Configuration management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Deployment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Verification of custom application performance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Ad-hoc command execution</a:t>
            </a: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smtClean="0">
                <a:solidFill>
                  <a:srgbClr val="000000"/>
                </a:solidFill>
              </a:rPr>
              <a:t>We want the infrastructure to be: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dirty="0" smtClean="0">
                <a:solidFill>
                  <a:srgbClr val="000000"/>
                </a:solidFill>
              </a:rPr>
              <a:t>ighly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vailable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Self-healing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Entirely automated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8007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DDDD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DDDD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DDDD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DDDD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3002</Words>
  <Application>Microsoft Macintosh PowerPoint</Application>
  <PresentationFormat>On-screen Show (16:9)</PresentationFormat>
  <Paragraphs>392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</vt:lpstr>
      <vt:lpstr>PowerPoint Presentation</vt:lpstr>
      <vt:lpstr>Who am I?</vt:lpstr>
      <vt:lpstr>Background with SaltStack</vt:lpstr>
      <vt:lpstr>Background with SaltStack (cont’d)</vt:lpstr>
      <vt:lpstr>Background (cont’d)</vt:lpstr>
      <vt:lpstr>What roomPulse does…</vt:lpstr>
      <vt:lpstr>Room assignments…not easy.</vt:lpstr>
      <vt:lpstr>The end result</vt:lpstr>
      <vt:lpstr>Motivation for SaltStack HA</vt:lpstr>
      <vt:lpstr>Caveats</vt:lpstr>
      <vt:lpstr>What is a highly available system?</vt:lpstr>
      <vt:lpstr>How does this apply to SaltStack?</vt:lpstr>
      <vt:lpstr>SaltStack Multi-Master Requirements</vt:lpstr>
      <vt:lpstr>What do we need to deal with?</vt:lpstr>
      <vt:lpstr>Our requirements are…</vt:lpstr>
      <vt:lpstr>Solution One: Big List of Components </vt:lpstr>
      <vt:lpstr>Is this the ec2-autoscale-reactor?</vt:lpstr>
      <vt:lpstr>That sounded great.  Why shouldn’t we use the ec2-autoscale reactor?</vt:lpstr>
      <vt:lpstr>What is the solution?</vt:lpstr>
      <vt:lpstr>AWS Components of Solution One</vt:lpstr>
      <vt:lpstr>PowerPoint Presentation</vt:lpstr>
      <vt:lpstr>Custom Components of Solution</vt:lpstr>
      <vt:lpstr>PowerPoint Presentation</vt:lpstr>
      <vt:lpstr>saltmaster_bootstrap.sh</vt:lpstr>
      <vt:lpstr>dns_update.py</vt:lpstr>
      <vt:lpstr>aws_im.py</vt:lpstr>
      <vt:lpstr>Salt Reactors</vt:lpstr>
      <vt:lpstr>Salt Runners</vt:lpstr>
      <vt:lpstr>So, how did we do?</vt:lpstr>
      <vt:lpstr>Solution Two: Let’s improve it a little – 2 salt masters</vt:lpstr>
      <vt:lpstr>What changes do we have to make to support two salt masters?</vt:lpstr>
      <vt:lpstr>Solution Two Aws Components</vt:lpstr>
      <vt:lpstr>Code for solutions one and two</vt:lpstr>
      <vt:lpstr>Lessons learned</vt:lpstr>
      <vt:lpstr>Considered but not chosen</vt:lpstr>
      <vt:lpstr>Will likely move minion db file into DynamoDB aka Solution Three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william cannon</cp:lastModifiedBy>
  <cp:revision>170</cp:revision>
  <cp:lastPrinted>2015-03-04T01:04:21Z</cp:lastPrinted>
  <dcterms:modified xsi:type="dcterms:W3CDTF">2015-03-04T20:22:31Z</dcterms:modified>
</cp:coreProperties>
</file>