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ROuAKa6GbS20tcmshG/utVUQZ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Mi nombre es Sol Yoon y soy estudiante de la comisión 23 del primer año de la Tecnicatura Universitaria en Programación de la UTN, en modalidad a distancia. Junto con mi compañero Guido Damián Aguero, vamos a presentar nuestro Trabajo Práctico Integrador de la materia Arquitectura y Sistemas Operativos, que trata sobre la virtualización utilizando la herramienta VirtualBox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b="1" lang="en">
                <a:solidFill>
                  <a:schemeClr val="dk1"/>
                </a:solidFill>
              </a:rPr>
              <a:t>Como conclusión,</a:t>
            </a:r>
            <a:r>
              <a:rPr lang="en">
                <a:solidFill>
                  <a:schemeClr val="dk1"/>
                </a:solidFill>
              </a:rPr>
              <a:t> este trabajo nos permitió afianzar los conceptos fundamentales de virtualización y comprender su aplicación práctica mediante la creación de una máquina virtual con Ubuntu. Aprendimos a utilizar herramientas como VirtualBox para gestionar entornos virtuales y Visual Studio Code como entorno de desarrollo.</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Durante el proceso, nos enfrentamos a algunas dificultades técnicas, como errores gráficos al intentar instalar Ubuntu 24.04.2. Esto nos llevó a optar por una versión anterior, la 20.04.6 LTS, que resultó ser más estable. También investigamos y ajustamos configuraciones hasta lograr una instalación exitosa, lo que fortaleció nuestra capacidad para resolver problemas de forma autónoma.</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Entre las posibles mejoras futuras, consideramos el desarrollo de un proyecto más complejo en Python o la simulación de redes con varias máquinas virtuales. Además, nos interesa seguir explorando otros sistemas operativos libres y configuraciones avanzadas en VirtualBox.</a:t>
            </a:r>
            <a:endParaRPr>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lang="en" sz="1400">
                <a:solidFill>
                  <a:schemeClr val="dk1"/>
                </a:solidFill>
              </a:rPr>
              <a:t>●</a:t>
            </a:r>
            <a:r>
              <a:rPr lang="en">
                <a:solidFill>
                  <a:schemeClr val="dk1"/>
                </a:solidFill>
              </a:rPr>
              <a:t>En resumen, esta experiencia nos permitió integrar conocimientos teóricos y prácticos, fortaleciendo nuestras competencias como futuros técnicos en programación. Además, </a:t>
            </a:r>
            <a:r>
              <a:rPr b="1" lang="en">
                <a:solidFill>
                  <a:schemeClr val="dk1"/>
                </a:solidFill>
              </a:rPr>
              <a:t>nos motivó a seguir explorando</a:t>
            </a:r>
            <a:r>
              <a:rPr lang="en">
                <a:solidFill>
                  <a:schemeClr val="dk1"/>
                </a:solidFill>
              </a:rPr>
              <a:t> el uso de tecnologías de virtualización y software libre.</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Este trabajo se centra en el uso de la virtualización mediante la herramienta VirtualBox, para crear una máquina virtual con el sistema operativo Ubuntu. En ese entorno se utilizó Python, ya preinstalado en el sistema, y se desarrolló un programa simple como prueba de funcionamiento utilizando Visual Studio Code."</a:t>
            </a:r>
            <a:endParaRPr/>
          </a:p>
          <a:p>
            <a:pPr indent="0" lvl="0" marL="0" rtl="0" algn="l">
              <a:lnSpc>
                <a:spcPct val="100000"/>
              </a:lnSpc>
              <a:spcBef>
                <a:spcPts val="0"/>
              </a:spcBef>
              <a:spcAft>
                <a:spcPts val="0"/>
              </a:spcAft>
              <a:buSzPts val="1400"/>
              <a:buNone/>
            </a:pPr>
            <a:r>
              <a:rPr lang="en"/>
              <a:t>* "Elegimos este tema porque la virtualización permite trabajar en entornos aislados y seguros, lo que es ideal para probar software sin poner en riesgo el sistema operativo principal. Además, herramientas como VirtualBox se usan ampliamente en el ámbito profesional, por lo que aprender a manejarlas representa una ventaja importante para nuestra formación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La virtualización es una tecnología que permite ejecutar varios sistemas operativos en una misma computadora física. Esto se logra gracias al uso de un software llamado hipervisor, que actúa como intermediario entre el hardware del equipo y las máquinas virtuales, gestionando los recursos disponibles."</a:t>
            </a:r>
            <a:endParaRPr/>
          </a:p>
          <a:p>
            <a:pPr indent="0" lvl="0" marL="0" rtl="0" algn="l">
              <a:lnSpc>
                <a:spcPct val="100000"/>
              </a:lnSpc>
              <a:spcBef>
                <a:spcPts val="0"/>
              </a:spcBef>
              <a:spcAft>
                <a:spcPts val="0"/>
              </a:spcAft>
              <a:buSzPts val="1400"/>
              <a:buNone/>
            </a:pPr>
            <a:r>
              <a:rPr lang="en"/>
              <a:t>* "Existen dos tipos principales de hipervisores: el tipo 1, que se instala directamente sobre el hardware, y el tipo 2, que funciona como una aplicación dentro de un sistema operativo, como es el caso de VirtualBox."</a:t>
            </a:r>
            <a:endParaRPr/>
          </a:p>
          <a:p>
            <a:pPr indent="0" lvl="0" marL="0" rtl="0" algn="l">
              <a:lnSpc>
                <a:spcPct val="100000"/>
              </a:lnSpc>
              <a:spcBef>
                <a:spcPts val="0"/>
              </a:spcBef>
              <a:spcAft>
                <a:spcPts val="0"/>
              </a:spcAft>
              <a:buSzPts val="1400"/>
              <a:buNone/>
            </a:pPr>
            <a:r>
              <a:rPr lang="en"/>
              <a:t>* "En este trabajo se utilizó Ubuntu, una distribución de Linux de código abierto, muy popular en entornos educativos, empresariales y de desarrollo. Para instalarlo usamos una imagen ISO, que es un archivo que contiene una copia exacta del sistema operativo. Elegimos la versión Ubuntu 20.04.6 LTS por su estabilidad y compatibilidad con entornos virtualizados."</a:t>
            </a:r>
            <a:endParaRPr/>
          </a:p>
          <a:p>
            <a:pPr indent="0" lvl="0" marL="0" rtl="0" algn="l">
              <a:lnSpc>
                <a:spcPct val="100000"/>
              </a:lnSpc>
              <a:spcBef>
                <a:spcPts val="0"/>
              </a:spcBef>
              <a:spcAft>
                <a:spcPts val="0"/>
              </a:spcAft>
              <a:buSzPts val="1400"/>
              <a:buNone/>
            </a:pPr>
            <a:r>
              <a:rPr lang="en"/>
              <a:t>* "También utilizamos Visual Studio Code, un entorno de desarrollo moderno, liviano y multiplataforma, ideal para programar en Python dentro de sistemas Linux.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Primero se descargó e instaló VirtualBox en un equipo con Windows 11, siguiendo los pasos del asistente de instalación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Luego, se intentó instalar Ubuntu 24.04.2, pero debido a errores gráficos, se optó por utilizar la versión 20.04.6 LTS, que resultó ser mucho más estable para la virtualización."</a:t>
            </a:r>
            <a:endParaRPr/>
          </a:p>
          <a:p>
            <a:pPr indent="0" lvl="0" marL="0" rtl="0" algn="l">
              <a:lnSpc>
                <a:spcPct val="100000"/>
              </a:lnSpc>
              <a:spcBef>
                <a:spcPts val="0"/>
              </a:spcBef>
              <a:spcAft>
                <a:spcPts val="0"/>
              </a:spcAft>
              <a:buSzPts val="1400"/>
              <a:buNone/>
            </a:pPr>
            <a:r>
              <a:rPr lang="en"/>
              <a:t>Se creó una máquina virtual asignándole 2 GB de RAM, 4 procesadores y un disco virtual de 25 GB. Una vez instalado Ubuntu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se verificó que Python estuviera preinstalado y se procedió a instalar Visual Studio Code desde el centro de software de Ubuntu.</a:t>
            </a:r>
            <a:br>
              <a:rPr lang="en"/>
            </a:br>
            <a:r>
              <a:rPr lang="en"/>
              <a:t>Dentro del entorno virtualizado, se desarrolló un pequeño programa en Python para validar el funcionamiento del sistema.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El programa solicita al usuario su día y mes de nacimiento y devuelve el signo del zodíaco correspondiente. Fue escrito en Visual Studio Code y ejecutado desde la terminal de este."</a:t>
            </a:r>
            <a:endParaRPr/>
          </a:p>
          <a:p>
            <a:pPr indent="0" lvl="0" marL="0" rtl="0" algn="l">
              <a:lnSpc>
                <a:spcPct val="100000"/>
              </a:lnSpc>
              <a:spcBef>
                <a:spcPts val="0"/>
              </a:spcBef>
              <a:spcAft>
                <a:spcPts val="0"/>
              </a:spcAft>
              <a:buSzPts val="1400"/>
              <a:buNone/>
            </a:pPr>
            <a:r>
              <a:rPr lang="en"/>
              <a:t>* "La ejecución fue exitosa, lo que validó tanto la instalación como el correcto funcionamiento del entorno de desarrollo."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Se logró instalar Ubuntu correctamente en VirtualBox con una configuración ajustada. Python funcionó sin inconvenientes, y Visual Studio Code permitió desarrollar y ejecutar el script sin errores."</a:t>
            </a:r>
            <a:endParaRPr/>
          </a:p>
          <a:p>
            <a:pPr indent="0" lvl="0" marL="0" rtl="0" algn="l">
              <a:lnSpc>
                <a:spcPct val="100000"/>
              </a:lnSpc>
              <a:spcBef>
                <a:spcPts val="0"/>
              </a:spcBef>
              <a:spcAft>
                <a:spcPts val="0"/>
              </a:spcAft>
              <a:buSzPts val="1400"/>
              <a:buNone/>
            </a:pPr>
            <a:r>
              <a:rPr lang="en"/>
              <a:t>* "Entre las dificultades encontradas, se destaca la incompatibilidad de Ubuntu 24.04.2 con VirtualBox, la cual se resolvió eligiendo una versión más estable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1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1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1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1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cxnSp>
        <p:nvCxnSpPr>
          <p:cNvPr id="58" name="Google Shape;58;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9" name="Google Shape;59;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0" name="Google Shape;60;p22"/>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1" name="Google Shape;61;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 name="Shape 62"/>
        <p:cNvGrpSpPr/>
        <p:nvPr/>
      </p:nvGrpSpPr>
      <p:grpSpPr>
        <a:xfrm>
          <a:off x="0" y="0"/>
          <a:ext cx="0" cy="0"/>
          <a:chOff x="0" y="0"/>
          <a:chExt cx="0" cy="0"/>
        </a:xfrm>
      </p:grpSpPr>
      <p:cxnSp>
        <p:nvCxnSpPr>
          <p:cNvPr id="63" name="Google Shape;63;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4" name="Google Shape;64;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5" name="Google Shape;65;p23"/>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23"/>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16" name="Shape 16"/>
        <p:cNvGrpSpPr/>
        <p:nvPr/>
      </p:nvGrpSpPr>
      <p:grpSpPr>
        <a:xfrm>
          <a:off x="0" y="0"/>
          <a:ext cx="0" cy="0"/>
          <a:chOff x="0" y="0"/>
          <a:chExt cx="0" cy="0"/>
        </a:xfrm>
      </p:grpSpPr>
      <p:cxnSp>
        <p:nvCxnSpPr>
          <p:cNvPr id="17" name="Google Shape;1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8" name="Google Shape;18;p14"/>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9" name="Google Shape;19;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16"/>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 name="Google Shape;24;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5" name="Google Shape;25;p16"/>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6" name="Google Shape;26;p16"/>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8" name="Google Shape;28;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cxnSp>
        <p:nvCxnSpPr>
          <p:cNvPr id="30" name="Google Shape;30;p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1" name="Google Shape;31;p17"/>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32" name="Google Shape;32;p17"/>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33" name="Google Shape;33;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cxnSp>
        <p:nvCxnSpPr>
          <p:cNvPr id="35" name="Google Shape;35;p1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6" name="Google Shape;36;p18"/>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7" name="Google Shape;37;p1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8" name="Google Shape;38;p1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18"/>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cxnSp>
        <p:nvCxnSpPr>
          <p:cNvPr id="42" name="Google Shape;42;p1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3" name="Google Shape;43;p19"/>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4" name="Google Shape;44;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5" name="Google Shape;45;p1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19"/>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19"/>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2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cxnSp>
        <p:nvCxnSpPr>
          <p:cNvPr id="53" name="Google Shape;53;p2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4" name="Google Shape;54;p21"/>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21"/>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2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160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1600"/>
              </a:spcBef>
              <a:spcAft>
                <a:spcPts val="160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8.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2.jpg"/><Relationship Id="rId9" Type="http://schemas.openxmlformats.org/officeDocument/2006/relationships/image" Target="../media/image17.jpg"/><Relationship Id="rId5" Type="http://schemas.openxmlformats.org/officeDocument/2006/relationships/image" Target="../media/image11.jpg"/><Relationship Id="rId6" Type="http://schemas.openxmlformats.org/officeDocument/2006/relationships/image" Target="../media/image13.jpg"/><Relationship Id="rId7" Type="http://schemas.openxmlformats.org/officeDocument/2006/relationships/image" Target="../media/image15.jpg"/><Relationship Id="rId8"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9.jpg"/><Relationship Id="rId5" Type="http://schemas.openxmlformats.org/officeDocument/2006/relationships/image" Target="../media/image8.jpg"/><Relationship Id="rId6"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tDB6fcFXVjg3BDDVhqTCUuWpUpggUlWh/view"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718325" y="774000"/>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Trabajo Integrador</a:t>
            </a:r>
            <a:endParaRPr sz="2800"/>
          </a:p>
          <a:p>
            <a:pPr indent="0" lvl="0" marL="0" rtl="0" algn="l">
              <a:lnSpc>
                <a:spcPct val="100000"/>
              </a:lnSpc>
              <a:spcBef>
                <a:spcPts val="0"/>
              </a:spcBef>
              <a:spcAft>
                <a:spcPts val="0"/>
              </a:spcAft>
              <a:buSzPts val="4800"/>
              <a:buNone/>
            </a:pPr>
            <a:r>
              <a:rPr lang="en" sz="3400"/>
              <a:t>Virtualización con VirtualBox</a:t>
            </a:r>
            <a:endParaRPr sz="3400"/>
          </a:p>
        </p:txBody>
      </p:sp>
      <p:sp>
        <p:nvSpPr>
          <p:cNvPr id="73" name="Google Shape;73;p1"/>
          <p:cNvSpPr txBox="1"/>
          <p:nvPr>
            <p:ph type="ctrTitle"/>
          </p:nvPr>
        </p:nvSpPr>
        <p:spPr>
          <a:xfrm>
            <a:off x="627750" y="2641450"/>
            <a:ext cx="6331500" cy="154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2000"/>
              <a:t>Asignatura: Arquitectura y Sistemas Operativos</a:t>
            </a:r>
            <a:endParaRPr sz="2000"/>
          </a:p>
          <a:p>
            <a:pPr indent="0" lvl="0" marL="0" rtl="0" algn="l">
              <a:lnSpc>
                <a:spcPct val="100000"/>
              </a:lnSpc>
              <a:spcBef>
                <a:spcPts val="0"/>
              </a:spcBef>
              <a:spcAft>
                <a:spcPts val="0"/>
              </a:spcAft>
              <a:buSzPts val="4800"/>
              <a:buNone/>
            </a:pPr>
            <a:r>
              <a:t/>
            </a:r>
            <a:endParaRPr sz="2000"/>
          </a:p>
          <a:p>
            <a:pPr indent="0" lvl="0" marL="0" rtl="0" algn="l">
              <a:lnSpc>
                <a:spcPct val="100000"/>
              </a:lnSpc>
              <a:spcBef>
                <a:spcPts val="0"/>
              </a:spcBef>
              <a:spcAft>
                <a:spcPts val="0"/>
              </a:spcAft>
              <a:buSzPts val="4800"/>
              <a:buNone/>
            </a:pPr>
            <a:r>
              <a:rPr lang="en" sz="2000"/>
              <a:t>Alumnos: Sol Yoon, Guido Damian Aguero</a:t>
            </a:r>
            <a:endParaRPr sz="2000"/>
          </a:p>
          <a:p>
            <a:pPr indent="0" lvl="0" marL="0" rtl="0" algn="l">
              <a:lnSpc>
                <a:spcPct val="100000"/>
              </a:lnSpc>
              <a:spcBef>
                <a:spcPts val="0"/>
              </a:spcBef>
              <a:spcAft>
                <a:spcPts val="0"/>
              </a:spcAft>
              <a:buSzPts val="4800"/>
              <a:buNone/>
            </a:pPr>
            <a:r>
              <a:t/>
            </a:r>
            <a:endParaRPr sz="2000"/>
          </a:p>
          <a:p>
            <a:pPr indent="0" lvl="0" marL="0" rtl="0" algn="l">
              <a:lnSpc>
                <a:spcPct val="100000"/>
              </a:lnSpc>
              <a:spcBef>
                <a:spcPts val="0"/>
              </a:spcBef>
              <a:spcAft>
                <a:spcPts val="0"/>
              </a:spcAft>
              <a:buSzPts val="4800"/>
              <a:buNone/>
            </a:pPr>
            <a:r>
              <a:rPr lang="en" sz="2000"/>
              <a:t>Comisión 23</a:t>
            </a:r>
            <a:endParaRPr sz="2000"/>
          </a:p>
        </p:txBody>
      </p:sp>
      <p:pic>
        <p:nvPicPr>
          <p:cNvPr id="74" name="Google Shape;74;p1" title="logo utn.jpg"/>
          <p:cNvPicPr preferRelativeResize="0"/>
          <p:nvPr/>
        </p:nvPicPr>
        <p:blipFill rotWithShape="1">
          <a:blip r:embed="rId3">
            <a:alphaModFix/>
          </a:blip>
          <a:srcRect b="0" l="0" r="0" t="0"/>
          <a:stretch/>
        </p:blipFill>
        <p:spPr>
          <a:xfrm>
            <a:off x="6218925" y="3910625"/>
            <a:ext cx="29337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0"/>
          <p:cNvSpPr txBox="1"/>
          <p:nvPr>
            <p:ph idx="1" type="subTitle"/>
          </p:nvPr>
        </p:nvSpPr>
        <p:spPr>
          <a:xfrm>
            <a:off x="265500" y="653700"/>
            <a:ext cx="4045200" cy="38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2100"/>
              <a:buNone/>
            </a:pPr>
            <a:r>
              <a:rPr b="1" lang="en" sz="4800"/>
              <a:t>Conclusiones</a:t>
            </a:r>
            <a:endParaRPr b="1" sz="4800"/>
          </a:p>
        </p:txBody>
      </p:sp>
      <p:sp>
        <p:nvSpPr>
          <p:cNvPr id="149" name="Google Shape;149;p10"/>
          <p:cNvSpPr txBox="1"/>
          <p:nvPr>
            <p:ph idx="1" type="subTitle"/>
          </p:nvPr>
        </p:nvSpPr>
        <p:spPr>
          <a:xfrm>
            <a:off x="4820975" y="818875"/>
            <a:ext cx="4045200" cy="383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latin typeface="Arial"/>
                <a:ea typeface="Arial"/>
                <a:cs typeface="Arial"/>
                <a:sym typeface="Arial"/>
              </a:rPr>
              <a:t>•</a:t>
            </a:r>
            <a:r>
              <a:rPr b="1" lang="en" sz="1600"/>
              <a:t>Se aplicaron conocimientos de virtualización en la práctica</a:t>
            </a:r>
            <a:endParaRPr b="1" sz="1600"/>
          </a:p>
          <a:p>
            <a:pPr indent="0" lvl="0" marL="0" rtl="0" algn="l">
              <a:lnSpc>
                <a:spcPct val="115000"/>
              </a:lnSpc>
              <a:spcBef>
                <a:spcPts val="1600"/>
              </a:spcBef>
              <a:spcAft>
                <a:spcPts val="0"/>
              </a:spcAft>
              <a:buClr>
                <a:schemeClr val="dk2"/>
              </a:buClr>
              <a:buSzPts val="1100"/>
              <a:buFont typeface="Arial"/>
              <a:buNone/>
            </a:pPr>
            <a:r>
              <a:rPr lang="en">
                <a:latin typeface="Arial"/>
                <a:ea typeface="Arial"/>
                <a:cs typeface="Arial"/>
                <a:sym typeface="Arial"/>
              </a:rPr>
              <a:t>•</a:t>
            </a:r>
            <a:r>
              <a:rPr b="1" lang="en" sz="1600"/>
              <a:t>Se resolvieron problemas de instalación de forma autónoma</a:t>
            </a:r>
            <a:endParaRPr b="1" sz="1600"/>
          </a:p>
          <a:p>
            <a:pPr indent="0" lvl="0" marL="0" rtl="0" algn="l">
              <a:lnSpc>
                <a:spcPct val="115000"/>
              </a:lnSpc>
              <a:spcBef>
                <a:spcPts val="1600"/>
              </a:spcBef>
              <a:spcAft>
                <a:spcPts val="0"/>
              </a:spcAft>
              <a:buClr>
                <a:schemeClr val="dk2"/>
              </a:buClr>
              <a:buSzPts val="1100"/>
              <a:buFont typeface="Arial"/>
              <a:buNone/>
            </a:pPr>
            <a:r>
              <a:rPr lang="en">
                <a:latin typeface="Arial"/>
                <a:ea typeface="Arial"/>
                <a:cs typeface="Arial"/>
                <a:sym typeface="Arial"/>
              </a:rPr>
              <a:t>•</a:t>
            </a:r>
            <a:r>
              <a:rPr b="1" lang="en" sz="1600"/>
              <a:t>Futuras mejoras:</a:t>
            </a:r>
            <a:endParaRPr b="1" sz="1600"/>
          </a:p>
          <a:p>
            <a:pPr indent="0" lvl="0" marL="469900" rtl="0" algn="l">
              <a:lnSpc>
                <a:spcPct val="115000"/>
              </a:lnSpc>
              <a:spcBef>
                <a:spcPts val="400"/>
              </a:spcBef>
              <a:spcAft>
                <a:spcPts val="0"/>
              </a:spcAft>
              <a:buClr>
                <a:schemeClr val="dk2"/>
              </a:buClr>
              <a:buSzPts val="1100"/>
              <a:buFont typeface="Arial"/>
              <a:buNone/>
            </a:pPr>
            <a:r>
              <a:rPr lang="en">
                <a:latin typeface="Arial"/>
                <a:ea typeface="Arial"/>
                <a:cs typeface="Arial"/>
                <a:sym typeface="Arial"/>
              </a:rPr>
              <a:t>•</a:t>
            </a:r>
            <a:r>
              <a:rPr b="1" lang="en" sz="1600"/>
              <a:t>Proyecto Python más complejo</a:t>
            </a:r>
            <a:endParaRPr b="1" sz="1600"/>
          </a:p>
          <a:p>
            <a:pPr indent="0" lvl="0" marL="469900" rtl="0" algn="l">
              <a:lnSpc>
                <a:spcPct val="115000"/>
              </a:lnSpc>
              <a:spcBef>
                <a:spcPts val="0"/>
              </a:spcBef>
              <a:spcAft>
                <a:spcPts val="0"/>
              </a:spcAft>
              <a:buClr>
                <a:schemeClr val="dk2"/>
              </a:buClr>
              <a:buSzPts val="1100"/>
              <a:buFont typeface="Arial"/>
              <a:buNone/>
            </a:pPr>
            <a:r>
              <a:rPr lang="en">
                <a:latin typeface="Arial"/>
                <a:ea typeface="Arial"/>
                <a:cs typeface="Arial"/>
                <a:sym typeface="Arial"/>
              </a:rPr>
              <a:t>•</a:t>
            </a:r>
            <a:r>
              <a:rPr b="1" lang="en" sz="1600"/>
              <a:t>Red virtual entre varias VM</a:t>
            </a:r>
            <a:endParaRPr b="1" sz="1600"/>
          </a:p>
          <a:p>
            <a:pPr indent="0" lvl="0" marL="469900" rtl="0" algn="l">
              <a:lnSpc>
                <a:spcPct val="115000"/>
              </a:lnSpc>
              <a:spcBef>
                <a:spcPts val="0"/>
              </a:spcBef>
              <a:spcAft>
                <a:spcPts val="0"/>
              </a:spcAft>
              <a:buClr>
                <a:schemeClr val="dk2"/>
              </a:buClr>
              <a:buSzPts val="1100"/>
              <a:buFont typeface="Arial"/>
              <a:buNone/>
            </a:pPr>
            <a:r>
              <a:rPr lang="en">
                <a:latin typeface="Arial"/>
                <a:ea typeface="Arial"/>
                <a:cs typeface="Arial"/>
                <a:sym typeface="Arial"/>
              </a:rPr>
              <a:t>•</a:t>
            </a:r>
            <a:r>
              <a:rPr b="1" lang="en" sz="1600"/>
              <a:t>Otros sistemas operativos libres y configuraciones avanzadas</a:t>
            </a:r>
            <a:endParaRPr b="1" sz="1600"/>
          </a:p>
          <a:p>
            <a:pPr indent="0" lvl="0" marL="0" rtl="0" algn="l">
              <a:lnSpc>
                <a:spcPct val="115000"/>
              </a:lnSpc>
              <a:spcBef>
                <a:spcPts val="1600"/>
              </a:spcBef>
              <a:spcAft>
                <a:spcPts val="1600"/>
              </a:spcAft>
              <a:buNone/>
            </a:pPr>
            <a:r>
              <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pic>
        <p:nvPicPr>
          <p:cNvPr id="154" name="Google Shape;154;p11"/>
          <p:cNvPicPr preferRelativeResize="0"/>
          <p:nvPr/>
        </p:nvPicPr>
        <p:blipFill rotWithShape="1">
          <a:blip r:embed="rId3">
            <a:alphaModFix/>
          </a:blip>
          <a:srcRect b="0" l="0" r="0" t="0"/>
          <a:stretch/>
        </p:blipFill>
        <p:spPr>
          <a:xfrm>
            <a:off x="2444700" y="162737"/>
            <a:ext cx="4254600" cy="4818038"/>
          </a:xfrm>
          <a:prstGeom prst="rect">
            <a:avLst/>
          </a:prstGeom>
          <a:noFill/>
          <a:ln>
            <a:noFill/>
          </a:ln>
        </p:spPr>
      </p:pic>
      <p:sp>
        <p:nvSpPr>
          <p:cNvPr id="155" name="Google Shape;155;p11"/>
          <p:cNvSpPr txBox="1"/>
          <p:nvPr/>
        </p:nvSpPr>
        <p:spPr>
          <a:xfrm>
            <a:off x="2855550" y="2190447"/>
            <a:ext cx="3432900" cy="76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dk2"/>
                </a:solidFill>
                <a:latin typeface="Raleway"/>
                <a:ea typeface="Raleway"/>
                <a:cs typeface="Raleway"/>
                <a:sym typeface="Raleway"/>
              </a:rPr>
              <a:t>Gracias por ver nuestra presentación!</a:t>
            </a:r>
            <a:endParaRPr b="1" i="0" sz="3000" u="none" cap="none" strike="noStrike">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283100" y="712150"/>
            <a:ext cx="8620500" cy="10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Introducción</a:t>
            </a:r>
            <a:endParaRPr/>
          </a:p>
        </p:txBody>
      </p:sp>
      <p:sp>
        <p:nvSpPr>
          <p:cNvPr id="80" name="Google Shape;80;p2"/>
          <p:cNvSpPr/>
          <p:nvPr/>
        </p:nvSpPr>
        <p:spPr>
          <a:xfrm>
            <a:off x="371775" y="1988900"/>
            <a:ext cx="2094000" cy="17385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2850977" y="1953600"/>
            <a:ext cx="1915200" cy="18822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5146875" y="1974800"/>
            <a:ext cx="3086100" cy="20058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txBox="1"/>
          <p:nvPr>
            <p:ph type="title"/>
          </p:nvPr>
        </p:nvSpPr>
        <p:spPr>
          <a:xfrm>
            <a:off x="5151375" y="1892950"/>
            <a:ext cx="3086100" cy="2319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sz="2000">
                <a:latin typeface="Lato"/>
                <a:ea typeface="Lato"/>
                <a:cs typeface="Lato"/>
                <a:sym typeface="Lato"/>
              </a:rPr>
              <a:t>Entorno Python</a:t>
            </a:r>
            <a:endParaRPr sz="2000">
              <a:latin typeface="Lato"/>
              <a:ea typeface="Lato"/>
              <a:cs typeface="Lato"/>
              <a:sym typeface="Lato"/>
            </a:endParaRPr>
          </a:p>
          <a:p>
            <a:pPr indent="0" lvl="0" marL="0" rtl="0" algn="ctr">
              <a:lnSpc>
                <a:spcPct val="115000"/>
              </a:lnSpc>
              <a:spcBef>
                <a:spcPts val="1600"/>
              </a:spcBef>
              <a:spcAft>
                <a:spcPts val="1600"/>
              </a:spcAft>
              <a:buSzPts val="4800"/>
              <a:buNone/>
            </a:pPr>
            <a:r>
              <a:rPr lang="en" sz="2000">
                <a:latin typeface="Lato"/>
                <a:ea typeface="Lato"/>
                <a:cs typeface="Lato"/>
                <a:sym typeface="Lato"/>
              </a:rPr>
              <a:t>Desarrollo y ejecución de programa funcional en Visual Studio Code</a:t>
            </a:r>
            <a:endParaRPr b="0" sz="1800">
              <a:solidFill>
                <a:schemeClr val="dk2"/>
              </a:solidFill>
              <a:latin typeface="Lato"/>
              <a:ea typeface="Lato"/>
              <a:cs typeface="Lato"/>
              <a:sym typeface="Lato"/>
            </a:endParaRPr>
          </a:p>
        </p:txBody>
      </p:sp>
      <p:sp>
        <p:nvSpPr>
          <p:cNvPr id="84" name="Google Shape;84;p2"/>
          <p:cNvSpPr txBox="1"/>
          <p:nvPr>
            <p:ph type="title"/>
          </p:nvPr>
        </p:nvSpPr>
        <p:spPr>
          <a:xfrm>
            <a:off x="447975" y="2061900"/>
            <a:ext cx="2017800" cy="16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SzPts val="4800"/>
              <a:buNone/>
            </a:pPr>
            <a:r>
              <a:rPr lang="en" sz="2200">
                <a:latin typeface="Lato"/>
                <a:ea typeface="Lato"/>
                <a:cs typeface="Lato"/>
                <a:sym typeface="Lato"/>
              </a:rPr>
              <a:t>Virtualización mediante VirtualBox</a:t>
            </a:r>
            <a:endParaRPr sz="2100"/>
          </a:p>
        </p:txBody>
      </p:sp>
      <p:sp>
        <p:nvSpPr>
          <p:cNvPr id="85" name="Google Shape;85;p2"/>
          <p:cNvSpPr txBox="1"/>
          <p:nvPr>
            <p:ph type="title"/>
          </p:nvPr>
        </p:nvSpPr>
        <p:spPr>
          <a:xfrm>
            <a:off x="2850975" y="2026600"/>
            <a:ext cx="1839000" cy="173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SzPts val="4800"/>
              <a:buNone/>
            </a:pPr>
            <a:r>
              <a:rPr lang="en" sz="2100">
                <a:latin typeface="Lato"/>
                <a:ea typeface="Lato"/>
                <a:cs typeface="Lato"/>
                <a:sym typeface="Lato"/>
              </a:rPr>
              <a:t>Máquina virtual con Ubuntu</a:t>
            </a:r>
            <a:endParaRPr sz="1700">
              <a:solidFill>
                <a:schemeClr val="lt1"/>
              </a:solidFill>
            </a:endParaRPr>
          </a:p>
        </p:txBody>
      </p:sp>
      <p:cxnSp>
        <p:nvCxnSpPr>
          <p:cNvPr id="86" name="Google Shape;86;p2"/>
          <p:cNvCxnSpPr>
            <a:stCxn id="84" idx="3"/>
            <a:endCxn id="85" idx="1"/>
          </p:cNvCxnSpPr>
          <p:nvPr/>
        </p:nvCxnSpPr>
        <p:spPr>
          <a:xfrm>
            <a:off x="2465775" y="2894700"/>
            <a:ext cx="385200" cy="1200"/>
          </a:xfrm>
          <a:prstGeom prst="straightConnector1">
            <a:avLst/>
          </a:prstGeom>
          <a:noFill/>
          <a:ln cap="flat" cmpd="sng" w="38100">
            <a:solidFill>
              <a:schemeClr val="lt1"/>
            </a:solidFill>
            <a:prstDash val="solid"/>
            <a:round/>
            <a:headEnd len="sm" w="sm" type="none"/>
            <a:tailEnd len="med" w="med" type="triangle"/>
          </a:ln>
        </p:spPr>
      </p:cxnSp>
      <p:cxnSp>
        <p:nvCxnSpPr>
          <p:cNvPr id="87" name="Google Shape;87;p2"/>
          <p:cNvCxnSpPr>
            <a:stCxn id="85" idx="3"/>
          </p:cNvCxnSpPr>
          <p:nvPr/>
        </p:nvCxnSpPr>
        <p:spPr>
          <a:xfrm>
            <a:off x="4689975" y="2895850"/>
            <a:ext cx="499500" cy="5100"/>
          </a:xfrm>
          <a:prstGeom prst="straightConnector1">
            <a:avLst/>
          </a:prstGeom>
          <a:noFill/>
          <a:ln cap="flat" cmpd="sng" w="38100">
            <a:solidFill>
              <a:schemeClr val="lt1"/>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3"/>
          <p:cNvPicPr preferRelativeResize="0"/>
          <p:nvPr/>
        </p:nvPicPr>
        <p:blipFill rotWithShape="1">
          <a:blip r:embed="rId3">
            <a:alphaModFix/>
          </a:blip>
          <a:srcRect b="0" l="0" r="0" t="0"/>
          <a:stretch/>
        </p:blipFill>
        <p:spPr>
          <a:xfrm>
            <a:off x="723900" y="162725"/>
            <a:ext cx="7647226" cy="4818049"/>
          </a:xfrm>
          <a:prstGeom prst="rect">
            <a:avLst/>
          </a:prstGeom>
          <a:noFill/>
          <a:ln>
            <a:noFill/>
          </a:ln>
        </p:spPr>
      </p:pic>
      <p:pic>
        <p:nvPicPr>
          <p:cNvPr descr="Piece of duct tape sticking a note to the slide" id="93" name="Google Shape;93;p3"/>
          <p:cNvPicPr preferRelativeResize="0"/>
          <p:nvPr/>
        </p:nvPicPr>
        <p:blipFill rotWithShape="1">
          <a:blip r:embed="rId4">
            <a:alphaModFix/>
          </a:blip>
          <a:srcRect b="10011" l="9243" r="2118" t="5926"/>
          <a:stretch/>
        </p:blipFill>
        <p:spPr>
          <a:xfrm rot="154828">
            <a:off x="4774250" y="141526"/>
            <a:ext cx="2072000" cy="736050"/>
          </a:xfrm>
          <a:prstGeom prst="rect">
            <a:avLst/>
          </a:prstGeom>
          <a:noFill/>
          <a:ln>
            <a:noFill/>
          </a:ln>
        </p:spPr>
      </p:pic>
      <p:sp>
        <p:nvSpPr>
          <p:cNvPr id="94" name="Google Shape;94;p3"/>
          <p:cNvSpPr txBox="1"/>
          <p:nvPr/>
        </p:nvSpPr>
        <p:spPr>
          <a:xfrm>
            <a:off x="1222700" y="614872"/>
            <a:ext cx="3432900" cy="762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lt2"/>
                </a:solidFill>
                <a:latin typeface="Raleway"/>
                <a:ea typeface="Raleway"/>
                <a:cs typeface="Raleway"/>
                <a:sym typeface="Raleway"/>
              </a:rPr>
              <a:t>2. Marco teórico</a:t>
            </a:r>
            <a:endParaRPr b="1" i="0" sz="3000" u="none" cap="none" strike="noStrike">
              <a:solidFill>
                <a:schemeClr val="lt2"/>
              </a:solidFill>
              <a:latin typeface="Raleway"/>
              <a:ea typeface="Raleway"/>
              <a:cs typeface="Raleway"/>
              <a:sym typeface="Raleway"/>
            </a:endParaRPr>
          </a:p>
        </p:txBody>
      </p:sp>
      <p:sp>
        <p:nvSpPr>
          <p:cNvPr id="95" name="Google Shape;95;p3"/>
          <p:cNvSpPr txBox="1"/>
          <p:nvPr>
            <p:ph idx="4294967295" type="body"/>
          </p:nvPr>
        </p:nvSpPr>
        <p:spPr>
          <a:xfrm>
            <a:off x="1113850" y="1377475"/>
            <a:ext cx="6092400" cy="3327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Virtualización</a:t>
            </a:r>
            <a:br>
              <a:rPr lang="en" sz="1400">
                <a:latin typeface="Raleway"/>
                <a:ea typeface="Raleway"/>
                <a:cs typeface="Raleway"/>
                <a:sym typeface="Raleway"/>
              </a:rPr>
            </a:br>
            <a:r>
              <a:rPr lang="en" sz="1200">
                <a:latin typeface="Raleway"/>
                <a:ea typeface="Raleway"/>
                <a:cs typeface="Raleway"/>
                <a:sym typeface="Raleway"/>
              </a:rPr>
              <a:t>Tecnología que permite ejecutar múltiples sistemas operativos en una misma computadora física, mediante un </a:t>
            </a:r>
            <a:r>
              <a:rPr b="1" lang="en" sz="1200">
                <a:latin typeface="Raleway"/>
                <a:ea typeface="Raleway"/>
                <a:cs typeface="Raleway"/>
                <a:sym typeface="Raleway"/>
              </a:rPr>
              <a:t>hipervisor.</a:t>
            </a:r>
            <a:endParaRPr b="1" sz="1200">
              <a:latin typeface="Raleway"/>
              <a:ea typeface="Raleway"/>
              <a:cs typeface="Raleway"/>
              <a:sym typeface="Raleway"/>
            </a:endParaRPr>
          </a:p>
          <a:p>
            <a:pPr indent="-317500" lvl="0" marL="457200" rtl="0" algn="l">
              <a:lnSpc>
                <a:spcPct val="100000"/>
              </a:lnSpc>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Hipervisores</a:t>
            </a:r>
            <a:br>
              <a:rPr lang="en" sz="1400">
                <a:latin typeface="Raleway"/>
                <a:ea typeface="Raleway"/>
                <a:cs typeface="Raleway"/>
                <a:sym typeface="Raleway"/>
              </a:rPr>
            </a:br>
            <a:r>
              <a:rPr lang="en" sz="1200">
                <a:latin typeface="Raleway"/>
                <a:ea typeface="Raleway"/>
                <a:cs typeface="Raleway"/>
                <a:sym typeface="Raleway"/>
              </a:rPr>
              <a:t>Tipo 1: se instalan directamente en el hardware.</a:t>
            </a:r>
            <a:endParaRPr sz="1200">
              <a:latin typeface="Raleway"/>
              <a:ea typeface="Raleway"/>
              <a:cs typeface="Raleway"/>
              <a:sym typeface="Raleway"/>
            </a:endParaRPr>
          </a:p>
          <a:p>
            <a:pPr indent="0" lvl="0" marL="457200" rtl="0" algn="l">
              <a:lnSpc>
                <a:spcPct val="100000"/>
              </a:lnSpc>
              <a:spcBef>
                <a:spcPts val="1000"/>
              </a:spcBef>
              <a:spcAft>
                <a:spcPts val="0"/>
              </a:spcAft>
              <a:buSzPts val="1800"/>
              <a:buNone/>
            </a:pPr>
            <a:r>
              <a:rPr lang="en" sz="1200">
                <a:latin typeface="Raleway"/>
                <a:ea typeface="Raleway"/>
                <a:cs typeface="Raleway"/>
                <a:sym typeface="Raleway"/>
              </a:rPr>
              <a:t>Tipo 2: funcionan sobre un sistema operativo ya instalado, como VirtualBox. </a:t>
            </a:r>
            <a:endParaRPr sz="1200">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Herramientas utilizadas:</a:t>
            </a:r>
            <a:br>
              <a:rPr lang="en" sz="1400">
                <a:latin typeface="Raleway"/>
                <a:ea typeface="Raleway"/>
                <a:cs typeface="Raleway"/>
                <a:sym typeface="Raleway"/>
              </a:rPr>
            </a:br>
            <a:r>
              <a:rPr lang="en" sz="1200">
                <a:latin typeface="Raleway"/>
                <a:ea typeface="Raleway"/>
                <a:cs typeface="Raleway"/>
                <a:sym typeface="Raleway"/>
              </a:rPr>
              <a:t>VirtualBox</a:t>
            </a:r>
            <a:endParaRPr sz="1200">
              <a:latin typeface="Raleway"/>
              <a:ea typeface="Raleway"/>
              <a:cs typeface="Raleway"/>
              <a:sym typeface="Raleway"/>
            </a:endParaRPr>
          </a:p>
          <a:p>
            <a:pPr indent="0" lvl="0" marL="457200" rtl="0" algn="l">
              <a:lnSpc>
                <a:spcPct val="115000"/>
              </a:lnSpc>
              <a:spcBef>
                <a:spcPts val="1000"/>
              </a:spcBef>
              <a:spcAft>
                <a:spcPts val="0"/>
              </a:spcAft>
              <a:buSzPts val="1800"/>
              <a:buNone/>
            </a:pPr>
            <a:r>
              <a:rPr lang="en" sz="1200">
                <a:latin typeface="Raleway"/>
                <a:ea typeface="Raleway"/>
                <a:cs typeface="Raleway"/>
                <a:sym typeface="Raleway"/>
              </a:rPr>
              <a:t>Ubuntu 20.04.6 LTS(ISO)</a:t>
            </a:r>
            <a:endParaRPr sz="1200">
              <a:latin typeface="Raleway"/>
              <a:ea typeface="Raleway"/>
              <a:cs typeface="Raleway"/>
              <a:sym typeface="Raleway"/>
            </a:endParaRPr>
          </a:p>
          <a:p>
            <a:pPr indent="0" lvl="0" marL="457200" rtl="0" algn="l">
              <a:lnSpc>
                <a:spcPct val="115000"/>
              </a:lnSpc>
              <a:spcBef>
                <a:spcPts val="1000"/>
              </a:spcBef>
              <a:spcAft>
                <a:spcPts val="1000"/>
              </a:spcAft>
              <a:buSzPts val="1800"/>
              <a:buNone/>
            </a:pPr>
            <a:r>
              <a:rPr lang="en" sz="1200">
                <a:latin typeface="Raleway"/>
                <a:ea typeface="Raleway"/>
                <a:cs typeface="Raleway"/>
                <a:sym typeface="Raleway"/>
              </a:rPr>
              <a:t>Visual Studio Code</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E905C"/>
            </a:gs>
            <a:gs pos="23000">
              <a:srgbClr val="FE905C"/>
            </a:gs>
            <a:gs pos="69000">
              <a:srgbClr val="FF6B26"/>
            </a:gs>
            <a:gs pos="97000">
              <a:srgbClr val="FF5E12"/>
            </a:gs>
            <a:gs pos="100000">
              <a:srgbClr val="FF5E12"/>
            </a:gs>
          </a:gsLst>
          <a:path path="circle">
            <a:fillToRect b="50%" l="50%" r="50%" t="50%"/>
          </a:path>
          <a:tileRect/>
        </a:gradFill>
      </p:bgPr>
    </p:bg>
    <p:spTree>
      <p:nvGrpSpPr>
        <p:cNvPr id="99" name="Shape 99"/>
        <p:cNvGrpSpPr/>
        <p:nvPr/>
      </p:nvGrpSpPr>
      <p:grpSpPr>
        <a:xfrm>
          <a:off x="0" y="0"/>
          <a:ext cx="0" cy="0"/>
          <a:chOff x="0" y="0"/>
          <a:chExt cx="0" cy="0"/>
        </a:xfrm>
      </p:grpSpPr>
      <p:sp>
        <p:nvSpPr>
          <p:cNvPr id="100" name="Google Shape;100;p4"/>
          <p:cNvSpPr txBox="1"/>
          <p:nvPr>
            <p:ph type="title"/>
          </p:nvPr>
        </p:nvSpPr>
        <p:spPr>
          <a:xfrm>
            <a:off x="283100" y="437322"/>
            <a:ext cx="8631600" cy="41103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Caso Práctico</a:t>
            </a:r>
            <a:endParaRPr/>
          </a:p>
          <a:p>
            <a:pPr indent="0" lvl="0" marL="0" rtl="0" algn="l">
              <a:lnSpc>
                <a:spcPct val="100000"/>
              </a:lnSpc>
              <a:spcBef>
                <a:spcPts val="0"/>
              </a:spcBef>
              <a:spcAft>
                <a:spcPts val="0"/>
              </a:spcAft>
              <a:buSzPts val="4800"/>
              <a:buNone/>
            </a:pPr>
            <a:r>
              <a:t/>
            </a:r>
            <a:endParaRPr sz="2400"/>
          </a:p>
          <a:p>
            <a:pPr indent="-381000" lvl="0" marL="457200" rtl="0" algn="l">
              <a:lnSpc>
                <a:spcPct val="100000"/>
              </a:lnSpc>
              <a:spcBef>
                <a:spcPts val="0"/>
              </a:spcBef>
              <a:spcAft>
                <a:spcPts val="0"/>
              </a:spcAft>
              <a:buSzPts val="2400"/>
              <a:buChar char="●"/>
            </a:pPr>
            <a:r>
              <a:rPr lang="en" sz="1600"/>
              <a:t>Instalación de VirtualBox en Windows 11.</a:t>
            </a:r>
            <a:br>
              <a:rPr lang="en" sz="1600"/>
            </a:br>
            <a:endParaRPr sz="1600"/>
          </a:p>
        </p:txBody>
      </p:sp>
      <p:pic>
        <p:nvPicPr>
          <p:cNvPr id="101" name="Google Shape;101;p4"/>
          <p:cNvPicPr preferRelativeResize="0"/>
          <p:nvPr/>
        </p:nvPicPr>
        <p:blipFill rotWithShape="1">
          <a:blip r:embed="rId3">
            <a:alphaModFix/>
          </a:blip>
          <a:srcRect b="0" l="0" r="0" t="0"/>
          <a:stretch/>
        </p:blipFill>
        <p:spPr>
          <a:xfrm>
            <a:off x="5267739" y="1268343"/>
            <a:ext cx="2377440" cy="624840"/>
          </a:xfrm>
          <a:prstGeom prst="rect">
            <a:avLst/>
          </a:prstGeom>
          <a:noFill/>
          <a:ln>
            <a:noFill/>
          </a:ln>
        </p:spPr>
      </p:pic>
      <p:pic>
        <p:nvPicPr>
          <p:cNvPr descr="A screenshot of a software" id="102" name="Google Shape;102;p4"/>
          <p:cNvPicPr preferRelativeResize="0"/>
          <p:nvPr/>
        </p:nvPicPr>
        <p:blipFill rotWithShape="1">
          <a:blip r:embed="rId4">
            <a:alphaModFix/>
          </a:blip>
          <a:srcRect b="0" l="0" r="0" t="0"/>
          <a:stretch/>
        </p:blipFill>
        <p:spPr>
          <a:xfrm>
            <a:off x="489005" y="2320235"/>
            <a:ext cx="3413097" cy="2688093"/>
          </a:xfrm>
          <a:prstGeom prst="rect">
            <a:avLst/>
          </a:prstGeom>
          <a:noFill/>
          <a:ln>
            <a:noFill/>
          </a:ln>
        </p:spPr>
      </p:pic>
      <p:pic>
        <p:nvPicPr>
          <p:cNvPr descr="A screenshot of a computer&#10;&#10;AI-generated content may be incorrect." id="103" name="Google Shape;103;p4"/>
          <p:cNvPicPr preferRelativeResize="0"/>
          <p:nvPr/>
        </p:nvPicPr>
        <p:blipFill rotWithShape="1">
          <a:blip r:embed="rId5">
            <a:alphaModFix/>
          </a:blip>
          <a:srcRect b="0" l="0" r="0" t="0"/>
          <a:stretch/>
        </p:blipFill>
        <p:spPr>
          <a:xfrm>
            <a:off x="4225041" y="2440990"/>
            <a:ext cx="4462835" cy="24465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283100" y="712150"/>
            <a:ext cx="3923140"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Caso Práctico</a:t>
            </a:r>
            <a:endParaRPr/>
          </a:p>
          <a:p>
            <a:pPr indent="0" lvl="0" marL="0" rtl="0" algn="l">
              <a:lnSpc>
                <a:spcPct val="100000"/>
              </a:lnSpc>
              <a:spcBef>
                <a:spcPts val="0"/>
              </a:spcBef>
              <a:spcAft>
                <a:spcPts val="0"/>
              </a:spcAft>
              <a:buSzPts val="4800"/>
              <a:buNone/>
            </a:pPr>
            <a:r>
              <a:t/>
            </a:r>
            <a:endParaRPr sz="2400"/>
          </a:p>
          <a:p>
            <a:pPr indent="-381000" lvl="0" marL="457200" rtl="0" algn="l">
              <a:lnSpc>
                <a:spcPct val="100000"/>
              </a:lnSpc>
              <a:spcBef>
                <a:spcPts val="0"/>
              </a:spcBef>
              <a:spcAft>
                <a:spcPts val="0"/>
              </a:spcAft>
              <a:buSzPts val="2400"/>
              <a:buChar char="●"/>
            </a:pPr>
            <a:r>
              <a:rPr lang="en" sz="1800"/>
              <a:t>Intento fallido con Ubuntu 24.04.2 -&gt; cambio a 20.04.6 por estabilidad.</a:t>
            </a:r>
            <a:endParaRPr sz="1800"/>
          </a:p>
          <a:p>
            <a:pPr indent="-381000" lvl="0" marL="457200" rtl="0" algn="l">
              <a:lnSpc>
                <a:spcPct val="100000"/>
              </a:lnSpc>
              <a:spcBef>
                <a:spcPts val="0"/>
              </a:spcBef>
              <a:spcAft>
                <a:spcPts val="0"/>
              </a:spcAft>
              <a:buSzPts val="2400"/>
              <a:buChar char="●"/>
            </a:pPr>
            <a:r>
              <a:rPr lang="en" sz="1800"/>
              <a:t>Creación de la VM: 2GB RAM, 4 CPUs, 25 GB disco</a:t>
            </a:r>
            <a:endParaRPr sz="1800"/>
          </a:p>
        </p:txBody>
      </p:sp>
      <p:pic>
        <p:nvPicPr>
          <p:cNvPr descr="A black screen with white text&#10;&#10;AI-generated content may be incorrect." id="109" name="Google Shape;109;p5"/>
          <p:cNvPicPr preferRelativeResize="0"/>
          <p:nvPr/>
        </p:nvPicPr>
        <p:blipFill rotWithShape="1">
          <a:blip r:embed="rId3">
            <a:alphaModFix/>
          </a:blip>
          <a:srcRect b="0" l="0" r="0" t="0"/>
          <a:stretch/>
        </p:blipFill>
        <p:spPr>
          <a:xfrm>
            <a:off x="529590" y="3455172"/>
            <a:ext cx="2436246" cy="640242"/>
          </a:xfrm>
          <a:prstGeom prst="rect">
            <a:avLst/>
          </a:prstGeom>
          <a:noFill/>
          <a:ln>
            <a:noFill/>
          </a:ln>
        </p:spPr>
      </p:pic>
      <p:pic>
        <p:nvPicPr>
          <p:cNvPr descr="A screenshot of a computer&#10;&#10;AI-generated content may be incorrect." id="110" name="Google Shape;110;p5"/>
          <p:cNvPicPr preferRelativeResize="0"/>
          <p:nvPr/>
        </p:nvPicPr>
        <p:blipFill rotWithShape="1">
          <a:blip r:embed="rId4">
            <a:alphaModFix/>
          </a:blip>
          <a:srcRect b="0" l="0" r="0" t="0"/>
          <a:stretch/>
        </p:blipFill>
        <p:spPr>
          <a:xfrm>
            <a:off x="1235483" y="0"/>
            <a:ext cx="6673033" cy="5143500"/>
          </a:xfrm>
          <a:prstGeom prst="rect">
            <a:avLst/>
          </a:prstGeom>
          <a:noFill/>
          <a:ln>
            <a:noFill/>
          </a:ln>
        </p:spPr>
      </p:pic>
      <p:pic>
        <p:nvPicPr>
          <p:cNvPr descr="A screenshot of a computer&#10;&#10;AI-generated content may be incorrect." id="111" name="Google Shape;111;p5"/>
          <p:cNvPicPr preferRelativeResize="0"/>
          <p:nvPr/>
        </p:nvPicPr>
        <p:blipFill rotWithShape="1">
          <a:blip r:embed="rId5">
            <a:alphaModFix/>
          </a:blip>
          <a:srcRect b="0" l="0" r="0" t="0"/>
          <a:stretch/>
        </p:blipFill>
        <p:spPr>
          <a:xfrm>
            <a:off x="1239691" y="0"/>
            <a:ext cx="6664618" cy="5143500"/>
          </a:xfrm>
          <a:prstGeom prst="rect">
            <a:avLst/>
          </a:prstGeom>
          <a:noFill/>
          <a:ln>
            <a:noFill/>
          </a:ln>
        </p:spPr>
      </p:pic>
      <p:pic>
        <p:nvPicPr>
          <p:cNvPr descr="A screenshot of a computer&#10;&#10;AI-generated content may be incorrect." id="112" name="Google Shape;112;p5"/>
          <p:cNvPicPr preferRelativeResize="0"/>
          <p:nvPr/>
        </p:nvPicPr>
        <p:blipFill rotWithShape="1">
          <a:blip r:embed="rId6">
            <a:alphaModFix/>
          </a:blip>
          <a:srcRect b="0" l="0" r="0" t="0"/>
          <a:stretch/>
        </p:blipFill>
        <p:spPr>
          <a:xfrm>
            <a:off x="1235101" y="0"/>
            <a:ext cx="6673798" cy="5143500"/>
          </a:xfrm>
          <a:prstGeom prst="rect">
            <a:avLst/>
          </a:prstGeom>
          <a:noFill/>
          <a:ln>
            <a:noFill/>
          </a:ln>
        </p:spPr>
      </p:pic>
      <p:pic>
        <p:nvPicPr>
          <p:cNvPr descr="A screenshot of a computer&#10;&#10;AI-generated content may be incorrect." id="113" name="Google Shape;113;p5"/>
          <p:cNvPicPr preferRelativeResize="0"/>
          <p:nvPr/>
        </p:nvPicPr>
        <p:blipFill rotWithShape="1">
          <a:blip r:embed="rId7">
            <a:alphaModFix/>
          </a:blip>
          <a:srcRect b="0" l="0" r="0" t="0"/>
          <a:stretch/>
        </p:blipFill>
        <p:spPr>
          <a:xfrm>
            <a:off x="1244687" y="0"/>
            <a:ext cx="6654625" cy="5143500"/>
          </a:xfrm>
          <a:prstGeom prst="rect">
            <a:avLst/>
          </a:prstGeom>
          <a:noFill/>
          <a:ln>
            <a:noFill/>
          </a:ln>
        </p:spPr>
      </p:pic>
      <p:pic>
        <p:nvPicPr>
          <p:cNvPr descr="A screenshot of a computer&#10;&#10;AI-generated content may be incorrect." id="114" name="Google Shape;114;p5"/>
          <p:cNvPicPr preferRelativeResize="0"/>
          <p:nvPr/>
        </p:nvPicPr>
        <p:blipFill rotWithShape="1">
          <a:blip r:embed="rId8">
            <a:alphaModFix/>
          </a:blip>
          <a:srcRect b="0" l="0" r="0" t="0"/>
          <a:stretch/>
        </p:blipFill>
        <p:spPr>
          <a:xfrm>
            <a:off x="1594777" y="0"/>
            <a:ext cx="5954446" cy="5143500"/>
          </a:xfrm>
          <a:prstGeom prst="rect">
            <a:avLst/>
          </a:prstGeom>
          <a:noFill/>
          <a:ln>
            <a:noFill/>
          </a:ln>
        </p:spPr>
      </p:pic>
      <p:pic>
        <p:nvPicPr>
          <p:cNvPr descr="A screenshot of a computer&#10;&#10;AI-generated content may be incorrect." id="115" name="Google Shape;115;p5"/>
          <p:cNvPicPr preferRelativeResize="0"/>
          <p:nvPr/>
        </p:nvPicPr>
        <p:blipFill rotWithShape="1">
          <a:blip r:embed="rId9">
            <a:alphaModFix/>
          </a:blip>
          <a:srcRect b="0" l="0" r="0" t="0"/>
          <a:stretch/>
        </p:blipFill>
        <p:spPr>
          <a:xfrm>
            <a:off x="1620078" y="0"/>
            <a:ext cx="5903843"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283100" y="712150"/>
            <a:ext cx="3811822" cy="383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sz="4400"/>
              <a:t>Caso Práctico</a:t>
            </a:r>
            <a:endParaRPr sz="4400"/>
          </a:p>
          <a:p>
            <a:pPr indent="0" lvl="0" marL="76200" rtl="0" algn="l">
              <a:lnSpc>
                <a:spcPct val="100000"/>
              </a:lnSpc>
              <a:spcBef>
                <a:spcPts val="0"/>
              </a:spcBef>
              <a:spcAft>
                <a:spcPts val="0"/>
              </a:spcAft>
              <a:buSzPts val="2400"/>
              <a:buNone/>
            </a:pPr>
            <a:r>
              <a:t/>
            </a:r>
            <a:endParaRPr sz="2400"/>
          </a:p>
          <a:p>
            <a:pPr indent="-381000" lvl="0" marL="457200" rtl="0" algn="l">
              <a:lnSpc>
                <a:spcPct val="100000"/>
              </a:lnSpc>
              <a:spcBef>
                <a:spcPts val="0"/>
              </a:spcBef>
              <a:spcAft>
                <a:spcPts val="0"/>
              </a:spcAft>
              <a:buSzPts val="2400"/>
              <a:buChar char="●"/>
            </a:pPr>
            <a:r>
              <a:rPr lang="en" sz="1800"/>
              <a:t>Verificicación de Python</a:t>
            </a:r>
            <a:br>
              <a:rPr lang="en" sz="1800"/>
            </a:br>
            <a:endParaRPr sz="1800"/>
          </a:p>
          <a:p>
            <a:pPr indent="-381000" lvl="0" marL="457200" rtl="0" algn="l">
              <a:lnSpc>
                <a:spcPct val="100000"/>
              </a:lnSpc>
              <a:spcBef>
                <a:spcPts val="0"/>
              </a:spcBef>
              <a:spcAft>
                <a:spcPts val="0"/>
              </a:spcAft>
              <a:buSzPts val="2400"/>
              <a:buChar char="●"/>
            </a:pPr>
            <a:r>
              <a:rPr lang="en" sz="1800"/>
              <a:t>Instalación de VS Code y desarrollo y ejecución del programa .py</a:t>
            </a:r>
            <a:endParaRPr sz="1800"/>
          </a:p>
        </p:txBody>
      </p:sp>
      <p:pic>
        <p:nvPicPr>
          <p:cNvPr descr="A screenshot of a computer&#10;&#10;AI-generated content may be incorrect." id="121" name="Google Shape;121;p6"/>
          <p:cNvPicPr preferRelativeResize="0"/>
          <p:nvPr/>
        </p:nvPicPr>
        <p:blipFill rotWithShape="1">
          <a:blip r:embed="rId3">
            <a:alphaModFix/>
          </a:blip>
          <a:srcRect b="0" l="0" r="0" t="0"/>
          <a:stretch/>
        </p:blipFill>
        <p:spPr>
          <a:xfrm>
            <a:off x="3940951" y="473611"/>
            <a:ext cx="5083779" cy="4431350"/>
          </a:xfrm>
          <a:prstGeom prst="rect">
            <a:avLst/>
          </a:prstGeom>
          <a:noFill/>
          <a:ln>
            <a:noFill/>
          </a:ln>
        </p:spPr>
      </p:pic>
      <p:pic>
        <p:nvPicPr>
          <p:cNvPr descr="A screenshot of a computer&#10;&#10;AI-generated content may be incorrect." id="122" name="Google Shape;122;p6"/>
          <p:cNvPicPr preferRelativeResize="0"/>
          <p:nvPr/>
        </p:nvPicPr>
        <p:blipFill rotWithShape="1">
          <a:blip r:embed="rId4">
            <a:alphaModFix/>
          </a:blip>
          <a:srcRect b="0" l="0" r="0" t="0"/>
          <a:stretch/>
        </p:blipFill>
        <p:spPr>
          <a:xfrm>
            <a:off x="3090894" y="389614"/>
            <a:ext cx="6053106" cy="4552956"/>
          </a:xfrm>
          <a:prstGeom prst="rect">
            <a:avLst/>
          </a:prstGeom>
          <a:noFill/>
          <a:ln>
            <a:noFill/>
          </a:ln>
        </p:spPr>
      </p:pic>
      <p:pic>
        <p:nvPicPr>
          <p:cNvPr descr="A screenshot of a computer&#10;&#10;AI-generated content may be incorrect." id="123" name="Google Shape;123;p6"/>
          <p:cNvPicPr preferRelativeResize="0"/>
          <p:nvPr/>
        </p:nvPicPr>
        <p:blipFill rotWithShape="1">
          <a:blip r:embed="rId5">
            <a:alphaModFix/>
          </a:blip>
          <a:srcRect b="0" l="0" r="0" t="0"/>
          <a:stretch/>
        </p:blipFill>
        <p:spPr>
          <a:xfrm>
            <a:off x="3063240" y="473611"/>
            <a:ext cx="6080760" cy="4549140"/>
          </a:xfrm>
          <a:prstGeom prst="rect">
            <a:avLst/>
          </a:prstGeom>
          <a:noFill/>
          <a:ln>
            <a:noFill/>
          </a:ln>
        </p:spPr>
      </p:pic>
      <p:pic>
        <p:nvPicPr>
          <p:cNvPr descr="A screenshot of a computer&#10;&#10;AI-generated content may be incorrect." id="124" name="Google Shape;124;p6"/>
          <p:cNvPicPr preferRelativeResize="0"/>
          <p:nvPr/>
        </p:nvPicPr>
        <p:blipFill rotWithShape="1">
          <a:blip r:embed="rId6">
            <a:alphaModFix/>
          </a:blip>
          <a:srcRect b="9208" l="6892" r="6638" t="13844"/>
          <a:stretch/>
        </p:blipFill>
        <p:spPr>
          <a:xfrm>
            <a:off x="2975776" y="413236"/>
            <a:ext cx="6398555" cy="4669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8" name="Shape 128"/>
        <p:cNvGrpSpPr/>
        <p:nvPr/>
      </p:nvGrpSpPr>
      <p:grpSpPr>
        <a:xfrm>
          <a:off x="0" y="0"/>
          <a:ext cx="0" cy="0"/>
          <a:chOff x="0" y="0"/>
          <a:chExt cx="0" cy="0"/>
        </a:xfrm>
      </p:grpSpPr>
      <p:sp>
        <p:nvSpPr>
          <p:cNvPr id="129" name="Google Shape;129;p7"/>
          <p:cNvSpPr txBox="1"/>
          <p:nvPr>
            <p:ph type="title"/>
          </p:nvPr>
        </p:nvSpPr>
        <p:spPr>
          <a:xfrm>
            <a:off x="260850" y="116450"/>
            <a:ext cx="8622300" cy="75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 sz="2400"/>
              <a:t>Código en</a:t>
            </a:r>
            <a:endParaRPr sz="2400"/>
          </a:p>
          <a:p>
            <a:pPr indent="0" lvl="0" marL="0" rtl="0" algn="r">
              <a:lnSpc>
                <a:spcPct val="100000"/>
              </a:lnSpc>
              <a:spcBef>
                <a:spcPts val="1000"/>
              </a:spcBef>
              <a:spcAft>
                <a:spcPts val="1000"/>
              </a:spcAft>
              <a:buSzPts val="4800"/>
              <a:buNone/>
            </a:pPr>
            <a:r>
              <a:rPr lang="en" sz="2400"/>
              <a:t>Python</a:t>
            </a:r>
            <a:endParaRPr sz="2400"/>
          </a:p>
        </p:txBody>
      </p:sp>
      <p:sp>
        <p:nvSpPr>
          <p:cNvPr id="130" name="Google Shape;130;p7"/>
          <p:cNvSpPr txBox="1"/>
          <p:nvPr/>
        </p:nvSpPr>
        <p:spPr>
          <a:xfrm>
            <a:off x="260850" y="233625"/>
            <a:ext cx="3615900" cy="503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CA668"/>
                </a:solidFill>
                <a:highlight>
                  <a:schemeClr val="dk2"/>
                </a:highlight>
                <a:latin typeface="Courier New"/>
                <a:ea typeface="Courier New"/>
                <a:cs typeface="Courier New"/>
                <a:sym typeface="Courier New"/>
              </a:rPr>
              <a:t># Función para obtener el signo zodiaco</a:t>
            </a:r>
            <a:endParaRPr b="0" i="0" sz="1050" u="none" cap="none" strike="noStrike">
              <a:solidFill>
                <a:srgbClr val="7CA66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569CD6"/>
                </a:solidFill>
                <a:highlight>
                  <a:schemeClr val="dk2"/>
                </a:highlight>
                <a:latin typeface="Courier New"/>
                <a:ea typeface="Courier New"/>
                <a:cs typeface="Courier New"/>
                <a:sym typeface="Courier New"/>
              </a:rPr>
              <a:t>def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CDCAA"/>
                </a:solidFill>
                <a:highlight>
                  <a:schemeClr val="dk2"/>
                </a:highlight>
                <a:latin typeface="Courier New"/>
                <a:ea typeface="Courier New"/>
                <a:cs typeface="Courier New"/>
                <a:sym typeface="Courier New"/>
              </a:rPr>
              <a:t>obtener_signo_zodiaco</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4</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19</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"Aries"</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4</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20</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5</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20</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"Tauro"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5</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6</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20</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"Géminis"</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6</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7</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"Cáncer"</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7</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8</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"Leo"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8</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9</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"Virgo"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9</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10</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"Libra"</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10</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21</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"Escorpio"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21</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"Sagitario"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2"/>
              </a:highlight>
              <a:latin typeface="Courier New"/>
              <a:ea typeface="Courier New"/>
              <a:cs typeface="Courier New"/>
              <a:sym typeface="Courier New"/>
            </a:endParaRPr>
          </a:p>
        </p:txBody>
      </p:sp>
      <p:sp>
        <p:nvSpPr>
          <p:cNvPr id="131" name="Google Shape;131;p7"/>
          <p:cNvSpPr txBox="1"/>
          <p:nvPr/>
        </p:nvSpPr>
        <p:spPr>
          <a:xfrm>
            <a:off x="4106175" y="297600"/>
            <a:ext cx="3000000" cy="45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"Sagitario"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19</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"Capricornio"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20</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18</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"Acuario"</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elif</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&gt;=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19</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or</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3</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569CD6"/>
                </a:solidFill>
                <a:highlight>
                  <a:schemeClr val="dk2"/>
                </a:highlight>
                <a:latin typeface="Courier New"/>
                <a:ea typeface="Courier New"/>
                <a:cs typeface="Courier New"/>
                <a:sym typeface="Courier New"/>
              </a:rPr>
              <a:t>and</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&lt;=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B5CEA8"/>
                </a:solidFill>
                <a:highlight>
                  <a:schemeClr val="dk2"/>
                </a:highlight>
                <a:latin typeface="Courier New"/>
                <a:ea typeface="Courier New"/>
                <a:cs typeface="Courier New"/>
                <a:sym typeface="Courier New"/>
              </a:rPr>
              <a:t>20</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"Piscis"</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else</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586C0"/>
                </a:solidFill>
                <a:highlight>
                  <a:schemeClr val="dk2"/>
                </a:highlight>
                <a:latin typeface="Courier New"/>
                <a:ea typeface="Courier New"/>
                <a:cs typeface="Courier New"/>
                <a:sym typeface="Courier New"/>
              </a:rPr>
              <a:t>return</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CE9178"/>
                </a:solidFill>
                <a:highlight>
                  <a:schemeClr val="dk2"/>
                </a:highlight>
                <a:latin typeface="Courier New"/>
                <a:ea typeface="Courier New"/>
                <a:cs typeface="Courier New"/>
                <a:sym typeface="Courier New"/>
              </a:rPr>
              <a:t>"Fecha inválida"</a:t>
            </a:r>
            <a:endParaRPr b="0" i="0" sz="1050" u="none" cap="none" strike="noStrike">
              <a:solidFill>
                <a:srgbClr val="CE917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CA668"/>
                </a:solidFill>
                <a:highlight>
                  <a:schemeClr val="dk2"/>
                </a:highlight>
                <a:latin typeface="Courier New"/>
                <a:ea typeface="Courier New"/>
                <a:cs typeface="Courier New"/>
                <a:sym typeface="Courier New"/>
              </a:rPr>
              <a:t># Se pide día y mes de nacimiento al usuario</a:t>
            </a:r>
            <a:endParaRPr b="0" i="0" sz="1050" u="none" cap="none" strike="noStrike">
              <a:solidFill>
                <a:srgbClr val="7CA66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4EC9B0"/>
                </a:solidFill>
                <a:highlight>
                  <a:schemeClr val="dk2"/>
                </a:highlight>
                <a:latin typeface="Courier New"/>
                <a:ea typeface="Courier New"/>
                <a:cs typeface="Courier New"/>
                <a:sym typeface="Courier New"/>
              </a:rPr>
              <a:t>int</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DCDCAA"/>
                </a:solidFill>
                <a:highlight>
                  <a:schemeClr val="dk2"/>
                </a:highlight>
                <a:latin typeface="Courier New"/>
                <a:ea typeface="Courier New"/>
                <a:cs typeface="Courier New"/>
                <a:sym typeface="Courier New"/>
              </a:rPr>
              <a:t>input</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CE9178"/>
                </a:solidFill>
                <a:highlight>
                  <a:schemeClr val="dk2"/>
                </a:highlight>
                <a:latin typeface="Courier New"/>
                <a:ea typeface="Courier New"/>
                <a:cs typeface="Courier New"/>
                <a:sym typeface="Courier New"/>
              </a:rPr>
              <a:t>"Ingresá tu día de nacimiento (1-31): "</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4EC9B0"/>
                </a:solidFill>
                <a:highlight>
                  <a:schemeClr val="dk2"/>
                </a:highlight>
                <a:latin typeface="Courier New"/>
                <a:ea typeface="Courier New"/>
                <a:cs typeface="Courier New"/>
                <a:sym typeface="Courier New"/>
              </a:rPr>
              <a:t>int</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DCDCAA"/>
                </a:solidFill>
                <a:highlight>
                  <a:schemeClr val="dk2"/>
                </a:highlight>
                <a:latin typeface="Courier New"/>
                <a:ea typeface="Courier New"/>
                <a:cs typeface="Courier New"/>
                <a:sym typeface="Courier New"/>
              </a:rPr>
              <a:t>input</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CE9178"/>
                </a:solidFill>
                <a:highlight>
                  <a:schemeClr val="dk2"/>
                </a:highlight>
                <a:latin typeface="Courier New"/>
                <a:ea typeface="Courier New"/>
                <a:cs typeface="Courier New"/>
                <a:sym typeface="Courier New"/>
              </a:rPr>
              <a:t>"Ingresá tu mes de nacimiento (1-12): "</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9CDCFE"/>
                </a:solidFill>
                <a:highlight>
                  <a:schemeClr val="dk2"/>
                </a:highlight>
                <a:latin typeface="Courier New"/>
                <a:ea typeface="Courier New"/>
                <a:cs typeface="Courier New"/>
                <a:sym typeface="Courier New"/>
              </a:rPr>
              <a:t>signo</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4D4D4"/>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DCDCAA"/>
                </a:solidFill>
                <a:highlight>
                  <a:schemeClr val="dk2"/>
                </a:highlight>
                <a:latin typeface="Courier New"/>
                <a:ea typeface="Courier New"/>
                <a:cs typeface="Courier New"/>
                <a:sym typeface="Courier New"/>
              </a:rPr>
              <a:t>obtener_signo_zodiaco</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9CDCFE"/>
                </a:solidFill>
                <a:highlight>
                  <a:schemeClr val="dk2"/>
                </a:highlight>
                <a:latin typeface="Courier New"/>
                <a:ea typeface="Courier New"/>
                <a:cs typeface="Courier New"/>
                <a:sym typeface="Courier New"/>
              </a:rPr>
              <a:t>dia</a:t>
            </a:r>
            <a:r>
              <a:rPr b="0" i="0" lang="en" sz="1050" u="none" cap="none" strike="noStrike">
                <a:solidFill>
                  <a:srgbClr val="FFFFFF"/>
                </a:solidFill>
                <a:highlight>
                  <a:schemeClr val="dk2"/>
                </a:highlight>
                <a:latin typeface="Courier New"/>
                <a:ea typeface="Courier New"/>
                <a:cs typeface="Courier New"/>
                <a:sym typeface="Courier New"/>
              </a:rPr>
              <a:t>, </a:t>
            </a:r>
            <a:r>
              <a:rPr b="0" i="0" lang="en" sz="1050" u="none" cap="none" strike="noStrike">
                <a:solidFill>
                  <a:srgbClr val="9CDCFE"/>
                </a:solidFill>
                <a:highlight>
                  <a:schemeClr val="dk2"/>
                </a:highlight>
                <a:latin typeface="Courier New"/>
                <a:ea typeface="Courier New"/>
                <a:cs typeface="Courier New"/>
                <a:sym typeface="Courier New"/>
              </a:rPr>
              <a:t>mes</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FFFFFF"/>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7CA668"/>
                </a:solidFill>
                <a:highlight>
                  <a:schemeClr val="dk2"/>
                </a:highlight>
                <a:latin typeface="Courier New"/>
                <a:ea typeface="Courier New"/>
                <a:cs typeface="Courier New"/>
                <a:sym typeface="Courier New"/>
              </a:rPr>
              <a:t># Se muestra el resultado</a:t>
            </a:r>
            <a:endParaRPr b="0" i="0" sz="1050" u="none" cap="none" strike="noStrike">
              <a:solidFill>
                <a:srgbClr val="7CA668"/>
              </a:solidFill>
              <a:highlight>
                <a:schemeClr val="dk2"/>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CDCAA"/>
                </a:solidFill>
                <a:highlight>
                  <a:schemeClr val="dk2"/>
                </a:highlight>
                <a:latin typeface="Courier New"/>
                <a:ea typeface="Courier New"/>
                <a:cs typeface="Courier New"/>
                <a:sym typeface="Courier New"/>
              </a:rPr>
              <a:t>print</a:t>
            </a:r>
            <a:r>
              <a:rPr b="0" i="0" lang="en" sz="1050" u="none" cap="none" strike="noStrike">
                <a:solidFill>
                  <a:srgbClr val="FFFFFF"/>
                </a:solidFill>
                <a:highlight>
                  <a:schemeClr val="dk2"/>
                </a:highlight>
                <a:latin typeface="Courier New"/>
                <a:ea typeface="Courier New"/>
                <a:cs typeface="Courier New"/>
                <a:sym typeface="Courier New"/>
              </a:rPr>
              <a:t>(</a:t>
            </a:r>
            <a:r>
              <a:rPr b="0" i="0" lang="en" sz="1050" u="none" cap="none" strike="noStrike">
                <a:solidFill>
                  <a:srgbClr val="569CD6"/>
                </a:solidFill>
                <a:highlight>
                  <a:schemeClr val="dk2"/>
                </a:highlight>
                <a:latin typeface="Courier New"/>
                <a:ea typeface="Courier New"/>
                <a:cs typeface="Courier New"/>
                <a:sym typeface="Courier New"/>
              </a:rPr>
              <a:t>f</a:t>
            </a:r>
            <a:r>
              <a:rPr b="0" i="0" lang="en" sz="1050" u="none" cap="none" strike="noStrike">
                <a:solidFill>
                  <a:srgbClr val="CE9178"/>
                </a:solidFill>
                <a:highlight>
                  <a:schemeClr val="dk2"/>
                </a:highlight>
                <a:latin typeface="Courier New"/>
                <a:ea typeface="Courier New"/>
                <a:cs typeface="Courier New"/>
                <a:sym typeface="Courier New"/>
              </a:rPr>
              <a:t>"Tu signo del zodíaco es: </a:t>
            </a:r>
            <a:r>
              <a:rPr b="0" i="0" lang="en" sz="1050" u="none" cap="none" strike="noStrike">
                <a:solidFill>
                  <a:srgbClr val="569CD6"/>
                </a:solidFill>
                <a:highlight>
                  <a:schemeClr val="dk2"/>
                </a:highlight>
                <a:latin typeface="Courier New"/>
                <a:ea typeface="Courier New"/>
                <a:cs typeface="Courier New"/>
                <a:sym typeface="Courier New"/>
              </a:rPr>
              <a:t>{</a:t>
            </a:r>
            <a:r>
              <a:rPr b="0" i="0" lang="en" sz="1050" u="none" cap="none" strike="noStrike">
                <a:solidFill>
                  <a:srgbClr val="9CDCFE"/>
                </a:solidFill>
                <a:highlight>
                  <a:schemeClr val="dk2"/>
                </a:highlight>
                <a:latin typeface="Courier New"/>
                <a:ea typeface="Courier New"/>
                <a:cs typeface="Courier New"/>
                <a:sym typeface="Courier New"/>
              </a:rPr>
              <a:t>signo</a:t>
            </a:r>
            <a:r>
              <a:rPr b="0" i="0" lang="en" sz="1050" u="none" cap="none" strike="noStrike">
                <a:solidFill>
                  <a:srgbClr val="569CD6"/>
                </a:solidFill>
                <a:highlight>
                  <a:schemeClr val="dk2"/>
                </a:highlight>
                <a:latin typeface="Courier New"/>
                <a:ea typeface="Courier New"/>
                <a:cs typeface="Courier New"/>
                <a:sym typeface="Courier New"/>
              </a:rPr>
              <a:t>}</a:t>
            </a:r>
            <a:r>
              <a:rPr b="0" i="0" lang="en" sz="1050" u="none" cap="none" strike="noStrike">
                <a:solidFill>
                  <a:srgbClr val="CE9178"/>
                </a:solidFill>
                <a:highlight>
                  <a:schemeClr val="dk2"/>
                </a:highlight>
                <a:latin typeface="Courier New"/>
                <a:ea typeface="Courier New"/>
                <a:cs typeface="Courier New"/>
                <a:sym typeface="Courier New"/>
              </a:rPr>
              <a:t>"</a:t>
            </a:r>
            <a:r>
              <a:rPr b="0" i="0" lang="en" sz="1050" u="none" cap="none" strike="noStrike">
                <a:solidFill>
                  <a:srgbClr val="FFFFFF"/>
                </a:solidFill>
                <a:highlight>
                  <a:schemeClr val="dk2"/>
                </a:highlight>
                <a:latin typeface="Courier New"/>
                <a:ea typeface="Courier New"/>
                <a:cs typeface="Courier New"/>
                <a:sym typeface="Courier New"/>
              </a:rPr>
              <a:t>)</a:t>
            </a:r>
            <a:endParaRPr b="0" i="0" sz="1050" u="none" cap="none" strike="noStrike">
              <a:solidFill>
                <a:srgbClr val="FFFFFF"/>
              </a:solidFill>
              <a:highlight>
                <a:schemeClr val="dk2"/>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5" name="Shape 135"/>
        <p:cNvGrpSpPr/>
        <p:nvPr/>
      </p:nvGrpSpPr>
      <p:grpSpPr>
        <a:xfrm>
          <a:off x="0" y="0"/>
          <a:ext cx="0" cy="0"/>
          <a:chOff x="0" y="0"/>
          <a:chExt cx="0" cy="0"/>
        </a:xfrm>
      </p:grpSpPr>
      <p:sp>
        <p:nvSpPr>
          <p:cNvPr id="136" name="Google Shape;136;p8"/>
          <p:cNvSpPr txBox="1"/>
          <p:nvPr>
            <p:ph type="title"/>
          </p:nvPr>
        </p:nvSpPr>
        <p:spPr>
          <a:xfrm>
            <a:off x="260850" y="116450"/>
            <a:ext cx="8622300" cy="75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 sz="2400"/>
              <a:t>Código en</a:t>
            </a:r>
            <a:endParaRPr sz="2400"/>
          </a:p>
          <a:p>
            <a:pPr indent="0" lvl="0" marL="0" rtl="0" algn="r">
              <a:lnSpc>
                <a:spcPct val="100000"/>
              </a:lnSpc>
              <a:spcBef>
                <a:spcPts val="1000"/>
              </a:spcBef>
              <a:spcAft>
                <a:spcPts val="1000"/>
              </a:spcAft>
              <a:buSzPts val="4800"/>
              <a:buNone/>
            </a:pPr>
            <a:r>
              <a:rPr lang="en" sz="2400"/>
              <a:t>Python</a:t>
            </a:r>
            <a:endParaRPr sz="2400"/>
          </a:p>
        </p:txBody>
      </p:sp>
      <p:pic>
        <p:nvPicPr>
          <p:cNvPr id="137" name="Google Shape;137;p8" title="verificacion desarrollo programa funcional.mp4">
            <a:hlinkClick r:id="rId3"/>
          </p:cNvPr>
          <p:cNvPicPr preferRelativeResize="0"/>
          <p:nvPr/>
        </p:nvPicPr>
        <p:blipFill rotWithShape="1">
          <a:blip r:embed="rId4">
            <a:alphaModFix/>
          </a:blip>
          <a:srcRect b="0" l="0" r="0" t="0"/>
          <a:stretch/>
        </p:blipFill>
        <p:spPr>
          <a:xfrm>
            <a:off x="364190" y="0"/>
            <a:ext cx="6696836" cy="5107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solidFill>
                  <a:schemeClr val="dk2"/>
                </a:solidFill>
              </a:rPr>
              <a:t>Resultados</a:t>
            </a:r>
            <a:endParaRPr sz="4800">
              <a:solidFill>
                <a:schemeClr val="dk2"/>
              </a:solidFill>
            </a:endParaRPr>
          </a:p>
          <a:p>
            <a:pPr indent="0" lvl="0" marL="0" rtl="0" algn="l">
              <a:lnSpc>
                <a:spcPct val="100000"/>
              </a:lnSpc>
              <a:spcBef>
                <a:spcPts val="0"/>
              </a:spcBef>
              <a:spcAft>
                <a:spcPts val="0"/>
              </a:spcAft>
              <a:buSzPts val="3600"/>
              <a:buNone/>
            </a:pPr>
            <a:r>
              <a:rPr lang="en" sz="4800">
                <a:solidFill>
                  <a:schemeClr val="dk2"/>
                </a:solidFill>
              </a:rPr>
              <a:t>Obtenidos</a:t>
            </a:r>
            <a:endParaRPr sz="4800">
              <a:solidFill>
                <a:schemeClr val="dk2"/>
              </a:solidFill>
            </a:endParaRPr>
          </a:p>
        </p:txBody>
      </p:sp>
      <p:sp>
        <p:nvSpPr>
          <p:cNvPr id="143" name="Google Shape;143;p9"/>
          <p:cNvSpPr txBox="1"/>
          <p:nvPr/>
        </p:nvSpPr>
        <p:spPr>
          <a:xfrm>
            <a:off x="4945800" y="384600"/>
            <a:ext cx="4045200" cy="4277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Lato"/>
              <a:buChar char="❖"/>
            </a:pPr>
            <a:r>
              <a:rPr b="1" i="0" lang="en" sz="2400" u="none" cap="none" strike="noStrike">
                <a:solidFill>
                  <a:schemeClr val="dk2"/>
                </a:solidFill>
                <a:latin typeface="Lato"/>
                <a:ea typeface="Lato"/>
                <a:cs typeface="Lato"/>
                <a:sym typeface="Lato"/>
              </a:rPr>
              <a:t>Ubuntu funcionó correctamente en VirtualBox</a:t>
            </a:r>
            <a:endParaRPr b="1" i="0" sz="24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2"/>
              </a:solidFill>
              <a:latin typeface="Lato"/>
              <a:ea typeface="Lato"/>
              <a:cs typeface="Lato"/>
              <a:sym typeface="Lato"/>
            </a:endParaRPr>
          </a:p>
          <a:p>
            <a:pPr indent="-381000" lvl="0" marL="457200" marR="0" rtl="0" algn="l">
              <a:lnSpc>
                <a:spcPct val="100000"/>
              </a:lnSpc>
              <a:spcBef>
                <a:spcPts val="0"/>
              </a:spcBef>
              <a:spcAft>
                <a:spcPts val="0"/>
              </a:spcAft>
              <a:buClr>
                <a:schemeClr val="dk2"/>
              </a:buClr>
              <a:buSzPts val="2400"/>
              <a:buFont typeface="Lato"/>
              <a:buChar char="❖"/>
            </a:pPr>
            <a:r>
              <a:rPr b="1" i="0" lang="en" sz="2400" u="none" cap="none" strike="noStrike">
                <a:solidFill>
                  <a:schemeClr val="dk2"/>
                </a:solidFill>
                <a:latin typeface="Lato"/>
                <a:ea typeface="Lato"/>
                <a:cs typeface="Lato"/>
                <a:sym typeface="Lato"/>
              </a:rPr>
              <a:t>Python y VS Code operativos sin errores</a:t>
            </a:r>
            <a:endParaRPr b="1" i="0" sz="2400" u="none" cap="none" strike="noStrike">
              <a:solidFill>
                <a:schemeClr val="dk2"/>
              </a:solidFill>
              <a:latin typeface="Lato"/>
              <a:ea typeface="Lato"/>
              <a:cs typeface="Lato"/>
              <a:sym typeface="Lato"/>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2"/>
              </a:solidFill>
              <a:latin typeface="Lato"/>
              <a:ea typeface="Lato"/>
              <a:cs typeface="Lato"/>
              <a:sym typeface="Lato"/>
            </a:endParaRPr>
          </a:p>
          <a:p>
            <a:pPr indent="-381000" lvl="0" marL="457200" marR="0" rtl="0" algn="l">
              <a:lnSpc>
                <a:spcPct val="100000"/>
              </a:lnSpc>
              <a:spcBef>
                <a:spcPts val="0"/>
              </a:spcBef>
              <a:spcAft>
                <a:spcPts val="0"/>
              </a:spcAft>
              <a:buClr>
                <a:schemeClr val="dk2"/>
              </a:buClr>
              <a:buSzPts val="2400"/>
              <a:buFont typeface="Lato"/>
              <a:buChar char="❖"/>
            </a:pPr>
            <a:r>
              <a:rPr b="1" i="0" lang="en" sz="2400" u="none" cap="none" strike="noStrike">
                <a:solidFill>
                  <a:schemeClr val="dk2"/>
                </a:solidFill>
                <a:latin typeface="Lato"/>
                <a:ea typeface="Lato"/>
                <a:cs typeface="Lato"/>
                <a:sym typeface="Lato"/>
              </a:rPr>
              <a:t>Dificultades:</a:t>
            </a:r>
            <a:endParaRPr b="1" i="0" sz="2400" u="none" cap="none" strike="noStrike">
              <a:solidFill>
                <a:schemeClr val="dk2"/>
              </a:solidFill>
              <a:latin typeface="Lato"/>
              <a:ea typeface="Lato"/>
              <a:cs typeface="Lato"/>
              <a:sym typeface="Lato"/>
            </a:endParaRPr>
          </a:p>
          <a:p>
            <a:pPr indent="-317500" lvl="0" marL="457200" marR="0" rtl="0" algn="l">
              <a:lnSpc>
                <a:spcPct val="100000"/>
              </a:lnSpc>
              <a:spcBef>
                <a:spcPts val="0"/>
              </a:spcBef>
              <a:spcAft>
                <a:spcPts val="0"/>
              </a:spcAft>
              <a:buClr>
                <a:schemeClr val="dk2"/>
              </a:buClr>
              <a:buSzPts val="1400"/>
              <a:buFont typeface="Lato"/>
              <a:buChar char="➔"/>
            </a:pPr>
            <a:r>
              <a:rPr b="1" i="0" lang="en" sz="2100" u="none" cap="none" strike="noStrike">
                <a:solidFill>
                  <a:schemeClr val="dk2"/>
                </a:solidFill>
                <a:latin typeface="Lato"/>
                <a:ea typeface="Lato"/>
                <a:cs typeface="Lato"/>
                <a:sym typeface="Lato"/>
              </a:rPr>
              <a:t>Errores gráficos con Ubuntu 24.04.2</a:t>
            </a:r>
            <a:endParaRPr b="1" i="0" sz="2100" u="none" cap="none" strike="noStrike">
              <a:solidFill>
                <a:schemeClr val="dk2"/>
              </a:solidFill>
              <a:latin typeface="Lato"/>
              <a:ea typeface="Lato"/>
              <a:cs typeface="Lato"/>
              <a:sym typeface="Lato"/>
            </a:endParaRPr>
          </a:p>
          <a:p>
            <a:pPr indent="-317500" lvl="0" marL="457200" marR="0" rtl="0" algn="l">
              <a:lnSpc>
                <a:spcPct val="100000"/>
              </a:lnSpc>
              <a:spcBef>
                <a:spcPts val="0"/>
              </a:spcBef>
              <a:spcAft>
                <a:spcPts val="0"/>
              </a:spcAft>
              <a:buClr>
                <a:schemeClr val="dk2"/>
              </a:buClr>
              <a:buSzPts val="1400"/>
              <a:buFont typeface="Lato"/>
              <a:buChar char="➔"/>
            </a:pPr>
            <a:r>
              <a:rPr b="1" i="0" lang="en" sz="2100" u="none" cap="none" strike="noStrike">
                <a:solidFill>
                  <a:schemeClr val="dk2"/>
                </a:solidFill>
                <a:latin typeface="Lato"/>
                <a:ea typeface="Lato"/>
                <a:cs typeface="Lato"/>
                <a:sym typeface="Lato"/>
              </a:rPr>
              <a:t>Solucionado al elegir versión más estable</a:t>
            </a:r>
            <a:endParaRPr b="1" i="0" sz="2100" u="none" cap="none" strike="noStrike">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