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7" r:id="rId2"/>
    <p:sldId id="259" r:id="rId3"/>
    <p:sldId id="262" r:id="rId4"/>
    <p:sldId id="264" r:id="rId5"/>
    <p:sldId id="275" r:id="rId6"/>
    <p:sldId id="258" r:id="rId7"/>
    <p:sldId id="263" r:id="rId8"/>
    <p:sldId id="267" r:id="rId9"/>
    <p:sldId id="270" r:id="rId10"/>
    <p:sldId id="269" r:id="rId11"/>
    <p:sldId id="274" r:id="rId12"/>
    <p:sldId id="277" r:id="rId13"/>
    <p:sldId id="271" r:id="rId14"/>
    <p:sldId id="278"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C38E7-5038-40DE-9103-311AE0523E95}" v="29" dt="2023-12-15T00:52:06.9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9" d="100"/>
          <a:sy n="59" d="100"/>
        </p:scale>
        <p:origin x="7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Balachandran" userId="0cdb671fc5e8169a" providerId="LiveId" clId="{589C38E7-5038-40DE-9103-311AE0523E95}"/>
    <pc:docChg chg="custSel modSld">
      <pc:chgData name="Sathish Balachandran" userId="0cdb671fc5e8169a" providerId="LiveId" clId="{589C38E7-5038-40DE-9103-311AE0523E95}" dt="2023-12-15T00:51:40.816" v="29" actId="20577"/>
      <pc:docMkLst>
        <pc:docMk/>
      </pc:docMkLst>
      <pc:sldChg chg="modSp mod">
        <pc:chgData name="Sathish Balachandran" userId="0cdb671fc5e8169a" providerId="LiveId" clId="{589C38E7-5038-40DE-9103-311AE0523E95}" dt="2023-12-15T00:50:32.973" v="10" actId="27636"/>
        <pc:sldMkLst>
          <pc:docMk/>
          <pc:sldMk cId="2567414886" sldId="257"/>
        </pc:sldMkLst>
        <pc:spChg chg="mod">
          <ac:chgData name="Sathish Balachandran" userId="0cdb671fc5e8169a" providerId="LiveId" clId="{589C38E7-5038-40DE-9103-311AE0523E95}" dt="2023-12-15T00:50:32.973" v="10" actId="27636"/>
          <ac:spMkLst>
            <pc:docMk/>
            <pc:sldMk cId="2567414886" sldId="257"/>
            <ac:spMk id="2" creationId="{87D6112D-96B6-4717-931F-4564897DF1BF}"/>
          </ac:spMkLst>
        </pc:spChg>
      </pc:sldChg>
      <pc:sldChg chg="modSp">
        <pc:chgData name="Sathish Balachandran" userId="0cdb671fc5e8169a" providerId="LiveId" clId="{589C38E7-5038-40DE-9103-311AE0523E95}" dt="2023-12-15T00:51:40.816" v="29" actId="20577"/>
        <pc:sldMkLst>
          <pc:docMk/>
          <pc:sldMk cId="3378420936" sldId="259"/>
        </pc:sldMkLst>
        <pc:graphicFrameChg chg="mod">
          <ac:chgData name="Sathish Balachandran" userId="0cdb671fc5e8169a" providerId="LiveId" clId="{589C38E7-5038-40DE-9103-311AE0523E95}" dt="2023-12-15T00:51:40.816" v="29" actId="20577"/>
          <ac:graphicFrameMkLst>
            <pc:docMk/>
            <pc:sldMk cId="3378420936" sldId="259"/>
            <ac:graphicFrameMk id="5" creationId="{513A7E5E-362C-8FA1-FDA0-A5B9A8B82F8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IN" dirty="0">
                <a:latin typeface="Calibri" panose="020F0502020204030204" pitchFamily="34" charset="0"/>
                <a:ea typeface="Calibri" panose="020F0502020204030204" pitchFamily="34" charset="0"/>
                <a:cs typeface="Calibri" panose="020F0502020204030204" pitchFamily="34" charset="0"/>
              </a:rPr>
              <a:t>growth estimate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Growth estimate</c:v>
                </c:pt>
              </c:strCache>
            </c:strRef>
          </c:tx>
          <c:explosion val="8"/>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AC65-4F71-9EBF-D02159E5A4C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AC65-4F71-9EBF-D02159E5A4C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AC65-4F71-9EBF-D02159E5A4C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AC65-4F71-9EBF-D02159E5A4C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AC65-4F71-9EBF-D02159E5A4C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AC65-4F71-9EBF-D02159E5A4C7}"/>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AC65-4F71-9EBF-D02159E5A4C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AC65-4F71-9EBF-D02159E5A4C7}"/>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AC65-4F71-9EBF-D02159E5A4C7}"/>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AC65-4F71-9EBF-D02159E5A4C7}"/>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AC65-4F71-9EBF-D02159E5A4C7}"/>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AC65-4F71-9EBF-D02159E5A4C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current Qtr</c:v>
                </c:pt>
                <c:pt idx="1">
                  <c:v>Next Qtr </c:v>
                </c:pt>
                <c:pt idx="2">
                  <c:v>Current Year</c:v>
                </c:pt>
                <c:pt idx="3">
                  <c:v>Next Year</c:v>
                </c:pt>
                <c:pt idx="4">
                  <c:v>Next 5 Years (per annum) </c:v>
                </c:pt>
                <c:pt idx="5">
                  <c:v>Past 5 Years (per annum)</c:v>
                </c:pt>
              </c:strCache>
            </c:strRef>
          </c:cat>
          <c:val>
            <c:numRef>
              <c:f>Sheet1!$B$2:$B$7</c:f>
              <c:numCache>
                <c:formatCode>0.00%</c:formatCode>
                <c:ptCount val="6"/>
                <c:pt idx="0">
                  <c:v>-3.3000000000000002E-2</c:v>
                </c:pt>
                <c:pt idx="1">
                  <c:v>2.1999999999999999E-2</c:v>
                </c:pt>
                <c:pt idx="2">
                  <c:v>-3.4000000000000002E-2</c:v>
                </c:pt>
                <c:pt idx="3">
                  <c:v>4.8000000000000001E-2</c:v>
                </c:pt>
                <c:pt idx="4">
                  <c:v>2.5899999999999999E-2</c:v>
                </c:pt>
                <c:pt idx="5">
                  <c:v>0.1007</c:v>
                </c:pt>
              </c:numCache>
            </c:numRef>
          </c:val>
          <c:extLst>
            <c:ext xmlns:c16="http://schemas.microsoft.com/office/drawing/2014/chart" uri="{C3380CC4-5D6E-409C-BE32-E72D297353CC}">
              <c16:uniqueId val="{0000000C-AC65-4F71-9EBF-D02159E5A4C7}"/>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56AEC-05D8-4959-B517-2AF38C48DF2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FAF1D27D-4C71-4EF8-949F-7CE901E75B2C}">
      <dgm:prSet phldrT="[Text]" phldr="0"/>
      <dgm:spPr/>
      <dgm:t>
        <a:bodyPr/>
        <a:lstStyle/>
        <a:p>
          <a:r>
            <a:rPr lang="en-US" dirty="0">
              <a:latin typeface="Corbel" panose="020B0503020204020204"/>
            </a:rPr>
            <a:t>1</a:t>
          </a:r>
          <a:endParaRPr lang="en-US" dirty="0"/>
        </a:p>
      </dgm:t>
    </dgm:pt>
    <dgm:pt modelId="{FA36EF50-B91F-490E-A0FA-07378D2E471B}" type="parTrans" cxnId="{5FFB43B8-A3BB-44C9-AA69-57A7B1A310B8}">
      <dgm:prSet/>
      <dgm:spPr/>
      <dgm:t>
        <a:bodyPr/>
        <a:lstStyle/>
        <a:p>
          <a:endParaRPr lang="en-US"/>
        </a:p>
      </dgm:t>
    </dgm:pt>
    <dgm:pt modelId="{52F562B3-E69D-4295-ADD4-F098C0DFA7E8}" type="sibTrans" cxnId="{5FFB43B8-A3BB-44C9-AA69-57A7B1A310B8}">
      <dgm:prSet/>
      <dgm:spPr/>
      <dgm:t>
        <a:bodyPr/>
        <a:lstStyle/>
        <a:p>
          <a:endParaRPr lang="en-US"/>
        </a:p>
      </dgm:t>
    </dgm:pt>
    <dgm:pt modelId="{4932710A-B61B-4779-BCBD-07D6EED18A7E}">
      <dgm:prSet phldrT="[Text]" phldr="0"/>
      <dgm:spPr/>
      <dgm:t>
        <a:bodyPr/>
        <a:lstStyle/>
        <a:p>
          <a:pPr rtl="0"/>
          <a:r>
            <a:rPr lang="en-US" dirty="0">
              <a:latin typeface="Calibri" panose="020F0502020204030204" pitchFamily="34" charset="0"/>
              <a:ea typeface="Calibri" panose="020F0502020204030204" pitchFamily="34" charset="0"/>
              <a:cs typeface="Calibri" panose="020F0502020204030204" pitchFamily="34" charset="0"/>
            </a:rPr>
            <a:t>Introduction </a:t>
          </a:r>
        </a:p>
      </dgm:t>
    </dgm:pt>
    <dgm:pt modelId="{57A4E875-0FE6-448D-9AA5-3AB4F956F615}" type="parTrans" cxnId="{D8B106C3-618F-4C0A-93E8-511EA880B526}">
      <dgm:prSet/>
      <dgm:spPr/>
      <dgm:t>
        <a:bodyPr/>
        <a:lstStyle/>
        <a:p>
          <a:endParaRPr lang="en-US"/>
        </a:p>
      </dgm:t>
    </dgm:pt>
    <dgm:pt modelId="{1CC44B31-0593-4460-983B-EA1801628633}" type="sibTrans" cxnId="{D8B106C3-618F-4C0A-93E8-511EA880B526}">
      <dgm:prSet/>
      <dgm:spPr/>
      <dgm:t>
        <a:bodyPr/>
        <a:lstStyle/>
        <a:p>
          <a:endParaRPr lang="en-US"/>
        </a:p>
      </dgm:t>
    </dgm:pt>
    <dgm:pt modelId="{2D75B443-2D83-4B84-BA6E-E29CB6B53369}">
      <dgm:prSet phldrT="[Text]" phldr="0"/>
      <dgm:spPr/>
      <dgm:t>
        <a:bodyPr/>
        <a:lstStyle/>
        <a:p>
          <a:pPr rtl="0"/>
          <a:r>
            <a:rPr lang="en-US" dirty="0">
              <a:latin typeface="Calibri" panose="020F0502020204030204" pitchFamily="34" charset="0"/>
              <a:ea typeface="Calibri" panose="020F0502020204030204" pitchFamily="34" charset="0"/>
              <a:cs typeface="Calibri" panose="020F0502020204030204" pitchFamily="34" charset="0"/>
            </a:rPr>
            <a:t>Stock Market Selection</a:t>
          </a:r>
        </a:p>
      </dgm:t>
    </dgm:pt>
    <dgm:pt modelId="{06591D54-5488-4856-B2CD-8EC009ED3771}" type="parTrans" cxnId="{81F59742-E4F0-4383-879F-5EF57F15F610}">
      <dgm:prSet/>
      <dgm:spPr/>
      <dgm:t>
        <a:bodyPr/>
        <a:lstStyle/>
        <a:p>
          <a:endParaRPr lang="en-US"/>
        </a:p>
      </dgm:t>
    </dgm:pt>
    <dgm:pt modelId="{4E6ABB92-7592-4B69-9532-A94A396E5AA0}" type="sibTrans" cxnId="{81F59742-E4F0-4383-879F-5EF57F15F610}">
      <dgm:prSet/>
      <dgm:spPr/>
      <dgm:t>
        <a:bodyPr/>
        <a:lstStyle/>
        <a:p>
          <a:endParaRPr lang="en-US"/>
        </a:p>
      </dgm:t>
    </dgm:pt>
    <dgm:pt modelId="{C072D27B-7E1F-416B-833F-C23BAD59B366}">
      <dgm:prSet phldrT="[Text]" phldr="0"/>
      <dgm:spPr/>
      <dgm:t>
        <a:bodyPr/>
        <a:lstStyle/>
        <a:p>
          <a:r>
            <a:rPr lang="en-US" dirty="0">
              <a:latin typeface="Corbel" panose="020B0503020204020204"/>
            </a:rPr>
            <a:t>2</a:t>
          </a:r>
          <a:endParaRPr lang="en-US" dirty="0"/>
        </a:p>
      </dgm:t>
    </dgm:pt>
    <dgm:pt modelId="{324A97B5-C8AF-4F3A-AF8C-4FDEA8082CFB}" type="parTrans" cxnId="{AAE0C84B-D0CB-455B-BADA-6D386C8F6132}">
      <dgm:prSet/>
      <dgm:spPr/>
      <dgm:t>
        <a:bodyPr/>
        <a:lstStyle/>
        <a:p>
          <a:endParaRPr lang="en-US"/>
        </a:p>
      </dgm:t>
    </dgm:pt>
    <dgm:pt modelId="{7FD4B228-E163-4FD6-BB18-E88FB4791824}" type="sibTrans" cxnId="{AAE0C84B-D0CB-455B-BADA-6D386C8F6132}">
      <dgm:prSet/>
      <dgm:spPr/>
      <dgm:t>
        <a:bodyPr/>
        <a:lstStyle/>
        <a:p>
          <a:endParaRPr lang="en-US"/>
        </a:p>
      </dgm:t>
    </dgm:pt>
    <dgm:pt modelId="{D643F816-C6B7-43D8-A069-05C7C39DF7D9}">
      <dgm:prSet phldrT="[Text]" phldr="0"/>
      <dgm:spPr/>
      <dgm:t>
        <a:bodyPr/>
        <a:lstStyle/>
        <a:p>
          <a:pPr rtl="0"/>
          <a:r>
            <a:rPr lang="en-US" dirty="0">
              <a:latin typeface="Calibri" panose="020F0502020204030204" pitchFamily="34" charset="0"/>
              <a:ea typeface="Calibri" panose="020F0502020204030204" pitchFamily="34" charset="0"/>
              <a:cs typeface="Calibri" panose="020F0502020204030204" pitchFamily="34" charset="0"/>
            </a:rPr>
            <a:t>LSTM</a:t>
          </a:r>
        </a:p>
      </dgm:t>
    </dgm:pt>
    <dgm:pt modelId="{4C4564E7-FB1C-475D-A67D-FB87E1F76813}" type="parTrans" cxnId="{1AE81DD2-9C67-46CE-81C3-EB320DDDA6D2}">
      <dgm:prSet/>
      <dgm:spPr/>
      <dgm:t>
        <a:bodyPr/>
        <a:lstStyle/>
        <a:p>
          <a:endParaRPr lang="en-US"/>
        </a:p>
      </dgm:t>
    </dgm:pt>
    <dgm:pt modelId="{BFC9283C-C756-4391-B669-96FCB46AF8D7}" type="sibTrans" cxnId="{1AE81DD2-9C67-46CE-81C3-EB320DDDA6D2}">
      <dgm:prSet/>
      <dgm:spPr/>
      <dgm:t>
        <a:bodyPr/>
        <a:lstStyle/>
        <a:p>
          <a:endParaRPr lang="en-US"/>
        </a:p>
      </dgm:t>
    </dgm:pt>
    <dgm:pt modelId="{D435ECAD-4B8C-41C3-B8D7-E4D78088E8BE}">
      <dgm:prSet phldrT="[Text]" phldr="0"/>
      <dgm:spPr/>
      <dgm:t>
        <a:bodyPr/>
        <a:lstStyle/>
        <a:p>
          <a:r>
            <a:rPr lang="en-US" dirty="0">
              <a:latin typeface="Corbel" panose="020B0503020204020204"/>
            </a:rPr>
            <a:t>3</a:t>
          </a:r>
          <a:endParaRPr lang="en-US" dirty="0"/>
        </a:p>
      </dgm:t>
    </dgm:pt>
    <dgm:pt modelId="{2E2B76CF-F93A-4E21-A17F-31DEB0255E56}" type="parTrans" cxnId="{E02F7429-7F45-4B2A-ABCC-AB1FD0A955F4}">
      <dgm:prSet/>
      <dgm:spPr/>
      <dgm:t>
        <a:bodyPr/>
        <a:lstStyle/>
        <a:p>
          <a:endParaRPr lang="en-US"/>
        </a:p>
      </dgm:t>
    </dgm:pt>
    <dgm:pt modelId="{B20595B2-597D-43DA-BF02-3DC3BC0CFCA2}" type="sibTrans" cxnId="{E02F7429-7F45-4B2A-ABCC-AB1FD0A955F4}">
      <dgm:prSet/>
      <dgm:spPr/>
      <dgm:t>
        <a:bodyPr/>
        <a:lstStyle/>
        <a:p>
          <a:endParaRPr lang="en-US"/>
        </a:p>
      </dgm:t>
    </dgm:pt>
    <dgm:pt modelId="{456CFB39-BCB8-4989-BF06-DB42FEF6F74B}">
      <dgm:prSet phldrT="[Text]" phldr="0"/>
      <dgm:spPr/>
      <dgm:t>
        <a:bodyPr/>
        <a:lstStyle/>
        <a:p>
          <a:pPr rtl="0"/>
          <a:r>
            <a:rPr lang="en-US" dirty="0">
              <a:latin typeface="Calibri" panose="020F0502020204030204" pitchFamily="34" charset="0"/>
              <a:ea typeface="Calibri" panose="020F0502020204030204" pitchFamily="34" charset="0"/>
              <a:cs typeface="Calibri" panose="020F0502020204030204" pitchFamily="34" charset="0"/>
            </a:rPr>
            <a:t>Methodology</a:t>
          </a:r>
        </a:p>
      </dgm:t>
    </dgm:pt>
    <dgm:pt modelId="{7E35331D-1D3C-4470-BDAD-DCF528160C49}" type="parTrans" cxnId="{6944C484-D951-4AFC-BE16-F434BBC59CF5}">
      <dgm:prSet/>
      <dgm:spPr/>
      <dgm:t>
        <a:bodyPr/>
        <a:lstStyle/>
        <a:p>
          <a:endParaRPr lang="en-US"/>
        </a:p>
      </dgm:t>
    </dgm:pt>
    <dgm:pt modelId="{013703E2-24B1-4FD7-9C33-18AA54AF0A97}" type="sibTrans" cxnId="{6944C484-D951-4AFC-BE16-F434BBC59CF5}">
      <dgm:prSet/>
      <dgm:spPr/>
      <dgm:t>
        <a:bodyPr/>
        <a:lstStyle/>
        <a:p>
          <a:endParaRPr lang="en-US"/>
        </a:p>
      </dgm:t>
    </dgm:pt>
    <dgm:pt modelId="{5CF97752-FAB2-4E09-AF43-1CBE7B5DE6F4}">
      <dgm:prSet phldrT="[Text]" phldr="0"/>
      <dgm:spPr/>
      <dgm:t>
        <a:bodyPr/>
        <a:lstStyle/>
        <a:p>
          <a:pPr rtl="0"/>
          <a:r>
            <a:rPr lang="en-US" dirty="0">
              <a:latin typeface="Calibri" panose="020F0502020204030204" pitchFamily="34" charset="0"/>
              <a:ea typeface="Calibri" panose="020F0502020204030204" pitchFamily="34" charset="0"/>
              <a:cs typeface="Calibri" panose="020F0502020204030204" pitchFamily="34" charset="0"/>
            </a:rPr>
            <a:t>Conclusion </a:t>
          </a:r>
        </a:p>
      </dgm:t>
    </dgm:pt>
    <dgm:pt modelId="{EE73CFE7-B145-42A4-8E9D-FD323579485F}" type="parTrans" cxnId="{AD76771E-F717-4AAB-AE63-D009329B8959}">
      <dgm:prSet/>
      <dgm:spPr/>
      <dgm:t>
        <a:bodyPr/>
        <a:lstStyle/>
        <a:p>
          <a:endParaRPr lang="en-US"/>
        </a:p>
      </dgm:t>
    </dgm:pt>
    <dgm:pt modelId="{59442B37-2939-46DD-A2DD-7B50C0BF4F0D}" type="sibTrans" cxnId="{AD76771E-F717-4AAB-AE63-D009329B8959}">
      <dgm:prSet/>
      <dgm:spPr/>
      <dgm:t>
        <a:bodyPr/>
        <a:lstStyle/>
        <a:p>
          <a:endParaRPr lang="en-US"/>
        </a:p>
      </dgm:t>
    </dgm:pt>
    <dgm:pt modelId="{C25AC304-EE2B-43E3-A64B-639B3DBA2B02}">
      <dgm:prSet phldr="0"/>
      <dgm:spPr/>
      <dgm:t>
        <a:bodyPr/>
        <a:lstStyle/>
        <a:p>
          <a:r>
            <a:rPr lang="en-US" dirty="0">
              <a:latin typeface="Calibri" panose="020F0502020204030204" pitchFamily="34" charset="0"/>
              <a:ea typeface="Calibri" panose="020F0502020204030204" pitchFamily="34" charset="0"/>
              <a:cs typeface="Calibri" panose="020F0502020204030204" pitchFamily="34" charset="0"/>
            </a:rPr>
            <a:t>Prediction</a:t>
          </a:r>
        </a:p>
      </dgm:t>
    </dgm:pt>
    <dgm:pt modelId="{F85BD6C6-FB9B-43D0-9699-6CCA525D4C09}" type="parTrans" cxnId="{F99A7BCE-56AC-4CFA-ACA0-790328F81602}">
      <dgm:prSet/>
      <dgm:spPr/>
      <dgm:t>
        <a:bodyPr/>
        <a:lstStyle/>
        <a:p>
          <a:endParaRPr lang="en-IN"/>
        </a:p>
      </dgm:t>
    </dgm:pt>
    <dgm:pt modelId="{3BEECE45-4862-40D3-A4A5-820A43061276}" type="sibTrans" cxnId="{F99A7BCE-56AC-4CFA-ACA0-790328F81602}">
      <dgm:prSet/>
      <dgm:spPr/>
      <dgm:t>
        <a:bodyPr/>
        <a:lstStyle/>
        <a:p>
          <a:endParaRPr lang="en-IN"/>
        </a:p>
      </dgm:t>
    </dgm:pt>
    <dgm:pt modelId="{6F5A6E3B-7904-473C-B706-CFA2A6333287}">
      <dgm:prSet phldr="0"/>
      <dgm:spPr/>
      <dgm:t>
        <a:bodyPr/>
        <a:lstStyle/>
        <a:p>
          <a:pPr rtl="0"/>
          <a:r>
            <a:rPr lang="en-US" dirty="0">
              <a:latin typeface="Calibri" panose="020F0502020204030204" pitchFamily="34" charset="0"/>
              <a:ea typeface="Calibri" panose="020F0502020204030204" pitchFamily="34" charset="0"/>
              <a:cs typeface="Calibri" panose="020F0502020204030204" pitchFamily="34" charset="0"/>
            </a:rPr>
            <a:t>Ethical Implication</a:t>
          </a:r>
        </a:p>
      </dgm:t>
    </dgm:pt>
    <dgm:pt modelId="{E85BB43C-0A8C-428B-89BF-0610FAF95751}" type="parTrans" cxnId="{0690BE0D-2964-4B49-90ED-F74F20B842F7}">
      <dgm:prSet/>
      <dgm:spPr/>
      <dgm:t>
        <a:bodyPr/>
        <a:lstStyle/>
        <a:p>
          <a:endParaRPr lang="en-IN"/>
        </a:p>
      </dgm:t>
    </dgm:pt>
    <dgm:pt modelId="{442EF9F7-F8FD-4588-9000-EE7B3807FDE2}" type="sibTrans" cxnId="{0690BE0D-2964-4B49-90ED-F74F20B842F7}">
      <dgm:prSet/>
      <dgm:spPr/>
      <dgm:t>
        <a:bodyPr/>
        <a:lstStyle/>
        <a:p>
          <a:endParaRPr lang="en-IN"/>
        </a:p>
      </dgm:t>
    </dgm:pt>
    <dgm:pt modelId="{42CBF2E8-7CA3-4C60-9F36-D02D86785CD3}">
      <dgm:prSet phldrT="[Text]" phldr="0"/>
      <dgm:spPr/>
      <dgm:t>
        <a:bodyPr/>
        <a:lstStyle/>
        <a:p>
          <a:pPr rtl="0"/>
          <a:r>
            <a:rPr lang="en-US" dirty="0">
              <a:latin typeface="Calibri" panose="020F0502020204030204" pitchFamily="34" charset="0"/>
              <a:ea typeface="Calibri" panose="020F0502020204030204" pitchFamily="34" charset="0"/>
              <a:cs typeface="Calibri" panose="020F0502020204030204" pitchFamily="34" charset="0"/>
            </a:rPr>
            <a:t>LSTM - Architecture</a:t>
          </a:r>
        </a:p>
      </dgm:t>
    </dgm:pt>
    <dgm:pt modelId="{7F27320F-F50B-47FE-89BA-B96B4BB4F353}" type="parTrans" cxnId="{DC59EA68-0076-4BFD-B7DD-F8395798BC71}">
      <dgm:prSet/>
      <dgm:spPr/>
    </dgm:pt>
    <dgm:pt modelId="{C8612130-D89E-4F08-A356-8C69AEB6FDA8}" type="sibTrans" cxnId="{DC59EA68-0076-4BFD-B7DD-F8395798BC71}">
      <dgm:prSet/>
      <dgm:spPr/>
    </dgm:pt>
    <dgm:pt modelId="{4AFE200A-9734-4161-810B-5C66A4A038DB}" type="pres">
      <dgm:prSet presAssocID="{00756AEC-05D8-4959-B517-2AF38C48DF2F}" presName="linearFlow" presStyleCnt="0">
        <dgm:presLayoutVars>
          <dgm:dir/>
          <dgm:animLvl val="lvl"/>
          <dgm:resizeHandles val="exact"/>
        </dgm:presLayoutVars>
      </dgm:prSet>
      <dgm:spPr/>
    </dgm:pt>
    <dgm:pt modelId="{7C285388-D912-49D2-8B17-2C4908C7294C}" type="pres">
      <dgm:prSet presAssocID="{FAF1D27D-4C71-4EF8-949F-7CE901E75B2C}" presName="composite" presStyleCnt="0"/>
      <dgm:spPr/>
    </dgm:pt>
    <dgm:pt modelId="{FF86F1AD-D050-4DB7-8507-C83731EF219E}" type="pres">
      <dgm:prSet presAssocID="{FAF1D27D-4C71-4EF8-949F-7CE901E75B2C}" presName="parentText" presStyleLbl="alignNode1" presStyleIdx="0" presStyleCnt="3">
        <dgm:presLayoutVars>
          <dgm:chMax val="1"/>
          <dgm:bulletEnabled val="1"/>
        </dgm:presLayoutVars>
      </dgm:prSet>
      <dgm:spPr/>
    </dgm:pt>
    <dgm:pt modelId="{8D083FEC-4B25-41D9-9A8E-30BE0370274D}" type="pres">
      <dgm:prSet presAssocID="{FAF1D27D-4C71-4EF8-949F-7CE901E75B2C}" presName="descendantText" presStyleLbl="alignAcc1" presStyleIdx="0" presStyleCnt="3" custLinFactNeighborX="0" custLinFactNeighborY="929">
        <dgm:presLayoutVars>
          <dgm:bulletEnabled val="1"/>
        </dgm:presLayoutVars>
      </dgm:prSet>
      <dgm:spPr/>
    </dgm:pt>
    <dgm:pt modelId="{9B59188A-AA5A-4BC6-B54D-8A155575D859}" type="pres">
      <dgm:prSet presAssocID="{52F562B3-E69D-4295-ADD4-F098C0DFA7E8}" presName="sp" presStyleCnt="0"/>
      <dgm:spPr/>
    </dgm:pt>
    <dgm:pt modelId="{34C311FE-6270-4668-BB90-55BFED401562}" type="pres">
      <dgm:prSet presAssocID="{C072D27B-7E1F-416B-833F-C23BAD59B366}" presName="composite" presStyleCnt="0"/>
      <dgm:spPr/>
    </dgm:pt>
    <dgm:pt modelId="{89994BCC-2300-42BA-9346-4D4201D8B2FB}" type="pres">
      <dgm:prSet presAssocID="{C072D27B-7E1F-416B-833F-C23BAD59B366}" presName="parentText" presStyleLbl="alignNode1" presStyleIdx="1" presStyleCnt="3">
        <dgm:presLayoutVars>
          <dgm:chMax val="1"/>
          <dgm:bulletEnabled val="1"/>
        </dgm:presLayoutVars>
      </dgm:prSet>
      <dgm:spPr/>
    </dgm:pt>
    <dgm:pt modelId="{CF8E65DE-6EE4-4A92-9F12-80C33D95F24F}" type="pres">
      <dgm:prSet presAssocID="{C072D27B-7E1F-416B-833F-C23BAD59B366}" presName="descendantText" presStyleLbl="alignAcc1" presStyleIdx="1" presStyleCnt="3">
        <dgm:presLayoutVars>
          <dgm:bulletEnabled val="1"/>
        </dgm:presLayoutVars>
      </dgm:prSet>
      <dgm:spPr/>
    </dgm:pt>
    <dgm:pt modelId="{E47AB557-AC85-4FD7-AE7B-236B9979849B}" type="pres">
      <dgm:prSet presAssocID="{7FD4B228-E163-4FD6-BB18-E88FB4791824}" presName="sp" presStyleCnt="0"/>
      <dgm:spPr/>
    </dgm:pt>
    <dgm:pt modelId="{667797C3-F30E-411C-982E-9BF79CE7AAD3}" type="pres">
      <dgm:prSet presAssocID="{D435ECAD-4B8C-41C3-B8D7-E4D78088E8BE}" presName="composite" presStyleCnt="0"/>
      <dgm:spPr/>
    </dgm:pt>
    <dgm:pt modelId="{B147A93D-6545-4E5C-A90F-0CEC874B737B}" type="pres">
      <dgm:prSet presAssocID="{D435ECAD-4B8C-41C3-B8D7-E4D78088E8BE}" presName="parentText" presStyleLbl="alignNode1" presStyleIdx="2" presStyleCnt="3">
        <dgm:presLayoutVars>
          <dgm:chMax val="1"/>
          <dgm:bulletEnabled val="1"/>
        </dgm:presLayoutVars>
      </dgm:prSet>
      <dgm:spPr/>
    </dgm:pt>
    <dgm:pt modelId="{C8D6E574-5C1E-4246-A96E-4E36912CDE00}" type="pres">
      <dgm:prSet presAssocID="{D435ECAD-4B8C-41C3-B8D7-E4D78088E8BE}" presName="descendantText" presStyleLbl="alignAcc1" presStyleIdx="2" presStyleCnt="3">
        <dgm:presLayoutVars>
          <dgm:bulletEnabled val="1"/>
        </dgm:presLayoutVars>
      </dgm:prSet>
      <dgm:spPr/>
    </dgm:pt>
  </dgm:ptLst>
  <dgm:cxnLst>
    <dgm:cxn modelId="{330CDC06-4F31-4A8A-ABF8-82FC09446060}" type="presOf" srcId="{FAF1D27D-4C71-4EF8-949F-7CE901E75B2C}" destId="{FF86F1AD-D050-4DB7-8507-C83731EF219E}" srcOrd="0" destOrd="0" presId="urn:microsoft.com/office/officeart/2005/8/layout/chevron2"/>
    <dgm:cxn modelId="{0690BE0D-2964-4B49-90ED-F74F20B842F7}" srcId="{D435ECAD-4B8C-41C3-B8D7-E4D78088E8BE}" destId="{6F5A6E3B-7904-473C-B706-CFA2A6333287}" srcOrd="2" destOrd="0" parTransId="{E85BB43C-0A8C-428B-89BF-0610FAF95751}" sibTransId="{442EF9F7-F8FD-4588-9000-EE7B3807FDE2}"/>
    <dgm:cxn modelId="{AD76771E-F717-4AAB-AE63-D009329B8959}" srcId="{D435ECAD-4B8C-41C3-B8D7-E4D78088E8BE}" destId="{5CF97752-FAB2-4E09-AF43-1CBE7B5DE6F4}" srcOrd="3" destOrd="0" parTransId="{EE73CFE7-B145-42A4-8E9D-FD323579485F}" sibTransId="{59442B37-2939-46DD-A2DD-7B50C0BF4F0D}"/>
    <dgm:cxn modelId="{D02CD61F-D360-4AD0-A708-27DCDC89E2EC}" type="presOf" srcId="{456CFB39-BCB8-4989-BF06-DB42FEF6F74B}" destId="{C8D6E574-5C1E-4246-A96E-4E36912CDE00}" srcOrd="0" destOrd="0" presId="urn:microsoft.com/office/officeart/2005/8/layout/chevron2"/>
    <dgm:cxn modelId="{E02F7429-7F45-4B2A-ABCC-AB1FD0A955F4}" srcId="{00756AEC-05D8-4959-B517-2AF38C48DF2F}" destId="{D435ECAD-4B8C-41C3-B8D7-E4D78088E8BE}" srcOrd="2" destOrd="0" parTransId="{2E2B76CF-F93A-4E21-A17F-31DEB0255E56}" sibTransId="{B20595B2-597D-43DA-BF02-3DC3BC0CFCA2}"/>
    <dgm:cxn modelId="{77753B37-7DF7-4A20-BE43-6C7C7E9E2F1E}" type="presOf" srcId="{D435ECAD-4B8C-41C3-B8D7-E4D78088E8BE}" destId="{B147A93D-6545-4E5C-A90F-0CEC874B737B}" srcOrd="0" destOrd="0" presId="urn:microsoft.com/office/officeart/2005/8/layout/chevron2"/>
    <dgm:cxn modelId="{47C9E438-97D4-49CC-96AD-9C369FDDEFD2}" type="presOf" srcId="{C25AC304-EE2B-43E3-A64B-639B3DBA2B02}" destId="{C8D6E574-5C1E-4246-A96E-4E36912CDE00}" srcOrd="0" destOrd="1" presId="urn:microsoft.com/office/officeart/2005/8/layout/chevron2"/>
    <dgm:cxn modelId="{89E7463B-0121-4B68-A400-A3BB28385CF2}" type="presOf" srcId="{C072D27B-7E1F-416B-833F-C23BAD59B366}" destId="{89994BCC-2300-42BA-9346-4D4201D8B2FB}" srcOrd="0" destOrd="0" presId="urn:microsoft.com/office/officeart/2005/8/layout/chevron2"/>
    <dgm:cxn modelId="{81F59742-E4F0-4383-879F-5EF57F15F610}" srcId="{FAF1D27D-4C71-4EF8-949F-7CE901E75B2C}" destId="{2D75B443-2D83-4B84-BA6E-E29CB6B53369}" srcOrd="1" destOrd="0" parTransId="{06591D54-5488-4856-B2CD-8EC009ED3771}" sibTransId="{4E6ABB92-7592-4B69-9532-A94A396E5AA0}"/>
    <dgm:cxn modelId="{DC59EA68-0076-4BFD-B7DD-F8395798BC71}" srcId="{C072D27B-7E1F-416B-833F-C23BAD59B366}" destId="{42CBF2E8-7CA3-4C60-9F36-D02D86785CD3}" srcOrd="1" destOrd="0" parTransId="{7F27320F-F50B-47FE-89BA-B96B4BB4F353}" sibTransId="{C8612130-D89E-4F08-A356-8C69AEB6FDA8}"/>
    <dgm:cxn modelId="{6E6A844A-B3A8-4854-B45E-68F7461DDF5B}" type="presOf" srcId="{2D75B443-2D83-4B84-BA6E-E29CB6B53369}" destId="{8D083FEC-4B25-41D9-9A8E-30BE0370274D}" srcOrd="0" destOrd="1" presId="urn:microsoft.com/office/officeart/2005/8/layout/chevron2"/>
    <dgm:cxn modelId="{AAE0C84B-D0CB-455B-BADA-6D386C8F6132}" srcId="{00756AEC-05D8-4959-B517-2AF38C48DF2F}" destId="{C072D27B-7E1F-416B-833F-C23BAD59B366}" srcOrd="1" destOrd="0" parTransId="{324A97B5-C8AF-4F3A-AF8C-4FDEA8082CFB}" sibTransId="{7FD4B228-E163-4FD6-BB18-E88FB4791824}"/>
    <dgm:cxn modelId="{0DB49681-68B2-4F97-B5E2-7119A1345CD2}" type="presOf" srcId="{6F5A6E3B-7904-473C-B706-CFA2A6333287}" destId="{C8D6E574-5C1E-4246-A96E-4E36912CDE00}" srcOrd="0" destOrd="2" presId="urn:microsoft.com/office/officeart/2005/8/layout/chevron2"/>
    <dgm:cxn modelId="{6944C484-D951-4AFC-BE16-F434BBC59CF5}" srcId="{D435ECAD-4B8C-41C3-B8D7-E4D78088E8BE}" destId="{456CFB39-BCB8-4989-BF06-DB42FEF6F74B}" srcOrd="0" destOrd="0" parTransId="{7E35331D-1D3C-4470-BDAD-DCF528160C49}" sibTransId="{013703E2-24B1-4FD7-9C33-18AA54AF0A97}"/>
    <dgm:cxn modelId="{05300191-CB69-4323-9CE4-A7B22638A99C}" type="presOf" srcId="{4932710A-B61B-4779-BCBD-07D6EED18A7E}" destId="{8D083FEC-4B25-41D9-9A8E-30BE0370274D}" srcOrd="0" destOrd="0" presId="urn:microsoft.com/office/officeart/2005/8/layout/chevron2"/>
    <dgm:cxn modelId="{2A8052A3-686C-4327-A8AE-C445C5E7ADAB}" type="presOf" srcId="{5CF97752-FAB2-4E09-AF43-1CBE7B5DE6F4}" destId="{C8D6E574-5C1E-4246-A96E-4E36912CDE00}" srcOrd="0" destOrd="3" presId="urn:microsoft.com/office/officeart/2005/8/layout/chevron2"/>
    <dgm:cxn modelId="{54F908B1-2EE9-4449-857A-A8406DDB038E}" type="presOf" srcId="{00756AEC-05D8-4959-B517-2AF38C48DF2F}" destId="{4AFE200A-9734-4161-810B-5C66A4A038DB}" srcOrd="0" destOrd="0" presId="urn:microsoft.com/office/officeart/2005/8/layout/chevron2"/>
    <dgm:cxn modelId="{94C68AB5-54E2-48AC-A682-F2D79F41319C}" type="presOf" srcId="{42CBF2E8-7CA3-4C60-9F36-D02D86785CD3}" destId="{CF8E65DE-6EE4-4A92-9F12-80C33D95F24F}" srcOrd="0" destOrd="1" presId="urn:microsoft.com/office/officeart/2005/8/layout/chevron2"/>
    <dgm:cxn modelId="{5FFB43B8-A3BB-44C9-AA69-57A7B1A310B8}" srcId="{00756AEC-05D8-4959-B517-2AF38C48DF2F}" destId="{FAF1D27D-4C71-4EF8-949F-7CE901E75B2C}" srcOrd="0" destOrd="0" parTransId="{FA36EF50-B91F-490E-A0FA-07378D2E471B}" sibTransId="{52F562B3-E69D-4295-ADD4-F098C0DFA7E8}"/>
    <dgm:cxn modelId="{D8B106C3-618F-4C0A-93E8-511EA880B526}" srcId="{FAF1D27D-4C71-4EF8-949F-7CE901E75B2C}" destId="{4932710A-B61B-4779-BCBD-07D6EED18A7E}" srcOrd="0" destOrd="0" parTransId="{57A4E875-0FE6-448D-9AA5-3AB4F956F615}" sibTransId="{1CC44B31-0593-4460-983B-EA1801628633}"/>
    <dgm:cxn modelId="{F99A7BCE-56AC-4CFA-ACA0-790328F81602}" srcId="{D435ECAD-4B8C-41C3-B8D7-E4D78088E8BE}" destId="{C25AC304-EE2B-43E3-A64B-639B3DBA2B02}" srcOrd="1" destOrd="0" parTransId="{F85BD6C6-FB9B-43D0-9699-6CCA525D4C09}" sibTransId="{3BEECE45-4862-40D3-A4A5-820A43061276}"/>
    <dgm:cxn modelId="{1AE81DD2-9C67-46CE-81C3-EB320DDDA6D2}" srcId="{C072D27B-7E1F-416B-833F-C23BAD59B366}" destId="{D643F816-C6B7-43D8-A069-05C7C39DF7D9}" srcOrd="0" destOrd="0" parTransId="{4C4564E7-FB1C-475D-A67D-FB87E1F76813}" sibTransId="{BFC9283C-C756-4391-B669-96FCB46AF8D7}"/>
    <dgm:cxn modelId="{186B75FF-9813-4BFF-87DB-4642E8C43013}" type="presOf" srcId="{D643F816-C6B7-43D8-A069-05C7C39DF7D9}" destId="{CF8E65DE-6EE4-4A92-9F12-80C33D95F24F}" srcOrd="0" destOrd="0" presId="urn:microsoft.com/office/officeart/2005/8/layout/chevron2"/>
    <dgm:cxn modelId="{CBB1402D-1318-49C5-82E4-28D6B71146AB}" type="presParOf" srcId="{4AFE200A-9734-4161-810B-5C66A4A038DB}" destId="{7C285388-D912-49D2-8B17-2C4908C7294C}" srcOrd="0" destOrd="0" presId="urn:microsoft.com/office/officeart/2005/8/layout/chevron2"/>
    <dgm:cxn modelId="{E2BCE0FB-0112-41D7-976C-95F5A247BB0C}" type="presParOf" srcId="{7C285388-D912-49D2-8B17-2C4908C7294C}" destId="{FF86F1AD-D050-4DB7-8507-C83731EF219E}" srcOrd="0" destOrd="0" presId="urn:microsoft.com/office/officeart/2005/8/layout/chevron2"/>
    <dgm:cxn modelId="{5F44693B-222B-48B2-9B57-3DCFB06B37D2}" type="presParOf" srcId="{7C285388-D912-49D2-8B17-2C4908C7294C}" destId="{8D083FEC-4B25-41D9-9A8E-30BE0370274D}" srcOrd="1" destOrd="0" presId="urn:microsoft.com/office/officeart/2005/8/layout/chevron2"/>
    <dgm:cxn modelId="{011C08C6-2A2F-4CBC-B70E-BFA11239C4F3}" type="presParOf" srcId="{4AFE200A-9734-4161-810B-5C66A4A038DB}" destId="{9B59188A-AA5A-4BC6-B54D-8A155575D859}" srcOrd="1" destOrd="0" presId="urn:microsoft.com/office/officeart/2005/8/layout/chevron2"/>
    <dgm:cxn modelId="{F8E28C0A-7ADC-4EB7-8F70-2E5F078C17F3}" type="presParOf" srcId="{4AFE200A-9734-4161-810B-5C66A4A038DB}" destId="{34C311FE-6270-4668-BB90-55BFED401562}" srcOrd="2" destOrd="0" presId="urn:microsoft.com/office/officeart/2005/8/layout/chevron2"/>
    <dgm:cxn modelId="{A8D40CFA-19F0-4ADE-BFA9-0D008B6338C9}" type="presParOf" srcId="{34C311FE-6270-4668-BB90-55BFED401562}" destId="{89994BCC-2300-42BA-9346-4D4201D8B2FB}" srcOrd="0" destOrd="0" presId="urn:microsoft.com/office/officeart/2005/8/layout/chevron2"/>
    <dgm:cxn modelId="{63263E0B-2395-4209-9CC1-1D5AF202CDF2}" type="presParOf" srcId="{34C311FE-6270-4668-BB90-55BFED401562}" destId="{CF8E65DE-6EE4-4A92-9F12-80C33D95F24F}" srcOrd="1" destOrd="0" presId="urn:microsoft.com/office/officeart/2005/8/layout/chevron2"/>
    <dgm:cxn modelId="{DBB40D38-BE51-4267-8E71-43FF4E8E3350}" type="presParOf" srcId="{4AFE200A-9734-4161-810B-5C66A4A038DB}" destId="{E47AB557-AC85-4FD7-AE7B-236B9979849B}" srcOrd="3" destOrd="0" presId="urn:microsoft.com/office/officeart/2005/8/layout/chevron2"/>
    <dgm:cxn modelId="{8BF91C39-04AB-4C79-9BC9-0C8147A335EF}" type="presParOf" srcId="{4AFE200A-9734-4161-810B-5C66A4A038DB}" destId="{667797C3-F30E-411C-982E-9BF79CE7AAD3}" srcOrd="4" destOrd="0" presId="urn:microsoft.com/office/officeart/2005/8/layout/chevron2"/>
    <dgm:cxn modelId="{D28017F5-5B5B-4575-BC9D-3B0677E95B6F}" type="presParOf" srcId="{667797C3-F30E-411C-982E-9BF79CE7AAD3}" destId="{B147A93D-6545-4E5C-A90F-0CEC874B737B}" srcOrd="0" destOrd="0" presId="urn:microsoft.com/office/officeart/2005/8/layout/chevron2"/>
    <dgm:cxn modelId="{FF5EB7CC-C1A4-47F5-995A-F41629A43438}" type="presParOf" srcId="{667797C3-F30E-411C-982E-9BF79CE7AAD3}" destId="{C8D6E574-5C1E-4246-A96E-4E36912CDE0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6F1AD-D050-4DB7-8507-C83731EF219E}">
      <dsp:nvSpPr>
        <dsp:cNvPr id="0" name=""/>
        <dsp:cNvSpPr/>
      </dsp:nvSpPr>
      <dsp:spPr>
        <a:xfrm rot="5400000">
          <a:off x="-284686" y="287655"/>
          <a:ext cx="1897912" cy="1328538"/>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Corbel" panose="020B0503020204020204"/>
            </a:rPr>
            <a:t>1</a:t>
          </a:r>
          <a:endParaRPr lang="en-US" sz="3700" kern="1200" dirty="0"/>
        </a:p>
      </dsp:txBody>
      <dsp:txXfrm rot="-5400000">
        <a:off x="1" y="667237"/>
        <a:ext cx="1328538" cy="569374"/>
      </dsp:txXfrm>
    </dsp:sp>
    <dsp:sp modelId="{8D083FEC-4B25-41D9-9A8E-30BE0370274D}">
      <dsp:nvSpPr>
        <dsp:cNvPr id="0" name=""/>
        <dsp:cNvSpPr/>
      </dsp:nvSpPr>
      <dsp:spPr>
        <a:xfrm rot="5400000">
          <a:off x="3787580" y="-2444612"/>
          <a:ext cx="1233643" cy="6151726"/>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Calibri" panose="020F0502020204030204" pitchFamily="34" charset="0"/>
              <a:ea typeface="Calibri" panose="020F0502020204030204" pitchFamily="34" charset="0"/>
              <a:cs typeface="Calibri" panose="020F0502020204030204" pitchFamily="34" charset="0"/>
            </a:rPr>
            <a:t>Introduction </a:t>
          </a:r>
        </a:p>
        <a:p>
          <a:pPr marL="171450" lvl="1" indent="-171450" algn="l" defTabSz="755650" rtl="0">
            <a:lnSpc>
              <a:spcPct val="90000"/>
            </a:lnSpc>
            <a:spcBef>
              <a:spcPct val="0"/>
            </a:spcBef>
            <a:spcAft>
              <a:spcPct val="15000"/>
            </a:spcAft>
            <a:buChar char="•"/>
          </a:pPr>
          <a:r>
            <a:rPr lang="en-US" sz="1700" kern="1200" dirty="0">
              <a:latin typeface="Calibri" panose="020F0502020204030204" pitchFamily="34" charset="0"/>
              <a:ea typeface="Calibri" panose="020F0502020204030204" pitchFamily="34" charset="0"/>
              <a:cs typeface="Calibri" panose="020F0502020204030204" pitchFamily="34" charset="0"/>
            </a:rPr>
            <a:t>Stock Market Selection</a:t>
          </a:r>
        </a:p>
      </dsp:txBody>
      <dsp:txXfrm rot="-5400000">
        <a:off x="1328539" y="74650"/>
        <a:ext cx="6091505" cy="1113201"/>
      </dsp:txXfrm>
    </dsp:sp>
    <dsp:sp modelId="{89994BCC-2300-42BA-9346-4D4201D8B2FB}">
      <dsp:nvSpPr>
        <dsp:cNvPr id="0" name=""/>
        <dsp:cNvSpPr/>
      </dsp:nvSpPr>
      <dsp:spPr>
        <a:xfrm rot="5400000">
          <a:off x="-284686" y="1994366"/>
          <a:ext cx="1897912" cy="1328538"/>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Corbel" panose="020B0503020204020204"/>
            </a:rPr>
            <a:t>2</a:t>
          </a:r>
          <a:endParaRPr lang="en-US" sz="3700" kern="1200" dirty="0"/>
        </a:p>
      </dsp:txBody>
      <dsp:txXfrm rot="-5400000">
        <a:off x="1" y="2373948"/>
        <a:ext cx="1328538" cy="569374"/>
      </dsp:txXfrm>
    </dsp:sp>
    <dsp:sp modelId="{CF8E65DE-6EE4-4A92-9F12-80C33D95F24F}">
      <dsp:nvSpPr>
        <dsp:cNvPr id="0" name=""/>
        <dsp:cNvSpPr/>
      </dsp:nvSpPr>
      <dsp:spPr>
        <a:xfrm rot="5400000">
          <a:off x="3787580" y="-749362"/>
          <a:ext cx="1233643" cy="6151726"/>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Calibri" panose="020F0502020204030204" pitchFamily="34" charset="0"/>
              <a:ea typeface="Calibri" panose="020F0502020204030204" pitchFamily="34" charset="0"/>
              <a:cs typeface="Calibri" panose="020F0502020204030204" pitchFamily="34" charset="0"/>
            </a:rPr>
            <a:t>LSTM</a:t>
          </a:r>
        </a:p>
        <a:p>
          <a:pPr marL="171450" lvl="1" indent="-171450" algn="l" defTabSz="755650" rtl="0">
            <a:lnSpc>
              <a:spcPct val="90000"/>
            </a:lnSpc>
            <a:spcBef>
              <a:spcPct val="0"/>
            </a:spcBef>
            <a:spcAft>
              <a:spcPct val="15000"/>
            </a:spcAft>
            <a:buChar char="•"/>
          </a:pPr>
          <a:r>
            <a:rPr lang="en-US" sz="1700" kern="1200" dirty="0">
              <a:latin typeface="Calibri" panose="020F0502020204030204" pitchFamily="34" charset="0"/>
              <a:ea typeface="Calibri" panose="020F0502020204030204" pitchFamily="34" charset="0"/>
              <a:cs typeface="Calibri" panose="020F0502020204030204" pitchFamily="34" charset="0"/>
            </a:rPr>
            <a:t>LSTM - Architecture</a:t>
          </a:r>
        </a:p>
      </dsp:txBody>
      <dsp:txXfrm rot="-5400000">
        <a:off x="1328539" y="1769900"/>
        <a:ext cx="6091505" cy="1113201"/>
      </dsp:txXfrm>
    </dsp:sp>
    <dsp:sp modelId="{B147A93D-6545-4E5C-A90F-0CEC874B737B}">
      <dsp:nvSpPr>
        <dsp:cNvPr id="0" name=""/>
        <dsp:cNvSpPr/>
      </dsp:nvSpPr>
      <dsp:spPr>
        <a:xfrm rot="5400000">
          <a:off x="-284686" y="3701076"/>
          <a:ext cx="1897912" cy="1328538"/>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Corbel" panose="020B0503020204020204"/>
            </a:rPr>
            <a:t>3</a:t>
          </a:r>
          <a:endParaRPr lang="en-US" sz="3700" kern="1200" dirty="0"/>
        </a:p>
      </dsp:txBody>
      <dsp:txXfrm rot="-5400000">
        <a:off x="1" y="4080658"/>
        <a:ext cx="1328538" cy="569374"/>
      </dsp:txXfrm>
    </dsp:sp>
    <dsp:sp modelId="{C8D6E574-5C1E-4246-A96E-4E36912CDE00}">
      <dsp:nvSpPr>
        <dsp:cNvPr id="0" name=""/>
        <dsp:cNvSpPr/>
      </dsp:nvSpPr>
      <dsp:spPr>
        <a:xfrm rot="5400000">
          <a:off x="3787580" y="957348"/>
          <a:ext cx="1233643" cy="6151726"/>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Calibri" panose="020F0502020204030204" pitchFamily="34" charset="0"/>
              <a:ea typeface="Calibri" panose="020F0502020204030204" pitchFamily="34" charset="0"/>
              <a:cs typeface="Calibri" panose="020F0502020204030204" pitchFamily="34" charset="0"/>
            </a:rPr>
            <a:t>Methodology</a:t>
          </a:r>
        </a:p>
        <a:p>
          <a:pPr marL="171450" lvl="1" indent="-171450" algn="l" defTabSz="755650">
            <a:lnSpc>
              <a:spcPct val="90000"/>
            </a:lnSpc>
            <a:spcBef>
              <a:spcPct val="0"/>
            </a:spcBef>
            <a:spcAft>
              <a:spcPct val="15000"/>
            </a:spcAft>
            <a:buChar char="•"/>
          </a:pPr>
          <a:r>
            <a:rPr lang="en-US" sz="1700" kern="1200" dirty="0">
              <a:latin typeface="Calibri" panose="020F0502020204030204" pitchFamily="34" charset="0"/>
              <a:ea typeface="Calibri" panose="020F0502020204030204" pitchFamily="34" charset="0"/>
              <a:cs typeface="Calibri" panose="020F0502020204030204" pitchFamily="34" charset="0"/>
            </a:rPr>
            <a:t>Prediction</a:t>
          </a:r>
        </a:p>
        <a:p>
          <a:pPr marL="171450" lvl="1" indent="-171450" algn="l" defTabSz="755650" rtl="0">
            <a:lnSpc>
              <a:spcPct val="90000"/>
            </a:lnSpc>
            <a:spcBef>
              <a:spcPct val="0"/>
            </a:spcBef>
            <a:spcAft>
              <a:spcPct val="15000"/>
            </a:spcAft>
            <a:buChar char="•"/>
          </a:pPr>
          <a:r>
            <a:rPr lang="en-US" sz="1700" kern="1200" dirty="0">
              <a:latin typeface="Calibri" panose="020F0502020204030204" pitchFamily="34" charset="0"/>
              <a:ea typeface="Calibri" panose="020F0502020204030204" pitchFamily="34" charset="0"/>
              <a:cs typeface="Calibri" panose="020F0502020204030204" pitchFamily="34" charset="0"/>
            </a:rPr>
            <a:t>Ethical Implication</a:t>
          </a:r>
        </a:p>
        <a:p>
          <a:pPr marL="171450" lvl="1" indent="-171450" algn="l" defTabSz="755650" rtl="0">
            <a:lnSpc>
              <a:spcPct val="90000"/>
            </a:lnSpc>
            <a:spcBef>
              <a:spcPct val="0"/>
            </a:spcBef>
            <a:spcAft>
              <a:spcPct val="15000"/>
            </a:spcAft>
            <a:buChar char="•"/>
          </a:pPr>
          <a:r>
            <a:rPr lang="en-US" sz="1700" kern="1200" dirty="0">
              <a:latin typeface="Calibri" panose="020F0502020204030204" pitchFamily="34" charset="0"/>
              <a:ea typeface="Calibri" panose="020F0502020204030204" pitchFamily="34" charset="0"/>
              <a:cs typeface="Calibri" panose="020F0502020204030204" pitchFamily="34" charset="0"/>
            </a:rPr>
            <a:t>Conclusion </a:t>
          </a:r>
        </a:p>
      </dsp:txBody>
      <dsp:txXfrm rot="-5400000">
        <a:off x="1328539" y="3476611"/>
        <a:ext cx="6091505" cy="11132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3942457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8" name="Footer Placeholder 7"/>
          <p:cNvSpPr>
            <a:spLocks noGrp="1"/>
          </p:cNvSpPr>
          <p:nvPr>
            <p:ph type="ftr" sz="quarter" idx="11"/>
          </p:nvPr>
        </p:nvSpPr>
        <p:spPr/>
        <p:txBody>
          <a:bodyPr/>
          <a:lstStyle/>
          <a:p>
            <a:r>
              <a:rPr lang="en-US" dirty="0"/>
              <a:t>1</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7622633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8" name="Footer Placeholder 7"/>
          <p:cNvSpPr>
            <a:spLocks noGrp="1"/>
          </p:cNvSpPr>
          <p:nvPr>
            <p:ph type="ftr" sz="quarter" idx="11"/>
          </p:nvPr>
        </p:nvSpPr>
        <p:spPr/>
        <p:txBody>
          <a:bodyPr/>
          <a:lstStyle/>
          <a:p>
            <a:r>
              <a:rPr lang="en-US" dirty="0"/>
              <a:t>1</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3729963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7665077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5" name="Footer Placeholder 4"/>
          <p:cNvSpPr>
            <a:spLocks noGrp="1"/>
          </p:cNvSpPr>
          <p:nvPr>
            <p:ph type="ftr" sz="quarter" idx="11"/>
          </p:nvPr>
        </p:nvSpPr>
        <p:spPr/>
        <p:txBody>
          <a:bodyPr/>
          <a:lstStyle/>
          <a:p>
            <a:r>
              <a:rPr lang="en-US" dirty="0"/>
              <a:t>1</a:t>
            </a:r>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6234102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9" name="Footer Placeholder 8"/>
          <p:cNvSpPr>
            <a:spLocks noGrp="1"/>
          </p:cNvSpPr>
          <p:nvPr>
            <p:ph type="ftr" sz="quarter" idx="11"/>
          </p:nvPr>
        </p:nvSpPr>
        <p:spPr/>
        <p:txBody>
          <a:bodyPr/>
          <a:lstStyle/>
          <a:p>
            <a:r>
              <a:rPr lang="en-US" dirty="0"/>
              <a:t>1</a:t>
            </a:r>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4130133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11" name="Footer Placeholder 10"/>
          <p:cNvSpPr>
            <a:spLocks noGrp="1"/>
          </p:cNvSpPr>
          <p:nvPr>
            <p:ph type="ftr" sz="quarter" idx="11"/>
          </p:nvPr>
        </p:nvSpPr>
        <p:spPr/>
        <p:txBody>
          <a:bodyPr/>
          <a:lstStyle/>
          <a:p>
            <a:r>
              <a:rPr lang="en-US" dirty="0"/>
              <a:t>1</a:t>
            </a:r>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3913413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7" name="Footer Placeholder 6"/>
          <p:cNvSpPr>
            <a:spLocks noGrp="1"/>
          </p:cNvSpPr>
          <p:nvPr>
            <p:ph type="ftr" sz="quarter" idx="11"/>
          </p:nvPr>
        </p:nvSpPr>
        <p:spPr/>
        <p:txBody>
          <a:bodyPr/>
          <a:lstStyle/>
          <a:p>
            <a:r>
              <a:rPr lang="en-US" dirty="0"/>
              <a:t>1</a:t>
            </a:r>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2672285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6" name="Footer Placeholder 5"/>
          <p:cNvSpPr>
            <a:spLocks noGrp="1"/>
          </p:cNvSpPr>
          <p:nvPr>
            <p:ph type="ftr" sz="quarter" idx="11"/>
          </p:nvPr>
        </p:nvSpPr>
        <p:spPr/>
        <p:txBody>
          <a:bodyPr/>
          <a:lstStyle/>
          <a:p>
            <a:r>
              <a:rPr lang="en-US" dirty="0"/>
              <a:t>1</a:t>
            </a:r>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4317642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9" name="Footer Placeholder 8"/>
          <p:cNvSpPr>
            <a:spLocks noGrp="1"/>
          </p:cNvSpPr>
          <p:nvPr>
            <p:ph type="ftr" sz="quarter" idx="11"/>
          </p:nvPr>
        </p:nvSpPr>
        <p:spPr/>
        <p:txBody>
          <a:bodyPr/>
          <a:lstStyle/>
          <a:p>
            <a:r>
              <a:rPr lang="en-US" dirty="0"/>
              <a:t>1</a:t>
            </a:r>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7672828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12/15/2023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dirty="0"/>
              <a:t>1</a:t>
            </a:r>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3700840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12/15/2023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dirty="0"/>
              <a:t>1</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38057616"/>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nvidia.com/discover/lstm" TargetMode="External"/><Relationship Id="rId7" Type="http://schemas.openxmlformats.org/officeDocument/2006/relationships/image" Target="../media/image3.svg"/><Relationship Id="rId2" Type="http://schemas.openxmlformats.org/officeDocument/2006/relationships/hyperlink" Target="https://colah.github.io/posts/2015-08-Understanding-LSTM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uk.mathworks.com/help/deeplearning/ug/long-short-term-memory-networks.html" TargetMode="External"/><Relationship Id="rId4" Type="http://schemas.openxmlformats.org/officeDocument/2006/relationships/hyperlink" Target="https://uk.mathworks.com/campaigns/offers/deep-learning-for-signal-processing-white-paper.htm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ithub.com/bksat90/StockPrediction/blob/main/StockPrediction.ipynb" TargetMode="Externa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6" name="Rectangle 5">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useBgFill="1">
        <p:nvSpPr>
          <p:cNvPr id="7" name="Rectangle 6">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Graph on document with pen">
            <a:extLst>
              <a:ext uri="{FF2B5EF4-FFF2-40B4-BE49-F238E27FC236}">
                <a16:creationId xmlns:a16="http://schemas.microsoft.com/office/drawing/2014/main" id="{0E737C22-5F18-4AF7-7BDD-4DB248E8155C}"/>
              </a:ext>
            </a:extLst>
          </p:cNvPr>
          <p:cNvPicPr>
            <a:picLocks noChangeAspect="1"/>
          </p:cNvPicPr>
          <p:nvPr/>
        </p:nvPicPr>
        <p:blipFill rotWithShape="1">
          <a:blip r:embed="rId2">
            <a:duotone>
              <a:schemeClr val="accent1">
                <a:shade val="45000"/>
                <a:satMod val="135000"/>
              </a:schemeClr>
              <a:prstClr val="white"/>
            </a:duotone>
          </a:blip>
          <a:srcRect t="2201" r="9094" b="21059"/>
          <a:stretch/>
        </p:blipFill>
        <p:spPr>
          <a:xfrm>
            <a:off x="20" y="1498"/>
            <a:ext cx="12191980" cy="6858000"/>
          </a:xfrm>
          <a:prstGeom prst="rect">
            <a:avLst/>
          </a:prstGeom>
        </p:spPr>
      </p:pic>
      <p:sp>
        <p:nvSpPr>
          <p:cNvPr id="9" name="Rectangle 8">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87D6112D-96B6-4717-931F-4564897DF1BF}"/>
              </a:ext>
            </a:extLst>
          </p:cNvPr>
          <p:cNvSpPr>
            <a:spLocks noGrp="1"/>
          </p:cNvSpPr>
          <p:nvPr>
            <p:ph type="title"/>
          </p:nvPr>
        </p:nvSpPr>
        <p:spPr>
          <a:xfrm>
            <a:off x="116458" y="883834"/>
            <a:ext cx="4435222" cy="5081187"/>
          </a:xfrm>
        </p:spPr>
        <p:txBody>
          <a:bodyPr vert="horz" lIns="91440" tIns="45720" rIns="91440" bIns="45720" rtlCol="0" anchor="b">
            <a:normAutofit fontScale="90000"/>
          </a:bodyPr>
          <a:lstStyle/>
          <a:p>
            <a:r>
              <a:rPr lang="en-US" sz="5000" spc="-100" dirty="0">
                <a:latin typeface="Calibri" panose="020F0502020204030204" pitchFamily="34" charset="0"/>
                <a:ea typeface="Calibri" panose="020F0502020204030204" pitchFamily="34" charset="0"/>
                <a:cs typeface="Calibri" panose="020F0502020204030204" pitchFamily="34" charset="0"/>
              </a:rPr>
              <a:t>IBM – Stock Market Prediction</a:t>
            </a:r>
            <a:br>
              <a:rPr lang="en-US" sz="5000" spc="-100" dirty="0">
                <a:latin typeface="Calibri" panose="020F0502020204030204" pitchFamily="34" charset="0"/>
                <a:ea typeface="Calibri" panose="020F0502020204030204" pitchFamily="34" charset="0"/>
                <a:cs typeface="Calibri" panose="020F0502020204030204" pitchFamily="34" charset="0"/>
              </a:rPr>
            </a:br>
            <a:br>
              <a:rPr lang="en-US" sz="5000" spc="-100" dirty="0">
                <a:latin typeface="Calibri" panose="020F0502020204030204" pitchFamily="34" charset="0"/>
                <a:ea typeface="Calibri" panose="020F0502020204030204" pitchFamily="34" charset="0"/>
                <a:cs typeface="Calibri" panose="020F0502020204030204" pitchFamily="34" charset="0"/>
              </a:rPr>
            </a:br>
            <a:r>
              <a:rPr lang="en-US" b="1" u="sng" spc="-100" dirty="0">
                <a:latin typeface="Calibri" panose="020F0502020204030204" pitchFamily="34" charset="0"/>
                <a:ea typeface="Calibri" panose="020F0502020204030204" pitchFamily="34" charset="0"/>
                <a:cs typeface="Calibri" panose="020F0502020204030204" pitchFamily="34" charset="0"/>
              </a:rPr>
              <a:t>Group 6 </a:t>
            </a:r>
            <a:br>
              <a:rPr lang="en-US" b="1" u="sng" spc="-100" dirty="0">
                <a:latin typeface="Calibri" panose="020F0502020204030204" pitchFamily="34" charset="0"/>
                <a:ea typeface="Calibri" panose="020F0502020204030204" pitchFamily="34" charset="0"/>
                <a:cs typeface="Calibri" panose="020F0502020204030204" pitchFamily="34" charset="0"/>
              </a:rPr>
            </a:br>
            <a:br>
              <a:rPr lang="en-US" spc="-100" dirty="0">
                <a:latin typeface="Calibri" panose="020F0502020204030204" pitchFamily="34" charset="0"/>
                <a:ea typeface="Calibri" panose="020F0502020204030204" pitchFamily="34" charset="0"/>
                <a:cs typeface="Calibri" panose="020F0502020204030204" pitchFamily="34" charset="0"/>
              </a:rPr>
            </a:br>
            <a:r>
              <a:rPr lang="en-US" sz="1800" spc="-100" dirty="0">
                <a:latin typeface="Calibri" panose="020F0502020204030204" pitchFamily="34" charset="0"/>
                <a:ea typeface="Calibri" panose="020F0502020204030204" pitchFamily="34" charset="0"/>
                <a:cs typeface="Calibri" panose="020F0502020204030204" pitchFamily="34" charset="0"/>
              </a:rPr>
              <a:t>Mohith Harish Sethupandian - 22018914</a:t>
            </a:r>
            <a:br>
              <a:rPr lang="en-US" sz="1800" spc="-100" dirty="0">
                <a:latin typeface="Calibri" panose="020F0502020204030204" pitchFamily="34" charset="0"/>
                <a:ea typeface="Calibri" panose="020F0502020204030204" pitchFamily="34" charset="0"/>
                <a:cs typeface="Calibri" panose="020F0502020204030204" pitchFamily="34" charset="0"/>
              </a:rPr>
            </a:br>
            <a:r>
              <a:rPr lang="en-US" sz="1800" spc="-100" dirty="0">
                <a:latin typeface="Calibri" panose="020F0502020204030204" pitchFamily="34" charset="0"/>
                <a:ea typeface="Calibri" panose="020F0502020204030204" pitchFamily="34" charset="0"/>
                <a:cs typeface="Calibri" panose="020F0502020204030204" pitchFamily="34" charset="0"/>
              </a:rPr>
              <a:t>Praveenkumar Croos Anthonimuthu - 22033745</a:t>
            </a:r>
            <a:br>
              <a:rPr lang="en-US" sz="1800" spc="-100" dirty="0">
                <a:latin typeface="Calibri" panose="020F0502020204030204" pitchFamily="34" charset="0"/>
                <a:ea typeface="Calibri" panose="020F0502020204030204" pitchFamily="34" charset="0"/>
                <a:cs typeface="Calibri" panose="020F0502020204030204" pitchFamily="34" charset="0"/>
              </a:rPr>
            </a:br>
            <a:r>
              <a:rPr lang="en-US" sz="1800" spc="-100" dirty="0">
                <a:latin typeface="Calibri" panose="020F0502020204030204" pitchFamily="34" charset="0"/>
                <a:ea typeface="Calibri" panose="020F0502020204030204" pitchFamily="34" charset="0"/>
                <a:cs typeface="Calibri" panose="020F0502020204030204" pitchFamily="34" charset="0"/>
              </a:rPr>
              <a:t>Samson Raj Babu Raj  - 22013145</a:t>
            </a:r>
            <a:br>
              <a:rPr lang="en-US" sz="1800" spc="-100" dirty="0">
                <a:latin typeface="Calibri" panose="020F0502020204030204" pitchFamily="34" charset="0"/>
                <a:ea typeface="Calibri" panose="020F0502020204030204" pitchFamily="34" charset="0"/>
                <a:cs typeface="Calibri" panose="020F0502020204030204" pitchFamily="34" charset="0"/>
              </a:rPr>
            </a:br>
            <a:r>
              <a:rPr lang="en-US" sz="1800" spc="-100" dirty="0">
                <a:latin typeface="Calibri" panose="020F0502020204030204" pitchFamily="34" charset="0"/>
                <a:ea typeface="Calibri" panose="020F0502020204030204" pitchFamily="34" charset="0"/>
                <a:cs typeface="Calibri" panose="020F0502020204030204" pitchFamily="34" charset="0"/>
              </a:rPr>
              <a:t>Sathish Balachandran - 22021050</a:t>
            </a:r>
            <a:br>
              <a:rPr lang="en-US" sz="1800" spc="-100" dirty="0">
                <a:latin typeface="Calibri" panose="020F0502020204030204" pitchFamily="34" charset="0"/>
                <a:ea typeface="Calibri" panose="020F0502020204030204" pitchFamily="34" charset="0"/>
                <a:cs typeface="Calibri" panose="020F0502020204030204" pitchFamily="34" charset="0"/>
              </a:rPr>
            </a:br>
            <a:r>
              <a:rPr lang="en-US" sz="1800" spc="-100" dirty="0">
                <a:latin typeface="Calibri" panose="020F0502020204030204" pitchFamily="34" charset="0"/>
                <a:ea typeface="Calibri" panose="020F0502020204030204" pitchFamily="34" charset="0"/>
                <a:cs typeface="Calibri" panose="020F0502020204030204" pitchFamily="34" charset="0"/>
              </a:rPr>
              <a:t>Shanmugapriya Ramakrishnan  - 22026376</a:t>
            </a:r>
            <a:br>
              <a:rPr lang="en-US" sz="2000" spc="-100" dirty="0">
                <a:latin typeface="Calibri" panose="020F0502020204030204" pitchFamily="34" charset="0"/>
                <a:ea typeface="Calibri" panose="020F0502020204030204" pitchFamily="34" charset="0"/>
                <a:cs typeface="Calibri" panose="020F0502020204030204" pitchFamily="34" charset="0"/>
              </a:rPr>
            </a:br>
            <a:endParaRPr lang="en-US" sz="2000" b="0" spc="-100"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3" name="Slide Number Placeholder 2">
            <a:extLst>
              <a:ext uri="{FF2B5EF4-FFF2-40B4-BE49-F238E27FC236}">
                <a16:creationId xmlns:a16="http://schemas.microsoft.com/office/drawing/2014/main" id="{52007451-B15A-1240-8D86-B0DD62BFA428}"/>
              </a:ext>
            </a:extLst>
          </p:cNvPr>
          <p:cNvSpPr>
            <a:spLocks noGrp="1"/>
          </p:cNvSpPr>
          <p:nvPr>
            <p:ph type="sldNum" sz="quarter" idx="12"/>
          </p:nvPr>
        </p:nvSpPr>
        <p:spPr/>
        <p:txBody>
          <a:bodyPr/>
          <a:lstStyle/>
          <a:p>
            <a:fld id="{4FAB73BC-B049-4115-A692-8D63A059BFB8}" type="slidenum">
              <a:rPr lang="en-US" dirty="0"/>
              <a:pPr/>
              <a:t>1</a:t>
            </a:fld>
            <a:endParaRPr lang="en-US" dirty="0"/>
          </a:p>
        </p:txBody>
      </p:sp>
      <p:sp>
        <p:nvSpPr>
          <p:cNvPr id="8" name="Footer Placeholder 7">
            <a:extLst>
              <a:ext uri="{FF2B5EF4-FFF2-40B4-BE49-F238E27FC236}">
                <a16:creationId xmlns:a16="http://schemas.microsoft.com/office/drawing/2014/main" id="{D59F2190-CB1E-DA6F-1633-33A4B693FAFE}"/>
              </a:ext>
            </a:extLst>
          </p:cNvPr>
          <p:cNvSpPr>
            <a:spLocks noGrp="1"/>
          </p:cNvSpPr>
          <p:nvPr>
            <p:ph type="ftr" sz="quarter" idx="11"/>
          </p:nvPr>
        </p:nvSpPr>
        <p:spPr/>
        <p:txBody>
          <a:bodyPr/>
          <a:lstStyle/>
          <a:p>
            <a:r>
              <a:rPr lang="en-US" dirty="0"/>
              <a:t>1</a:t>
            </a:r>
          </a:p>
        </p:txBody>
      </p:sp>
      <p:pic>
        <p:nvPicPr>
          <p:cNvPr id="10" name="Graphic 9">
            <a:extLst>
              <a:ext uri="{FF2B5EF4-FFF2-40B4-BE49-F238E27FC236}">
                <a16:creationId xmlns:a16="http://schemas.microsoft.com/office/drawing/2014/main" id="{7F4950F9-252C-92C1-D6E3-7C4C9EBAE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4647" y="5463306"/>
            <a:ext cx="4057650" cy="747802"/>
          </a:xfrm>
          <a:prstGeom prst="rect">
            <a:avLst/>
          </a:prstGeom>
        </p:spPr>
      </p:pic>
    </p:spTree>
    <p:extLst>
      <p:ext uri="{BB962C8B-B14F-4D97-AF65-F5344CB8AC3E}">
        <p14:creationId xmlns:p14="http://schemas.microsoft.com/office/powerpoint/2010/main" val="256741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50" name="Straight Connector 4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3F4E9574-590C-D72D-9F00-89BA199064D5}"/>
              </a:ext>
            </a:extLst>
          </p:cNvPr>
          <p:cNvSpPr>
            <a:spLocks noGrp="1"/>
          </p:cNvSpPr>
          <p:nvPr>
            <p:ph idx="1"/>
          </p:nvPr>
        </p:nvSpPr>
        <p:spPr>
          <a:xfrm>
            <a:off x="5289229" y="864108"/>
            <a:ext cx="5910677" cy="5120640"/>
          </a:xfrm>
        </p:spPr>
        <p:txBody>
          <a:bodyPr>
            <a:normAutofit/>
          </a:bodyPr>
          <a:lstStyle/>
          <a:p>
            <a:endParaRPr lang="en-US" dirty="0"/>
          </a:p>
          <a:p>
            <a:pPr marL="305435" indent="-305435"/>
            <a:endParaRPr lang="en-US" dirty="0"/>
          </a:p>
        </p:txBody>
      </p: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8AC1C63-C53F-C22D-F3D0-25BDDF190E3D}"/>
              </a:ext>
            </a:extLst>
          </p:cNvPr>
          <p:cNvSpPr txBox="1"/>
          <p:nvPr/>
        </p:nvSpPr>
        <p:spPr>
          <a:xfrm>
            <a:off x="2103049" y="404147"/>
            <a:ext cx="8531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Prediction</a:t>
            </a:r>
          </a:p>
        </p:txBody>
      </p:sp>
      <p:sp>
        <p:nvSpPr>
          <p:cNvPr id="4" name="Slide Number Placeholder 3">
            <a:extLst>
              <a:ext uri="{FF2B5EF4-FFF2-40B4-BE49-F238E27FC236}">
                <a16:creationId xmlns:a16="http://schemas.microsoft.com/office/drawing/2014/main" id="{0402D158-9AB2-58B3-8E10-5EDFE2BBC311}"/>
              </a:ext>
            </a:extLst>
          </p:cNvPr>
          <p:cNvSpPr>
            <a:spLocks noGrp="1"/>
          </p:cNvSpPr>
          <p:nvPr>
            <p:ph type="sldNum" sz="quarter" idx="12"/>
          </p:nvPr>
        </p:nvSpPr>
        <p:spPr/>
        <p:txBody>
          <a:bodyPr/>
          <a:lstStyle/>
          <a:p>
            <a:fld id="{4FAB73BC-B049-4115-A692-8D63A059BFB8}" type="slidenum">
              <a:rPr lang="en-US" dirty="0"/>
              <a:pPr/>
              <a:t>10</a:t>
            </a:fld>
            <a:endParaRPr lang="en-US" dirty="0"/>
          </a:p>
        </p:txBody>
      </p:sp>
      <p:sp>
        <p:nvSpPr>
          <p:cNvPr id="6" name="Footer Placeholder 5">
            <a:extLst>
              <a:ext uri="{FF2B5EF4-FFF2-40B4-BE49-F238E27FC236}">
                <a16:creationId xmlns:a16="http://schemas.microsoft.com/office/drawing/2014/main" id="{E23981CC-9317-F4D7-4CEF-9DC85AC39C15}"/>
              </a:ext>
            </a:extLst>
          </p:cNvPr>
          <p:cNvSpPr>
            <a:spLocks noGrp="1"/>
          </p:cNvSpPr>
          <p:nvPr>
            <p:ph type="ftr" sz="quarter" idx="11"/>
          </p:nvPr>
        </p:nvSpPr>
        <p:spPr/>
        <p:txBody>
          <a:bodyPr/>
          <a:lstStyle/>
          <a:p>
            <a:r>
              <a:rPr lang="en-US" dirty="0"/>
              <a:t>1</a:t>
            </a:r>
          </a:p>
        </p:txBody>
      </p:sp>
      <p:pic>
        <p:nvPicPr>
          <p:cNvPr id="8" name="Graphic 7">
            <a:extLst>
              <a:ext uri="{FF2B5EF4-FFF2-40B4-BE49-F238E27FC236}">
                <a16:creationId xmlns:a16="http://schemas.microsoft.com/office/drawing/2014/main" id="{74C5E3B6-2535-133F-DE2E-8497E1281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56759" y="6225305"/>
            <a:ext cx="2533651" cy="316482"/>
          </a:xfrm>
          <a:prstGeom prst="rect">
            <a:avLst/>
          </a:prstGeom>
        </p:spPr>
      </p:pic>
      <p:pic>
        <p:nvPicPr>
          <p:cNvPr id="5122" name="Picture 2">
            <a:extLst>
              <a:ext uri="{FF2B5EF4-FFF2-40B4-BE49-F238E27FC236}">
                <a16:creationId xmlns:a16="http://schemas.microsoft.com/office/drawing/2014/main" id="{873149E9-1C9A-3BF9-EDB5-02AC03332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405" y="1220328"/>
            <a:ext cx="6155713" cy="48756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FF3B54-3BA1-BB80-FA49-E9E35B425F6D}"/>
              </a:ext>
            </a:extLst>
          </p:cNvPr>
          <p:cNvSpPr txBox="1"/>
          <p:nvPr/>
        </p:nvSpPr>
        <p:spPr>
          <a:xfrm>
            <a:off x="1571244" y="1067684"/>
            <a:ext cx="3095574" cy="5909310"/>
          </a:xfrm>
          <a:prstGeom prst="rect">
            <a:avLst/>
          </a:prstGeom>
          <a:noFill/>
        </p:spPr>
        <p:txBody>
          <a:bodyPr wrap="square" rtlCol="0">
            <a:spAutoFit/>
          </a:bodyPr>
          <a:lstStyle/>
          <a:p>
            <a:pPr marL="285750" indent="-285750">
              <a:buFont typeface="Arial" panose="020B0604020202020204" pitchFamily="34" charset="0"/>
              <a:buChar char="•"/>
            </a:pPr>
            <a:r>
              <a:rPr lang="en-GB" dirty="0"/>
              <a:t>This graph represents a time series plot that contrasts the closing price of IBM shares with the estimate. </a:t>
            </a:r>
          </a:p>
          <a:p>
            <a:pPr marL="285750" indent="-285750">
              <a:buFont typeface="Arial" panose="020B0604020202020204" pitchFamily="34" charset="0"/>
              <a:buChar char="•"/>
            </a:pPr>
            <a:r>
              <a:rPr lang="en-GB" dirty="0"/>
              <a:t>The pink line shows the anticipated price, and the blue line shows the actual closing price.</a:t>
            </a:r>
          </a:p>
          <a:p>
            <a:pPr marL="285750" indent="-285750">
              <a:buFont typeface="Arial" panose="020B0604020202020204" pitchFamily="34" charset="0"/>
              <a:buChar char="•"/>
            </a:pPr>
            <a:r>
              <a:rPr lang="en-GB" dirty="0"/>
              <a:t>There may be a relationship between the two if the actual closing price often exceeds or falls short of the expected price. Furthermore, it may be a clue that something is wrong with the stock if the projected price begins to deviate from the actual closing price.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75599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50" name="Straight Connector 4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3F4E9574-590C-D72D-9F00-89BA199064D5}"/>
              </a:ext>
            </a:extLst>
          </p:cNvPr>
          <p:cNvSpPr>
            <a:spLocks noGrp="1"/>
          </p:cNvSpPr>
          <p:nvPr>
            <p:ph idx="1"/>
          </p:nvPr>
        </p:nvSpPr>
        <p:spPr>
          <a:xfrm>
            <a:off x="5289229" y="864108"/>
            <a:ext cx="5910677" cy="5120640"/>
          </a:xfrm>
        </p:spPr>
        <p:txBody>
          <a:bodyPr>
            <a:normAutofit lnSpcReduction="10000"/>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Explainability and transparency</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Machine learning algorithms are frequently complicated and opaque, making it challenging to comprehend how they make their predictions. Investors may find it challenging to evaluate the predictability and accuracy of the data due to this lack of transparency, which could result in them making poorly informed investment decisions.</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Algorithmic bias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The data used to train machine learning algorithms may have biases. The algorithm's predictions may be unfair or discriminating if the training data is skewed, and the algorithm itself will be biased as well. An algorithm that has been trained using past stock market data, for instance, can have a bias in favor of particular businesses or sectors, which could have unfavorable consequences for investors who do not fall into those categories.</a:t>
            </a: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Market manipulation</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Using potent computers, high-frequency traders, or HFTs.</a:t>
            </a:r>
          </a:p>
        </p:txBody>
      </p: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8AC1C63-C53F-C22D-F3D0-25BDDF190E3D}"/>
              </a:ext>
            </a:extLst>
          </p:cNvPr>
          <p:cNvSpPr txBox="1"/>
          <p:nvPr/>
        </p:nvSpPr>
        <p:spPr>
          <a:xfrm>
            <a:off x="2170952" y="183049"/>
            <a:ext cx="698580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Ethical Implication</a:t>
            </a:r>
          </a:p>
        </p:txBody>
      </p:sp>
      <p:sp>
        <p:nvSpPr>
          <p:cNvPr id="3" name="Slide Number Placeholder 2">
            <a:extLst>
              <a:ext uri="{FF2B5EF4-FFF2-40B4-BE49-F238E27FC236}">
                <a16:creationId xmlns:a16="http://schemas.microsoft.com/office/drawing/2014/main" id="{3700D430-99F0-F486-F72C-28D629C4E1A9}"/>
              </a:ext>
            </a:extLst>
          </p:cNvPr>
          <p:cNvSpPr>
            <a:spLocks noGrp="1"/>
          </p:cNvSpPr>
          <p:nvPr>
            <p:ph type="sldNum" sz="quarter" idx="12"/>
          </p:nvPr>
        </p:nvSpPr>
        <p:spPr/>
        <p:txBody>
          <a:bodyPr/>
          <a:lstStyle/>
          <a:p>
            <a:fld id="{4FAB73BC-B049-4115-A692-8D63A059BFB8}" type="slidenum">
              <a:rPr lang="en-US" dirty="0"/>
              <a:pPr/>
              <a:t>11</a:t>
            </a:fld>
            <a:endParaRPr lang="en-US" dirty="0"/>
          </a:p>
        </p:txBody>
      </p:sp>
      <p:sp>
        <p:nvSpPr>
          <p:cNvPr id="4" name="Footer Placeholder 3">
            <a:extLst>
              <a:ext uri="{FF2B5EF4-FFF2-40B4-BE49-F238E27FC236}">
                <a16:creationId xmlns:a16="http://schemas.microsoft.com/office/drawing/2014/main" id="{045996B9-5C8E-9781-8C27-CAB3FD99ED5B}"/>
              </a:ext>
            </a:extLst>
          </p:cNvPr>
          <p:cNvSpPr>
            <a:spLocks noGrp="1"/>
          </p:cNvSpPr>
          <p:nvPr>
            <p:ph type="ftr" sz="quarter" idx="11"/>
          </p:nvPr>
        </p:nvSpPr>
        <p:spPr/>
        <p:txBody>
          <a:bodyPr/>
          <a:lstStyle/>
          <a:p>
            <a:r>
              <a:rPr lang="en-US" dirty="0"/>
              <a:t>1</a:t>
            </a:r>
          </a:p>
        </p:txBody>
      </p:sp>
      <p:pic>
        <p:nvPicPr>
          <p:cNvPr id="7" name="Graphic 6">
            <a:extLst>
              <a:ext uri="{FF2B5EF4-FFF2-40B4-BE49-F238E27FC236}">
                <a16:creationId xmlns:a16="http://schemas.microsoft.com/office/drawing/2014/main" id="{91E12F72-E238-6F2A-0DF9-2CE479CAD9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56759" y="6225305"/>
            <a:ext cx="2533651" cy="316482"/>
          </a:xfrm>
          <a:prstGeom prst="rect">
            <a:avLst/>
          </a:prstGeom>
        </p:spPr>
      </p:pic>
      <p:sp>
        <p:nvSpPr>
          <p:cNvPr id="2" name="TextBox 1">
            <a:extLst>
              <a:ext uri="{FF2B5EF4-FFF2-40B4-BE49-F238E27FC236}">
                <a16:creationId xmlns:a16="http://schemas.microsoft.com/office/drawing/2014/main" id="{D073963A-6DD5-16D4-DF29-F2701E0BB5BD}"/>
              </a:ext>
            </a:extLst>
          </p:cNvPr>
          <p:cNvSpPr txBox="1"/>
          <p:nvPr/>
        </p:nvSpPr>
        <p:spPr>
          <a:xfrm>
            <a:off x="1503681" y="2763520"/>
            <a:ext cx="3373118" cy="830997"/>
          </a:xfrm>
          <a:prstGeom prst="rect">
            <a:avLst/>
          </a:prstGeom>
          <a:noFill/>
        </p:spPr>
        <p:txBody>
          <a:bodyPr wrap="square" rtlCol="0">
            <a:spAutoFit/>
          </a:bodyPr>
          <a:lstStyle/>
          <a:p>
            <a:r>
              <a:rPr lang="en-GB" sz="2400" b="1" dirty="0"/>
              <a:t>Stock Market Prediction using machine learning</a:t>
            </a:r>
            <a:endParaRPr lang="en-IN" sz="2400" b="1" dirty="0"/>
          </a:p>
        </p:txBody>
      </p:sp>
    </p:spTree>
    <p:extLst>
      <p:ext uri="{BB962C8B-B14F-4D97-AF65-F5344CB8AC3E}">
        <p14:creationId xmlns:p14="http://schemas.microsoft.com/office/powerpoint/2010/main" val="163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50" name="Straight Connector 4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3F4E9574-590C-D72D-9F00-89BA199064D5}"/>
              </a:ext>
            </a:extLst>
          </p:cNvPr>
          <p:cNvSpPr>
            <a:spLocks noGrp="1"/>
          </p:cNvSpPr>
          <p:nvPr>
            <p:ph idx="1"/>
          </p:nvPr>
        </p:nvSpPr>
        <p:spPr>
          <a:xfrm>
            <a:off x="5289229" y="864108"/>
            <a:ext cx="5910677" cy="5120640"/>
          </a:xfrm>
        </p:spPr>
        <p:txBody>
          <a:bodyPr>
            <a:normAutofit/>
          </a:bodyPr>
          <a:lstStyle/>
          <a:p>
            <a:pPr marL="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Recurrent neural networks (RNNs) and long short-term memory (LSTM) networks have shown promise in predicting IBM stock prices, demonstrating the ability to capture long-term dependencies and trends in time-series data relevant to stock price movements. While these models can achieve reasonable accuracy for short-term forecasts, it is important to acknowledge their limitations and not solely rely on them for investment decisions. Investors should consider fundamental analysis, market sentiment, and diversify their strategies when making investment choices.</a:t>
            </a:r>
          </a:p>
        </p:txBody>
      </p: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8AC1C63-C53F-C22D-F3D0-25BDDF190E3D}"/>
              </a:ext>
            </a:extLst>
          </p:cNvPr>
          <p:cNvSpPr txBox="1"/>
          <p:nvPr/>
        </p:nvSpPr>
        <p:spPr>
          <a:xfrm>
            <a:off x="2170952" y="183049"/>
            <a:ext cx="698580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Conclusion </a:t>
            </a:r>
          </a:p>
        </p:txBody>
      </p:sp>
      <p:sp>
        <p:nvSpPr>
          <p:cNvPr id="3" name="Slide Number Placeholder 2">
            <a:extLst>
              <a:ext uri="{FF2B5EF4-FFF2-40B4-BE49-F238E27FC236}">
                <a16:creationId xmlns:a16="http://schemas.microsoft.com/office/drawing/2014/main" id="{3700D430-99F0-F486-F72C-28D629C4E1A9}"/>
              </a:ext>
            </a:extLst>
          </p:cNvPr>
          <p:cNvSpPr>
            <a:spLocks noGrp="1"/>
          </p:cNvSpPr>
          <p:nvPr>
            <p:ph type="sldNum" sz="quarter" idx="12"/>
          </p:nvPr>
        </p:nvSpPr>
        <p:spPr/>
        <p:txBody>
          <a:bodyPr/>
          <a:lstStyle/>
          <a:p>
            <a:fld id="{4FAB73BC-B049-4115-A692-8D63A059BFB8}" type="slidenum">
              <a:rPr lang="en-US" dirty="0"/>
              <a:pPr/>
              <a:t>12</a:t>
            </a:fld>
            <a:endParaRPr lang="en-US" dirty="0"/>
          </a:p>
        </p:txBody>
      </p:sp>
      <p:sp>
        <p:nvSpPr>
          <p:cNvPr id="4" name="Footer Placeholder 3">
            <a:extLst>
              <a:ext uri="{FF2B5EF4-FFF2-40B4-BE49-F238E27FC236}">
                <a16:creationId xmlns:a16="http://schemas.microsoft.com/office/drawing/2014/main" id="{045996B9-5C8E-9781-8C27-CAB3FD99ED5B}"/>
              </a:ext>
            </a:extLst>
          </p:cNvPr>
          <p:cNvSpPr>
            <a:spLocks noGrp="1"/>
          </p:cNvSpPr>
          <p:nvPr>
            <p:ph type="ftr" sz="quarter" idx="11"/>
          </p:nvPr>
        </p:nvSpPr>
        <p:spPr/>
        <p:txBody>
          <a:bodyPr/>
          <a:lstStyle/>
          <a:p>
            <a:r>
              <a:rPr lang="en-US" dirty="0"/>
              <a:t>1</a:t>
            </a:r>
          </a:p>
        </p:txBody>
      </p:sp>
      <p:pic>
        <p:nvPicPr>
          <p:cNvPr id="7" name="Graphic 6">
            <a:extLst>
              <a:ext uri="{FF2B5EF4-FFF2-40B4-BE49-F238E27FC236}">
                <a16:creationId xmlns:a16="http://schemas.microsoft.com/office/drawing/2014/main" id="{91E12F72-E238-6F2A-0DF9-2CE479CAD9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56759" y="6225305"/>
            <a:ext cx="2533651" cy="316482"/>
          </a:xfrm>
          <a:prstGeom prst="rect">
            <a:avLst/>
          </a:prstGeom>
        </p:spPr>
      </p:pic>
      <p:pic>
        <p:nvPicPr>
          <p:cNvPr id="6" name="Picture 5">
            <a:extLst>
              <a:ext uri="{FF2B5EF4-FFF2-40B4-BE49-F238E27FC236}">
                <a16:creationId xmlns:a16="http://schemas.microsoft.com/office/drawing/2014/main" id="{D4EB30CF-95D0-2D59-4FA7-B0089F2FD7A2}"/>
              </a:ext>
            </a:extLst>
          </p:cNvPr>
          <p:cNvPicPr>
            <a:picLocks noChangeAspect="1"/>
          </p:cNvPicPr>
          <p:nvPr/>
        </p:nvPicPr>
        <p:blipFill>
          <a:blip r:embed="rId4"/>
          <a:stretch>
            <a:fillRect/>
          </a:stretch>
        </p:blipFill>
        <p:spPr>
          <a:xfrm>
            <a:off x="1771016" y="2369608"/>
            <a:ext cx="2332586" cy="943217"/>
          </a:xfrm>
          <a:prstGeom prst="rect">
            <a:avLst/>
          </a:prstGeom>
        </p:spPr>
      </p:pic>
    </p:spTree>
    <p:extLst>
      <p:ext uri="{BB962C8B-B14F-4D97-AF65-F5344CB8AC3E}">
        <p14:creationId xmlns:p14="http://schemas.microsoft.com/office/powerpoint/2010/main" val="345808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D1C0FE45-6201-60E3-A118-B4F6F29A75AC}"/>
              </a:ext>
            </a:extLst>
          </p:cNvPr>
          <p:cNvSpPr>
            <a:spLocks noGrp="1"/>
          </p:cNvSpPr>
          <p:nvPr>
            <p:ph type="title"/>
          </p:nvPr>
        </p:nvSpPr>
        <p:spPr>
          <a:xfrm>
            <a:off x="1539116" y="1626108"/>
            <a:ext cx="3073914" cy="4358639"/>
          </a:xfrm>
        </p:spPr>
        <p:txBody>
          <a:bodyPr>
            <a:normAutofit/>
          </a:bodyPr>
          <a:lstStyle/>
          <a:p>
            <a:pPr algn="ctr">
              <a:lnSpc>
                <a:spcPct val="100000"/>
              </a:lnSpc>
              <a:spcBef>
                <a:spcPts val="0"/>
              </a:spcBef>
            </a:pPr>
            <a:endParaRPr lang="en-US" sz="2400" b="1" dirty="0">
              <a:solidFill>
                <a:srgbClr val="000000"/>
              </a:solidFill>
            </a:endParaRPr>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50" name="Straight Connector 4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3F4E9574-590C-D72D-9F00-89BA199064D5}"/>
              </a:ext>
            </a:extLst>
          </p:cNvPr>
          <p:cNvSpPr>
            <a:spLocks noGrp="1"/>
          </p:cNvSpPr>
          <p:nvPr>
            <p:ph idx="1"/>
          </p:nvPr>
        </p:nvSpPr>
        <p:spPr>
          <a:xfrm>
            <a:off x="9494471" y="1082012"/>
            <a:ext cx="2471897" cy="5120640"/>
          </a:xfrm>
        </p:spPr>
        <p:txBody>
          <a:bodyPr>
            <a:normAutofit/>
          </a:bodyPr>
          <a:lstStyle/>
          <a:p>
            <a:endParaRPr lang="en-US" dirty="0"/>
          </a:p>
          <a:p>
            <a:pPr marL="305435" indent="-305435"/>
            <a:endParaRPr lang="en-US" dirty="0"/>
          </a:p>
        </p:txBody>
      </p: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8AC1C63-C53F-C22D-F3D0-25BDDF190E3D}"/>
              </a:ext>
            </a:extLst>
          </p:cNvPr>
          <p:cNvSpPr txBox="1"/>
          <p:nvPr/>
        </p:nvSpPr>
        <p:spPr>
          <a:xfrm>
            <a:off x="2352261" y="397565"/>
            <a:ext cx="8531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Future Prediction</a:t>
            </a:r>
          </a:p>
        </p:txBody>
      </p:sp>
      <p:sp>
        <p:nvSpPr>
          <p:cNvPr id="3" name="Slide Number Placeholder 2">
            <a:extLst>
              <a:ext uri="{FF2B5EF4-FFF2-40B4-BE49-F238E27FC236}">
                <a16:creationId xmlns:a16="http://schemas.microsoft.com/office/drawing/2014/main" id="{3700D430-99F0-F486-F72C-28D629C4E1A9}"/>
              </a:ext>
            </a:extLst>
          </p:cNvPr>
          <p:cNvSpPr>
            <a:spLocks noGrp="1"/>
          </p:cNvSpPr>
          <p:nvPr>
            <p:ph type="sldNum" sz="quarter" idx="12"/>
          </p:nvPr>
        </p:nvSpPr>
        <p:spPr/>
        <p:txBody>
          <a:bodyPr/>
          <a:lstStyle/>
          <a:p>
            <a:fld id="{4FAB73BC-B049-4115-A692-8D63A059BFB8}" type="slidenum">
              <a:rPr lang="en-US" dirty="0"/>
              <a:pPr/>
              <a:t>13</a:t>
            </a:fld>
            <a:endParaRPr lang="en-US" dirty="0"/>
          </a:p>
        </p:txBody>
      </p:sp>
      <p:sp>
        <p:nvSpPr>
          <p:cNvPr id="4" name="Footer Placeholder 3">
            <a:extLst>
              <a:ext uri="{FF2B5EF4-FFF2-40B4-BE49-F238E27FC236}">
                <a16:creationId xmlns:a16="http://schemas.microsoft.com/office/drawing/2014/main" id="{045996B9-5C8E-9781-8C27-CAB3FD99ED5B}"/>
              </a:ext>
            </a:extLst>
          </p:cNvPr>
          <p:cNvSpPr>
            <a:spLocks noGrp="1"/>
          </p:cNvSpPr>
          <p:nvPr>
            <p:ph type="ftr" sz="quarter" idx="11"/>
          </p:nvPr>
        </p:nvSpPr>
        <p:spPr/>
        <p:txBody>
          <a:bodyPr/>
          <a:lstStyle/>
          <a:p>
            <a:r>
              <a:rPr lang="en-US" dirty="0"/>
              <a:t>1</a:t>
            </a:r>
          </a:p>
        </p:txBody>
      </p:sp>
      <p:pic>
        <p:nvPicPr>
          <p:cNvPr id="7" name="Graphic 6">
            <a:extLst>
              <a:ext uri="{FF2B5EF4-FFF2-40B4-BE49-F238E27FC236}">
                <a16:creationId xmlns:a16="http://schemas.microsoft.com/office/drawing/2014/main" id="{91E12F72-E238-6F2A-0DF9-2CE479CAD9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56759" y="6225305"/>
            <a:ext cx="2533651" cy="316482"/>
          </a:xfrm>
          <a:prstGeom prst="rect">
            <a:avLst/>
          </a:prstGeom>
        </p:spPr>
      </p:pic>
      <p:pic>
        <p:nvPicPr>
          <p:cNvPr id="6148" name="Picture 4">
            <a:extLst>
              <a:ext uri="{FF2B5EF4-FFF2-40B4-BE49-F238E27FC236}">
                <a16:creationId xmlns:a16="http://schemas.microsoft.com/office/drawing/2014/main" id="{DBE96339-A60D-6D99-A534-018AC2C040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4085" y="1128105"/>
            <a:ext cx="9118388" cy="496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07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ontent Placeholder 2">
            <a:extLst>
              <a:ext uri="{FF2B5EF4-FFF2-40B4-BE49-F238E27FC236}">
                <a16:creationId xmlns:a16="http://schemas.microsoft.com/office/drawing/2014/main" id="{3F4E9574-590C-D72D-9F00-89BA199064D5}"/>
              </a:ext>
            </a:extLst>
          </p:cNvPr>
          <p:cNvSpPr>
            <a:spLocks noGrp="1"/>
          </p:cNvSpPr>
          <p:nvPr>
            <p:ph idx="1"/>
          </p:nvPr>
        </p:nvSpPr>
        <p:spPr>
          <a:xfrm>
            <a:off x="9494471" y="1082012"/>
            <a:ext cx="2471897" cy="5120640"/>
          </a:xfrm>
        </p:spPr>
        <p:txBody>
          <a:bodyPr>
            <a:normAutofit/>
          </a:bodyPr>
          <a:lstStyle/>
          <a:p>
            <a:endParaRPr lang="en-US" dirty="0"/>
          </a:p>
          <a:p>
            <a:pPr marL="305435" indent="-305435"/>
            <a:endParaRPr lang="en-US" dirty="0"/>
          </a:p>
        </p:txBody>
      </p:sp>
      <p:sp>
        <p:nvSpPr>
          <p:cNvPr id="5" name="TextBox 4">
            <a:extLst>
              <a:ext uri="{FF2B5EF4-FFF2-40B4-BE49-F238E27FC236}">
                <a16:creationId xmlns:a16="http://schemas.microsoft.com/office/drawing/2014/main" id="{98AC1C63-C53F-C22D-F3D0-25BDDF190E3D}"/>
              </a:ext>
            </a:extLst>
          </p:cNvPr>
          <p:cNvSpPr txBox="1"/>
          <p:nvPr/>
        </p:nvSpPr>
        <p:spPr>
          <a:xfrm>
            <a:off x="1539116" y="363642"/>
            <a:ext cx="8531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Project Team</a:t>
            </a:r>
          </a:p>
        </p:txBody>
      </p:sp>
      <p:sp>
        <p:nvSpPr>
          <p:cNvPr id="3" name="Slide Number Placeholder 2">
            <a:extLst>
              <a:ext uri="{FF2B5EF4-FFF2-40B4-BE49-F238E27FC236}">
                <a16:creationId xmlns:a16="http://schemas.microsoft.com/office/drawing/2014/main" id="{3700D430-99F0-F486-F72C-28D629C4E1A9}"/>
              </a:ext>
            </a:extLst>
          </p:cNvPr>
          <p:cNvSpPr>
            <a:spLocks noGrp="1"/>
          </p:cNvSpPr>
          <p:nvPr>
            <p:ph type="sldNum" sz="quarter" idx="12"/>
          </p:nvPr>
        </p:nvSpPr>
        <p:spPr/>
        <p:txBody>
          <a:bodyPr/>
          <a:lstStyle/>
          <a:p>
            <a:fld id="{4FAB73BC-B049-4115-A692-8D63A059BFB8}" type="slidenum">
              <a:rPr lang="en-US" dirty="0"/>
              <a:pPr/>
              <a:t>14</a:t>
            </a:fld>
            <a:endParaRPr lang="en-US" dirty="0"/>
          </a:p>
        </p:txBody>
      </p:sp>
      <p:sp>
        <p:nvSpPr>
          <p:cNvPr id="4" name="Footer Placeholder 3">
            <a:extLst>
              <a:ext uri="{FF2B5EF4-FFF2-40B4-BE49-F238E27FC236}">
                <a16:creationId xmlns:a16="http://schemas.microsoft.com/office/drawing/2014/main" id="{045996B9-5C8E-9781-8C27-CAB3FD99ED5B}"/>
              </a:ext>
            </a:extLst>
          </p:cNvPr>
          <p:cNvSpPr>
            <a:spLocks noGrp="1"/>
          </p:cNvSpPr>
          <p:nvPr>
            <p:ph type="ftr" sz="quarter" idx="11"/>
          </p:nvPr>
        </p:nvSpPr>
        <p:spPr/>
        <p:txBody>
          <a:bodyPr/>
          <a:lstStyle/>
          <a:p>
            <a:r>
              <a:rPr lang="en-US" dirty="0"/>
              <a:t>1</a:t>
            </a:r>
          </a:p>
        </p:txBody>
      </p:sp>
      <p:pic>
        <p:nvPicPr>
          <p:cNvPr id="7" name="Graphic 6">
            <a:extLst>
              <a:ext uri="{FF2B5EF4-FFF2-40B4-BE49-F238E27FC236}">
                <a16:creationId xmlns:a16="http://schemas.microsoft.com/office/drawing/2014/main" id="{91E12F72-E238-6F2A-0DF9-2CE479CAD9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56759" y="6225305"/>
            <a:ext cx="2533651" cy="316482"/>
          </a:xfrm>
          <a:prstGeom prst="rect">
            <a:avLst/>
          </a:prstGeom>
        </p:spPr>
      </p:pic>
      <p:sp>
        <p:nvSpPr>
          <p:cNvPr id="6" name="Rectangle 5">
            <a:extLst>
              <a:ext uri="{FF2B5EF4-FFF2-40B4-BE49-F238E27FC236}">
                <a16:creationId xmlns:a16="http://schemas.microsoft.com/office/drawing/2014/main" id="{59030EDE-5778-248C-D977-1CA310E84560}"/>
              </a:ext>
            </a:extLst>
          </p:cNvPr>
          <p:cNvSpPr/>
          <p:nvPr/>
        </p:nvSpPr>
        <p:spPr>
          <a:xfrm>
            <a:off x="1283598" y="619760"/>
            <a:ext cx="3003922" cy="5874598"/>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1"/>
              </a:solidFill>
            </a:endParaRPr>
          </a:p>
        </p:txBody>
      </p:sp>
      <p:sp>
        <p:nvSpPr>
          <p:cNvPr id="8" name="TextBox 7">
            <a:extLst>
              <a:ext uri="{FF2B5EF4-FFF2-40B4-BE49-F238E27FC236}">
                <a16:creationId xmlns:a16="http://schemas.microsoft.com/office/drawing/2014/main" id="{1F8E2FC9-03BE-0207-9035-B1D41585B6EC}"/>
              </a:ext>
            </a:extLst>
          </p:cNvPr>
          <p:cNvSpPr txBox="1"/>
          <p:nvPr/>
        </p:nvSpPr>
        <p:spPr>
          <a:xfrm>
            <a:off x="1402080" y="1828800"/>
            <a:ext cx="10288330" cy="2585323"/>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Each task is assigned to the group members and the contribution is recorded below and regular Group meeting were conducted to understand the challenges and to finish the tasks.</a:t>
            </a:r>
          </a:p>
          <a:p>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Task 1 – Market selection (Praveenkumar Anthonimuthu)</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Task 2 – Model selection (Samson Raj, Praveenkumar</a:t>
            </a:r>
            <a:r>
              <a:rPr lang="en-US"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Anthonimuthu)</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Task 3 – Code (Sathish Balachandran)</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Task 4 – Prediction (Sathish Balachandran, Mohith Sethupandian, Shanmugapriya Ramakrishnan)</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Task 5 – Presentation (Samson Raj, Mohith Sethupandian, Shanmugapriya Ramakrishnan, Sathish Balachandran)</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2548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51" name="Content Placeholder 2">
            <a:extLst>
              <a:ext uri="{FF2B5EF4-FFF2-40B4-BE49-F238E27FC236}">
                <a16:creationId xmlns:a16="http://schemas.microsoft.com/office/drawing/2014/main" id="{3F4E9574-590C-D72D-9F00-89BA199064D5}"/>
              </a:ext>
            </a:extLst>
          </p:cNvPr>
          <p:cNvSpPr>
            <a:spLocks noGrp="1"/>
          </p:cNvSpPr>
          <p:nvPr>
            <p:ph idx="1"/>
          </p:nvPr>
        </p:nvSpPr>
        <p:spPr>
          <a:xfrm>
            <a:off x="5289229" y="864108"/>
            <a:ext cx="5910677" cy="5120640"/>
          </a:xfrm>
        </p:spPr>
        <p:txBody>
          <a:bodyPr>
            <a:normAutofit/>
          </a:bodyPr>
          <a:lstStyle/>
          <a:p>
            <a:endParaRPr lang="en-US" dirty="0"/>
          </a:p>
          <a:p>
            <a:pPr marL="305435" indent="-305435"/>
            <a:endParaRPr lang="en-US" dirty="0"/>
          </a:p>
        </p:txBody>
      </p: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8AC1C63-C53F-C22D-F3D0-25BDDF190E3D}"/>
              </a:ext>
            </a:extLst>
          </p:cNvPr>
          <p:cNvSpPr txBox="1"/>
          <p:nvPr/>
        </p:nvSpPr>
        <p:spPr>
          <a:xfrm>
            <a:off x="2352261" y="397565"/>
            <a:ext cx="8531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TextBox 2">
            <a:extLst>
              <a:ext uri="{FF2B5EF4-FFF2-40B4-BE49-F238E27FC236}">
                <a16:creationId xmlns:a16="http://schemas.microsoft.com/office/drawing/2014/main" id="{1DF456C6-5F02-2253-469E-12322CE9184A}"/>
              </a:ext>
            </a:extLst>
          </p:cNvPr>
          <p:cNvSpPr txBox="1"/>
          <p:nvPr/>
        </p:nvSpPr>
        <p:spPr>
          <a:xfrm>
            <a:off x="1689652" y="1192696"/>
            <a:ext cx="9226826" cy="424731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v"/>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https://colah.github.io/posts/2015-08-Understanding-LSTMs/</a:t>
            </a:r>
          </a:p>
          <a:p>
            <a:pPr marL="285750" indent="-285750">
              <a:buFont typeface="Wingdings"/>
              <a:buChar char="v"/>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a:buChar char="v"/>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https://medium.com/@redeaddiscolll/a-comprehensive-guide-to-forecasting-ibm-stock-prices-using-lstm-networks-in-pytorch-639223142a9</a:t>
            </a:r>
          </a:p>
          <a:p>
            <a:pPr marL="342900" indent="-342900">
              <a:buFont typeface="Wingdings"/>
              <a:buChar char="v"/>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a:buChar char="v"/>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https://developer.nvidia.com/discover/lstm</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342900" indent="-342900">
              <a:buFont typeface="Wingdings"/>
              <a:buChar char="v"/>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a:buChar char="v"/>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https://uk.mathworks.com/campaigns/offers/deep-learning-for-signal-processing-white-paper.html</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hlinkClick r:id="rId4"/>
            </a:endParaRPr>
          </a:p>
          <a:p>
            <a:pPr marL="342900" indent="-342900">
              <a:buFont typeface="Wingdings"/>
              <a:buChar char="v"/>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a:buChar char="v"/>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https://uk.mathworks.com/help/deeplearning/ug/long-short-term-memory-networks.html</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endParaRPr>
          </a:p>
          <a:p>
            <a:pPr marL="342900" indent="-342900">
              <a:buFont typeface="Wingdings"/>
              <a:buChar char="v"/>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a:buChar char="v"/>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https://finance.yahoo.com/quote/IBM</a:t>
            </a:r>
          </a:p>
          <a:p>
            <a:pPr marL="342900" indent="-342900">
              <a:buFont typeface="Wingdings"/>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a:buChar char="v"/>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1F516413-2D91-3350-935A-4BBF97581638}"/>
              </a:ext>
            </a:extLst>
          </p:cNvPr>
          <p:cNvSpPr>
            <a:spLocks noGrp="1"/>
          </p:cNvSpPr>
          <p:nvPr>
            <p:ph type="sldNum" sz="quarter" idx="12"/>
          </p:nvPr>
        </p:nvSpPr>
        <p:spPr/>
        <p:txBody>
          <a:bodyPr/>
          <a:lstStyle/>
          <a:p>
            <a:fld id="{4FAB73BC-B049-4115-A692-8D63A059BFB8}" type="slidenum">
              <a:rPr lang="en-US" dirty="0"/>
              <a:pPr/>
              <a:t>15</a:t>
            </a:fld>
            <a:endParaRPr lang="en-US" dirty="0"/>
          </a:p>
        </p:txBody>
      </p:sp>
      <p:sp>
        <p:nvSpPr>
          <p:cNvPr id="4" name="Footer Placeholder 3">
            <a:extLst>
              <a:ext uri="{FF2B5EF4-FFF2-40B4-BE49-F238E27FC236}">
                <a16:creationId xmlns:a16="http://schemas.microsoft.com/office/drawing/2014/main" id="{3DF955FC-0219-1845-A1C8-86E11F0C4AAE}"/>
              </a:ext>
            </a:extLst>
          </p:cNvPr>
          <p:cNvSpPr>
            <a:spLocks noGrp="1"/>
          </p:cNvSpPr>
          <p:nvPr>
            <p:ph type="ftr" sz="quarter" idx="11"/>
          </p:nvPr>
        </p:nvSpPr>
        <p:spPr/>
        <p:txBody>
          <a:bodyPr/>
          <a:lstStyle/>
          <a:p>
            <a:r>
              <a:rPr lang="en-US" dirty="0"/>
              <a:t>1</a:t>
            </a:r>
          </a:p>
        </p:txBody>
      </p:sp>
      <p:pic>
        <p:nvPicPr>
          <p:cNvPr id="7" name="Graphic 6">
            <a:extLst>
              <a:ext uri="{FF2B5EF4-FFF2-40B4-BE49-F238E27FC236}">
                <a16:creationId xmlns:a16="http://schemas.microsoft.com/office/drawing/2014/main" id="{EF7EF7BE-0569-F8EE-C97E-EA61E88C58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56759" y="6225305"/>
            <a:ext cx="2533651" cy="316482"/>
          </a:xfrm>
          <a:prstGeom prst="rect">
            <a:avLst/>
          </a:prstGeom>
        </p:spPr>
      </p:pic>
    </p:spTree>
    <p:extLst>
      <p:ext uri="{BB962C8B-B14F-4D97-AF65-F5344CB8AC3E}">
        <p14:creationId xmlns:p14="http://schemas.microsoft.com/office/powerpoint/2010/main" val="403552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9">
            <a:extLst>
              <a:ext uri="{FF2B5EF4-FFF2-40B4-BE49-F238E27FC236}">
                <a16:creationId xmlns:a16="http://schemas.microsoft.com/office/drawing/2014/main" id="{9E9B922B-0AEB-B9B5-D6EF-14D15EA8957E}"/>
              </a:ext>
            </a:extLst>
          </p:cNvPr>
          <p:cNvSpPr>
            <a:spLocks/>
          </p:cNvSpPr>
          <p:nvPr/>
        </p:nvSpPr>
        <p:spPr>
          <a:xfrm>
            <a:off x="8454084" y="5714515"/>
            <a:ext cx="3104203" cy="357626"/>
          </a:xfrm>
          <a:prstGeom prst="rect">
            <a:avLst/>
          </a:prstGeom>
        </p:spPr>
        <p:txBody>
          <a:bodyPr lIns="91440" tIns="45720" rIns="91440" bIns="45720" anchor="t"/>
          <a:lstStyle/>
          <a:p>
            <a:pPr defTabSz="822960">
              <a:spcAft>
                <a:spcPts val="600"/>
              </a:spcAft>
            </a:pPr>
            <a:r>
              <a:rPr lang="en-US" sz="1600" dirty="0"/>
              <a:t>                                                      </a:t>
            </a:r>
            <a:fld id="{4FAB73BC-B049-4115-A692-8D63A059BFB8}" type="slidenum">
              <a:rPr lang="en-US" sz="1600" kern="1200" dirty="0">
                <a:solidFill>
                  <a:schemeClr val="tx1"/>
                </a:solidFill>
                <a:latin typeface="+mn-lt"/>
                <a:ea typeface="+mn-ea"/>
                <a:cs typeface="+mn-cs"/>
              </a:rPr>
              <a:pPr defTabSz="822960">
                <a:spcAft>
                  <a:spcPts val="600"/>
                </a:spcAft>
              </a:pPr>
              <a:t>2</a:t>
            </a:fld>
            <a:endParaRPr lang="en-US" sz="1600" dirty="0"/>
          </a:p>
        </p:txBody>
      </p:sp>
      <p:graphicFrame>
        <p:nvGraphicFramePr>
          <p:cNvPr id="5" name="Content Placeholder 4">
            <a:extLst>
              <a:ext uri="{FF2B5EF4-FFF2-40B4-BE49-F238E27FC236}">
                <a16:creationId xmlns:a16="http://schemas.microsoft.com/office/drawing/2014/main" id="{513A7E5E-362C-8FA1-FDA0-A5B9A8B82F84}"/>
              </a:ext>
            </a:extLst>
          </p:cNvPr>
          <p:cNvGraphicFramePr>
            <a:graphicFrameLocks/>
          </p:cNvGraphicFramePr>
          <p:nvPr>
            <p:extLst>
              <p:ext uri="{D42A27DB-BD31-4B8C-83A1-F6EECF244321}">
                <p14:modId xmlns:p14="http://schemas.microsoft.com/office/powerpoint/2010/main" val="745989191"/>
              </p:ext>
            </p:extLst>
          </p:nvPr>
        </p:nvGraphicFramePr>
        <p:xfrm>
          <a:off x="2358997" y="771434"/>
          <a:ext cx="7480265" cy="5317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2" name="Graphic 251">
            <a:extLst>
              <a:ext uri="{FF2B5EF4-FFF2-40B4-BE49-F238E27FC236}">
                <a16:creationId xmlns:a16="http://schemas.microsoft.com/office/drawing/2014/main" id="{22384CA0-1A63-7027-6A81-0B8C609212D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3477" y="5707721"/>
            <a:ext cx="1786027" cy="517765"/>
          </a:xfrm>
          <a:prstGeom prst="rect">
            <a:avLst/>
          </a:prstGeom>
        </p:spPr>
      </p:pic>
    </p:spTree>
    <p:extLst>
      <p:ext uri="{BB962C8B-B14F-4D97-AF65-F5344CB8AC3E}">
        <p14:creationId xmlns:p14="http://schemas.microsoft.com/office/powerpoint/2010/main" val="337842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9FD2EF12-299D-4E4C-C8A9-E8732A055460}"/>
              </a:ext>
            </a:extLst>
          </p:cNvPr>
          <p:cNvSpPr>
            <a:spLocks noGrp="1"/>
          </p:cNvSpPr>
          <p:nvPr>
            <p:ph type="title"/>
          </p:nvPr>
        </p:nvSpPr>
        <p:spPr>
          <a:xfrm>
            <a:off x="4839401" y="976040"/>
            <a:ext cx="2513198" cy="577394"/>
          </a:xfrm>
        </p:spPr>
        <p:txBody>
          <a:bodyPr>
            <a:normAutofit fontScale="90000"/>
          </a:bodyPr>
          <a:lstStyle/>
          <a:p>
            <a:pPr algn="r"/>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Introduction </a:t>
            </a:r>
            <a:b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endPar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20" name="Straight Connector 1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8CEF6BC3-1033-B600-34C1-F9EBD53CEB5F}"/>
              </a:ext>
            </a:extLst>
          </p:cNvPr>
          <p:cNvSpPr>
            <a:spLocks noGrp="1"/>
          </p:cNvSpPr>
          <p:nvPr>
            <p:ph type="sldNum" sz="quarter" idx="12"/>
          </p:nvPr>
        </p:nvSpPr>
        <p:spPr>
          <a:xfrm>
            <a:off x="10634135" y="6356350"/>
            <a:ext cx="1530927" cy="365125"/>
          </a:xfrm>
        </p:spPr>
        <p:txBody>
          <a:bodyPr>
            <a:normAutofit/>
          </a:bodyPr>
          <a:lstStyle/>
          <a:p>
            <a:pPr>
              <a:spcAft>
                <a:spcPts val="600"/>
              </a:spcAft>
            </a:pPr>
            <a:fld id="{4FAB73BC-B049-4115-A692-8D63A059BFB8}" type="slidenum">
              <a:rPr lang="en-US" dirty="0"/>
              <a:pPr>
                <a:spcAft>
                  <a:spcPts val="600"/>
                </a:spcAft>
              </a:pPr>
              <a:t>3</a:t>
            </a:fld>
            <a:endParaRPr lang="en-US" dirty="0"/>
          </a:p>
        </p:txBody>
      </p:sp>
      <p:pic>
        <p:nvPicPr>
          <p:cNvPr id="12" name="Graphic 11">
            <a:extLst>
              <a:ext uri="{FF2B5EF4-FFF2-40B4-BE49-F238E27FC236}">
                <a16:creationId xmlns:a16="http://schemas.microsoft.com/office/drawing/2014/main" id="{1F8C608A-890B-7A2A-CD15-9499EC12C8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0533" y="6196551"/>
            <a:ext cx="2389878" cy="345237"/>
          </a:xfrm>
          <a:prstGeom prst="rect">
            <a:avLst/>
          </a:prstGeom>
        </p:spPr>
      </p:pic>
      <p:sp>
        <p:nvSpPr>
          <p:cNvPr id="6" name="TextBox 5">
            <a:extLst>
              <a:ext uri="{FF2B5EF4-FFF2-40B4-BE49-F238E27FC236}">
                <a16:creationId xmlns:a16="http://schemas.microsoft.com/office/drawing/2014/main" id="{F54390A9-A466-0196-06FC-5A29394EA489}"/>
              </a:ext>
            </a:extLst>
          </p:cNvPr>
          <p:cNvSpPr txBox="1"/>
          <p:nvPr/>
        </p:nvSpPr>
        <p:spPr>
          <a:xfrm>
            <a:off x="5080002" y="1061817"/>
            <a:ext cx="6461758" cy="5355312"/>
          </a:xfrm>
          <a:prstGeom prst="rect">
            <a:avLst/>
          </a:prstGeom>
          <a:noFill/>
        </p:spPr>
        <p:txBody>
          <a:bodyPr wrap="square">
            <a:sp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purpose of the data science group project is to explore the world of financial markets and forecasting. By using deep learning, we aim to predict IBM stock prices in the future. As one of the world’s leading technology corporations, IBM’s stock price movement can provide valuable insights and potentially lucrative investment strategies.</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To solve this problem, we use Long Short-Term Memory (LSTM) networks, a special type of Recurrent Neural Network (RNN) that works well with time-series data such as stock prices. LSTM networks can learn patterns over time and predict the future based on this information.</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From data preprocessing, model building, and training to prediction and visualization, this project covers it all. </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Github code – </a:t>
            </a:r>
            <a:r>
              <a:rPr lang="en-US" dirty="0">
                <a:latin typeface="Calibri" panose="020F0502020204030204" pitchFamily="34" charset="0"/>
                <a:ea typeface="Calibri" panose="020F0502020204030204" pitchFamily="34" charset="0"/>
                <a:cs typeface="Calibri" panose="020F0502020204030204" pitchFamily="34" charset="0"/>
                <a:hlinkClick r:id="rId4"/>
              </a:rPr>
              <a:t>https://github.com/bksat90/StockPrediction/blob/main/StockPrediction.ipynb</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9D136D9-AD44-5449-24EC-985ADA8EE517}"/>
              </a:ext>
            </a:extLst>
          </p:cNvPr>
          <p:cNvPicPr>
            <a:picLocks noChangeAspect="1"/>
          </p:cNvPicPr>
          <p:nvPr/>
        </p:nvPicPr>
        <p:blipFill>
          <a:blip r:embed="rId5"/>
          <a:stretch>
            <a:fillRect/>
          </a:stretch>
        </p:blipFill>
        <p:spPr>
          <a:xfrm>
            <a:off x="1729448" y="1723730"/>
            <a:ext cx="2827777" cy="1143455"/>
          </a:xfrm>
          <a:prstGeom prst="rect">
            <a:avLst/>
          </a:prstGeom>
        </p:spPr>
      </p:pic>
    </p:spTree>
    <p:extLst>
      <p:ext uri="{BB962C8B-B14F-4D97-AF65-F5344CB8AC3E}">
        <p14:creationId xmlns:p14="http://schemas.microsoft.com/office/powerpoint/2010/main" val="297373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D1C0FE45-6201-60E3-A118-B4F6F29A75AC}"/>
              </a:ext>
            </a:extLst>
          </p:cNvPr>
          <p:cNvSpPr>
            <a:spLocks noGrp="1"/>
          </p:cNvSpPr>
          <p:nvPr>
            <p:ph type="title"/>
          </p:nvPr>
        </p:nvSpPr>
        <p:spPr>
          <a:xfrm>
            <a:off x="1539116" y="1626108"/>
            <a:ext cx="3040730" cy="4358639"/>
          </a:xfrm>
        </p:spPr>
        <p:txBody>
          <a:bodyPr>
            <a:normAutofit/>
          </a:bodyPr>
          <a:lstStyle/>
          <a:p>
            <a:pPr>
              <a:lnSpc>
                <a:spcPct val="100000"/>
              </a:lnSpc>
              <a:spcBef>
                <a:spcPts val="0"/>
              </a:spcBef>
            </a:pPr>
            <a:r>
              <a:rPr lang="en-US" sz="2400" b="1" dirty="0">
                <a:solidFill>
                  <a:srgbClr val="000000"/>
                </a:solidFill>
              </a:rPr>
              <a:t>IBM Stock For the corresponding Year(2011-2022)</a:t>
            </a:r>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50" name="Straight Connector 4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8AC1C63-C53F-C22D-F3D0-25BDDF190E3D}"/>
              </a:ext>
            </a:extLst>
          </p:cNvPr>
          <p:cNvSpPr txBox="1"/>
          <p:nvPr/>
        </p:nvSpPr>
        <p:spPr>
          <a:xfrm>
            <a:off x="1697194" y="344044"/>
            <a:ext cx="843899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Stock Growth Estimate</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CDCACB85-AF8E-31CA-377C-6849CED997FE}"/>
              </a:ext>
            </a:extLst>
          </p:cNvPr>
          <p:cNvSpPr>
            <a:spLocks noGrp="1"/>
          </p:cNvSpPr>
          <p:nvPr>
            <p:ph type="sldNum" sz="quarter" idx="12"/>
          </p:nvPr>
        </p:nvSpPr>
        <p:spPr>
          <a:xfrm>
            <a:off x="10634136" y="6356350"/>
            <a:ext cx="1514400" cy="365125"/>
          </a:xfrm>
        </p:spPr>
        <p:txBody>
          <a:bodyPr/>
          <a:lstStyle/>
          <a:p>
            <a:fld id="{4FAB73BC-B049-4115-A692-8D63A059BFB8}" type="slidenum">
              <a:rPr lang="en-US" dirty="0"/>
              <a:pPr/>
              <a:t>4</a:t>
            </a:fld>
            <a:endParaRPr lang="en-US" dirty="0"/>
          </a:p>
        </p:txBody>
      </p:sp>
      <p:sp>
        <p:nvSpPr>
          <p:cNvPr id="4" name="Footer Placeholder 3">
            <a:extLst>
              <a:ext uri="{FF2B5EF4-FFF2-40B4-BE49-F238E27FC236}">
                <a16:creationId xmlns:a16="http://schemas.microsoft.com/office/drawing/2014/main" id="{02ECA6BC-4651-8509-4FCB-BEE98B343230}"/>
              </a:ext>
            </a:extLst>
          </p:cNvPr>
          <p:cNvSpPr>
            <a:spLocks noGrp="1"/>
          </p:cNvSpPr>
          <p:nvPr>
            <p:ph type="ftr" sz="quarter" idx="11"/>
          </p:nvPr>
        </p:nvSpPr>
        <p:spPr>
          <a:xfrm>
            <a:off x="3869269" y="6356350"/>
            <a:ext cx="5847700" cy="365125"/>
          </a:xfrm>
        </p:spPr>
        <p:txBody>
          <a:bodyPr/>
          <a:lstStyle/>
          <a:p>
            <a:r>
              <a:rPr lang="en-US" dirty="0"/>
              <a:t>1</a:t>
            </a:r>
          </a:p>
        </p:txBody>
      </p:sp>
      <p:pic>
        <p:nvPicPr>
          <p:cNvPr id="9" name="Picture 8">
            <a:extLst>
              <a:ext uri="{FF2B5EF4-FFF2-40B4-BE49-F238E27FC236}">
                <a16:creationId xmlns:a16="http://schemas.microsoft.com/office/drawing/2014/main" id="{019679E2-A870-D0C8-6E17-1371C3750DFB}"/>
              </a:ext>
            </a:extLst>
          </p:cNvPr>
          <p:cNvPicPr>
            <a:picLocks noChangeAspect="1"/>
          </p:cNvPicPr>
          <p:nvPr/>
        </p:nvPicPr>
        <p:blipFill>
          <a:blip r:embed="rId2"/>
          <a:stretch>
            <a:fillRect/>
          </a:stretch>
        </p:blipFill>
        <p:spPr>
          <a:xfrm>
            <a:off x="1771016" y="2369609"/>
            <a:ext cx="1790213" cy="723900"/>
          </a:xfrm>
          <a:prstGeom prst="rect">
            <a:avLst/>
          </a:prstGeom>
        </p:spPr>
      </p:pic>
      <p:graphicFrame>
        <p:nvGraphicFramePr>
          <p:cNvPr id="19" name="Chart 18">
            <a:extLst>
              <a:ext uri="{FF2B5EF4-FFF2-40B4-BE49-F238E27FC236}">
                <a16:creationId xmlns:a16="http://schemas.microsoft.com/office/drawing/2014/main" id="{8B9909FC-3B58-A57E-2389-7E1C72D75396}"/>
              </a:ext>
            </a:extLst>
          </p:cNvPr>
          <p:cNvGraphicFramePr/>
          <p:nvPr>
            <p:extLst>
              <p:ext uri="{D42A27DB-BD31-4B8C-83A1-F6EECF244321}">
                <p14:modId xmlns:p14="http://schemas.microsoft.com/office/powerpoint/2010/main" val="2922603453"/>
              </p:ext>
            </p:extLst>
          </p:nvPr>
        </p:nvGraphicFramePr>
        <p:xfrm>
          <a:off x="4382542" y="931788"/>
          <a:ext cx="8040255" cy="5535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520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50" name="Straight Connector 4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8AC1C63-C53F-C22D-F3D0-25BDDF190E3D}"/>
              </a:ext>
            </a:extLst>
          </p:cNvPr>
          <p:cNvSpPr txBox="1"/>
          <p:nvPr/>
        </p:nvSpPr>
        <p:spPr>
          <a:xfrm>
            <a:off x="4506181" y="501651"/>
            <a:ext cx="24838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t>Data</a:t>
            </a:r>
            <a:endParaRPr lang="en-US" sz="4000" dirty="0"/>
          </a:p>
        </p:txBody>
      </p:sp>
      <p:sp>
        <p:nvSpPr>
          <p:cNvPr id="3" name="Slide Number Placeholder 2">
            <a:extLst>
              <a:ext uri="{FF2B5EF4-FFF2-40B4-BE49-F238E27FC236}">
                <a16:creationId xmlns:a16="http://schemas.microsoft.com/office/drawing/2014/main" id="{CDCACB85-AF8E-31CA-377C-6849CED997FE}"/>
              </a:ext>
            </a:extLst>
          </p:cNvPr>
          <p:cNvSpPr>
            <a:spLocks noGrp="1"/>
          </p:cNvSpPr>
          <p:nvPr>
            <p:ph type="sldNum" sz="quarter" idx="12"/>
          </p:nvPr>
        </p:nvSpPr>
        <p:spPr>
          <a:xfrm>
            <a:off x="10634136" y="6356350"/>
            <a:ext cx="1514400" cy="365125"/>
          </a:xfrm>
        </p:spPr>
        <p:txBody>
          <a:bodyPr/>
          <a:lstStyle/>
          <a:p>
            <a:fld id="{4FAB73BC-B049-4115-A692-8D63A059BFB8}" type="slidenum">
              <a:rPr lang="en-US" dirty="0"/>
              <a:pPr/>
              <a:t>5</a:t>
            </a:fld>
            <a:endParaRPr lang="en-US" dirty="0"/>
          </a:p>
        </p:txBody>
      </p:sp>
      <p:sp>
        <p:nvSpPr>
          <p:cNvPr id="4" name="Footer Placeholder 3">
            <a:extLst>
              <a:ext uri="{FF2B5EF4-FFF2-40B4-BE49-F238E27FC236}">
                <a16:creationId xmlns:a16="http://schemas.microsoft.com/office/drawing/2014/main" id="{02ECA6BC-4651-8509-4FCB-BEE98B343230}"/>
              </a:ext>
            </a:extLst>
          </p:cNvPr>
          <p:cNvSpPr>
            <a:spLocks noGrp="1"/>
          </p:cNvSpPr>
          <p:nvPr>
            <p:ph type="ftr" sz="quarter" idx="11"/>
          </p:nvPr>
        </p:nvSpPr>
        <p:spPr>
          <a:xfrm>
            <a:off x="3869269" y="6356350"/>
            <a:ext cx="5847700" cy="365125"/>
          </a:xfrm>
        </p:spPr>
        <p:txBody>
          <a:bodyPr/>
          <a:lstStyle/>
          <a:p>
            <a:r>
              <a:rPr lang="en-US" dirty="0"/>
              <a:t>1</a:t>
            </a:r>
          </a:p>
        </p:txBody>
      </p:sp>
      <p:sp>
        <p:nvSpPr>
          <p:cNvPr id="10" name="TextBox 9">
            <a:extLst>
              <a:ext uri="{FF2B5EF4-FFF2-40B4-BE49-F238E27FC236}">
                <a16:creationId xmlns:a16="http://schemas.microsoft.com/office/drawing/2014/main" id="{F16DCF8B-0DE9-3379-467C-ABC9404D6B1A}"/>
              </a:ext>
            </a:extLst>
          </p:cNvPr>
          <p:cNvSpPr txBox="1"/>
          <p:nvPr/>
        </p:nvSpPr>
        <p:spPr>
          <a:xfrm>
            <a:off x="1371511" y="1066108"/>
            <a:ext cx="3495040" cy="5346848"/>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IBM Stock details were captured from https://finance.yahoo.com/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“yfinance” library is used to procure the data for this project.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Data for two years from 1st Oct 2021 to 30th Sep 2022 is used. This period was arbitrarily chosen.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This data has open price, high price, low price, close price, adjusted close price and volume of the stocks.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Here the close price of the stocks is used.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B64CC5CC-E08E-3BE5-B923-8B8EA1445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709" y="2065483"/>
            <a:ext cx="6563700" cy="31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82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D1C0FE45-6201-60E3-A118-B4F6F29A75AC}"/>
              </a:ext>
            </a:extLst>
          </p:cNvPr>
          <p:cNvSpPr>
            <a:spLocks noGrp="1"/>
          </p:cNvSpPr>
          <p:nvPr>
            <p:ph type="title"/>
          </p:nvPr>
        </p:nvSpPr>
        <p:spPr>
          <a:xfrm>
            <a:off x="1539116" y="864108"/>
            <a:ext cx="3073914" cy="5120639"/>
          </a:xfrm>
        </p:spPr>
        <p:txBody>
          <a:bodyPr>
            <a:normAutofit/>
          </a:bodyPr>
          <a:lstStyle/>
          <a:p>
            <a:r>
              <a:rPr lang="en-US" dirty="0">
                <a:solidFill>
                  <a:schemeClr val="tx1">
                    <a:lumMod val="85000"/>
                    <a:lumOff val="15000"/>
                  </a:schemeClr>
                </a:solidFill>
              </a:rPr>
              <a:t>Long Short Term Memory  </a:t>
            </a:r>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50" name="Straight Connector 4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3F4E9574-590C-D72D-9F00-89BA199064D5}"/>
              </a:ext>
            </a:extLst>
          </p:cNvPr>
          <p:cNvSpPr>
            <a:spLocks noGrp="1"/>
          </p:cNvSpPr>
          <p:nvPr>
            <p:ph idx="1"/>
          </p:nvPr>
        </p:nvSpPr>
        <p:spPr>
          <a:xfrm>
            <a:off x="5289229" y="864108"/>
            <a:ext cx="5910677" cy="5120640"/>
          </a:xfrm>
        </p:spPr>
        <p:txBody>
          <a:bodyPr>
            <a:normAutofit/>
          </a:bodyPr>
          <a:lstStyle/>
          <a:p>
            <a:pPr>
              <a:buClrTx/>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Long short- term Memory network is a special kind of RNN network introduced by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Hochreiter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&amp;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Schmidhuber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which has the capability to solve long-term dependency real time problems.</a:t>
            </a:r>
          </a:p>
          <a:p>
            <a:pPr>
              <a:buClrTx/>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feedback loop</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allow RNN network to be a better pattern recognition compared to another neural network.</a:t>
            </a:r>
          </a:p>
          <a:p>
            <a:pPr>
              <a:buClrTx/>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LSTM model is explicitly used in sequence learning problem including language modeling , speech recognition , sequence prediction. </a:t>
            </a:r>
          </a:p>
          <a:p>
            <a:pPr marL="305435" indent="-305435">
              <a:buClrTx/>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07A91343-E1D3-1AEA-C306-F098C80B2338}"/>
              </a:ext>
            </a:extLst>
          </p:cNvPr>
          <p:cNvSpPr>
            <a:spLocks noGrp="1"/>
          </p:cNvSpPr>
          <p:nvPr>
            <p:ph type="sldNum" sz="quarter" idx="12"/>
          </p:nvPr>
        </p:nvSpPr>
        <p:spPr/>
        <p:txBody>
          <a:bodyPr/>
          <a:lstStyle/>
          <a:p>
            <a:fld id="{4FAB73BC-B049-4115-A692-8D63A059BFB8}" type="slidenum">
              <a:rPr lang="en-US" dirty="0"/>
              <a:pPr/>
              <a:t>6</a:t>
            </a:fld>
            <a:endParaRPr lang="en-US" dirty="0"/>
          </a:p>
        </p:txBody>
      </p:sp>
      <p:sp>
        <p:nvSpPr>
          <p:cNvPr id="4" name="Footer Placeholder 3">
            <a:extLst>
              <a:ext uri="{FF2B5EF4-FFF2-40B4-BE49-F238E27FC236}">
                <a16:creationId xmlns:a16="http://schemas.microsoft.com/office/drawing/2014/main" id="{96A24D70-4AC7-AC81-A1FF-B20A20442F05}"/>
              </a:ext>
            </a:extLst>
          </p:cNvPr>
          <p:cNvSpPr>
            <a:spLocks noGrp="1"/>
          </p:cNvSpPr>
          <p:nvPr>
            <p:ph type="ftr" sz="quarter" idx="11"/>
          </p:nvPr>
        </p:nvSpPr>
        <p:spPr/>
        <p:txBody>
          <a:bodyPr/>
          <a:lstStyle/>
          <a:p>
            <a:r>
              <a:rPr lang="en-US" dirty="0"/>
              <a:t>1</a:t>
            </a:r>
          </a:p>
        </p:txBody>
      </p:sp>
      <p:pic>
        <p:nvPicPr>
          <p:cNvPr id="6" name="Graphic 5">
            <a:extLst>
              <a:ext uri="{FF2B5EF4-FFF2-40B4-BE49-F238E27FC236}">
                <a16:creationId xmlns:a16="http://schemas.microsoft.com/office/drawing/2014/main" id="{20B8211A-965D-338C-E74F-A8D3EB355B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56759" y="6225305"/>
            <a:ext cx="2533651" cy="316482"/>
          </a:xfrm>
          <a:prstGeom prst="rect">
            <a:avLst/>
          </a:prstGeom>
        </p:spPr>
      </p:pic>
      <p:sp>
        <p:nvSpPr>
          <p:cNvPr id="5" name="TextBox 4">
            <a:extLst>
              <a:ext uri="{FF2B5EF4-FFF2-40B4-BE49-F238E27FC236}">
                <a16:creationId xmlns:a16="http://schemas.microsoft.com/office/drawing/2014/main" id="{2B4F4C6C-9CE6-19D7-4381-7229E5EA68B4}"/>
              </a:ext>
            </a:extLst>
          </p:cNvPr>
          <p:cNvSpPr txBox="1"/>
          <p:nvPr/>
        </p:nvSpPr>
        <p:spPr>
          <a:xfrm flipH="1">
            <a:off x="5139928" y="163010"/>
            <a:ext cx="1271031" cy="584775"/>
          </a:xfrm>
          <a:prstGeom prst="rect">
            <a:avLst/>
          </a:prstGeom>
          <a:noFill/>
        </p:spPr>
        <p:txBody>
          <a:bodyPr wrap="square" rtlCol="0">
            <a:spAutoFit/>
          </a:bodyPr>
          <a:lstStyle/>
          <a:p>
            <a:pPr algn="ctr"/>
            <a:r>
              <a:rPr lang="en-GB" sz="3200" b="1" dirty="0">
                <a:latin typeface="Calibri" panose="020F0502020204030204" pitchFamily="34" charset="0"/>
                <a:ea typeface="Calibri" panose="020F0502020204030204" pitchFamily="34" charset="0"/>
                <a:cs typeface="Calibri" panose="020F0502020204030204" pitchFamily="34" charset="0"/>
              </a:rPr>
              <a:t>LSTM</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947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1">
            <a:extLst>
              <a:ext uri="{FF2B5EF4-FFF2-40B4-BE49-F238E27FC236}">
                <a16:creationId xmlns:a16="http://schemas.microsoft.com/office/drawing/2014/main" id="{D1C0FE45-6201-60E3-A118-B4F6F29A75AC}"/>
              </a:ext>
            </a:extLst>
          </p:cNvPr>
          <p:cNvSpPr>
            <a:spLocks noGrp="1"/>
          </p:cNvSpPr>
          <p:nvPr>
            <p:ph type="title"/>
          </p:nvPr>
        </p:nvSpPr>
        <p:spPr>
          <a:xfrm>
            <a:off x="1539116" y="1626108"/>
            <a:ext cx="3073914" cy="4358639"/>
          </a:xfrm>
        </p:spPr>
        <p:txBody>
          <a:bodyPr>
            <a:normAutofit/>
          </a:bodyPr>
          <a:lstStyle/>
          <a:p>
            <a:pPr algn="ctr">
              <a:lnSpc>
                <a:spcPct val="100000"/>
              </a:lnSpc>
              <a:spcBef>
                <a:spcPts val="0"/>
              </a:spcBef>
            </a:pPr>
            <a:r>
              <a:rPr lang="en-US" sz="2400" b="1" dirty="0">
                <a:solidFill>
                  <a:srgbClr val="000000"/>
                </a:solidFill>
              </a:rPr>
              <a:t>Component</a:t>
            </a:r>
            <a:endParaRPr lang="en-US" sz="2400" dirty="0">
              <a:solidFill>
                <a:srgbClr val="000000"/>
              </a:solidFill>
            </a:endParaRPr>
          </a:p>
          <a:p>
            <a:pPr>
              <a:lnSpc>
                <a:spcPct val="100000"/>
              </a:lnSpc>
              <a:spcBef>
                <a:spcPts val="0"/>
              </a:spcBef>
            </a:pPr>
            <a:endParaRPr lang="en-US" sz="1800" dirty="0">
              <a:solidFill>
                <a:srgbClr val="000000"/>
              </a:solidFill>
            </a:endParaRPr>
          </a:p>
          <a:p>
            <a:pPr>
              <a:lnSpc>
                <a:spcPct val="100000"/>
              </a:lnSpc>
              <a:spcBef>
                <a:spcPts val="0"/>
              </a:spcBef>
            </a:pPr>
            <a:r>
              <a:rPr lang="en-US" sz="1800" b="1" dirty="0">
                <a:solidFill>
                  <a:srgbClr val="000000"/>
                </a:solidFill>
              </a:rPr>
              <a:t>Input gate (i) </a:t>
            </a:r>
            <a:r>
              <a:rPr lang="en-US" sz="1800" dirty="0">
                <a:solidFill>
                  <a:srgbClr val="000000"/>
                </a:solidFill>
              </a:rPr>
              <a:t>- Control level of cell state update.</a:t>
            </a:r>
          </a:p>
          <a:p>
            <a:pPr>
              <a:lnSpc>
                <a:spcPct val="100000"/>
              </a:lnSpc>
              <a:spcBef>
                <a:spcPts val="0"/>
              </a:spcBef>
            </a:pPr>
            <a:r>
              <a:rPr lang="en-US" sz="1800" i="1" dirty="0">
                <a:solidFill>
                  <a:srgbClr val="000000"/>
                </a:solidFill>
              </a:rPr>
              <a:t>      </a:t>
            </a:r>
            <a:endParaRPr lang="en-US" sz="1800" dirty="0">
              <a:solidFill>
                <a:srgbClr val="000000"/>
              </a:solidFill>
            </a:endParaRPr>
          </a:p>
          <a:p>
            <a:pPr>
              <a:lnSpc>
                <a:spcPct val="100000"/>
              </a:lnSpc>
              <a:spcBef>
                <a:spcPts val="0"/>
              </a:spcBef>
            </a:pPr>
            <a:r>
              <a:rPr lang="en-US" sz="1800" b="1" dirty="0">
                <a:solidFill>
                  <a:srgbClr val="000000"/>
                </a:solidFill>
              </a:rPr>
              <a:t>Forget gate (f)</a:t>
            </a:r>
            <a:r>
              <a:rPr lang="en-US" sz="1800" dirty="0">
                <a:solidFill>
                  <a:srgbClr val="000000"/>
                </a:solidFill>
              </a:rPr>
              <a:t> - Control level of cell state forget</a:t>
            </a:r>
          </a:p>
          <a:p>
            <a:pPr>
              <a:lnSpc>
                <a:spcPct val="100000"/>
              </a:lnSpc>
              <a:spcBef>
                <a:spcPts val="0"/>
              </a:spcBef>
            </a:pPr>
            <a:endParaRPr lang="en-US" sz="1800" dirty="0">
              <a:solidFill>
                <a:srgbClr val="000000"/>
              </a:solidFill>
            </a:endParaRPr>
          </a:p>
          <a:p>
            <a:pPr>
              <a:lnSpc>
                <a:spcPct val="100000"/>
              </a:lnSpc>
              <a:spcBef>
                <a:spcPts val="0"/>
              </a:spcBef>
            </a:pPr>
            <a:r>
              <a:rPr lang="en-US" sz="1800" b="1" dirty="0">
                <a:solidFill>
                  <a:srgbClr val="000000"/>
                </a:solidFill>
              </a:rPr>
              <a:t>Update gate (g)</a:t>
            </a:r>
            <a:r>
              <a:rPr lang="en-US" sz="1800" dirty="0">
                <a:solidFill>
                  <a:srgbClr val="000000"/>
                </a:solidFill>
              </a:rPr>
              <a:t> - Add information to cell state.</a:t>
            </a:r>
          </a:p>
          <a:p>
            <a:pPr>
              <a:lnSpc>
                <a:spcPct val="100000"/>
              </a:lnSpc>
              <a:spcBef>
                <a:spcPts val="0"/>
              </a:spcBef>
            </a:pPr>
            <a:endParaRPr lang="en-US" sz="1800" dirty="0">
              <a:solidFill>
                <a:srgbClr val="000000"/>
              </a:solidFill>
            </a:endParaRPr>
          </a:p>
          <a:p>
            <a:pPr>
              <a:lnSpc>
                <a:spcPct val="100000"/>
              </a:lnSpc>
              <a:spcBef>
                <a:spcPts val="0"/>
              </a:spcBef>
            </a:pPr>
            <a:r>
              <a:rPr lang="en-US" sz="1800" b="1" dirty="0">
                <a:solidFill>
                  <a:srgbClr val="000000"/>
                </a:solidFill>
              </a:rPr>
              <a:t>Output gate (o)</a:t>
            </a:r>
            <a:r>
              <a:rPr lang="en-US" sz="1800" dirty="0">
                <a:solidFill>
                  <a:srgbClr val="000000"/>
                </a:solidFill>
              </a:rPr>
              <a:t> - Control level of cell state added to the hidden state.</a:t>
            </a:r>
            <a:endParaRPr lang="en-US" dirty="0"/>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50" name="Straight Connector 4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3F4E9574-590C-D72D-9F00-89BA199064D5}"/>
              </a:ext>
            </a:extLst>
          </p:cNvPr>
          <p:cNvSpPr>
            <a:spLocks noGrp="1"/>
          </p:cNvSpPr>
          <p:nvPr>
            <p:ph idx="1"/>
          </p:nvPr>
        </p:nvSpPr>
        <p:spPr>
          <a:xfrm>
            <a:off x="5289229" y="864108"/>
            <a:ext cx="5910677" cy="5120640"/>
          </a:xfrm>
        </p:spPr>
        <p:txBody>
          <a:bodyPr>
            <a:normAutofit/>
          </a:bodyPr>
          <a:lstStyle/>
          <a:p>
            <a:endParaRPr lang="en-US" dirty="0"/>
          </a:p>
          <a:p>
            <a:pPr marL="305435" indent="-305435"/>
            <a:endParaRPr lang="en-US" dirty="0"/>
          </a:p>
        </p:txBody>
      </p: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a computer program&#10;&#10;Description automatically generated">
            <a:extLst>
              <a:ext uri="{FF2B5EF4-FFF2-40B4-BE49-F238E27FC236}">
                <a16:creationId xmlns:a16="http://schemas.microsoft.com/office/drawing/2014/main" id="{DC589C9D-4341-1D20-6A27-472DDAEBF072}"/>
              </a:ext>
            </a:extLst>
          </p:cNvPr>
          <p:cNvPicPr>
            <a:picLocks noChangeAspect="1"/>
          </p:cNvPicPr>
          <p:nvPr/>
        </p:nvPicPr>
        <p:blipFill>
          <a:blip r:embed="rId2"/>
          <a:stretch>
            <a:fillRect/>
          </a:stretch>
        </p:blipFill>
        <p:spPr>
          <a:xfrm>
            <a:off x="4738778" y="1712983"/>
            <a:ext cx="6898256" cy="3604561"/>
          </a:xfrm>
          <a:prstGeom prst="rect">
            <a:avLst/>
          </a:prstGeom>
        </p:spPr>
      </p:pic>
      <p:sp>
        <p:nvSpPr>
          <p:cNvPr id="5" name="TextBox 4">
            <a:extLst>
              <a:ext uri="{FF2B5EF4-FFF2-40B4-BE49-F238E27FC236}">
                <a16:creationId xmlns:a16="http://schemas.microsoft.com/office/drawing/2014/main" id="{98AC1C63-C53F-C22D-F3D0-25BDDF190E3D}"/>
              </a:ext>
            </a:extLst>
          </p:cNvPr>
          <p:cNvSpPr txBox="1"/>
          <p:nvPr/>
        </p:nvSpPr>
        <p:spPr>
          <a:xfrm>
            <a:off x="2352261" y="346765"/>
            <a:ext cx="8531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LSTM - Architecture</a:t>
            </a:r>
          </a:p>
        </p:txBody>
      </p:sp>
      <p:sp>
        <p:nvSpPr>
          <p:cNvPr id="3" name="Slide Number Placeholder 2">
            <a:extLst>
              <a:ext uri="{FF2B5EF4-FFF2-40B4-BE49-F238E27FC236}">
                <a16:creationId xmlns:a16="http://schemas.microsoft.com/office/drawing/2014/main" id="{787D6BED-A982-FB5C-A7B3-E4F3A51F3A67}"/>
              </a:ext>
            </a:extLst>
          </p:cNvPr>
          <p:cNvSpPr>
            <a:spLocks noGrp="1"/>
          </p:cNvSpPr>
          <p:nvPr>
            <p:ph type="sldNum" sz="quarter" idx="12"/>
          </p:nvPr>
        </p:nvSpPr>
        <p:spPr/>
        <p:txBody>
          <a:bodyPr/>
          <a:lstStyle/>
          <a:p>
            <a:fld id="{4FAB73BC-B049-4115-A692-8D63A059BFB8}" type="slidenum">
              <a:rPr lang="en-US" dirty="0"/>
              <a:pPr/>
              <a:t>7</a:t>
            </a:fld>
            <a:endParaRPr lang="en-US" dirty="0"/>
          </a:p>
        </p:txBody>
      </p:sp>
      <p:sp>
        <p:nvSpPr>
          <p:cNvPr id="6" name="Footer Placeholder 5">
            <a:extLst>
              <a:ext uri="{FF2B5EF4-FFF2-40B4-BE49-F238E27FC236}">
                <a16:creationId xmlns:a16="http://schemas.microsoft.com/office/drawing/2014/main" id="{07445E59-A7F9-07BC-535E-35698892D7E2}"/>
              </a:ext>
            </a:extLst>
          </p:cNvPr>
          <p:cNvSpPr>
            <a:spLocks noGrp="1"/>
          </p:cNvSpPr>
          <p:nvPr>
            <p:ph type="ftr" sz="quarter" idx="11"/>
          </p:nvPr>
        </p:nvSpPr>
        <p:spPr/>
        <p:txBody>
          <a:bodyPr/>
          <a:lstStyle/>
          <a:p>
            <a:r>
              <a:rPr lang="en-US" dirty="0"/>
              <a:t>1</a:t>
            </a:r>
          </a:p>
        </p:txBody>
      </p:sp>
      <p:pic>
        <p:nvPicPr>
          <p:cNvPr id="8" name="Graphic 7">
            <a:extLst>
              <a:ext uri="{FF2B5EF4-FFF2-40B4-BE49-F238E27FC236}">
                <a16:creationId xmlns:a16="http://schemas.microsoft.com/office/drawing/2014/main" id="{23DCB48B-18B6-B930-E654-C3342A7325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56759" y="6225305"/>
            <a:ext cx="2533651" cy="316482"/>
          </a:xfrm>
          <a:prstGeom prst="rect">
            <a:avLst/>
          </a:prstGeom>
        </p:spPr>
      </p:pic>
    </p:spTree>
    <p:extLst>
      <p:ext uri="{BB962C8B-B14F-4D97-AF65-F5344CB8AC3E}">
        <p14:creationId xmlns:p14="http://schemas.microsoft.com/office/powerpoint/2010/main" val="63112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50" name="Straight Connector 4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3F4E9574-590C-D72D-9F00-89BA199064D5}"/>
              </a:ext>
            </a:extLst>
          </p:cNvPr>
          <p:cNvSpPr>
            <a:spLocks noGrp="1"/>
          </p:cNvSpPr>
          <p:nvPr>
            <p:ph idx="1"/>
          </p:nvPr>
        </p:nvSpPr>
        <p:spPr>
          <a:xfrm>
            <a:off x="5289229" y="864108"/>
            <a:ext cx="5910677" cy="5120640"/>
          </a:xfrm>
        </p:spPr>
        <p:txBody>
          <a:bodyPr>
            <a:normAutofit/>
          </a:bodyPr>
          <a:lstStyle/>
          <a:p>
            <a:endParaRPr lang="en-US" dirty="0"/>
          </a:p>
          <a:p>
            <a:pPr marL="305435" indent="-305435"/>
            <a:endParaRPr lang="en-US" dirty="0"/>
          </a:p>
        </p:txBody>
      </p: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8AC1C63-C53F-C22D-F3D0-25BDDF190E3D}"/>
              </a:ext>
            </a:extLst>
          </p:cNvPr>
          <p:cNvSpPr txBox="1"/>
          <p:nvPr/>
        </p:nvSpPr>
        <p:spPr>
          <a:xfrm>
            <a:off x="2352261" y="397565"/>
            <a:ext cx="8531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t>LSTM - Methodology</a:t>
            </a:r>
          </a:p>
        </p:txBody>
      </p:sp>
      <p:pic>
        <p:nvPicPr>
          <p:cNvPr id="3" name="Picture 2">
            <a:extLst>
              <a:ext uri="{FF2B5EF4-FFF2-40B4-BE49-F238E27FC236}">
                <a16:creationId xmlns:a16="http://schemas.microsoft.com/office/drawing/2014/main" id="{57CB5032-5DEA-89F7-663A-F860D386480F}"/>
              </a:ext>
            </a:extLst>
          </p:cNvPr>
          <p:cNvPicPr>
            <a:picLocks noChangeAspect="1"/>
          </p:cNvPicPr>
          <p:nvPr/>
        </p:nvPicPr>
        <p:blipFill>
          <a:blip r:embed="rId2"/>
          <a:stretch>
            <a:fillRect/>
          </a:stretch>
        </p:blipFill>
        <p:spPr>
          <a:xfrm>
            <a:off x="5119995" y="1371600"/>
            <a:ext cx="1952010" cy="41148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967F19A-0B0B-7A1B-2452-9F0A6D37ECFA}"/>
              </a:ext>
            </a:extLst>
          </p:cNvPr>
          <p:cNvPicPr>
            <a:picLocks noChangeAspect="1"/>
          </p:cNvPicPr>
          <p:nvPr/>
        </p:nvPicPr>
        <p:blipFill>
          <a:blip r:embed="rId3"/>
          <a:stretch>
            <a:fillRect/>
          </a:stretch>
        </p:blipFill>
        <p:spPr>
          <a:xfrm>
            <a:off x="7072005" y="1424900"/>
            <a:ext cx="4425350" cy="3681963"/>
          </a:xfrm>
          <a:prstGeom prst="rect">
            <a:avLst/>
          </a:prstGeom>
        </p:spPr>
      </p:pic>
      <p:sp>
        <p:nvSpPr>
          <p:cNvPr id="6" name="Slide Number Placeholder 5">
            <a:extLst>
              <a:ext uri="{FF2B5EF4-FFF2-40B4-BE49-F238E27FC236}">
                <a16:creationId xmlns:a16="http://schemas.microsoft.com/office/drawing/2014/main" id="{861A5817-E95F-F8F0-FE4C-300E4A5A3376}"/>
              </a:ext>
            </a:extLst>
          </p:cNvPr>
          <p:cNvSpPr>
            <a:spLocks noGrp="1"/>
          </p:cNvSpPr>
          <p:nvPr>
            <p:ph type="sldNum" sz="quarter" idx="12"/>
          </p:nvPr>
        </p:nvSpPr>
        <p:spPr/>
        <p:txBody>
          <a:bodyPr/>
          <a:lstStyle/>
          <a:p>
            <a:fld id="{4FAB73BC-B049-4115-A692-8D63A059BFB8}" type="slidenum">
              <a:rPr lang="en-US" dirty="0"/>
              <a:pPr/>
              <a:t>8</a:t>
            </a:fld>
            <a:endParaRPr lang="en-US" dirty="0"/>
          </a:p>
        </p:txBody>
      </p:sp>
      <p:sp>
        <p:nvSpPr>
          <p:cNvPr id="7" name="Footer Placeholder 6">
            <a:extLst>
              <a:ext uri="{FF2B5EF4-FFF2-40B4-BE49-F238E27FC236}">
                <a16:creationId xmlns:a16="http://schemas.microsoft.com/office/drawing/2014/main" id="{AFF93B8E-9E26-E7A8-3513-A98688F9E18D}"/>
              </a:ext>
            </a:extLst>
          </p:cNvPr>
          <p:cNvSpPr>
            <a:spLocks noGrp="1"/>
          </p:cNvSpPr>
          <p:nvPr>
            <p:ph type="ftr" sz="quarter" idx="11"/>
          </p:nvPr>
        </p:nvSpPr>
        <p:spPr/>
        <p:txBody>
          <a:bodyPr/>
          <a:lstStyle/>
          <a:p>
            <a:r>
              <a:rPr lang="en-US" dirty="0"/>
              <a:t>1</a:t>
            </a:r>
          </a:p>
        </p:txBody>
      </p:sp>
      <p:pic>
        <p:nvPicPr>
          <p:cNvPr id="9" name="Graphic 8">
            <a:extLst>
              <a:ext uri="{FF2B5EF4-FFF2-40B4-BE49-F238E27FC236}">
                <a16:creationId xmlns:a16="http://schemas.microsoft.com/office/drawing/2014/main" id="{BCF9DF89-7016-10ED-F586-3BCB9AD0AA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56759" y="6225305"/>
            <a:ext cx="2533651" cy="316482"/>
          </a:xfrm>
          <a:prstGeom prst="rect">
            <a:avLst/>
          </a:prstGeom>
        </p:spPr>
      </p:pic>
      <p:sp>
        <p:nvSpPr>
          <p:cNvPr id="15" name="TextBox 14">
            <a:extLst>
              <a:ext uri="{FF2B5EF4-FFF2-40B4-BE49-F238E27FC236}">
                <a16:creationId xmlns:a16="http://schemas.microsoft.com/office/drawing/2014/main" id="{86EE4690-E57A-31EF-29FF-48B68A3DE6B9}"/>
              </a:ext>
            </a:extLst>
          </p:cNvPr>
          <p:cNvSpPr txBox="1"/>
          <p:nvPr/>
        </p:nvSpPr>
        <p:spPr>
          <a:xfrm>
            <a:off x="1493520" y="1940560"/>
            <a:ext cx="3329026" cy="3139321"/>
          </a:xfrm>
          <a:prstGeom prst="rect">
            <a:avLst/>
          </a:prstGeom>
          <a:noFill/>
        </p:spPr>
        <p:txBody>
          <a:bodyPr wrap="square" rtlCol="0">
            <a:spAutoFit/>
          </a:bodyPr>
          <a:lstStyle/>
          <a:p>
            <a:pPr marL="342900" indent="-342900">
              <a:buFont typeface="Arial" panose="020B0604020202020204" pitchFamily="34" charset="0"/>
              <a:buChar char="•"/>
            </a:pPr>
            <a:r>
              <a:rPr lang="en-GB" sz="2200" dirty="0"/>
              <a:t>LSTM is used in this model.</a:t>
            </a:r>
          </a:p>
          <a:p>
            <a:pPr marL="342900" indent="-342900">
              <a:buFont typeface="Arial" panose="020B0604020202020204" pitchFamily="34" charset="0"/>
              <a:buChar char="•"/>
            </a:pPr>
            <a:r>
              <a:rPr lang="en-GB" sz="2200" dirty="0"/>
              <a:t>Keras library is used to model the prediction in TensorFlow.</a:t>
            </a:r>
          </a:p>
          <a:p>
            <a:pPr marL="342900" indent="-342900">
              <a:buFont typeface="Arial" panose="020B0604020202020204" pitchFamily="34" charset="0"/>
              <a:buChar char="•"/>
            </a:pPr>
            <a:r>
              <a:rPr lang="en-GB" sz="2200" dirty="0"/>
              <a:t>This model uses three LSTM layers and one dense layer.</a:t>
            </a:r>
          </a:p>
          <a:p>
            <a:pPr marL="342900" indent="-342900">
              <a:buFont typeface="Arial" panose="020B0604020202020204" pitchFamily="34" charset="0"/>
              <a:buChar char="•"/>
            </a:pPr>
            <a:endParaRPr lang="en-IN" sz="2200" dirty="0"/>
          </a:p>
        </p:txBody>
      </p:sp>
    </p:spTree>
    <p:extLst>
      <p:ext uri="{BB962C8B-B14F-4D97-AF65-F5344CB8AC3E}">
        <p14:creationId xmlns:p14="http://schemas.microsoft.com/office/powerpoint/2010/main" val="13263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49" name="Rectangle 4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cxnSp>
        <p:nvCxnSpPr>
          <p:cNvPr id="50" name="Straight Connector 49">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3F4E9574-590C-D72D-9F00-89BA199064D5}"/>
              </a:ext>
            </a:extLst>
          </p:cNvPr>
          <p:cNvSpPr>
            <a:spLocks noGrp="1"/>
          </p:cNvSpPr>
          <p:nvPr>
            <p:ph idx="1"/>
          </p:nvPr>
        </p:nvSpPr>
        <p:spPr>
          <a:xfrm>
            <a:off x="5289229" y="864108"/>
            <a:ext cx="5910677" cy="5120640"/>
          </a:xfrm>
        </p:spPr>
        <p:txBody>
          <a:bodyPr>
            <a:normAutofit/>
          </a:bodyPr>
          <a:lstStyle/>
          <a:p>
            <a:endParaRPr lang="en-US" dirty="0"/>
          </a:p>
          <a:p>
            <a:pPr marL="305435" indent="-305435"/>
            <a:endParaRPr lang="en-US" dirty="0"/>
          </a:p>
        </p:txBody>
      </p:sp>
      <p:sp>
        <p:nvSpPr>
          <p:cNvPr id="52" name="Rectangle 51">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8AC1C63-C53F-C22D-F3D0-25BDDF190E3D}"/>
              </a:ext>
            </a:extLst>
          </p:cNvPr>
          <p:cNvSpPr txBox="1"/>
          <p:nvPr/>
        </p:nvSpPr>
        <p:spPr>
          <a:xfrm>
            <a:off x="1396519" y="543544"/>
            <a:ext cx="8531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Loss vs Value Loss </a:t>
            </a:r>
          </a:p>
        </p:txBody>
      </p:sp>
      <p:sp>
        <p:nvSpPr>
          <p:cNvPr id="4" name="Slide Number Placeholder 3">
            <a:extLst>
              <a:ext uri="{FF2B5EF4-FFF2-40B4-BE49-F238E27FC236}">
                <a16:creationId xmlns:a16="http://schemas.microsoft.com/office/drawing/2014/main" id="{35063211-C5E2-A850-988E-AFE136E79820}"/>
              </a:ext>
            </a:extLst>
          </p:cNvPr>
          <p:cNvSpPr>
            <a:spLocks noGrp="1"/>
          </p:cNvSpPr>
          <p:nvPr>
            <p:ph type="sldNum" sz="quarter" idx="12"/>
          </p:nvPr>
        </p:nvSpPr>
        <p:spPr/>
        <p:txBody>
          <a:bodyPr/>
          <a:lstStyle/>
          <a:p>
            <a:fld id="{4FAB73BC-B049-4115-A692-8D63A059BFB8}" type="slidenum">
              <a:rPr lang="en-US" dirty="0"/>
              <a:pPr/>
              <a:t>9</a:t>
            </a:fld>
            <a:endParaRPr lang="en-US" dirty="0"/>
          </a:p>
        </p:txBody>
      </p:sp>
      <p:sp>
        <p:nvSpPr>
          <p:cNvPr id="6" name="Footer Placeholder 5">
            <a:extLst>
              <a:ext uri="{FF2B5EF4-FFF2-40B4-BE49-F238E27FC236}">
                <a16:creationId xmlns:a16="http://schemas.microsoft.com/office/drawing/2014/main" id="{F481241D-68A8-3556-4239-F23AB2F8E092}"/>
              </a:ext>
            </a:extLst>
          </p:cNvPr>
          <p:cNvSpPr>
            <a:spLocks noGrp="1"/>
          </p:cNvSpPr>
          <p:nvPr>
            <p:ph type="ftr" sz="quarter" idx="11"/>
          </p:nvPr>
        </p:nvSpPr>
        <p:spPr/>
        <p:txBody>
          <a:bodyPr/>
          <a:lstStyle/>
          <a:p>
            <a:r>
              <a:rPr lang="en-US" dirty="0"/>
              <a:t>1</a:t>
            </a:r>
          </a:p>
        </p:txBody>
      </p:sp>
      <p:pic>
        <p:nvPicPr>
          <p:cNvPr id="8" name="Graphic 7">
            <a:extLst>
              <a:ext uri="{FF2B5EF4-FFF2-40B4-BE49-F238E27FC236}">
                <a16:creationId xmlns:a16="http://schemas.microsoft.com/office/drawing/2014/main" id="{CE244E28-09E8-F4E5-58F5-6A1F414EB3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56759" y="6225305"/>
            <a:ext cx="2533651" cy="316482"/>
          </a:xfrm>
          <a:prstGeom prst="rect">
            <a:avLst/>
          </a:prstGeom>
        </p:spPr>
      </p:pic>
      <p:pic>
        <p:nvPicPr>
          <p:cNvPr id="2052" name="Picture 4">
            <a:extLst>
              <a:ext uri="{FF2B5EF4-FFF2-40B4-BE49-F238E27FC236}">
                <a16:creationId xmlns:a16="http://schemas.microsoft.com/office/drawing/2014/main" id="{FE16CCE4-3FD2-100D-7480-C54465AC7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5766" y="1676477"/>
            <a:ext cx="5397581" cy="40629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41B8D4-FA4C-FA04-2BFE-784E6DC60C58}"/>
              </a:ext>
            </a:extLst>
          </p:cNvPr>
          <p:cNvSpPr txBox="1"/>
          <p:nvPr/>
        </p:nvSpPr>
        <p:spPr>
          <a:xfrm>
            <a:off x="1523999" y="2085681"/>
            <a:ext cx="3281141" cy="3477875"/>
          </a:xfrm>
          <a:prstGeom prst="rect">
            <a:avLst/>
          </a:prstGeom>
          <a:noFill/>
        </p:spPr>
        <p:txBody>
          <a:bodyPr wrap="square" rtlCol="0">
            <a:spAutoFit/>
          </a:bodyPr>
          <a:lstStyle/>
          <a:p>
            <a:pPr marL="285750" indent="-285750">
              <a:buFont typeface="Arial" panose="020B0604020202020204" pitchFamily="34" charset="0"/>
              <a:buChar char="•"/>
            </a:pPr>
            <a:r>
              <a:rPr lang="en-GB" sz="2000" dirty="0"/>
              <a:t>Learning curve is plot with loss values and value loss for each epochs.</a:t>
            </a:r>
          </a:p>
          <a:p>
            <a:pPr marL="285750" indent="-285750">
              <a:buFont typeface="Arial" panose="020B0604020202020204" pitchFamily="34" charset="0"/>
              <a:buChar char="•"/>
            </a:pPr>
            <a:r>
              <a:rPr lang="en-GB" sz="2000" dirty="0"/>
              <a:t>Training loss drops suddenly and decreases gradually whereas test loss drops and then increases to the value higher than training loss. This behaviour is as expected.</a:t>
            </a:r>
            <a:endParaRPr lang="en-IN" sz="2000" dirty="0"/>
          </a:p>
        </p:txBody>
      </p:sp>
    </p:spTree>
    <p:extLst>
      <p:ext uri="{BB962C8B-B14F-4D97-AF65-F5344CB8AC3E}">
        <p14:creationId xmlns:p14="http://schemas.microsoft.com/office/powerpoint/2010/main" val="46302109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1054</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Corbel</vt:lpstr>
      <vt:lpstr>Symbol</vt:lpstr>
      <vt:lpstr>Wingdings</vt:lpstr>
      <vt:lpstr>Wingdings 2</vt:lpstr>
      <vt:lpstr>Frame</vt:lpstr>
      <vt:lpstr>IBM – Stock Market Prediction  Group 6   Mohith Harish Sethupandian - 22018914 Praveenkumar Croos Anthonimuthu - 22033745 Samson Raj Babu Raj  - 22013145 Sathish Balachandran - 22021050 Shanmugapriya Ramakrishnan  - 22026376 </vt:lpstr>
      <vt:lpstr>PowerPoint Presentation</vt:lpstr>
      <vt:lpstr>Introduction   </vt:lpstr>
      <vt:lpstr>IBM Stock For the corresponding Year(2011-2022)</vt:lpstr>
      <vt:lpstr>PowerPoint Presentation</vt:lpstr>
      <vt:lpstr>Long Short Term Memory  </vt:lpstr>
      <vt:lpstr>Component  Input gate (i) - Control level of cell state update.        Forget gate (f) - Control level of cell state forget  Update gate (g) - Add information to cell state.  Output gate (o) - Control level of cell state added to the hidden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Sathish Balachandran</cp:lastModifiedBy>
  <cp:revision>654</cp:revision>
  <cp:lastPrinted>2023-12-15T00:45:10Z</cp:lastPrinted>
  <dcterms:created xsi:type="dcterms:W3CDTF">2023-12-13T19:08:14Z</dcterms:created>
  <dcterms:modified xsi:type="dcterms:W3CDTF">2023-12-15T00:52:09Z</dcterms:modified>
</cp:coreProperties>
</file>