
<file path=[Content_Types].xml><?xml version="1.0" encoding="utf-8"?>
<Types xmlns="http://schemas.openxmlformats.org/package/2006/content-types">
  <Override PartName="/ppt/slideMasters/slideMaster2.xml" ContentType="application/vnd.openxmlformats-officedocument.presentationml.slideMaster+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3F5FA"/>
    <a:srgbClr val="CDD2DE"/>
    <a:srgbClr val="E3E9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43" autoAdjust="0"/>
    <p:restoredTop sz="94707" autoAdjust="0"/>
  </p:normalViewPr>
  <p:slideViewPr>
    <p:cSldViewPr snapToGrid="0" snapToObjects="1" showGuides="1">
      <p:cViewPr>
        <p:scale>
          <a:sx n="33" d="100"/>
          <a:sy n="33" d="100"/>
        </p:scale>
        <p:origin x="542" y="696"/>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12/3/2013</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xmlns=""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71" name="Text Placeholder 5"/>
          <p:cNvSpPr>
            <a:spLocks noGrp="1"/>
          </p:cNvSpPr>
          <p:nvPr>
            <p:ph type="body" sz="quarter" idx="9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60" name="Picture Placeholder 13"/>
          <p:cNvSpPr>
            <a:spLocks noGrp="1"/>
          </p:cNvSpPr>
          <p:nvPr>
            <p:ph type="pic" sz="quarter" idx="15" hasCustomPrompt="1"/>
          </p:nvPr>
        </p:nvSpPr>
        <p:spPr>
          <a:xfrm>
            <a:off x="6858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1" name="Picture Placeholder 13"/>
          <p:cNvSpPr>
            <a:spLocks noGrp="1"/>
          </p:cNvSpPr>
          <p:nvPr>
            <p:ph type="pic" sz="quarter" idx="18" hasCustomPrompt="1"/>
          </p:nvPr>
        </p:nvSpPr>
        <p:spPr>
          <a:xfrm>
            <a:off x="289179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002937"/>
            <a:ext cx="7542610"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91756" y="3510493"/>
            <a:ext cx="7536656" cy="531993"/>
          </a:xfrm>
          <a:prstGeom prst="rect">
            <a:avLst/>
          </a:prstGeom>
          <a:noFill/>
        </p:spPr>
        <p:txBody>
          <a:bodyPr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76949" y="10003197"/>
            <a:ext cx="7543800"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91754" y="9475009"/>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87069" y="4026220"/>
            <a:ext cx="1554003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87068" y="3510493"/>
            <a:ext cx="15540038"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87068" y="14542274"/>
            <a:ext cx="15540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87068" y="14049831"/>
            <a:ext cx="15540038"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679152" y="3510493"/>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679152" y="4002937"/>
            <a:ext cx="7535264"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679152" y="9515159"/>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79152" y="10007602"/>
            <a:ext cx="7539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679152" y="17119601"/>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679152" y="17687564"/>
            <a:ext cx="7539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71" name="Text Placeholder 5"/>
          <p:cNvSpPr>
            <a:spLocks noGrp="1"/>
          </p:cNvSpPr>
          <p:nvPr>
            <p:ph type="body" sz="quarter" idx="9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58" name="Picture Placeholder 13"/>
          <p:cNvSpPr>
            <a:spLocks noGrp="1"/>
          </p:cNvSpPr>
          <p:nvPr>
            <p:ph type="pic" sz="quarter" idx="15" hasCustomPrompt="1"/>
          </p:nvPr>
        </p:nvSpPr>
        <p:spPr>
          <a:xfrm>
            <a:off x="6858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59" name="Picture Placeholder 13"/>
          <p:cNvSpPr>
            <a:spLocks noGrp="1"/>
          </p:cNvSpPr>
          <p:nvPr>
            <p:ph type="pic" sz="quarter" idx="18" hasCustomPrompt="1"/>
          </p:nvPr>
        </p:nvSpPr>
        <p:spPr>
          <a:xfrm>
            <a:off x="289179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2"/>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13500000" scaled="0"/>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3"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228727" y="21488401"/>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55" name="Rectangle 54"/>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 DESIGN</a:t>
            </a:r>
            <a:r>
              <a:rPr lang="en-US" sz="3100" b="1" baseline="0" dirty="0" smtClean="0">
                <a:solidFill>
                  <a:schemeClr val="bg1"/>
                </a:solidFill>
                <a:latin typeface="Trebuchet MS" pitchFamily="34" charset="0"/>
              </a:rPr>
              <a:t> </a:t>
            </a:r>
            <a:r>
              <a:rPr lang="en-US" sz="3100" b="1" dirty="0" smtClean="0">
                <a:solidFill>
                  <a:schemeClr val="bg1"/>
                </a:solidFill>
                <a:latin typeface="Trebuchet MS" pitchFamily="34" charset="0"/>
              </a:rPr>
              <a:t>GUIDE</a:t>
            </a:r>
          </a:p>
          <a:p>
            <a:pPr algn="ctr"/>
            <a:r>
              <a:rPr lang="en-US" sz="2900" b="1" dirty="0" smtClean="0">
                <a:solidFill>
                  <a:srgbClr val="FFFF00"/>
                </a:solidFill>
                <a:latin typeface="Trebuchet MS" pitchFamily="34" charset="0"/>
              </a:rPr>
              <a:t>(--THIS SECTION DOES NOT PRINT--)</a:t>
            </a:r>
          </a:p>
          <a:p>
            <a:pPr algn="ctr"/>
            <a:endParaRPr lang="en-US" sz="23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a:t>
            </a:r>
            <a:r>
              <a:rPr lang="en-US" sz="2300" dirty="0" smtClean="0">
                <a:latin typeface="Trebuchet MS" pitchFamily="34" charset="0"/>
              </a:rPr>
              <a:t>2007 template produces</a:t>
            </a:r>
            <a:r>
              <a:rPr lang="en-US" sz="2300" baseline="0" dirty="0" smtClean="0">
                <a:latin typeface="Trebuchet MS" pitchFamily="34" charset="0"/>
              </a:rPr>
              <a:t> </a:t>
            </a:r>
            <a:r>
              <a:rPr lang="en-US" sz="2300" dirty="0" smtClean="0">
                <a:latin typeface="Trebuchet MS" pitchFamily="34" charset="0"/>
              </a:rPr>
              <a:t>a 48”x72” professional  poster. It</a:t>
            </a:r>
            <a:r>
              <a:rPr lang="en-US" sz="2300" baseline="0" dirty="0" smtClean="0">
                <a:latin typeface="Trebuchet MS" pitchFamily="34" charset="0"/>
              </a:rPr>
              <a:t> </a:t>
            </a:r>
            <a:r>
              <a:rPr lang="en-US" sz="2300" dirty="0" smtClean="0">
                <a:latin typeface="Trebuchet MS" pitchFamily="34" charset="0"/>
              </a:rPr>
              <a:t>will save you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4780"/>
            <a:endParaRPr lang="en-US" sz="2300" dirty="0" smtClean="0">
              <a:latin typeface="Trebuchet MS" pitchFamily="34" charset="0"/>
            </a:endParaRPr>
          </a:p>
          <a:p>
            <a:pPr defTabSz="3134780"/>
            <a:r>
              <a:rPr lang="en-US" sz="2300" dirty="0" smtClean="0">
                <a:latin typeface="Trebuchet MS" pitchFamily="34" charset="0"/>
              </a:rPr>
              <a:t>Use it to create your presentation. Then send</a:t>
            </a:r>
            <a:r>
              <a:rPr lang="en-US" sz="2300" baseline="0" dirty="0" smtClean="0">
                <a:latin typeface="Trebuchet MS" pitchFamily="34" charset="0"/>
              </a:rPr>
              <a:t> it </a:t>
            </a:r>
            <a:r>
              <a:rPr lang="en-US" sz="2300" dirty="0" smtClean="0">
                <a:latin typeface="Trebuchet MS" pitchFamily="34" charset="0"/>
              </a:rPr>
              <a:t>to </a:t>
            </a:r>
            <a:r>
              <a:rPr lang="en-US" sz="2300" b="1" dirty="0" smtClean="0">
                <a:latin typeface="Trebuchet MS" pitchFamily="34" charset="0"/>
              </a:rPr>
              <a:t>PosterPresentations.com</a:t>
            </a:r>
            <a:r>
              <a:rPr lang="en-US" sz="2300" dirty="0" smtClean="0">
                <a:latin typeface="Trebuchet MS" pitchFamily="34" charset="0"/>
              </a:rPr>
              <a:t> for premium quality, same day affordable printing.</a:t>
            </a:r>
            <a:br>
              <a:rPr lang="en-US" sz="2300" dirty="0" smtClean="0">
                <a:latin typeface="Trebuchet MS" pitchFamily="34" charset="0"/>
              </a:rPr>
            </a:br>
            <a:endParaRPr lang="en-US" sz="2300" dirty="0" smtClean="0">
              <a:latin typeface="Trebuchet MS" pitchFamily="34" charset="0"/>
            </a:endParaRPr>
          </a:p>
          <a:p>
            <a:pPr defTabSz="3134780"/>
            <a:r>
              <a:rPr lang="en-US" sz="2300" dirty="0" smtClean="0">
                <a:latin typeface="Trebuchet MS" pitchFamily="34" charset="0"/>
              </a:rPr>
              <a:t>We provide a series of </a:t>
            </a:r>
            <a:r>
              <a:rPr lang="en-US" sz="2300" b="1" dirty="0" smtClean="0">
                <a:latin typeface="Trebuchet MS" pitchFamily="34" charset="0"/>
              </a:rPr>
              <a:t>online tutorials</a:t>
            </a:r>
            <a:r>
              <a:rPr lang="en-US" sz="2300" dirty="0" smtClean="0">
                <a:latin typeface="Trebuchet MS" pitchFamily="34" charset="0"/>
              </a:rPr>
              <a:t> that will guide you through the poster design process and answer your poster production questions. </a:t>
            </a:r>
          </a:p>
          <a:p>
            <a:pPr defTabSz="3134780"/>
            <a:endParaRPr lang="en-US" sz="2300" dirty="0" smtClean="0">
              <a:latin typeface="Trebuchet MS" pitchFamily="34" charset="0"/>
            </a:endParaRPr>
          </a:p>
          <a:p>
            <a:pPr defTabSz="3134780"/>
            <a:r>
              <a:rPr lang="en-US" sz="2300" dirty="0" smtClean="0">
                <a:latin typeface="Trebuchet MS" pitchFamily="34" charset="0"/>
              </a:rPr>
              <a:t>View our online</a:t>
            </a:r>
            <a:r>
              <a:rPr lang="en-US" sz="2300" baseline="0" dirty="0" smtClean="0">
                <a:latin typeface="Trebuchet MS" pitchFamily="34" charset="0"/>
              </a:rPr>
              <a:t> tutorials at:</a:t>
            </a:r>
            <a:r>
              <a:rPr lang="en-US" sz="2300" dirty="0" smtClean="0">
                <a:latin typeface="Trebuchet MS" pitchFamily="34" charset="0"/>
              </a:rPr>
              <a:t/>
            </a:r>
            <a:br>
              <a:rPr lang="en-US" sz="2300" dirty="0" smtClean="0">
                <a:latin typeface="Trebuchet MS" pitchFamily="34" charset="0"/>
              </a:rPr>
            </a:br>
            <a:r>
              <a:rPr lang="en-US" sz="2300" dirty="0" smtClean="0">
                <a:solidFill>
                  <a:srgbClr val="FFFF00"/>
                </a:solidFill>
                <a:latin typeface="Trebuchet MS" pitchFamily="34" charset="0"/>
              </a:rPr>
              <a:t> http://bit.ly/Poster_creation_help </a:t>
            </a:r>
            <a:r>
              <a:rPr lang="en-US" sz="2300" dirty="0" smtClean="0">
                <a:latin typeface="Trebuchet MS" pitchFamily="34" charset="0"/>
              </a:rPr>
              <a:t/>
            </a:r>
            <a:br>
              <a:rPr lang="en-US" sz="2300" dirty="0" smtClean="0">
                <a:latin typeface="Trebuchet MS" pitchFamily="34" charset="0"/>
              </a:rPr>
            </a:br>
            <a:r>
              <a:rPr lang="en-US" sz="2300" dirty="0" smtClean="0">
                <a:latin typeface="Trebuchet MS" pitchFamily="34" charset="0"/>
              </a:rPr>
              <a:t>(copy</a:t>
            </a:r>
            <a:r>
              <a:rPr lang="en-US" sz="2300" baseline="0" dirty="0" smtClean="0">
                <a:latin typeface="Trebuchet MS" pitchFamily="34" charset="0"/>
              </a:rPr>
              <a:t> and paste the link into your web browser).</a:t>
            </a:r>
          </a:p>
          <a:p>
            <a:pPr defTabSz="3134780"/>
            <a:endParaRPr lang="en-US" sz="2300" dirty="0" smtClean="0">
              <a:latin typeface="Trebuchet MS" pitchFamily="34" charset="0"/>
            </a:endParaRPr>
          </a:p>
          <a:p>
            <a:pPr defTabSz="3134780"/>
            <a:r>
              <a:rPr lang="en-US" sz="2300" dirty="0" smtClean="0">
                <a:latin typeface="Trebuchet MS" pitchFamily="34" charset="0"/>
              </a:rPr>
              <a:t>For assistance and to order your printed poster</a:t>
            </a:r>
            <a:r>
              <a:rPr lang="en-US" sz="2300" dirty="0" smtClean="0">
                <a:solidFill>
                  <a:schemeClr val="bg1"/>
                </a:solidFill>
                <a:latin typeface="Trebuchet MS" pitchFamily="34" charset="0"/>
              </a:rPr>
              <a:t> call </a:t>
            </a:r>
            <a:r>
              <a:rPr lang="en-US" sz="2300" b="1" dirty="0" smtClean="0">
                <a:solidFill>
                  <a:srgbClr val="FFFF00"/>
                </a:solidFill>
                <a:latin typeface="Trebuchet MS" pitchFamily="34" charset="0"/>
              </a:rPr>
              <a:t>PosterPresentations.com</a:t>
            </a:r>
            <a:r>
              <a:rPr lang="en-US" sz="2300" dirty="0" smtClean="0">
                <a:solidFill>
                  <a:srgbClr val="FFFF00"/>
                </a:solidFill>
                <a:latin typeface="Trebuchet MS" pitchFamily="34" charset="0"/>
              </a:rPr>
              <a:t> </a:t>
            </a:r>
            <a:r>
              <a:rPr lang="en-US" sz="2300" dirty="0" smtClean="0">
                <a:latin typeface="Trebuchet MS" pitchFamily="34" charset="0"/>
              </a:rPr>
              <a:t>at </a:t>
            </a:r>
            <a:r>
              <a:rPr lang="en-US" sz="2900" b="1" dirty="0" smtClean="0">
                <a:solidFill>
                  <a:srgbClr val="FFFF00"/>
                </a:solidFill>
                <a:latin typeface="Trebuchet MS" pitchFamily="34" charset="0"/>
              </a:rPr>
              <a:t>1.866.649.3004</a:t>
            </a:r>
          </a:p>
          <a:p>
            <a:pPr defTabSz="3134780"/>
            <a:endParaRPr lang="en-US" sz="2900" b="1" dirty="0" smtClean="0">
              <a:solidFill>
                <a:srgbClr val="FFFF00"/>
              </a:solidFill>
              <a:latin typeface="Trebuchet MS" pitchFamily="34" charset="0"/>
            </a:endParaRPr>
          </a:p>
          <a:p>
            <a:pPr defTabSz="3134780"/>
            <a:endParaRPr lang="en-US" sz="2900" b="1" dirty="0" smtClean="0">
              <a:solidFill>
                <a:srgbClr val="FFFF00"/>
              </a:solidFill>
              <a:latin typeface="Trebuchet MS" pitchFamily="34" charset="0"/>
            </a:endParaRPr>
          </a:p>
          <a:p>
            <a:pPr algn="ctr"/>
            <a:r>
              <a:rPr lang="en-US" sz="3100" b="1" dirty="0" smtClean="0">
                <a:solidFill>
                  <a:schemeClr val="bg1"/>
                </a:solidFill>
                <a:latin typeface="Trebuchet MS" pitchFamily="34" charset="0"/>
              </a:rPr>
              <a:t>Object Placeholders</a:t>
            </a:r>
          </a:p>
          <a:p>
            <a:pPr algn="ctr"/>
            <a:endParaRPr lang="en-US" sz="3100" b="1" dirty="0" smtClean="0">
              <a:solidFill>
                <a:schemeClr val="bg1"/>
              </a:solidFill>
              <a:latin typeface="Trebuchet MS" pitchFamily="34" charset="0"/>
            </a:endParaRPr>
          </a:p>
          <a:p>
            <a:pPr defTabSz="3134780"/>
            <a:r>
              <a:rPr lang="en-US" sz="2300" dirty="0" smtClean="0">
                <a:latin typeface="Trebuchet MS" pitchFamily="34" charset="0"/>
              </a:rPr>
              <a:t>Use the placeholders provided below to add new elements to your poster:</a:t>
            </a:r>
            <a:r>
              <a:rPr lang="en-US" sz="2300" baseline="0" dirty="0" smtClean="0">
                <a:latin typeface="Trebuchet MS" pitchFamily="34" charset="0"/>
              </a:rPr>
              <a:t> </a:t>
            </a:r>
            <a:r>
              <a:rPr lang="en-US" sz="2300" dirty="0" smtClean="0">
                <a:latin typeface="Trebuchet MS" pitchFamily="34" charset="0"/>
              </a:rPr>
              <a:t>Drag a placeholder onto the</a:t>
            </a:r>
            <a:r>
              <a:rPr lang="en-US" sz="2300" baseline="0" dirty="0" smtClean="0">
                <a:latin typeface="Trebuchet MS" pitchFamily="34" charset="0"/>
              </a:rPr>
              <a:t> poster area,</a:t>
            </a:r>
            <a:r>
              <a:rPr lang="en-US" sz="2300" dirty="0" smtClean="0">
                <a:latin typeface="Trebuchet MS" pitchFamily="34" charset="0"/>
              </a:rPr>
              <a:t> size it, and click it to edit.</a:t>
            </a:r>
          </a:p>
          <a:p>
            <a:pPr defTabSz="3134780"/>
            <a:endParaRPr lang="en-US" sz="2300" dirty="0" smtClean="0">
              <a:latin typeface="Trebuchet MS" pitchFamily="34" charset="0"/>
            </a:endParaRPr>
          </a:p>
          <a:p>
            <a:pPr defTabSz="3134780"/>
            <a:r>
              <a:rPr lang="en-US" sz="2300" b="1" dirty="0" smtClean="0">
                <a:solidFill>
                  <a:srgbClr val="FFFF00"/>
                </a:solidFill>
                <a:latin typeface="Trebuchet MS" pitchFamily="34" charset="0"/>
              </a:rPr>
              <a:t>Section Header placeholder</a:t>
            </a:r>
          </a:p>
          <a:p>
            <a:pPr defTabSz="3134780"/>
            <a:r>
              <a:rPr lang="en-US" sz="2300" dirty="0" smtClean="0">
                <a:latin typeface="Trebuchet MS" pitchFamily="34" charset="0"/>
              </a:rPr>
              <a:t>Move</a:t>
            </a:r>
            <a:r>
              <a:rPr lang="en-US" sz="23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defTabSz="3134780"/>
            <a:endParaRPr lang="en-US" sz="2300" b="1" dirty="0" smtClean="0">
              <a:solidFill>
                <a:srgbClr val="FFFF00"/>
              </a:solidFill>
              <a:latin typeface="Trebuchet MS" pitchFamily="34" charset="0"/>
            </a:endParaRPr>
          </a:p>
          <a:p>
            <a:pPr defTabSz="3134780"/>
            <a:r>
              <a:rPr lang="en-US" sz="2300" b="1" dirty="0" smtClean="0">
                <a:solidFill>
                  <a:srgbClr val="FFFF00"/>
                </a:solidFill>
                <a:latin typeface="Trebuchet MS" pitchFamily="34" charset="0"/>
              </a:rPr>
              <a:t>Text placeholder</a:t>
            </a:r>
          </a:p>
          <a:p>
            <a:pPr defTabSz="3134780"/>
            <a:r>
              <a:rPr lang="en-US" sz="2300" baseline="0" dirty="0" smtClean="0">
                <a:latin typeface="Trebuchet MS" pitchFamily="34" charset="0"/>
              </a:rPr>
              <a:t>Move this preformatted text placeholder to the poster to add a new body of text.</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Picture placeholder</a:t>
            </a:r>
          </a:p>
          <a:p>
            <a:pPr defTabSz="3134780"/>
            <a:r>
              <a:rPr lang="en-US" sz="2300" baseline="0" dirty="0" smtClean="0">
                <a:latin typeface="Trebuchet MS" pitchFamily="34" charset="0"/>
              </a:rPr>
              <a:t>Move this graphic placeholder onto your poster, size it first, and then click it to add a picture to the poster.</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sp>
        <p:nvSpPr>
          <p:cNvPr id="56" name="Rectangle 55"/>
          <p:cNvSpPr/>
          <p:nvPr/>
        </p:nvSpPr>
        <p:spPr>
          <a:xfrm>
            <a:off x="-7777865" y="15334078"/>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grpSp>
        <p:nvGrpSpPr>
          <p:cNvPr id="60" name="Group 59"/>
          <p:cNvGrpSpPr/>
          <p:nvPr/>
        </p:nvGrpSpPr>
        <p:grpSpPr>
          <a:xfrm>
            <a:off x="-7475302" y="20964109"/>
            <a:ext cx="6982115" cy="727083"/>
            <a:chOff x="44242388" y="28054064"/>
            <a:chExt cx="9771398" cy="1090621"/>
          </a:xfrm>
        </p:grpSpPr>
        <p:sp>
          <p:nvSpPr>
            <p:cNvPr id="61" name="Rounded Rectangle 60"/>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3"/>
            </p:cNvPr>
            <p:cNvPicPr>
              <a:picLocks noChangeAspect="1" noChangeArrowheads="1"/>
            </p:cNvPicPr>
            <p:nvPr userDrawn="1"/>
          </p:nvPicPr>
          <p:blipFill>
            <a:blip r:embed="rId4" cstate="print"/>
            <a:srcRect/>
            <a:stretch>
              <a:fillRect/>
            </a:stretch>
          </p:blipFill>
          <p:spPr bwMode="auto">
            <a:xfrm>
              <a:off x="44370833" y="28172249"/>
              <a:ext cx="914400" cy="914398"/>
            </a:xfrm>
            <a:prstGeom prst="rect">
              <a:avLst/>
            </a:prstGeom>
            <a:noFill/>
          </p:spPr>
        </p:pic>
        <p:sp>
          <p:nvSpPr>
            <p:cNvPr id="63" name="TextBox 62"/>
            <p:cNvSpPr txBox="1"/>
            <p:nvPr userDrawn="1"/>
          </p:nvSpPr>
          <p:spPr>
            <a:xfrm>
              <a:off x="45342600" y="28154090"/>
              <a:ext cx="8671186" cy="969493"/>
            </a:xfrm>
            <a:prstGeom prst="rect">
              <a:avLst/>
            </a:prstGeom>
            <a:noFill/>
          </p:spPr>
          <p:txBody>
            <a:bodyPr wrap="square" rtlCol="0">
              <a:spAutoFit/>
            </a:body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64" name="Straight Connector 63"/>
          <p:cNvCxnSpPr/>
          <p:nvPr/>
        </p:nvCxnSpPr>
        <p:spPr>
          <a:xfrm>
            <a:off x="-7801791" y="834390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a:t>
            </a:r>
            <a:r>
              <a:rPr lang="en-US" sz="3100" b="1" baseline="0" dirty="0" smtClean="0">
                <a:solidFill>
                  <a:schemeClr val="bg1"/>
                </a:solidFill>
                <a:latin typeface="Trebuchet MS" pitchFamily="34" charset="0"/>
              </a:rPr>
              <a:t> TIPS</a:t>
            </a:r>
            <a:endParaRPr lang="en-US" sz="3100" b="1" dirty="0" smtClean="0">
              <a:solidFill>
                <a:schemeClr val="bg1"/>
              </a:solidFill>
              <a:latin typeface="Trebuchet MS" pitchFamily="34" charset="0"/>
            </a:endParaRPr>
          </a:p>
          <a:p>
            <a:pPr algn="ctr"/>
            <a:r>
              <a:rPr lang="en-US" sz="2900" b="1" dirty="0" smtClean="0">
                <a:solidFill>
                  <a:srgbClr val="FFFF00"/>
                </a:solidFill>
                <a:latin typeface="Trebuchet MS" pitchFamily="34" charset="0"/>
              </a:rPr>
              <a:t>(--THIS SECTION DOES NOT PRINT--)</a:t>
            </a:r>
            <a:endParaRPr lang="en-US" sz="8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template requires basic PowerPoint (version 2007 or newer) skills. Below is a list of commonly asked questions specific to this template. </a:t>
            </a:r>
            <a:br>
              <a:rPr lang="en-US" sz="2300" baseline="0" dirty="0" smtClean="0">
                <a:latin typeface="Trebuchet MS" pitchFamily="34" charset="0"/>
              </a:rPr>
            </a:br>
            <a:r>
              <a:rPr lang="en-US" sz="2300" baseline="0" dirty="0" smtClean="0">
                <a:latin typeface="Trebuchet MS" pitchFamily="34" charset="0"/>
              </a:rPr>
              <a:t>If you are using an older version of PowerPoint some template features may not work properly.</a:t>
            </a:r>
            <a:endParaRPr lang="en-US" sz="2900" b="1" dirty="0" smtClean="0">
              <a:solidFill>
                <a:srgbClr val="FFFF00"/>
              </a:solidFill>
              <a:latin typeface="Trebuchet MS" pitchFamily="34" charset="0"/>
            </a:endParaRPr>
          </a:p>
          <a:p>
            <a:pPr algn="ctr"/>
            <a:endParaRPr lang="en-US" sz="1000" b="1" dirty="0" smtClean="0">
              <a:solidFill>
                <a:schemeClr val="bg1"/>
              </a:solidFill>
              <a:latin typeface="Trebuchet MS" pitchFamily="34" charset="0"/>
            </a:endParaRPr>
          </a:p>
          <a:p>
            <a:pPr algn="ctr"/>
            <a:r>
              <a:rPr lang="en-US" sz="3100" b="1" dirty="0" smtClean="0">
                <a:solidFill>
                  <a:schemeClr val="bg1"/>
                </a:solidFill>
                <a:latin typeface="Trebuchet MS" pitchFamily="34" charset="0"/>
              </a:rPr>
              <a:t>Using the template</a:t>
            </a:r>
            <a:endParaRPr lang="en-US" sz="3100" b="1" baseline="0" dirty="0" smtClean="0">
              <a:solidFill>
                <a:schemeClr val="bg1"/>
              </a:solidFill>
              <a:latin typeface="Trebuchet MS" pitchFamily="34" charset="0"/>
            </a:endParaRPr>
          </a:p>
          <a:p>
            <a:pPr algn="ctr"/>
            <a:endParaRPr lang="en-US" sz="20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2300" b="1" dirty="0" smtClean="0">
                <a:solidFill>
                  <a:srgbClr val="FFFF00"/>
                </a:solidFill>
                <a:latin typeface="Trebuchet MS" pitchFamily="34" charset="0"/>
              </a:rPr>
              <a:t>Verifying the quality of your graphics</a:t>
            </a:r>
          </a:p>
          <a:p>
            <a:pPr defTabSz="3134780"/>
            <a:r>
              <a:rPr lang="en-US" sz="2300" dirty="0" smtClean="0">
                <a:latin typeface="Trebuchet MS" pitchFamily="34" charset="0"/>
              </a:rPr>
              <a:t>Go to the </a:t>
            </a:r>
            <a:r>
              <a:rPr lang="en-US" sz="23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2300" baseline="0" dirty="0" smtClean="0">
                <a:latin typeface="Trebuchet MS" pitchFamily="34" charset="0"/>
              </a:rPr>
            </a:br>
            <a:endParaRPr lang="en-US" sz="2300" baseline="0" dirty="0" smtClean="0">
              <a:latin typeface="Trebuchet MS" pitchFamily="34" charset="0"/>
            </a:endParaRPr>
          </a:p>
          <a:p>
            <a:pPr defTabSz="3134780"/>
            <a:r>
              <a:rPr lang="en-US" sz="2300" b="1" dirty="0" smtClean="0">
                <a:solidFill>
                  <a:srgbClr val="FFFF00"/>
                </a:solidFill>
                <a:latin typeface="Trebuchet MS" pitchFamily="34" charset="0"/>
              </a:rPr>
              <a:t>Using the placeholders</a:t>
            </a:r>
          </a:p>
          <a:p>
            <a:pPr defTabSz="3134780"/>
            <a:r>
              <a:rPr lang="en-US" sz="2300" baseline="0" dirty="0" smtClean="0">
                <a:latin typeface="Trebuchet MS" pitchFamily="34" charset="0"/>
              </a:rPr>
              <a:t>To add text to this template click inside a placeholder and type in or paste your text. To move a placeholder, click on it </a:t>
            </a:r>
            <a:r>
              <a:rPr lang="en-US" sz="2300" u="sng" baseline="0" dirty="0" smtClean="0">
                <a:latin typeface="Trebuchet MS" pitchFamily="34" charset="0"/>
              </a:rPr>
              <a:t>once</a:t>
            </a:r>
            <a:r>
              <a:rPr lang="en-US" sz="2300" baseline="0" dirty="0" smtClean="0">
                <a:latin typeface="Trebuchet MS" pitchFamily="34" charset="0"/>
              </a:rPr>
              <a:t> (to select it), place your cursor on its frame and your cursor will change to this symbol:         Then, click </a:t>
            </a:r>
            <a:r>
              <a:rPr lang="en-US" sz="2300" u="sng" baseline="0" dirty="0" smtClean="0">
                <a:latin typeface="Trebuchet MS" pitchFamily="34" charset="0"/>
              </a:rPr>
              <a:t>once</a:t>
            </a:r>
            <a:r>
              <a:rPr lang="en-US" sz="23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Modifying the layout</a:t>
            </a:r>
          </a:p>
          <a:p>
            <a:pPr defTabSz="3134780"/>
            <a:r>
              <a:rPr lang="en-US" sz="2300" dirty="0" smtClean="0">
                <a:latin typeface="Trebuchet MS" pitchFamily="34" charset="0"/>
              </a:rPr>
              <a:t>This template has four</a:t>
            </a:r>
            <a:endParaRPr lang="en-US" sz="2300" baseline="0" dirty="0" smtClean="0">
              <a:latin typeface="Trebuchet MS" pitchFamily="34" charset="0"/>
            </a:endParaRPr>
          </a:p>
          <a:p>
            <a:pPr defTabSz="3134780"/>
            <a:r>
              <a:rPr lang="en-US" sz="2300" baseline="0" dirty="0" smtClean="0">
                <a:latin typeface="Trebuchet MS" pitchFamily="34" charset="0"/>
              </a:rPr>
              <a:t>different column layouts. </a:t>
            </a:r>
          </a:p>
          <a:p>
            <a:pPr defTabSz="3134780"/>
            <a:r>
              <a:rPr lang="en-US" sz="2300" u="sng" baseline="0" dirty="0" smtClean="0">
                <a:latin typeface="Trebuchet MS" pitchFamily="34" charset="0"/>
              </a:rPr>
              <a:t>Right-click</a:t>
            </a:r>
            <a:r>
              <a:rPr lang="en-US" sz="2300" baseline="0" dirty="0" smtClean="0">
                <a:latin typeface="Trebuchet MS" pitchFamily="34" charset="0"/>
              </a:rPr>
              <a:t> your mouse</a:t>
            </a:r>
          </a:p>
          <a:p>
            <a:pPr defTabSz="3134780"/>
            <a:r>
              <a:rPr lang="en-US" sz="2300" baseline="0" dirty="0" smtClean="0">
                <a:latin typeface="Trebuchet MS" pitchFamily="34" charset="0"/>
              </a:rPr>
              <a:t>on the background and </a:t>
            </a:r>
          </a:p>
          <a:p>
            <a:pPr defTabSz="3134780"/>
            <a:r>
              <a:rPr lang="en-US" sz="2300" baseline="0" dirty="0" smtClean="0">
                <a:latin typeface="Trebuchet MS" pitchFamily="34" charset="0"/>
              </a:rPr>
              <a:t>click on “Layout” to see </a:t>
            </a:r>
          </a:p>
          <a:p>
            <a:pPr defTabSz="3134780"/>
            <a:r>
              <a:rPr lang="en-US" sz="23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2300" baseline="0" dirty="0" smtClean="0">
              <a:latin typeface="Trebuchet MS" pitchFamily="34" charset="0"/>
            </a:endParaRPr>
          </a:p>
          <a:p>
            <a:pPr defTabSz="3134780"/>
            <a:r>
              <a:rPr lang="en-US" sz="2300" b="1" baseline="0" dirty="0" smtClean="0">
                <a:solidFill>
                  <a:srgbClr val="FFFF00"/>
                </a:solidFill>
                <a:latin typeface="Trebuchet MS" pitchFamily="34" charset="0"/>
              </a:rPr>
              <a:t>Importing text and graphics from external sources</a:t>
            </a:r>
          </a:p>
          <a:p>
            <a:pPr defTabSz="3134780"/>
            <a:r>
              <a:rPr lang="en-US" sz="2300" b="1" u="sng" baseline="0" dirty="0" smtClean="0">
                <a:latin typeface="Trebuchet MS" pitchFamily="34" charset="0"/>
              </a:rPr>
              <a:t>TEXT: </a:t>
            </a:r>
            <a:r>
              <a:rPr lang="en-US" sz="23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2300" b="1" u="sng" baseline="0" dirty="0" smtClean="0">
                <a:latin typeface="Trebuchet MS" pitchFamily="34" charset="0"/>
              </a:rPr>
              <a:t>PHOTOS: </a:t>
            </a:r>
            <a:r>
              <a:rPr lang="en-US" sz="2300" baseline="0" dirty="0" smtClean="0">
                <a:latin typeface="Trebuchet MS" pitchFamily="34" charset="0"/>
              </a:rPr>
              <a:t>Drag in a picture placeholder, size it </a:t>
            </a:r>
            <a:r>
              <a:rPr lang="en-US" sz="2300" u="sng" baseline="0" dirty="0" smtClean="0">
                <a:latin typeface="Trebuchet MS" pitchFamily="34" charset="0"/>
              </a:rPr>
              <a:t>first</a:t>
            </a:r>
            <a:r>
              <a:rPr lang="en-US" sz="2300" baseline="0" dirty="0" smtClean="0">
                <a:latin typeface="Trebuchet MS" pitchFamily="34" charset="0"/>
              </a:rPr>
              <a:t>, click in it and insert a photo from the menu.</a:t>
            </a:r>
          </a:p>
          <a:p>
            <a:pPr defTabSz="3134780"/>
            <a:r>
              <a:rPr lang="en-US" sz="2300" b="1" u="sng" baseline="0" dirty="0" smtClean="0">
                <a:latin typeface="Trebuchet MS" pitchFamily="34" charset="0"/>
              </a:rPr>
              <a:t>TABLES: </a:t>
            </a:r>
            <a:r>
              <a:rPr lang="en-US" sz="2300" baseline="0" dirty="0" smtClean="0">
                <a:latin typeface="Trebuchet MS" pitchFamily="34" charset="0"/>
              </a:rPr>
              <a:t>You can copy and paste a table from an external document onto this poster template. To adjust  the way the text fits within the cells of a table that has been pasted, </a:t>
            </a:r>
            <a:r>
              <a:rPr lang="en-US" sz="2300" u="sng" baseline="0" dirty="0" smtClean="0">
                <a:latin typeface="Trebuchet MS" pitchFamily="34" charset="0"/>
              </a:rPr>
              <a:t>right-click</a:t>
            </a:r>
            <a:r>
              <a:rPr lang="en-US" sz="2300" baseline="0" dirty="0" smtClean="0">
                <a:latin typeface="Trebuchet MS" pitchFamily="34" charset="0"/>
              </a:rPr>
              <a:t> on the table, click FORMAT SHAPE  then click on TEXT BOX and change the INTERNAL MARGIN values to 0.25</a:t>
            </a:r>
          </a:p>
          <a:p>
            <a:pPr defTabSz="3134780"/>
            <a:endParaRPr lang="en-US" sz="2300" baseline="0" dirty="0" smtClean="0">
              <a:latin typeface="Trebuchet MS" pitchFamily="34" charset="0"/>
            </a:endParaRPr>
          </a:p>
          <a:p>
            <a:pPr defTabSz="3134780"/>
            <a:r>
              <a:rPr lang="en-US" sz="2400" b="1" baseline="0" dirty="0" smtClean="0">
                <a:solidFill>
                  <a:srgbClr val="FFFF00"/>
                </a:solidFill>
                <a:latin typeface="Trebuchet MS" pitchFamily="34" charset="0"/>
              </a:rPr>
              <a:t>Modifying the color scheme</a:t>
            </a:r>
          </a:p>
          <a:p>
            <a:pPr defTabSz="3134780"/>
            <a:r>
              <a:rPr lang="en-US" sz="24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pic>
        <p:nvPicPr>
          <p:cNvPr id="72" name="Picture 2"/>
          <p:cNvPicPr>
            <a:picLocks noChangeAspect="1" noChangeArrowheads="1"/>
          </p:cNvPicPr>
          <p:nvPr/>
        </p:nvPicPr>
        <p:blipFill>
          <a:blip r:embed="rId5" cstate="print"/>
          <a:srcRect/>
          <a:stretch>
            <a:fillRect/>
          </a:stretch>
        </p:blipFill>
        <p:spPr bwMode="auto">
          <a:xfrm>
            <a:off x="37223084" y="10358286"/>
            <a:ext cx="2974836" cy="1705574"/>
          </a:xfrm>
          <a:prstGeom prst="rect">
            <a:avLst/>
          </a:prstGeom>
          <a:noFill/>
          <a:ln w="9525">
            <a:noFill/>
            <a:miter lim="800000"/>
            <a:headEnd/>
            <a:tailEnd/>
          </a:ln>
          <a:effectLst/>
        </p:spPr>
      </p:pic>
      <p:pic>
        <p:nvPicPr>
          <p:cNvPr id="73" name="Picture 2"/>
          <p:cNvPicPr>
            <a:picLocks noChangeAspect="1" noChangeArrowheads="1"/>
          </p:cNvPicPr>
          <p:nvPr/>
        </p:nvPicPr>
        <p:blipFill>
          <a:blip r:embed="rId6" cstate="print"/>
          <a:srcRect/>
          <a:stretch>
            <a:fillRect/>
          </a:stretch>
        </p:blipFill>
        <p:spPr bwMode="auto">
          <a:xfrm>
            <a:off x="39840558" y="8413752"/>
            <a:ext cx="442913" cy="292100"/>
          </a:xfrm>
          <a:prstGeom prst="rect">
            <a:avLst/>
          </a:prstGeom>
          <a:noFill/>
          <a:ln w="9525">
            <a:solidFill>
              <a:schemeClr val="tx1"/>
            </a:solidFill>
            <a:miter lim="800000"/>
            <a:headEnd/>
            <a:tailEnd/>
          </a:ln>
          <a:effectLst/>
        </p:spPr>
      </p:pic>
      <p:sp>
        <p:nvSpPr>
          <p:cNvPr id="74" name="TextBox 73"/>
          <p:cNvSpPr txBox="1"/>
          <p:nvPr/>
        </p:nvSpPr>
        <p:spPr>
          <a:xfrm>
            <a:off x="33251505" y="20562665"/>
            <a:ext cx="6870215" cy="1399638"/>
          </a:xfrm>
          <a:prstGeom prst="rect">
            <a:avLst/>
          </a:prstGeom>
          <a:noFill/>
        </p:spPr>
        <p:txBody>
          <a:bodyPr wrap="square" lIns="65304" tIns="32651" rIns="65304" bIns="32651" rtlCol="0">
            <a:spAutoFit/>
          </a:bodyPr>
          <a:lstStyle/>
          <a:p>
            <a:pPr>
              <a:lnSpc>
                <a:spcPts val="2600"/>
              </a:lnSpc>
            </a:pPr>
            <a:r>
              <a:rPr lang="en-US" sz="2000" dirty="0" smtClean="0">
                <a:solidFill>
                  <a:schemeClr val="bg1"/>
                </a:solidFill>
              </a:rPr>
              <a:t>© 2012</a:t>
            </a:r>
            <a:r>
              <a:rPr lang="en-US" sz="2000" baseline="0" dirty="0" smtClean="0">
                <a:solidFill>
                  <a:schemeClr val="bg1"/>
                </a:solidFill>
              </a:rPr>
              <a:t> </a:t>
            </a:r>
            <a:r>
              <a:rPr lang="en-US" sz="2000" dirty="0" smtClean="0">
                <a:solidFill>
                  <a:schemeClr val="bg1"/>
                </a:solidFill>
              </a:rPr>
              <a:t>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        </a:t>
            </a:r>
          </a:p>
          <a:p>
            <a:pPr>
              <a:lnSpc>
                <a:spcPts val="2600"/>
              </a:lnSpc>
            </a:pPr>
            <a:r>
              <a:rPr lang="en-US" sz="1800" baseline="0" dirty="0" smtClean="0">
                <a:solidFill>
                  <a:schemeClr val="bg1"/>
                </a:solidFill>
              </a:rPr>
              <a:t>     Berkeley CA </a:t>
            </a:r>
            <a:r>
              <a:rPr lang="en-US" sz="1600" baseline="0" dirty="0" smtClean="0">
                <a:solidFill>
                  <a:schemeClr val="bg1"/>
                </a:solidFill>
              </a:rPr>
              <a:t>94710</a:t>
            </a:r>
            <a:r>
              <a:rPr lang="en-US" sz="1800" baseline="0" dirty="0" smtClean="0">
                <a:solidFill>
                  <a:schemeClr val="bg1"/>
                </a:solidFill>
              </a:rPr>
              <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cxnSp>
        <p:nvCxnSpPr>
          <p:cNvPr id="75" name="Straight Connector 74"/>
          <p:cNvCxnSpPr/>
          <p:nvPr/>
        </p:nvCxnSpPr>
        <p:spPr>
          <a:xfrm>
            <a:off x="33146941" y="20562887"/>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166594" y="301625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22040397"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2" name="Rectangle 33"/>
          <p:cNvSpPr>
            <a:spLocks noChangeArrowheads="1"/>
          </p:cNvSpPr>
          <p:nvPr userDrawn="1"/>
        </p:nvSpPr>
        <p:spPr bwMode="auto">
          <a:xfrm>
            <a:off x="11363100"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3" name="Rectangle 22"/>
          <p:cNvSpPr/>
          <p:nvPr userDrawn="1"/>
        </p:nvSpPr>
        <p:spPr>
          <a:xfrm>
            <a:off x="-7777864" y="13146690"/>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2"/>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13500000" scaled="0"/>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0"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333503" y="21528803"/>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8" name="Rectangle 27"/>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 DESIGN</a:t>
            </a:r>
            <a:r>
              <a:rPr lang="en-US" sz="3100" b="1" baseline="0" dirty="0" smtClean="0">
                <a:solidFill>
                  <a:schemeClr val="bg1"/>
                </a:solidFill>
                <a:latin typeface="Trebuchet MS" pitchFamily="34" charset="0"/>
              </a:rPr>
              <a:t> </a:t>
            </a:r>
            <a:r>
              <a:rPr lang="en-US" sz="3100" b="1" dirty="0" smtClean="0">
                <a:solidFill>
                  <a:schemeClr val="bg1"/>
                </a:solidFill>
                <a:latin typeface="Trebuchet MS" pitchFamily="34" charset="0"/>
              </a:rPr>
              <a:t>GUIDE</a:t>
            </a:r>
          </a:p>
          <a:p>
            <a:pPr algn="ctr"/>
            <a:r>
              <a:rPr lang="en-US" sz="2900" b="1" dirty="0" smtClean="0">
                <a:solidFill>
                  <a:srgbClr val="FFFF00"/>
                </a:solidFill>
                <a:latin typeface="Trebuchet MS" pitchFamily="34" charset="0"/>
              </a:rPr>
              <a:t>(--THIS SECTION DOES NOT PRINT--)</a:t>
            </a:r>
          </a:p>
          <a:p>
            <a:pPr algn="ctr"/>
            <a:endParaRPr lang="en-US" sz="23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a:t>
            </a:r>
            <a:r>
              <a:rPr lang="en-US" sz="2300" dirty="0" smtClean="0">
                <a:latin typeface="Trebuchet MS" pitchFamily="34" charset="0"/>
              </a:rPr>
              <a:t>2007 template produces</a:t>
            </a:r>
            <a:r>
              <a:rPr lang="en-US" sz="2300" baseline="0" dirty="0" smtClean="0">
                <a:latin typeface="Trebuchet MS" pitchFamily="34" charset="0"/>
              </a:rPr>
              <a:t> </a:t>
            </a:r>
            <a:r>
              <a:rPr lang="en-US" sz="2300" dirty="0" smtClean="0">
                <a:latin typeface="Trebuchet MS" pitchFamily="34" charset="0"/>
              </a:rPr>
              <a:t>a 48”x72” professional  poster. It</a:t>
            </a:r>
            <a:r>
              <a:rPr lang="en-US" sz="2300" baseline="0" dirty="0" smtClean="0">
                <a:latin typeface="Trebuchet MS" pitchFamily="34" charset="0"/>
              </a:rPr>
              <a:t> </a:t>
            </a:r>
            <a:r>
              <a:rPr lang="en-US" sz="2300" dirty="0" smtClean="0">
                <a:latin typeface="Trebuchet MS" pitchFamily="34" charset="0"/>
              </a:rPr>
              <a:t>will save you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4780"/>
            <a:endParaRPr lang="en-US" sz="2300" dirty="0" smtClean="0">
              <a:latin typeface="Trebuchet MS" pitchFamily="34" charset="0"/>
            </a:endParaRPr>
          </a:p>
          <a:p>
            <a:pPr defTabSz="3134780"/>
            <a:r>
              <a:rPr lang="en-US" sz="2300" dirty="0" smtClean="0">
                <a:latin typeface="Trebuchet MS" pitchFamily="34" charset="0"/>
              </a:rPr>
              <a:t>Use it to create your presentation. Then send</a:t>
            </a:r>
            <a:r>
              <a:rPr lang="en-US" sz="2300" baseline="0" dirty="0" smtClean="0">
                <a:latin typeface="Trebuchet MS" pitchFamily="34" charset="0"/>
              </a:rPr>
              <a:t> it </a:t>
            </a:r>
            <a:r>
              <a:rPr lang="en-US" sz="2300" dirty="0" smtClean="0">
                <a:latin typeface="Trebuchet MS" pitchFamily="34" charset="0"/>
              </a:rPr>
              <a:t>to </a:t>
            </a:r>
            <a:r>
              <a:rPr lang="en-US" sz="2300" b="1" dirty="0" smtClean="0">
                <a:latin typeface="Trebuchet MS" pitchFamily="34" charset="0"/>
              </a:rPr>
              <a:t>PosterPresentations.com</a:t>
            </a:r>
            <a:r>
              <a:rPr lang="en-US" sz="2300" dirty="0" smtClean="0">
                <a:latin typeface="Trebuchet MS" pitchFamily="34" charset="0"/>
              </a:rPr>
              <a:t> for premium quality, same day affordable printing.</a:t>
            </a:r>
            <a:br>
              <a:rPr lang="en-US" sz="2300" dirty="0" smtClean="0">
                <a:latin typeface="Trebuchet MS" pitchFamily="34" charset="0"/>
              </a:rPr>
            </a:br>
            <a:endParaRPr lang="en-US" sz="2300" dirty="0" smtClean="0">
              <a:latin typeface="Trebuchet MS" pitchFamily="34" charset="0"/>
            </a:endParaRPr>
          </a:p>
          <a:p>
            <a:pPr defTabSz="3134780"/>
            <a:r>
              <a:rPr lang="en-US" sz="2300" dirty="0" smtClean="0">
                <a:latin typeface="Trebuchet MS" pitchFamily="34" charset="0"/>
              </a:rPr>
              <a:t>We provide a series of </a:t>
            </a:r>
            <a:r>
              <a:rPr lang="en-US" sz="2300" b="1" dirty="0" smtClean="0">
                <a:latin typeface="Trebuchet MS" pitchFamily="34" charset="0"/>
              </a:rPr>
              <a:t>online tutorials</a:t>
            </a:r>
            <a:r>
              <a:rPr lang="en-US" sz="2300" dirty="0" smtClean="0">
                <a:latin typeface="Trebuchet MS" pitchFamily="34" charset="0"/>
              </a:rPr>
              <a:t> that will guide you through the poster design process and answer your poster production questions. </a:t>
            </a:r>
          </a:p>
          <a:p>
            <a:pPr defTabSz="3134780"/>
            <a:endParaRPr lang="en-US" sz="2300" dirty="0" smtClean="0">
              <a:latin typeface="Trebuchet MS" pitchFamily="34" charset="0"/>
            </a:endParaRPr>
          </a:p>
          <a:p>
            <a:pPr defTabSz="3134780"/>
            <a:r>
              <a:rPr lang="en-US" sz="2300" dirty="0" smtClean="0">
                <a:latin typeface="Trebuchet MS" pitchFamily="34" charset="0"/>
              </a:rPr>
              <a:t>View our online</a:t>
            </a:r>
            <a:r>
              <a:rPr lang="en-US" sz="2300" baseline="0" dirty="0" smtClean="0">
                <a:latin typeface="Trebuchet MS" pitchFamily="34" charset="0"/>
              </a:rPr>
              <a:t> tutorials at:</a:t>
            </a:r>
            <a:r>
              <a:rPr lang="en-US" sz="2300" dirty="0" smtClean="0">
                <a:latin typeface="Trebuchet MS" pitchFamily="34" charset="0"/>
              </a:rPr>
              <a:t/>
            </a:r>
            <a:br>
              <a:rPr lang="en-US" sz="2300" dirty="0" smtClean="0">
                <a:latin typeface="Trebuchet MS" pitchFamily="34" charset="0"/>
              </a:rPr>
            </a:br>
            <a:r>
              <a:rPr lang="en-US" sz="2300" dirty="0" smtClean="0">
                <a:solidFill>
                  <a:srgbClr val="FFFF00"/>
                </a:solidFill>
                <a:latin typeface="Trebuchet MS" pitchFamily="34" charset="0"/>
              </a:rPr>
              <a:t> http://bit.ly/Poster_creation_help </a:t>
            </a:r>
            <a:r>
              <a:rPr lang="en-US" sz="2300" dirty="0" smtClean="0">
                <a:latin typeface="Trebuchet MS" pitchFamily="34" charset="0"/>
              </a:rPr>
              <a:t/>
            </a:r>
            <a:br>
              <a:rPr lang="en-US" sz="2300" dirty="0" smtClean="0">
                <a:latin typeface="Trebuchet MS" pitchFamily="34" charset="0"/>
              </a:rPr>
            </a:br>
            <a:r>
              <a:rPr lang="en-US" sz="2300" dirty="0" smtClean="0">
                <a:latin typeface="Trebuchet MS" pitchFamily="34" charset="0"/>
              </a:rPr>
              <a:t>(copy</a:t>
            </a:r>
            <a:r>
              <a:rPr lang="en-US" sz="2300" baseline="0" dirty="0" smtClean="0">
                <a:latin typeface="Trebuchet MS" pitchFamily="34" charset="0"/>
              </a:rPr>
              <a:t> and paste the link into your web browser).</a:t>
            </a:r>
          </a:p>
          <a:p>
            <a:pPr defTabSz="3134780"/>
            <a:endParaRPr lang="en-US" sz="2300" dirty="0" smtClean="0">
              <a:latin typeface="Trebuchet MS" pitchFamily="34" charset="0"/>
            </a:endParaRPr>
          </a:p>
          <a:p>
            <a:pPr defTabSz="3134780"/>
            <a:r>
              <a:rPr lang="en-US" sz="2300" dirty="0" smtClean="0">
                <a:latin typeface="Trebuchet MS" pitchFamily="34" charset="0"/>
              </a:rPr>
              <a:t>For assistance and to order your printed poster</a:t>
            </a:r>
            <a:r>
              <a:rPr lang="en-US" sz="2300" dirty="0" smtClean="0">
                <a:solidFill>
                  <a:schemeClr val="bg1"/>
                </a:solidFill>
                <a:latin typeface="Trebuchet MS" pitchFamily="34" charset="0"/>
              </a:rPr>
              <a:t> call </a:t>
            </a:r>
            <a:r>
              <a:rPr lang="en-US" sz="2300" b="1" dirty="0" smtClean="0">
                <a:solidFill>
                  <a:srgbClr val="FFFF00"/>
                </a:solidFill>
                <a:latin typeface="Trebuchet MS" pitchFamily="34" charset="0"/>
              </a:rPr>
              <a:t>PosterPresentations.com</a:t>
            </a:r>
            <a:r>
              <a:rPr lang="en-US" sz="2300" dirty="0" smtClean="0">
                <a:solidFill>
                  <a:srgbClr val="FFFF00"/>
                </a:solidFill>
                <a:latin typeface="Trebuchet MS" pitchFamily="34" charset="0"/>
              </a:rPr>
              <a:t> </a:t>
            </a:r>
            <a:r>
              <a:rPr lang="en-US" sz="2300" dirty="0" smtClean="0">
                <a:latin typeface="Trebuchet MS" pitchFamily="34" charset="0"/>
              </a:rPr>
              <a:t>at </a:t>
            </a:r>
            <a:r>
              <a:rPr lang="en-US" sz="2900" b="1" dirty="0" smtClean="0">
                <a:solidFill>
                  <a:srgbClr val="FFFF00"/>
                </a:solidFill>
                <a:latin typeface="Trebuchet MS" pitchFamily="34" charset="0"/>
              </a:rPr>
              <a:t>1.866.649.3004</a:t>
            </a:r>
          </a:p>
          <a:p>
            <a:pPr defTabSz="3134780"/>
            <a:endParaRPr lang="en-US" sz="2900" b="1" dirty="0" smtClean="0">
              <a:solidFill>
                <a:srgbClr val="FFFF00"/>
              </a:solidFill>
              <a:latin typeface="Trebuchet MS" pitchFamily="34" charset="0"/>
            </a:endParaRPr>
          </a:p>
          <a:p>
            <a:pPr defTabSz="3134780"/>
            <a:endParaRPr lang="en-US" sz="2900" b="1" dirty="0" smtClean="0">
              <a:solidFill>
                <a:srgbClr val="FFFF00"/>
              </a:solidFill>
              <a:latin typeface="Trebuchet MS" pitchFamily="34" charset="0"/>
            </a:endParaRPr>
          </a:p>
          <a:p>
            <a:pPr algn="ctr"/>
            <a:r>
              <a:rPr lang="en-US" sz="3100" b="1" dirty="0" smtClean="0">
                <a:solidFill>
                  <a:schemeClr val="bg1"/>
                </a:solidFill>
                <a:latin typeface="Trebuchet MS" pitchFamily="34" charset="0"/>
              </a:rPr>
              <a:t>Object Placeholders</a:t>
            </a:r>
          </a:p>
          <a:p>
            <a:pPr algn="ctr"/>
            <a:endParaRPr lang="en-US" sz="3100" b="1" dirty="0" smtClean="0">
              <a:solidFill>
                <a:schemeClr val="bg1"/>
              </a:solidFill>
              <a:latin typeface="Trebuchet MS" pitchFamily="34" charset="0"/>
            </a:endParaRPr>
          </a:p>
          <a:p>
            <a:pPr defTabSz="3134780"/>
            <a:r>
              <a:rPr lang="en-US" sz="2300" dirty="0" smtClean="0">
                <a:latin typeface="Trebuchet MS" pitchFamily="34" charset="0"/>
              </a:rPr>
              <a:t>Use the placeholders provided below to add new elements to your poster:</a:t>
            </a:r>
            <a:r>
              <a:rPr lang="en-US" sz="2300" baseline="0" dirty="0" smtClean="0">
                <a:latin typeface="Trebuchet MS" pitchFamily="34" charset="0"/>
              </a:rPr>
              <a:t> </a:t>
            </a:r>
            <a:r>
              <a:rPr lang="en-US" sz="2300" dirty="0" smtClean="0">
                <a:latin typeface="Trebuchet MS" pitchFamily="34" charset="0"/>
              </a:rPr>
              <a:t>Drag a placeholder onto the</a:t>
            </a:r>
            <a:r>
              <a:rPr lang="en-US" sz="2300" baseline="0" dirty="0" smtClean="0">
                <a:latin typeface="Trebuchet MS" pitchFamily="34" charset="0"/>
              </a:rPr>
              <a:t> poster area,</a:t>
            </a:r>
            <a:r>
              <a:rPr lang="en-US" sz="2300" dirty="0" smtClean="0">
                <a:latin typeface="Trebuchet MS" pitchFamily="34" charset="0"/>
              </a:rPr>
              <a:t> size it, and click it to edit.</a:t>
            </a:r>
          </a:p>
          <a:p>
            <a:pPr defTabSz="3134780"/>
            <a:endParaRPr lang="en-US" sz="2300" dirty="0" smtClean="0">
              <a:latin typeface="Trebuchet MS" pitchFamily="34" charset="0"/>
            </a:endParaRPr>
          </a:p>
          <a:p>
            <a:pPr defTabSz="3134780"/>
            <a:r>
              <a:rPr lang="en-US" sz="2300" b="1" dirty="0" smtClean="0">
                <a:solidFill>
                  <a:srgbClr val="FFFF00"/>
                </a:solidFill>
                <a:latin typeface="Trebuchet MS" pitchFamily="34" charset="0"/>
              </a:rPr>
              <a:t>Section Header placeholder</a:t>
            </a:r>
          </a:p>
          <a:p>
            <a:pPr defTabSz="3134780"/>
            <a:r>
              <a:rPr lang="en-US" sz="2300" dirty="0" smtClean="0">
                <a:latin typeface="Trebuchet MS" pitchFamily="34" charset="0"/>
              </a:rPr>
              <a:t>Move</a:t>
            </a:r>
            <a:r>
              <a:rPr lang="en-US" sz="23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defTabSz="3134780"/>
            <a:endParaRPr lang="en-US" sz="2300" b="1" dirty="0" smtClean="0">
              <a:solidFill>
                <a:srgbClr val="FFFF00"/>
              </a:solidFill>
              <a:latin typeface="Trebuchet MS" pitchFamily="34" charset="0"/>
            </a:endParaRPr>
          </a:p>
          <a:p>
            <a:pPr defTabSz="3134780"/>
            <a:r>
              <a:rPr lang="en-US" sz="2300" b="1" dirty="0" smtClean="0">
                <a:solidFill>
                  <a:srgbClr val="FFFF00"/>
                </a:solidFill>
                <a:latin typeface="Trebuchet MS" pitchFamily="34" charset="0"/>
              </a:rPr>
              <a:t>Text placeholder</a:t>
            </a:r>
          </a:p>
          <a:p>
            <a:pPr defTabSz="3134780"/>
            <a:r>
              <a:rPr lang="en-US" sz="2300" baseline="0" dirty="0" smtClean="0">
                <a:latin typeface="Trebuchet MS" pitchFamily="34" charset="0"/>
              </a:rPr>
              <a:t>Move this preformatted text placeholder to the poster to add a new body of text.</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Picture placeholder</a:t>
            </a:r>
          </a:p>
          <a:p>
            <a:pPr defTabSz="3134780"/>
            <a:r>
              <a:rPr lang="en-US" sz="2300" baseline="0" dirty="0" smtClean="0">
                <a:latin typeface="Trebuchet MS" pitchFamily="34" charset="0"/>
              </a:rPr>
              <a:t>Move this graphic placeholder onto your poster, size it first, and then click it to add a picture to the poster.</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sp>
        <p:nvSpPr>
          <p:cNvPr id="29" name="Rectangle 28"/>
          <p:cNvSpPr/>
          <p:nvPr/>
        </p:nvSpPr>
        <p:spPr>
          <a:xfrm>
            <a:off x="-7777865" y="15334078"/>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grpSp>
        <p:nvGrpSpPr>
          <p:cNvPr id="47" name="Group 46"/>
          <p:cNvGrpSpPr/>
          <p:nvPr/>
        </p:nvGrpSpPr>
        <p:grpSpPr>
          <a:xfrm>
            <a:off x="-7475302" y="20964109"/>
            <a:ext cx="6982115" cy="727083"/>
            <a:chOff x="44242388" y="28054064"/>
            <a:chExt cx="9771398" cy="1090621"/>
          </a:xfrm>
        </p:grpSpPr>
        <p:sp>
          <p:nvSpPr>
            <p:cNvPr id="48" name="Rounded Rectangle 4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7" descr="http://t2.gstatic.com/images?q=tbn:ANd9GcR4APHC6TT9w54M2zn_pvCiBxUNcspYPoVxirLRphBoJabfSvu7zw">
              <a:hlinkClick r:id="rId3"/>
            </p:cNvPr>
            <p:cNvPicPr>
              <a:picLocks noChangeAspect="1" noChangeArrowheads="1"/>
            </p:cNvPicPr>
            <p:nvPr userDrawn="1"/>
          </p:nvPicPr>
          <p:blipFill>
            <a:blip r:embed="rId4" cstate="print"/>
            <a:srcRect/>
            <a:stretch>
              <a:fillRect/>
            </a:stretch>
          </p:blipFill>
          <p:spPr bwMode="auto">
            <a:xfrm>
              <a:off x="44370833" y="28172249"/>
              <a:ext cx="914400" cy="914398"/>
            </a:xfrm>
            <a:prstGeom prst="rect">
              <a:avLst/>
            </a:prstGeom>
            <a:noFill/>
          </p:spPr>
        </p:pic>
        <p:sp>
          <p:nvSpPr>
            <p:cNvPr id="50" name="TextBox 49"/>
            <p:cNvSpPr txBox="1"/>
            <p:nvPr userDrawn="1"/>
          </p:nvSpPr>
          <p:spPr>
            <a:xfrm>
              <a:off x="45342600" y="28154102"/>
              <a:ext cx="8671186" cy="969494"/>
            </a:xfrm>
            <a:prstGeom prst="rect">
              <a:avLst/>
            </a:prstGeom>
            <a:noFill/>
          </p:spPr>
          <p:txBody>
            <a:bodyPr wrap="square" rtlCol="0">
              <a:spAutoFit/>
            </a:body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51" name="Straight Connector 50"/>
          <p:cNvCxnSpPr/>
          <p:nvPr/>
        </p:nvCxnSpPr>
        <p:spPr>
          <a:xfrm>
            <a:off x="-7801791" y="834390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a:t>
            </a:r>
            <a:r>
              <a:rPr lang="en-US" sz="3100" b="1" baseline="0" dirty="0" smtClean="0">
                <a:solidFill>
                  <a:schemeClr val="bg1"/>
                </a:solidFill>
                <a:latin typeface="Trebuchet MS" pitchFamily="34" charset="0"/>
              </a:rPr>
              <a:t> TIPS</a:t>
            </a:r>
            <a:endParaRPr lang="en-US" sz="3100" b="1" dirty="0" smtClean="0">
              <a:solidFill>
                <a:schemeClr val="bg1"/>
              </a:solidFill>
              <a:latin typeface="Trebuchet MS" pitchFamily="34" charset="0"/>
            </a:endParaRPr>
          </a:p>
          <a:p>
            <a:pPr algn="ctr"/>
            <a:r>
              <a:rPr lang="en-US" sz="2900" b="1" dirty="0" smtClean="0">
                <a:solidFill>
                  <a:srgbClr val="FFFF00"/>
                </a:solidFill>
                <a:latin typeface="Trebuchet MS" pitchFamily="34" charset="0"/>
              </a:rPr>
              <a:t>(--THIS SECTION DOES NOT PRINT--)</a:t>
            </a:r>
            <a:endParaRPr lang="en-US" sz="8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template requires basic PowerPoint (version 2007 or newer) skills. Below is a list of commonly asked questions specific to this template. </a:t>
            </a:r>
            <a:br>
              <a:rPr lang="en-US" sz="2300" baseline="0" dirty="0" smtClean="0">
                <a:latin typeface="Trebuchet MS" pitchFamily="34" charset="0"/>
              </a:rPr>
            </a:br>
            <a:r>
              <a:rPr lang="en-US" sz="2300" baseline="0" dirty="0" smtClean="0">
                <a:latin typeface="Trebuchet MS" pitchFamily="34" charset="0"/>
              </a:rPr>
              <a:t>If you are using an older version of PowerPoint some template features may not work properly.</a:t>
            </a:r>
            <a:endParaRPr lang="en-US" sz="2900" b="1" dirty="0" smtClean="0">
              <a:solidFill>
                <a:srgbClr val="FFFF00"/>
              </a:solidFill>
              <a:latin typeface="Trebuchet MS" pitchFamily="34" charset="0"/>
            </a:endParaRPr>
          </a:p>
          <a:p>
            <a:pPr algn="ctr"/>
            <a:endParaRPr lang="en-US" sz="1000" b="1" dirty="0" smtClean="0">
              <a:solidFill>
                <a:schemeClr val="bg1"/>
              </a:solidFill>
              <a:latin typeface="Trebuchet MS" pitchFamily="34" charset="0"/>
            </a:endParaRPr>
          </a:p>
          <a:p>
            <a:pPr algn="ctr"/>
            <a:r>
              <a:rPr lang="en-US" sz="3100" b="1" dirty="0" smtClean="0">
                <a:solidFill>
                  <a:schemeClr val="bg1"/>
                </a:solidFill>
                <a:latin typeface="Trebuchet MS" pitchFamily="34" charset="0"/>
              </a:rPr>
              <a:t>Using the template</a:t>
            </a:r>
            <a:endParaRPr lang="en-US" sz="3100" b="1" baseline="0" dirty="0" smtClean="0">
              <a:solidFill>
                <a:schemeClr val="bg1"/>
              </a:solidFill>
              <a:latin typeface="Trebuchet MS" pitchFamily="34" charset="0"/>
            </a:endParaRPr>
          </a:p>
          <a:p>
            <a:pPr algn="ctr"/>
            <a:endParaRPr lang="en-US" sz="20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2300" b="1" dirty="0" smtClean="0">
                <a:solidFill>
                  <a:srgbClr val="FFFF00"/>
                </a:solidFill>
                <a:latin typeface="Trebuchet MS" pitchFamily="34" charset="0"/>
              </a:rPr>
              <a:t>Verifying the quality of your graphics</a:t>
            </a:r>
          </a:p>
          <a:p>
            <a:pPr defTabSz="3134780"/>
            <a:r>
              <a:rPr lang="en-US" sz="2300" dirty="0" smtClean="0">
                <a:latin typeface="Trebuchet MS" pitchFamily="34" charset="0"/>
              </a:rPr>
              <a:t>Go to the </a:t>
            </a:r>
            <a:r>
              <a:rPr lang="en-US" sz="23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2300" baseline="0" dirty="0" smtClean="0">
                <a:latin typeface="Trebuchet MS" pitchFamily="34" charset="0"/>
              </a:rPr>
            </a:br>
            <a:endParaRPr lang="en-US" sz="2300" baseline="0" dirty="0" smtClean="0">
              <a:latin typeface="Trebuchet MS" pitchFamily="34" charset="0"/>
            </a:endParaRPr>
          </a:p>
          <a:p>
            <a:pPr defTabSz="3134780"/>
            <a:r>
              <a:rPr lang="en-US" sz="2300" b="1" dirty="0" smtClean="0">
                <a:solidFill>
                  <a:srgbClr val="FFFF00"/>
                </a:solidFill>
                <a:latin typeface="Trebuchet MS" pitchFamily="34" charset="0"/>
              </a:rPr>
              <a:t>Using the placeholders</a:t>
            </a:r>
          </a:p>
          <a:p>
            <a:pPr defTabSz="3134780"/>
            <a:r>
              <a:rPr lang="en-US" sz="2300" baseline="0" dirty="0" smtClean="0">
                <a:latin typeface="Trebuchet MS" pitchFamily="34" charset="0"/>
              </a:rPr>
              <a:t>To add text to this template click inside a placeholder and type in or paste your text. To move a placeholder, click on it </a:t>
            </a:r>
            <a:r>
              <a:rPr lang="en-US" sz="2300" u="sng" baseline="0" dirty="0" smtClean="0">
                <a:latin typeface="Trebuchet MS" pitchFamily="34" charset="0"/>
              </a:rPr>
              <a:t>once</a:t>
            </a:r>
            <a:r>
              <a:rPr lang="en-US" sz="2300" baseline="0" dirty="0" smtClean="0">
                <a:latin typeface="Trebuchet MS" pitchFamily="34" charset="0"/>
              </a:rPr>
              <a:t> (to select it), place your cursor on its frame and your cursor will change to this symbol:         Then, click </a:t>
            </a:r>
            <a:r>
              <a:rPr lang="en-US" sz="2300" u="sng" baseline="0" dirty="0" smtClean="0">
                <a:latin typeface="Trebuchet MS" pitchFamily="34" charset="0"/>
              </a:rPr>
              <a:t>once</a:t>
            </a:r>
            <a:r>
              <a:rPr lang="en-US" sz="23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Modifying the layout</a:t>
            </a:r>
          </a:p>
          <a:p>
            <a:pPr defTabSz="3134780"/>
            <a:r>
              <a:rPr lang="en-US" sz="2300" dirty="0" smtClean="0">
                <a:latin typeface="Trebuchet MS" pitchFamily="34" charset="0"/>
              </a:rPr>
              <a:t>This template has four</a:t>
            </a:r>
            <a:endParaRPr lang="en-US" sz="2300" baseline="0" dirty="0" smtClean="0">
              <a:latin typeface="Trebuchet MS" pitchFamily="34" charset="0"/>
            </a:endParaRPr>
          </a:p>
          <a:p>
            <a:pPr defTabSz="3134780"/>
            <a:r>
              <a:rPr lang="en-US" sz="2300" baseline="0" dirty="0" smtClean="0">
                <a:latin typeface="Trebuchet MS" pitchFamily="34" charset="0"/>
              </a:rPr>
              <a:t>different column layouts. </a:t>
            </a:r>
          </a:p>
          <a:p>
            <a:pPr defTabSz="3134780"/>
            <a:r>
              <a:rPr lang="en-US" sz="2300" u="sng" baseline="0" dirty="0" smtClean="0">
                <a:latin typeface="Trebuchet MS" pitchFamily="34" charset="0"/>
              </a:rPr>
              <a:t>Right-click</a:t>
            </a:r>
            <a:r>
              <a:rPr lang="en-US" sz="2300" baseline="0" dirty="0" smtClean="0">
                <a:latin typeface="Trebuchet MS" pitchFamily="34" charset="0"/>
              </a:rPr>
              <a:t> your mouse</a:t>
            </a:r>
          </a:p>
          <a:p>
            <a:pPr defTabSz="3134780"/>
            <a:r>
              <a:rPr lang="en-US" sz="2300" baseline="0" dirty="0" smtClean="0">
                <a:latin typeface="Trebuchet MS" pitchFamily="34" charset="0"/>
              </a:rPr>
              <a:t>on the background and </a:t>
            </a:r>
          </a:p>
          <a:p>
            <a:pPr defTabSz="3134780"/>
            <a:r>
              <a:rPr lang="en-US" sz="2300" baseline="0" dirty="0" smtClean="0">
                <a:latin typeface="Trebuchet MS" pitchFamily="34" charset="0"/>
              </a:rPr>
              <a:t>click on “Layout” to see </a:t>
            </a:r>
          </a:p>
          <a:p>
            <a:pPr defTabSz="3134780"/>
            <a:r>
              <a:rPr lang="en-US" sz="23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2300" baseline="0" dirty="0" smtClean="0">
              <a:latin typeface="Trebuchet MS" pitchFamily="34" charset="0"/>
            </a:endParaRPr>
          </a:p>
          <a:p>
            <a:pPr defTabSz="3134780"/>
            <a:r>
              <a:rPr lang="en-US" sz="2300" b="1" baseline="0" dirty="0" smtClean="0">
                <a:solidFill>
                  <a:srgbClr val="FFFF00"/>
                </a:solidFill>
                <a:latin typeface="Trebuchet MS" pitchFamily="34" charset="0"/>
              </a:rPr>
              <a:t>Importing text and graphics from external sources</a:t>
            </a:r>
          </a:p>
          <a:p>
            <a:pPr defTabSz="3134780"/>
            <a:r>
              <a:rPr lang="en-US" sz="2300" b="1" u="sng" baseline="0" dirty="0" smtClean="0">
                <a:latin typeface="Trebuchet MS" pitchFamily="34" charset="0"/>
              </a:rPr>
              <a:t>TEXT: </a:t>
            </a:r>
            <a:r>
              <a:rPr lang="en-US" sz="23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2300" b="1" u="sng" baseline="0" dirty="0" smtClean="0">
                <a:latin typeface="Trebuchet MS" pitchFamily="34" charset="0"/>
              </a:rPr>
              <a:t>PHOTOS: </a:t>
            </a:r>
            <a:r>
              <a:rPr lang="en-US" sz="2300" baseline="0" dirty="0" smtClean="0">
                <a:latin typeface="Trebuchet MS" pitchFamily="34" charset="0"/>
              </a:rPr>
              <a:t>Drag in a picture placeholder, size it </a:t>
            </a:r>
            <a:r>
              <a:rPr lang="en-US" sz="2300" u="sng" baseline="0" dirty="0" smtClean="0">
                <a:latin typeface="Trebuchet MS" pitchFamily="34" charset="0"/>
              </a:rPr>
              <a:t>first</a:t>
            </a:r>
            <a:r>
              <a:rPr lang="en-US" sz="2300" baseline="0" dirty="0" smtClean="0">
                <a:latin typeface="Trebuchet MS" pitchFamily="34" charset="0"/>
              </a:rPr>
              <a:t>, click in it and insert a photo from the menu.</a:t>
            </a:r>
          </a:p>
          <a:p>
            <a:pPr defTabSz="3134780"/>
            <a:r>
              <a:rPr lang="en-US" sz="2300" b="1" u="sng" baseline="0" dirty="0" smtClean="0">
                <a:latin typeface="Trebuchet MS" pitchFamily="34" charset="0"/>
              </a:rPr>
              <a:t>TABLES: </a:t>
            </a:r>
            <a:r>
              <a:rPr lang="en-US" sz="2300" baseline="0" dirty="0" smtClean="0">
                <a:latin typeface="Trebuchet MS" pitchFamily="34" charset="0"/>
              </a:rPr>
              <a:t>You can copy and paste a table from an external document onto this poster template. To adjust  the way the text fits within the cells of a table that has been pasted, </a:t>
            </a:r>
            <a:r>
              <a:rPr lang="en-US" sz="2300" u="sng" baseline="0" dirty="0" smtClean="0">
                <a:latin typeface="Trebuchet MS" pitchFamily="34" charset="0"/>
              </a:rPr>
              <a:t>right-click</a:t>
            </a:r>
            <a:r>
              <a:rPr lang="en-US" sz="2300" baseline="0" dirty="0" smtClean="0">
                <a:latin typeface="Trebuchet MS" pitchFamily="34" charset="0"/>
              </a:rPr>
              <a:t> on the table, click FORMAT SHAPE  then click on TEXT BOX and change the INTERNAL MARGIN values to 0.25</a:t>
            </a:r>
          </a:p>
          <a:p>
            <a:pPr defTabSz="3134780"/>
            <a:endParaRPr lang="en-US" sz="2300" baseline="0" dirty="0" smtClean="0">
              <a:latin typeface="Trebuchet MS" pitchFamily="34" charset="0"/>
            </a:endParaRPr>
          </a:p>
          <a:p>
            <a:pPr defTabSz="3134780"/>
            <a:r>
              <a:rPr lang="en-US" sz="2400" b="1" baseline="0" dirty="0" smtClean="0">
                <a:solidFill>
                  <a:srgbClr val="FFFF00"/>
                </a:solidFill>
                <a:latin typeface="Trebuchet MS" pitchFamily="34" charset="0"/>
              </a:rPr>
              <a:t>Modifying the color scheme</a:t>
            </a:r>
          </a:p>
          <a:p>
            <a:pPr defTabSz="3134780"/>
            <a:r>
              <a:rPr lang="en-US" sz="24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pic>
        <p:nvPicPr>
          <p:cNvPr id="22" name="Picture 2"/>
          <p:cNvPicPr>
            <a:picLocks noChangeAspect="1" noChangeArrowheads="1"/>
          </p:cNvPicPr>
          <p:nvPr/>
        </p:nvPicPr>
        <p:blipFill>
          <a:blip r:embed="rId5" cstate="print"/>
          <a:srcRect/>
          <a:stretch>
            <a:fillRect/>
          </a:stretch>
        </p:blipFill>
        <p:spPr bwMode="auto">
          <a:xfrm>
            <a:off x="37223084" y="10358286"/>
            <a:ext cx="2974836" cy="1705574"/>
          </a:xfrm>
          <a:prstGeom prst="rect">
            <a:avLst/>
          </a:prstGeom>
          <a:noFill/>
          <a:ln w="9525">
            <a:noFill/>
            <a:miter lim="800000"/>
            <a:headEnd/>
            <a:tailEnd/>
          </a:ln>
          <a:effectLst/>
        </p:spPr>
      </p:pic>
      <p:pic>
        <p:nvPicPr>
          <p:cNvPr id="23" name="Picture 2"/>
          <p:cNvPicPr>
            <a:picLocks noChangeAspect="1" noChangeArrowheads="1"/>
          </p:cNvPicPr>
          <p:nvPr/>
        </p:nvPicPr>
        <p:blipFill>
          <a:blip r:embed="rId6" cstate="print"/>
          <a:srcRect/>
          <a:stretch>
            <a:fillRect/>
          </a:stretch>
        </p:blipFill>
        <p:spPr bwMode="auto">
          <a:xfrm>
            <a:off x="39840558" y="8413752"/>
            <a:ext cx="442913" cy="292100"/>
          </a:xfrm>
          <a:prstGeom prst="rect">
            <a:avLst/>
          </a:prstGeom>
          <a:noFill/>
          <a:ln w="9525">
            <a:solidFill>
              <a:schemeClr val="tx1"/>
            </a:solidFill>
            <a:miter lim="800000"/>
            <a:headEnd/>
            <a:tailEnd/>
          </a:ln>
          <a:effectLst/>
        </p:spPr>
      </p:pic>
      <p:sp>
        <p:nvSpPr>
          <p:cNvPr id="24" name="TextBox 23"/>
          <p:cNvSpPr txBox="1"/>
          <p:nvPr/>
        </p:nvSpPr>
        <p:spPr>
          <a:xfrm>
            <a:off x="33251505" y="20562665"/>
            <a:ext cx="6870215" cy="1399638"/>
          </a:xfrm>
          <a:prstGeom prst="rect">
            <a:avLst/>
          </a:prstGeom>
          <a:noFill/>
        </p:spPr>
        <p:txBody>
          <a:bodyPr wrap="square" lIns="65304" tIns="32651" rIns="65304" bIns="32651" rtlCol="0">
            <a:spAutoFit/>
          </a:bodyPr>
          <a:lstStyle/>
          <a:p>
            <a:pPr>
              <a:lnSpc>
                <a:spcPts val="2600"/>
              </a:lnSpc>
            </a:pPr>
            <a:r>
              <a:rPr lang="en-US" sz="2000" dirty="0" smtClean="0">
                <a:solidFill>
                  <a:schemeClr val="bg1"/>
                </a:solidFill>
              </a:rPr>
              <a:t>© 2012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        </a:t>
            </a:r>
          </a:p>
          <a:p>
            <a:pPr>
              <a:lnSpc>
                <a:spcPts val="2600"/>
              </a:lnSpc>
            </a:pPr>
            <a:r>
              <a:rPr lang="en-US" sz="1800" baseline="0" dirty="0" smtClean="0">
                <a:solidFill>
                  <a:schemeClr val="bg1"/>
                </a:solidFill>
              </a:rPr>
              <a:t>     Berkeley CA </a:t>
            </a:r>
            <a:r>
              <a:rPr lang="en-US" sz="1600" baseline="0" dirty="0" smtClean="0">
                <a:solidFill>
                  <a:schemeClr val="bg1"/>
                </a:solidFill>
              </a:rPr>
              <a:t>94710</a:t>
            </a:r>
            <a:r>
              <a:rPr lang="en-US" sz="1800" baseline="0" dirty="0" smtClean="0">
                <a:solidFill>
                  <a:schemeClr val="bg1"/>
                </a:solidFill>
              </a:rPr>
              <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cxnSp>
        <p:nvCxnSpPr>
          <p:cNvPr id="25" name="Straight Connector 24"/>
          <p:cNvCxnSpPr/>
          <p:nvPr/>
        </p:nvCxnSpPr>
        <p:spPr>
          <a:xfrm>
            <a:off x="33146941" y="20562887"/>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3166594" y="301625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8685807" y="3505200"/>
            <a:ext cx="15543610" cy="178308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0" name="Rectangle 33"/>
          <p:cNvSpPr>
            <a:spLocks noChangeArrowheads="1"/>
          </p:cNvSpPr>
          <p:nvPr userDrawn="1"/>
        </p:nvSpPr>
        <p:spPr bwMode="auto">
          <a:xfrm>
            <a:off x="24685625"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1" name="Rectangle 30"/>
          <p:cNvSpPr/>
          <p:nvPr userDrawn="1"/>
        </p:nvSpPr>
        <p:spPr>
          <a:xfrm>
            <a:off x="-7777864" y="13173584"/>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13000">
              <a:schemeClr val="accent4">
                <a:lumMod val="40000"/>
                <a:lumOff val="60000"/>
              </a:schemeClr>
            </a:gs>
            <a:gs pos="25000">
              <a:schemeClr val="accent4">
                <a:lumMod val="60000"/>
                <a:lumOff val="40000"/>
              </a:schemeClr>
            </a:gs>
            <a:gs pos="37000">
              <a:schemeClr val="accent4">
                <a:lumMod val="75000"/>
              </a:schemeClr>
            </a:gs>
            <a:gs pos="50000">
              <a:schemeClr val="accent4">
                <a:lumMod val="50000"/>
              </a:schemeClr>
            </a:gs>
            <a:gs pos="67000">
              <a:schemeClr val="accent4">
                <a:lumMod val="75000"/>
              </a:schemeClr>
            </a:gs>
            <a:gs pos="75000">
              <a:schemeClr val="accent4">
                <a:lumMod val="60000"/>
                <a:lumOff val="40000"/>
              </a:schemeClr>
            </a:gs>
            <a:gs pos="88000">
              <a:schemeClr val="accent4">
                <a:lumMod val="40000"/>
                <a:lumOff val="60000"/>
              </a:schemeClr>
            </a:gs>
            <a:gs pos="100000">
              <a:schemeClr val="accent4">
                <a:lumMod val="20000"/>
                <a:lumOff val="80000"/>
              </a:schemeClr>
            </a:gs>
          </a:gsLst>
          <a:lin ang="13500000" scaled="0"/>
          <a:tileRect/>
        </a:gradFill>
        <a:effectLst/>
      </p:bgPr>
    </p:bg>
    <p:spTree>
      <p:nvGrpSpPr>
        <p:cNvPr id="1" name=""/>
        <p:cNvGrpSpPr/>
        <p:nvPr/>
      </p:nvGrpSpPr>
      <p:grpSpPr>
        <a:xfrm>
          <a:off x="0" y="0"/>
          <a:ext cx="0" cy="0"/>
          <a:chOff x="0" y="0"/>
          <a:chExt cx="0" cy="0"/>
        </a:xfrm>
      </p:grpSpPr>
      <p:sp>
        <p:nvSpPr>
          <p:cNvPr id="180" name="Text Placeholder 179"/>
          <p:cNvSpPr>
            <a:spLocks noGrp="1"/>
          </p:cNvSpPr>
          <p:nvPr>
            <p:ph type="body" sz="quarter" idx="10"/>
          </p:nvPr>
        </p:nvSpPr>
        <p:spPr>
          <a:xfrm>
            <a:off x="678141" y="4140097"/>
            <a:ext cx="7542610" cy="6362396"/>
          </a:xfrm>
        </p:spPr>
        <p:txBody>
          <a:bodyPr/>
          <a:lstStyle/>
          <a:p>
            <a:r>
              <a:rPr lang="en-US" dirty="0" smtClean="0">
                <a:latin typeface="Constantia" pitchFamily="18" charset="0"/>
              </a:rPr>
              <a:t>Connect-5 (also known as </a:t>
            </a:r>
            <a:r>
              <a:rPr lang="en-US" dirty="0" err="1" smtClean="0">
                <a:latin typeface="Constantia" pitchFamily="18" charset="0"/>
              </a:rPr>
              <a:t>Gomoku</a:t>
            </a:r>
            <a:r>
              <a:rPr lang="en-US" dirty="0" smtClean="0">
                <a:latin typeface="Constantia" pitchFamily="18" charset="0"/>
              </a:rPr>
              <a:t>) is a </a:t>
            </a:r>
            <a:r>
              <a:rPr lang="en-US" dirty="0" smtClean="0">
                <a:latin typeface="Constantia" pitchFamily="18" charset="0"/>
              </a:rPr>
              <a:t>2-player, zero-sum board game normally played on a 15x15 grid.  The players alternate turns, placing a piece anywher</a:t>
            </a:r>
            <a:r>
              <a:rPr lang="en-US" dirty="0" smtClean="0">
                <a:latin typeface="Constantia" pitchFamily="18" charset="0"/>
              </a:rPr>
              <a:t>e on the grid.  The first to have at least 5 pieces in a row (horizontally, vertically or diagonally) wins.</a:t>
            </a:r>
          </a:p>
          <a:p>
            <a:r>
              <a:rPr lang="en-US" dirty="0" smtClean="0">
                <a:latin typeface="Constantia" pitchFamily="18" charset="0"/>
              </a:rPr>
              <a:t>We were inspired to create an AI for Connect-5 after both seeing </a:t>
            </a:r>
            <a:r>
              <a:rPr lang="en-US" dirty="0" err="1" smtClean="0">
                <a:latin typeface="Constantia" pitchFamily="18" charset="0"/>
              </a:rPr>
              <a:t>Cris</a:t>
            </a:r>
            <a:r>
              <a:rPr lang="en-US" dirty="0" smtClean="0">
                <a:latin typeface="Constantia" pitchFamily="18" charset="0"/>
              </a:rPr>
              <a:t>’ Connect-4 parallel AI as well as reading about game state trees for tic-tac-toe.  Such zero-sum games are perfect candidates for </a:t>
            </a:r>
            <a:r>
              <a:rPr lang="en-US" dirty="0" err="1" smtClean="0">
                <a:latin typeface="Constantia" pitchFamily="18" charset="0"/>
              </a:rPr>
              <a:t>minimax</a:t>
            </a:r>
            <a:r>
              <a:rPr lang="en-US" dirty="0" smtClean="0">
                <a:latin typeface="Constantia" pitchFamily="18" charset="0"/>
              </a:rPr>
              <a:t> game state trees with further optimization from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pruning.  An expansion to Connect-5 as compared to Connect-4 brings the follow challenges we seek to address with parallel approaches:</a:t>
            </a:r>
          </a:p>
          <a:p>
            <a:pPr marL="342900" indent="-342900">
              <a:buAutoNum type="arabicParenR"/>
            </a:pPr>
            <a:r>
              <a:rPr lang="en-US" dirty="0" smtClean="0">
                <a:latin typeface="Cambria Math"/>
                <a:ea typeface="Cambria Math"/>
              </a:rPr>
              <a:t>The number of possible moves per turn increases by 20-30 fold depending on the size of the Connect-4 since pieces fall to the bottom in Connect-4 thus making Connect-4 moves 1D compared to the 2D possibilities of Connect-5.  This in turn magnifies our search space per ply as well.</a:t>
            </a:r>
          </a:p>
          <a:p>
            <a:pPr marL="342900" indent="-342900">
              <a:buAutoNum type="arabicParenR"/>
            </a:pPr>
            <a:r>
              <a:rPr lang="en-US" dirty="0" smtClean="0">
                <a:latin typeface="Cambria Math"/>
                <a:ea typeface="Cambria Math"/>
              </a:rPr>
              <a:t>With a larger search space, there will be more room for optimization, with possibly different approaches at different times in the game (early vs. late), including tree-ordering,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pruning and other possible techniques</a:t>
            </a:r>
          </a:p>
          <a:p>
            <a:pPr marL="342900" indent="-342900">
              <a:buAutoNum type="arabicParenR"/>
            </a:pPr>
            <a:r>
              <a:rPr lang="en-US" dirty="0" smtClean="0">
                <a:latin typeface="Cambria Math"/>
                <a:ea typeface="Cambria Math"/>
              </a:rPr>
              <a:t>Extending the winning sequence by 1 results in the possibility of more complex heuristics to score each game state, allowing for various strategies including trap-setting such a double, open-ended 3’s</a:t>
            </a:r>
          </a:p>
          <a:p>
            <a:pPr marL="342900" indent="-342900">
              <a:buAutoNum type="arabicParenR"/>
            </a:pPr>
            <a:endParaRPr lang="en-US" dirty="0" smtClean="0">
              <a:latin typeface="Cambria Math"/>
              <a:ea typeface="Cambria Math"/>
            </a:endParaRPr>
          </a:p>
          <a:p>
            <a:pPr marL="342900" indent="-342900">
              <a:buAutoNum type="arabicParenR"/>
            </a:pPr>
            <a:endParaRPr lang="en-US" dirty="0">
              <a:latin typeface="Constantia" pitchFamily="18" charset="0"/>
            </a:endParaRPr>
          </a:p>
        </p:txBody>
      </p:sp>
      <p:sp>
        <p:nvSpPr>
          <p:cNvPr id="181" name="Text Placeholder 180"/>
          <p:cNvSpPr>
            <a:spLocks noGrp="1"/>
          </p:cNvSpPr>
          <p:nvPr>
            <p:ph type="body" sz="quarter" idx="11"/>
          </p:nvPr>
        </p:nvSpPr>
        <p:spPr>
          <a:xfrm>
            <a:off x="691756" y="3510047"/>
            <a:ext cx="7536656" cy="624326"/>
          </a:xfrm>
        </p:spPr>
        <p:txBody>
          <a:bodyPr/>
          <a:lstStyle/>
          <a:p>
            <a:r>
              <a:rPr lang="en-US" sz="3200" u="none" dirty="0" smtClean="0">
                <a:latin typeface="Constantia" pitchFamily="18" charset="0"/>
              </a:rPr>
              <a:t>Introduction and Motivation</a:t>
            </a:r>
            <a:endParaRPr lang="en-US" sz="3200" u="none" dirty="0">
              <a:latin typeface="Constantia" pitchFamily="18" charset="0"/>
            </a:endParaRPr>
          </a:p>
        </p:txBody>
      </p:sp>
      <p:sp>
        <p:nvSpPr>
          <p:cNvPr id="184" name="Text Placeholder 183"/>
          <p:cNvSpPr>
            <a:spLocks noGrp="1"/>
          </p:cNvSpPr>
          <p:nvPr>
            <p:ph type="body" sz="quarter" idx="19"/>
          </p:nvPr>
        </p:nvSpPr>
        <p:spPr>
          <a:xfrm>
            <a:off x="651856" y="12730499"/>
            <a:ext cx="7543800" cy="1880899"/>
          </a:xfrm>
        </p:spPr>
        <p:txBody>
          <a:bodyPr/>
          <a:lstStyle/>
          <a:p>
            <a:r>
              <a:rPr lang="en-US" dirty="0" smtClean="0">
                <a:solidFill>
                  <a:srgbClr val="FF0000"/>
                </a:solidFill>
                <a:latin typeface="Constantia" pitchFamily="18" charset="0"/>
              </a:rPr>
              <a:t>Diagram to show the game state </a:t>
            </a:r>
            <a:r>
              <a:rPr lang="en-US" dirty="0" smtClean="0">
                <a:solidFill>
                  <a:srgbClr val="FF0000"/>
                </a:solidFill>
                <a:latin typeface="Constantia" pitchFamily="18" charset="0"/>
              </a:rPr>
              <a:t>tree</a:t>
            </a:r>
          </a:p>
          <a:p>
            <a:r>
              <a:rPr lang="en-US" dirty="0" smtClean="0">
                <a:solidFill>
                  <a:srgbClr val="FF0000"/>
                </a:solidFill>
                <a:latin typeface="Constantia" pitchFamily="18" charset="0"/>
              </a:rPr>
              <a:t>Talk about the </a:t>
            </a:r>
            <a:r>
              <a:rPr lang="en-US" dirty="0" err="1" smtClean="0">
                <a:solidFill>
                  <a:srgbClr val="FF0000"/>
                </a:solidFill>
                <a:latin typeface="Constantia" pitchFamily="18" charset="0"/>
              </a:rPr>
              <a:t>minimax</a:t>
            </a:r>
            <a:r>
              <a:rPr lang="en-US" dirty="0" smtClean="0">
                <a:solidFill>
                  <a:srgbClr val="FF0000"/>
                </a:solidFill>
                <a:latin typeface="Constantia" pitchFamily="18" charset="0"/>
              </a:rPr>
              <a:t> recursive design</a:t>
            </a:r>
          </a:p>
          <a:p>
            <a:r>
              <a:rPr lang="en-US" dirty="0" smtClean="0">
                <a:solidFill>
                  <a:srgbClr val="FF0000"/>
                </a:solidFill>
                <a:latin typeface="Constantia" pitchFamily="18" charset="0"/>
              </a:rPr>
              <a:t>Talk about the various </a:t>
            </a:r>
            <a:r>
              <a:rPr lang="en-US" dirty="0" err="1" smtClean="0">
                <a:solidFill>
                  <a:srgbClr val="FF0000"/>
                </a:solidFill>
                <a:latin typeface="Constantia" pitchFamily="18" charset="0"/>
              </a:rPr>
              <a:t>herusitcs</a:t>
            </a:r>
            <a:r>
              <a:rPr lang="en-US" dirty="0" smtClean="0">
                <a:solidFill>
                  <a:srgbClr val="FF0000"/>
                </a:solidFill>
                <a:latin typeface="Constantia" pitchFamily="18" charset="0"/>
              </a:rPr>
              <a:t> to use, </a:t>
            </a:r>
            <a:r>
              <a:rPr lang="en-US" dirty="0" err="1" smtClean="0">
                <a:solidFill>
                  <a:srgbClr val="FF0000"/>
                </a:solidFill>
                <a:latin typeface="Constantia" pitchFamily="18" charset="0"/>
              </a:rPr>
              <a:t>includign</a:t>
            </a:r>
            <a:r>
              <a:rPr lang="en-US" dirty="0" smtClean="0">
                <a:solidFill>
                  <a:srgbClr val="FF0000"/>
                </a:solidFill>
                <a:latin typeface="Constantia" pitchFamily="18" charset="0"/>
              </a:rPr>
              <a:t> our current </a:t>
            </a:r>
            <a:r>
              <a:rPr lang="en-US" dirty="0" err="1" smtClean="0">
                <a:solidFill>
                  <a:srgbClr val="FF0000"/>
                </a:solidFill>
                <a:latin typeface="Constantia" pitchFamily="18" charset="0"/>
              </a:rPr>
              <a:t>xinarow</a:t>
            </a:r>
            <a:r>
              <a:rPr lang="en-US" dirty="0" smtClean="0">
                <a:solidFill>
                  <a:srgbClr val="FF0000"/>
                </a:solidFill>
                <a:latin typeface="Constantia" pitchFamily="18" charset="0"/>
              </a:rPr>
              <a:t> counter</a:t>
            </a:r>
          </a:p>
          <a:p>
            <a:r>
              <a:rPr lang="en-US" dirty="0" smtClean="0">
                <a:solidFill>
                  <a:srgbClr val="FF0000"/>
                </a:solidFill>
                <a:latin typeface="Constantia" pitchFamily="18" charset="0"/>
              </a:rPr>
              <a:t>Also place a graphic</a:t>
            </a:r>
            <a:endParaRPr lang="en-US" dirty="0">
              <a:solidFill>
                <a:srgbClr val="FF0000"/>
              </a:solidFill>
              <a:latin typeface="Constantia" pitchFamily="18" charset="0"/>
            </a:endParaRPr>
          </a:p>
        </p:txBody>
      </p:sp>
      <p:sp>
        <p:nvSpPr>
          <p:cNvPr id="185" name="Text Placeholder 184"/>
          <p:cNvSpPr>
            <a:spLocks noGrp="1"/>
          </p:cNvSpPr>
          <p:nvPr>
            <p:ph type="body" sz="quarter" idx="20"/>
          </p:nvPr>
        </p:nvSpPr>
        <p:spPr>
          <a:xfrm>
            <a:off x="678141" y="11041601"/>
            <a:ext cx="7537847" cy="624326"/>
          </a:xfrm>
        </p:spPr>
        <p:txBody>
          <a:bodyPr/>
          <a:lstStyle/>
          <a:p>
            <a:r>
              <a:rPr lang="en-US" sz="3200" u="none" dirty="0" err="1" smtClean="0">
                <a:latin typeface="Constantia" pitchFamily="18" charset="0"/>
              </a:rPr>
              <a:t>Minimax</a:t>
            </a:r>
            <a:r>
              <a:rPr lang="en-US" sz="3200" u="none" dirty="0" smtClean="0">
                <a:latin typeface="Constantia" pitchFamily="18" charset="0"/>
              </a:rPr>
              <a:t> Game Tree with Heuristics</a:t>
            </a:r>
            <a:endParaRPr lang="en-US" sz="3200" u="none" dirty="0">
              <a:latin typeface="Constantia" pitchFamily="18" charset="0"/>
            </a:endParaRPr>
          </a:p>
        </p:txBody>
      </p:sp>
      <p:sp>
        <p:nvSpPr>
          <p:cNvPr id="186" name="Text Placeholder 185"/>
          <p:cNvSpPr>
            <a:spLocks noGrp="1"/>
          </p:cNvSpPr>
          <p:nvPr>
            <p:ph type="body" sz="quarter" idx="21"/>
          </p:nvPr>
        </p:nvSpPr>
        <p:spPr>
          <a:xfrm>
            <a:off x="8687069" y="4026220"/>
            <a:ext cx="15540036" cy="7254677"/>
          </a:xfrm>
        </p:spPr>
        <p:txBody>
          <a:bodyPr/>
          <a:lstStyle/>
          <a:p>
            <a:r>
              <a:rPr lang="en-US" dirty="0" smtClean="0">
                <a:latin typeface="Constantia" pitchFamily="18" charset="0"/>
              </a:rPr>
              <a:t>A </a:t>
            </a:r>
            <a:r>
              <a:rPr lang="en-US" dirty="0" err="1" smtClean="0">
                <a:latin typeface="Constantia" pitchFamily="18" charset="0"/>
              </a:rPr>
              <a:t>minimax</a:t>
            </a:r>
            <a:r>
              <a:rPr lang="en-US" dirty="0" smtClean="0">
                <a:latin typeface="Constantia" pitchFamily="18" charset="0"/>
              </a:rPr>
              <a:t> game tree is an embarrassingly parallel problem.  For each ply, one more depth of all possible moves must be evaluated.  If we do not consider any optimization, which we will not in this section, our full game tree can be evenly divided if we break off the work at the first layer.  Thus, each processor will handle a subset of depth (max-1) trees, or in other words, each processor will examine  all the future moves based on fixing a subset of the immediate next move.  We plan to use MPI communication.  </a:t>
            </a:r>
            <a:r>
              <a:rPr lang="en-US" dirty="0" smtClean="0">
                <a:latin typeface="Constantia" pitchFamily="18" charset="0"/>
              </a:rPr>
              <a:t>Master-slave  approaches may be implemented  but with a pure </a:t>
            </a:r>
            <a:r>
              <a:rPr lang="en-US" dirty="0" err="1" smtClean="0">
                <a:latin typeface="Constantia" pitchFamily="18" charset="0"/>
              </a:rPr>
              <a:t>minimax</a:t>
            </a:r>
            <a:r>
              <a:rPr lang="en-US" dirty="0" smtClean="0">
                <a:latin typeface="Constantia" pitchFamily="18" charset="0"/>
              </a:rPr>
              <a:t> tree, the load will always be balanced and therefore scatter/gather methods may be simpler </a:t>
            </a:r>
            <a:r>
              <a:rPr lang="en-US" smtClean="0">
                <a:latin typeface="Constantia" pitchFamily="18" charset="0"/>
              </a:rPr>
              <a:t>to implement</a:t>
            </a:r>
            <a:endParaRPr lang="en-US" dirty="0" smtClean="0">
              <a:latin typeface="Constantia" pitchFamily="18" charset="0"/>
            </a:endParaRPr>
          </a:p>
          <a:p>
            <a:endParaRPr lang="en-US" dirty="0" smtClean="0">
              <a:latin typeface="Constantia" pitchFamily="18" charset="0"/>
            </a:endParaRPr>
          </a:p>
          <a:p>
            <a:r>
              <a:rPr lang="en-US" dirty="0" smtClean="0">
                <a:solidFill>
                  <a:srgbClr val="FF0000"/>
                </a:solidFill>
                <a:latin typeface="Constantia" pitchFamily="18" charset="0"/>
              </a:rPr>
              <a:t>Get graphic similar to the one before just with the different primary branches colored differently or boxed for each processor</a:t>
            </a: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r>
              <a:rPr lang="en-US" dirty="0" smtClean="0">
                <a:latin typeface="Constantia" pitchFamily="18" charset="0"/>
              </a:rPr>
              <a:t>In principle, the heuristic computation could also be done by GPU but because of the nature of the various heuristics – only needing to check the immediate squares affected by the last move played, the actual heuristic computation is not as time consuming as simply computing over the space of possible game states.</a:t>
            </a:r>
          </a:p>
          <a:p>
            <a:endParaRPr lang="en-US" dirty="0" smtClean="0">
              <a:latin typeface="Constantia" pitchFamily="18" charset="0"/>
            </a:endParaRPr>
          </a:p>
        </p:txBody>
      </p:sp>
      <p:sp>
        <p:nvSpPr>
          <p:cNvPr id="187" name="Text Placeholder 186"/>
          <p:cNvSpPr>
            <a:spLocks noGrp="1"/>
          </p:cNvSpPr>
          <p:nvPr>
            <p:ph type="body" sz="quarter" idx="22"/>
          </p:nvPr>
        </p:nvSpPr>
        <p:spPr>
          <a:xfrm>
            <a:off x="8687068" y="3464327"/>
            <a:ext cx="15540038" cy="624326"/>
          </a:xfrm>
        </p:spPr>
        <p:txBody>
          <a:bodyPr/>
          <a:lstStyle/>
          <a:p>
            <a:r>
              <a:rPr lang="en-US" sz="3200" u="none" dirty="0" smtClean="0">
                <a:latin typeface="Constantia" pitchFamily="18" charset="0"/>
              </a:rPr>
              <a:t>Parallelizing </a:t>
            </a:r>
            <a:r>
              <a:rPr lang="en-US" sz="3200" u="none" dirty="0" err="1" smtClean="0">
                <a:latin typeface="Constantia" pitchFamily="18" charset="0"/>
              </a:rPr>
              <a:t>Minimax</a:t>
            </a:r>
            <a:r>
              <a:rPr lang="en-US" sz="3200" u="none" dirty="0" smtClean="0">
                <a:latin typeface="Constantia" pitchFamily="18" charset="0"/>
              </a:rPr>
              <a:t> and Heuristic Computations</a:t>
            </a:r>
            <a:endParaRPr lang="en-US" sz="3200" u="none" dirty="0">
              <a:latin typeface="Constantia" pitchFamily="18" charset="0"/>
            </a:endParaRPr>
          </a:p>
        </p:txBody>
      </p:sp>
      <p:sp>
        <p:nvSpPr>
          <p:cNvPr id="188" name="Text Placeholder 187"/>
          <p:cNvSpPr>
            <a:spLocks noGrp="1"/>
          </p:cNvSpPr>
          <p:nvPr>
            <p:ph type="body" sz="quarter" idx="23"/>
          </p:nvPr>
        </p:nvSpPr>
        <p:spPr>
          <a:xfrm>
            <a:off x="8687068" y="17648029"/>
            <a:ext cx="15540038" cy="3210493"/>
          </a:xfrm>
        </p:spPr>
        <p:txBody>
          <a:bodyPr/>
          <a:lstStyle/>
          <a:p>
            <a:r>
              <a:rPr lang="en-US" dirty="0" smtClean="0">
                <a:latin typeface="Constantia" pitchFamily="18" charset="0"/>
              </a:rPr>
              <a:t>Parallelizing search space reduction is an area that we will experiment with.  </a:t>
            </a:r>
            <a:r>
              <a:rPr lang="en-US" dirty="0" smtClean="0">
                <a:latin typeface="Constantia" pitchFamily="18" charset="0"/>
              </a:rPr>
              <a:t>The easiest technique would be  to run this optimization portion serially, - meaning each processor will use the optimization algorithm from its own first node and below.  This should give a speedup over the non-pruned version.  However, this setup will not allow for the information on one branch to prune the other branches.</a:t>
            </a:r>
            <a:r>
              <a:rPr lang="en-US" dirty="0" smtClean="0">
                <a:latin typeface="Constantia" pitchFamily="18" charset="0"/>
              </a:rPr>
              <a:t> </a:t>
            </a:r>
            <a:r>
              <a:rPr lang="en-US" dirty="0" smtClean="0">
                <a:latin typeface="Constantia" pitchFamily="18" charset="0"/>
              </a:rPr>
              <a:t> As discussed above, full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is naturally a serial algorithm as the more that is searched serially allows for more pruning to follow. </a:t>
            </a:r>
            <a:r>
              <a:rPr lang="en-US" dirty="0" smtClean="0">
                <a:latin typeface="Cambria Math"/>
                <a:ea typeface="Cambria Math"/>
              </a:rPr>
              <a:t> </a:t>
            </a:r>
            <a:r>
              <a:rPr lang="en-US" dirty="0" smtClean="0">
                <a:latin typeface="Cambria Math"/>
                <a:ea typeface="Cambria Math"/>
              </a:rPr>
              <a:t>Below are a couple of methods we have considered to parallelize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pruning if necessary:</a:t>
            </a:r>
          </a:p>
          <a:p>
            <a:r>
              <a:rPr lang="en-US" dirty="0" smtClean="0">
                <a:latin typeface="Cambria Math"/>
                <a:ea typeface="Cambria Math"/>
              </a:rPr>
              <a:t>1) One processor  will be dedicated to sampling evenly from all the processor’s branches a set of states from which it will constantly update and broadcast the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values that will be used for pruning – this will not always result in the mot optimal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to prune with but will allow the most parallel work to be done</a:t>
            </a:r>
          </a:p>
          <a:p>
            <a:r>
              <a:rPr lang="en-US" dirty="0" smtClean="0">
                <a:latin typeface="Cambria Math"/>
                <a:ea typeface="Cambria Math"/>
              </a:rPr>
              <a:t>2) Each processor will </a:t>
            </a:r>
            <a:r>
              <a:rPr lang="en-US" dirty="0" err="1" smtClean="0">
                <a:latin typeface="Cambria Math"/>
                <a:ea typeface="Cambria Math"/>
              </a:rPr>
              <a:t>asynchonously</a:t>
            </a:r>
            <a:r>
              <a:rPr lang="en-US" dirty="0" smtClean="0">
                <a:latin typeface="Cambria Math"/>
                <a:ea typeface="Cambria Math"/>
              </a:rPr>
              <a:t> send and receive current best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values for every other processor to see and use to prune.  This should result in full pruning but may have issues with simultaneous updates when two processors try to update the “new” best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values</a:t>
            </a:r>
          </a:p>
        </p:txBody>
      </p:sp>
      <p:sp>
        <p:nvSpPr>
          <p:cNvPr id="189" name="Text Placeholder 188"/>
          <p:cNvSpPr>
            <a:spLocks noGrp="1"/>
          </p:cNvSpPr>
          <p:nvPr>
            <p:ph type="body" sz="quarter" idx="24"/>
          </p:nvPr>
        </p:nvSpPr>
        <p:spPr>
          <a:xfrm>
            <a:off x="8687067" y="16594602"/>
            <a:ext cx="15540038" cy="1116768"/>
          </a:xfrm>
        </p:spPr>
        <p:txBody>
          <a:bodyPr/>
          <a:lstStyle/>
          <a:p>
            <a:r>
              <a:rPr lang="en-US" sz="3200" u="none" dirty="0" smtClean="0">
                <a:latin typeface="Constantia" pitchFamily="18" charset="0"/>
              </a:rPr>
              <a:t>Parallelizing Complexity Reduction </a:t>
            </a:r>
            <a:r>
              <a:rPr lang="en-US" sz="3200" u="none" dirty="0" smtClean="0">
                <a:latin typeface="Constantia" pitchFamily="18" charset="0"/>
              </a:rPr>
              <a:t>and Optimization </a:t>
            </a:r>
            <a:r>
              <a:rPr lang="en-US" sz="3200" u="none" dirty="0" smtClean="0">
                <a:solidFill>
                  <a:srgbClr val="FF0000"/>
                </a:solidFill>
                <a:latin typeface="Constantia" pitchFamily="18" charset="0"/>
              </a:rPr>
              <a:t>(</a:t>
            </a:r>
            <a:r>
              <a:rPr lang="en-US" sz="3200" u="none" dirty="0" err="1" smtClean="0">
                <a:solidFill>
                  <a:srgbClr val="FF0000"/>
                </a:solidFill>
                <a:latin typeface="Constantia" pitchFamily="18" charset="0"/>
              </a:rPr>
              <a:t>im</a:t>
            </a:r>
            <a:r>
              <a:rPr lang="en-US" sz="3200" u="none" dirty="0" smtClean="0">
                <a:solidFill>
                  <a:srgbClr val="FF0000"/>
                </a:solidFill>
                <a:latin typeface="Constantia" pitchFamily="18" charset="0"/>
              </a:rPr>
              <a:t> talking about </a:t>
            </a:r>
            <a:r>
              <a:rPr lang="el-GR" sz="3200" u="none" dirty="0" smtClean="0">
                <a:solidFill>
                  <a:srgbClr val="FF0000"/>
                </a:solidFill>
                <a:latin typeface="Cambria Math"/>
                <a:ea typeface="Cambria Math"/>
              </a:rPr>
              <a:t>α</a:t>
            </a:r>
            <a:r>
              <a:rPr lang="en-US" sz="3200" u="none" dirty="0" smtClean="0">
                <a:solidFill>
                  <a:srgbClr val="FF0000"/>
                </a:solidFill>
                <a:latin typeface="Cambria Math"/>
                <a:ea typeface="Cambria Math"/>
              </a:rPr>
              <a:t>-</a:t>
            </a:r>
            <a:r>
              <a:rPr lang="el-GR" sz="3200" u="none" dirty="0" smtClean="0">
                <a:solidFill>
                  <a:srgbClr val="FF0000"/>
                </a:solidFill>
                <a:latin typeface="Cambria Math"/>
                <a:ea typeface="Cambria Math"/>
              </a:rPr>
              <a:t>β</a:t>
            </a:r>
            <a:r>
              <a:rPr lang="en-US" sz="3200" u="none" dirty="0" smtClean="0">
                <a:solidFill>
                  <a:srgbClr val="FF0000"/>
                </a:solidFill>
                <a:latin typeface="Cambria Math"/>
                <a:ea typeface="Cambria Math"/>
              </a:rPr>
              <a:t> </a:t>
            </a:r>
            <a:r>
              <a:rPr lang="en-US" sz="3200" u="none" dirty="0" smtClean="0">
                <a:solidFill>
                  <a:srgbClr val="FF0000"/>
                </a:solidFill>
                <a:latin typeface="Constantia" pitchFamily="18" charset="0"/>
              </a:rPr>
              <a:t>pruning – hope it makes sense parallel read this for sure)</a:t>
            </a:r>
            <a:endParaRPr lang="en-US" sz="3200" u="none" dirty="0">
              <a:solidFill>
                <a:srgbClr val="FF0000"/>
              </a:solidFill>
              <a:latin typeface="Constantia" pitchFamily="18" charset="0"/>
            </a:endParaRPr>
          </a:p>
        </p:txBody>
      </p:sp>
      <p:sp>
        <p:nvSpPr>
          <p:cNvPr id="190" name="Text Placeholder 189"/>
          <p:cNvSpPr>
            <a:spLocks noGrp="1"/>
          </p:cNvSpPr>
          <p:nvPr>
            <p:ph type="body" sz="quarter" idx="25"/>
          </p:nvPr>
        </p:nvSpPr>
        <p:spPr>
          <a:xfrm>
            <a:off x="24679152" y="3464327"/>
            <a:ext cx="7535264" cy="624326"/>
          </a:xfrm>
        </p:spPr>
        <p:txBody>
          <a:bodyPr/>
          <a:lstStyle/>
          <a:p>
            <a:r>
              <a:rPr lang="en-US" sz="3200" u="none" dirty="0" smtClean="0">
                <a:latin typeface="Constantia" pitchFamily="18" charset="0"/>
              </a:rPr>
              <a:t>Current Work</a:t>
            </a:r>
            <a:endParaRPr lang="en-US" sz="3200" u="none" dirty="0">
              <a:latin typeface="Constantia" pitchFamily="18" charset="0"/>
            </a:endParaRPr>
          </a:p>
        </p:txBody>
      </p:sp>
      <p:sp>
        <p:nvSpPr>
          <p:cNvPr id="191" name="Text Placeholder 190"/>
          <p:cNvSpPr>
            <a:spLocks noGrp="1"/>
          </p:cNvSpPr>
          <p:nvPr>
            <p:ph type="body" sz="quarter" idx="26"/>
          </p:nvPr>
        </p:nvSpPr>
        <p:spPr>
          <a:xfrm>
            <a:off x="24697336" y="4088653"/>
            <a:ext cx="7535264" cy="4096890"/>
          </a:xfrm>
        </p:spPr>
        <p:txBody>
          <a:bodyPr/>
          <a:lstStyle/>
          <a:p>
            <a:r>
              <a:rPr lang="en-US" dirty="0" smtClean="0">
                <a:latin typeface="Constantia" pitchFamily="18" charset="0"/>
              </a:rPr>
              <a:t>We are currently in the midst of parallelizing the </a:t>
            </a:r>
            <a:r>
              <a:rPr lang="en-US" dirty="0" err="1" smtClean="0">
                <a:latin typeface="Constantia" pitchFamily="18" charset="0"/>
              </a:rPr>
              <a:t>minimax</a:t>
            </a:r>
            <a:r>
              <a:rPr lang="en-US" dirty="0" smtClean="0">
                <a:latin typeface="Constantia" pitchFamily="18" charset="0"/>
              </a:rPr>
              <a:t> game tree as well as planning how we chose to parallelize the search space reduction portion.  </a:t>
            </a:r>
            <a:r>
              <a:rPr lang="en-US" dirty="0" smtClean="0">
                <a:latin typeface="Constantia" pitchFamily="18" charset="0"/>
              </a:rPr>
              <a:t>The first step will be to compare the parallelize </a:t>
            </a:r>
            <a:r>
              <a:rPr lang="en-US" dirty="0" err="1" smtClean="0">
                <a:latin typeface="Constantia" pitchFamily="18" charset="0"/>
              </a:rPr>
              <a:t>minimax</a:t>
            </a:r>
            <a:r>
              <a:rPr lang="en-US" dirty="0" smtClean="0">
                <a:latin typeface="Constantia" pitchFamily="18" charset="0"/>
              </a:rPr>
              <a:t> to the </a:t>
            </a:r>
            <a:r>
              <a:rPr lang="en-US" dirty="0" err="1" smtClean="0">
                <a:latin typeface="Constantia" pitchFamily="18" charset="0"/>
              </a:rPr>
              <a:t>serail</a:t>
            </a:r>
            <a:r>
              <a:rPr lang="en-US" dirty="0" smtClean="0">
                <a:latin typeface="Constantia" pitchFamily="18" charset="0"/>
              </a:rPr>
              <a:t> version.  For reference, our serial version, thinking just 2 moves ahead takes 10 seconds per turn pre search-space reduction.  We hope to use these numbers to calculate our efficiency for the parallel version – which we expect something close to 1 – as we are perfectly dividing the number of nodes across the processors if we do not prune the tree beforehand.</a:t>
            </a:r>
          </a:p>
          <a:p>
            <a:r>
              <a:rPr lang="en-US" dirty="0" smtClean="0">
                <a:latin typeface="Constantia" pitchFamily="18" charset="0"/>
              </a:rPr>
              <a:t>From there, we will test if further search space parallel methods actually help or are necessary and see how many ply deep we can compute.</a:t>
            </a:r>
          </a:p>
          <a:p>
            <a:endParaRPr lang="en-US" dirty="0" smtClean="0">
              <a:latin typeface="Constantia" pitchFamily="18" charset="0"/>
            </a:endParaRPr>
          </a:p>
          <a:p>
            <a:r>
              <a:rPr lang="en-US" dirty="0" smtClean="0">
                <a:solidFill>
                  <a:srgbClr val="FF0000"/>
                </a:solidFill>
                <a:latin typeface="Constantia" pitchFamily="18" charset="0"/>
              </a:rPr>
              <a:t>Get graphic of our game board showing a winning state?</a:t>
            </a:r>
            <a:endParaRPr lang="en-US" dirty="0">
              <a:solidFill>
                <a:srgbClr val="FF0000"/>
              </a:solidFill>
              <a:latin typeface="Constantia" pitchFamily="18" charset="0"/>
            </a:endParaRPr>
          </a:p>
        </p:txBody>
      </p:sp>
      <p:sp>
        <p:nvSpPr>
          <p:cNvPr id="192" name="Text Placeholder 191"/>
          <p:cNvSpPr>
            <a:spLocks noGrp="1"/>
          </p:cNvSpPr>
          <p:nvPr>
            <p:ph type="body" sz="quarter" idx="27"/>
          </p:nvPr>
        </p:nvSpPr>
        <p:spPr>
          <a:xfrm>
            <a:off x="24675378" y="16650066"/>
            <a:ext cx="7535264" cy="624326"/>
          </a:xfrm>
        </p:spPr>
        <p:txBody>
          <a:bodyPr/>
          <a:lstStyle/>
          <a:p>
            <a:r>
              <a:rPr lang="en-US" sz="3200" u="none" dirty="0" smtClean="0">
                <a:latin typeface="Constantia" pitchFamily="18" charset="0"/>
              </a:rPr>
              <a:t>References</a:t>
            </a:r>
            <a:endParaRPr lang="en-US" sz="3200" u="none" dirty="0">
              <a:latin typeface="Constantia" pitchFamily="18" charset="0"/>
            </a:endParaRPr>
          </a:p>
        </p:txBody>
      </p:sp>
      <p:sp>
        <p:nvSpPr>
          <p:cNvPr id="193" name="Text Placeholder 192"/>
          <p:cNvSpPr>
            <a:spLocks noGrp="1"/>
          </p:cNvSpPr>
          <p:nvPr>
            <p:ph type="body" sz="quarter" idx="28"/>
          </p:nvPr>
        </p:nvSpPr>
        <p:spPr>
          <a:xfrm>
            <a:off x="24675378" y="17037270"/>
            <a:ext cx="7539038" cy="606704"/>
          </a:xfrm>
        </p:spPr>
        <p:txBody>
          <a:bodyPr/>
          <a:lstStyle/>
          <a:p>
            <a:r>
              <a:rPr lang="en-US" dirty="0" smtClean="0">
                <a:latin typeface="Constantia" pitchFamily="18" charset="0"/>
              </a:rPr>
              <a:t>Insert our references here</a:t>
            </a:r>
            <a:endParaRPr lang="en-US" dirty="0">
              <a:latin typeface="Constantia" pitchFamily="18" charset="0"/>
            </a:endParaRPr>
          </a:p>
        </p:txBody>
      </p:sp>
      <p:sp>
        <p:nvSpPr>
          <p:cNvPr id="165" name="Text Placeholder 164"/>
          <p:cNvSpPr>
            <a:spLocks noGrp="1"/>
          </p:cNvSpPr>
          <p:nvPr>
            <p:ph type="body" sz="quarter" idx="29"/>
          </p:nvPr>
        </p:nvSpPr>
        <p:spPr>
          <a:xfrm>
            <a:off x="24679152" y="19253975"/>
            <a:ext cx="7535264" cy="624326"/>
          </a:xfrm>
        </p:spPr>
        <p:txBody>
          <a:bodyPr/>
          <a:lstStyle/>
          <a:p>
            <a:r>
              <a:rPr lang="en-US" sz="3200" u="none" dirty="0" smtClean="0">
                <a:latin typeface="Constantia" pitchFamily="18" charset="0"/>
              </a:rPr>
              <a:t>Acknowledgments</a:t>
            </a:r>
            <a:endParaRPr lang="en-US" sz="3200" u="none" dirty="0">
              <a:latin typeface="Constantia" pitchFamily="18" charset="0"/>
            </a:endParaRPr>
          </a:p>
        </p:txBody>
      </p:sp>
      <p:sp>
        <p:nvSpPr>
          <p:cNvPr id="194" name="Text Placeholder 193"/>
          <p:cNvSpPr>
            <a:spLocks noGrp="1"/>
          </p:cNvSpPr>
          <p:nvPr>
            <p:ph type="body" sz="quarter" idx="30"/>
          </p:nvPr>
        </p:nvSpPr>
        <p:spPr>
          <a:xfrm>
            <a:off x="24679152" y="19882172"/>
            <a:ext cx="7539038" cy="1160701"/>
          </a:xfrm>
        </p:spPr>
        <p:txBody>
          <a:bodyPr/>
          <a:lstStyle/>
          <a:p>
            <a:r>
              <a:rPr lang="en-US" dirty="0" smtClean="0">
                <a:latin typeface="Constantia" pitchFamily="18" charset="0"/>
              </a:rPr>
              <a:t>We would like to thank the staff of CS205 headed by Prof. </a:t>
            </a:r>
            <a:r>
              <a:rPr lang="en-US" dirty="0" err="1" smtClean="0">
                <a:latin typeface="Constantia" pitchFamily="18" charset="0"/>
              </a:rPr>
              <a:t>Cris</a:t>
            </a:r>
            <a:r>
              <a:rPr lang="en-US" dirty="0" smtClean="0">
                <a:latin typeface="Constantia" pitchFamily="18" charset="0"/>
              </a:rPr>
              <a:t> </a:t>
            </a:r>
            <a:r>
              <a:rPr lang="en-US" dirty="0" err="1" smtClean="0">
                <a:latin typeface="Constantia" pitchFamily="18" charset="0"/>
              </a:rPr>
              <a:t>Cecka</a:t>
            </a:r>
            <a:r>
              <a:rPr lang="en-US" dirty="0" smtClean="0">
                <a:latin typeface="Constantia" pitchFamily="18" charset="0"/>
              </a:rPr>
              <a:t> in giving us the opportunity to pursue this project.  We would also like to thank IACS for the chance to present the ongoing work of this project.</a:t>
            </a:r>
            <a:endParaRPr lang="en-US" dirty="0">
              <a:latin typeface="Constantia" pitchFamily="18" charset="0"/>
            </a:endParaRPr>
          </a:p>
        </p:txBody>
      </p:sp>
      <p:sp>
        <p:nvSpPr>
          <p:cNvPr id="195" name="Text Placeholder 194"/>
          <p:cNvSpPr>
            <a:spLocks noGrp="1"/>
          </p:cNvSpPr>
          <p:nvPr>
            <p:ph type="body" sz="quarter" idx="95"/>
          </p:nvPr>
        </p:nvSpPr>
        <p:spPr/>
        <p:txBody>
          <a:bodyPr/>
          <a:lstStyle/>
          <a:p>
            <a:endParaRPr lang="en-US">
              <a:latin typeface="Constantia" pitchFamily="18" charset="0"/>
            </a:endParaRPr>
          </a:p>
        </p:txBody>
      </p:sp>
      <p:sp>
        <p:nvSpPr>
          <p:cNvPr id="196" name="Text Placeholder 195"/>
          <p:cNvSpPr>
            <a:spLocks noGrp="1"/>
          </p:cNvSpPr>
          <p:nvPr>
            <p:ph type="body" sz="quarter" idx="107"/>
          </p:nvPr>
        </p:nvSpPr>
        <p:spPr/>
        <p:txBody>
          <a:bodyPr/>
          <a:lstStyle/>
          <a:p>
            <a:endParaRPr lang="en-US">
              <a:latin typeface="Constantia" pitchFamily="18" charset="0"/>
            </a:endParaRPr>
          </a:p>
        </p:txBody>
      </p:sp>
      <p:sp>
        <p:nvSpPr>
          <p:cNvPr id="198" name="Text Placeholder 197"/>
          <p:cNvSpPr>
            <a:spLocks noGrp="1"/>
          </p:cNvSpPr>
          <p:nvPr>
            <p:ph type="body" sz="quarter" idx="116"/>
          </p:nvPr>
        </p:nvSpPr>
        <p:spPr/>
        <p:txBody>
          <a:bodyPr/>
          <a:lstStyle/>
          <a:p>
            <a:endParaRPr lang="en-US">
              <a:latin typeface="Constantia" pitchFamily="18" charset="0"/>
            </a:endParaRPr>
          </a:p>
        </p:txBody>
      </p:sp>
      <p:sp>
        <p:nvSpPr>
          <p:cNvPr id="199" name="Text Placeholder 198"/>
          <p:cNvSpPr>
            <a:spLocks noGrp="1"/>
          </p:cNvSpPr>
          <p:nvPr>
            <p:ph type="body" sz="quarter" idx="117"/>
          </p:nvPr>
        </p:nvSpPr>
        <p:spPr/>
        <p:txBody>
          <a:bodyPr/>
          <a:lstStyle/>
          <a:p>
            <a:endParaRPr lang="en-US">
              <a:latin typeface="Constantia" pitchFamily="18" charset="0"/>
            </a:endParaRPr>
          </a:p>
        </p:txBody>
      </p:sp>
      <p:sp>
        <p:nvSpPr>
          <p:cNvPr id="200" name="Text Placeholder 199"/>
          <p:cNvSpPr>
            <a:spLocks noGrp="1"/>
          </p:cNvSpPr>
          <p:nvPr>
            <p:ph type="body" sz="quarter" idx="118"/>
          </p:nvPr>
        </p:nvSpPr>
        <p:spPr/>
        <p:txBody>
          <a:bodyPr/>
          <a:lstStyle/>
          <a:p>
            <a:endParaRPr lang="en-US">
              <a:latin typeface="Constantia" pitchFamily="18" charset="0"/>
            </a:endParaRPr>
          </a:p>
        </p:txBody>
      </p:sp>
      <p:sp>
        <p:nvSpPr>
          <p:cNvPr id="201" name="Text Placeholder 200"/>
          <p:cNvSpPr>
            <a:spLocks noGrp="1"/>
          </p:cNvSpPr>
          <p:nvPr>
            <p:ph type="body" sz="quarter" idx="119"/>
          </p:nvPr>
        </p:nvSpPr>
        <p:spPr/>
        <p:txBody>
          <a:bodyPr/>
          <a:lstStyle/>
          <a:p>
            <a:endParaRPr lang="en-US">
              <a:latin typeface="Constantia" pitchFamily="18" charset="0"/>
            </a:endParaRPr>
          </a:p>
        </p:txBody>
      </p:sp>
      <p:sp>
        <p:nvSpPr>
          <p:cNvPr id="202" name="Text Placeholder 201"/>
          <p:cNvSpPr>
            <a:spLocks noGrp="1"/>
          </p:cNvSpPr>
          <p:nvPr>
            <p:ph type="body" sz="quarter" idx="120"/>
          </p:nvPr>
        </p:nvSpPr>
        <p:spPr/>
        <p:txBody>
          <a:bodyPr/>
          <a:lstStyle/>
          <a:p>
            <a:endParaRPr lang="en-US">
              <a:latin typeface="Constantia" pitchFamily="18" charset="0"/>
            </a:endParaRPr>
          </a:p>
        </p:txBody>
      </p:sp>
      <p:sp>
        <p:nvSpPr>
          <p:cNvPr id="203" name="Text Placeholder 202"/>
          <p:cNvSpPr>
            <a:spLocks noGrp="1"/>
          </p:cNvSpPr>
          <p:nvPr>
            <p:ph type="body" sz="quarter" idx="121"/>
          </p:nvPr>
        </p:nvSpPr>
        <p:spPr/>
        <p:txBody>
          <a:bodyPr/>
          <a:lstStyle/>
          <a:p>
            <a:endParaRPr lang="en-US">
              <a:latin typeface="Constantia" pitchFamily="18" charset="0"/>
            </a:endParaRPr>
          </a:p>
        </p:txBody>
      </p:sp>
      <p:sp>
        <p:nvSpPr>
          <p:cNvPr id="204" name="Text Placeholder 203"/>
          <p:cNvSpPr>
            <a:spLocks noGrp="1"/>
          </p:cNvSpPr>
          <p:nvPr>
            <p:ph type="body" sz="quarter" idx="122"/>
          </p:nvPr>
        </p:nvSpPr>
        <p:spPr/>
        <p:txBody>
          <a:bodyPr/>
          <a:lstStyle/>
          <a:p>
            <a:endParaRPr lang="en-US">
              <a:latin typeface="Constantia" pitchFamily="18" charset="0"/>
            </a:endParaRPr>
          </a:p>
        </p:txBody>
      </p:sp>
      <p:sp>
        <p:nvSpPr>
          <p:cNvPr id="205" name="Text Placeholder 204"/>
          <p:cNvSpPr>
            <a:spLocks noGrp="1"/>
          </p:cNvSpPr>
          <p:nvPr>
            <p:ph type="body" sz="quarter" idx="123"/>
          </p:nvPr>
        </p:nvSpPr>
        <p:spPr/>
        <p:txBody>
          <a:bodyPr/>
          <a:lstStyle/>
          <a:p>
            <a:endParaRPr lang="en-US">
              <a:latin typeface="Constantia" pitchFamily="18" charset="0"/>
            </a:endParaRPr>
          </a:p>
        </p:txBody>
      </p:sp>
      <p:sp>
        <p:nvSpPr>
          <p:cNvPr id="206" name="Text Placeholder 205"/>
          <p:cNvSpPr>
            <a:spLocks noGrp="1"/>
          </p:cNvSpPr>
          <p:nvPr>
            <p:ph type="body" sz="quarter" idx="124"/>
          </p:nvPr>
        </p:nvSpPr>
        <p:spPr/>
        <p:txBody>
          <a:bodyPr/>
          <a:lstStyle/>
          <a:p>
            <a:endParaRPr lang="en-US">
              <a:latin typeface="Constantia" pitchFamily="18" charset="0"/>
            </a:endParaRPr>
          </a:p>
        </p:txBody>
      </p:sp>
      <p:sp>
        <p:nvSpPr>
          <p:cNvPr id="207" name="Text Placeholder 206"/>
          <p:cNvSpPr>
            <a:spLocks noGrp="1"/>
          </p:cNvSpPr>
          <p:nvPr>
            <p:ph type="body" sz="quarter" idx="125"/>
          </p:nvPr>
        </p:nvSpPr>
        <p:spPr/>
        <p:txBody>
          <a:bodyPr/>
          <a:lstStyle/>
          <a:p>
            <a:endParaRPr lang="en-US">
              <a:latin typeface="Constantia" pitchFamily="18" charset="0"/>
            </a:endParaRPr>
          </a:p>
        </p:txBody>
      </p:sp>
      <p:sp>
        <p:nvSpPr>
          <p:cNvPr id="197" name="Picture Placeholder 196"/>
          <p:cNvSpPr>
            <a:spLocks noGrp="1"/>
          </p:cNvSpPr>
          <p:nvPr>
            <p:ph type="pic" sz="quarter" idx="115"/>
          </p:nvPr>
        </p:nvSpPr>
        <p:spPr/>
      </p:sp>
      <p:sp>
        <p:nvSpPr>
          <p:cNvPr id="208" name="Picture Placeholder 207"/>
          <p:cNvSpPr>
            <a:spLocks noGrp="1"/>
          </p:cNvSpPr>
          <p:nvPr>
            <p:ph type="pic" sz="quarter" idx="126"/>
          </p:nvPr>
        </p:nvSpPr>
        <p:spPr/>
      </p:sp>
      <p:sp>
        <p:nvSpPr>
          <p:cNvPr id="209" name="Picture Placeholder 208"/>
          <p:cNvSpPr>
            <a:spLocks noGrp="1"/>
          </p:cNvSpPr>
          <p:nvPr>
            <p:ph type="pic" sz="quarter" idx="127"/>
          </p:nvPr>
        </p:nvSpPr>
        <p:spPr/>
      </p:sp>
      <p:sp>
        <p:nvSpPr>
          <p:cNvPr id="210" name="Picture Placeholder 209"/>
          <p:cNvSpPr>
            <a:spLocks noGrp="1"/>
          </p:cNvSpPr>
          <p:nvPr>
            <p:ph type="pic" sz="quarter" idx="128"/>
          </p:nvPr>
        </p:nvSpPr>
        <p:spPr/>
      </p:sp>
      <p:sp>
        <p:nvSpPr>
          <p:cNvPr id="211" name="Picture Placeholder 210"/>
          <p:cNvSpPr>
            <a:spLocks noGrp="1"/>
          </p:cNvSpPr>
          <p:nvPr>
            <p:ph type="pic" sz="quarter" idx="129"/>
          </p:nvPr>
        </p:nvSpPr>
        <p:spPr/>
      </p:sp>
      <p:sp>
        <p:nvSpPr>
          <p:cNvPr id="212" name="Picture Placeholder 211"/>
          <p:cNvSpPr>
            <a:spLocks noGrp="1"/>
          </p:cNvSpPr>
          <p:nvPr>
            <p:ph type="pic" sz="quarter" idx="130"/>
          </p:nvPr>
        </p:nvSpPr>
        <p:spPr/>
      </p:sp>
      <p:sp>
        <p:nvSpPr>
          <p:cNvPr id="213" name="Picture Placeholder 212"/>
          <p:cNvSpPr>
            <a:spLocks noGrp="1"/>
          </p:cNvSpPr>
          <p:nvPr>
            <p:ph type="pic" sz="quarter" idx="131"/>
          </p:nvPr>
        </p:nvSpPr>
        <p:spPr/>
      </p:sp>
      <p:sp>
        <p:nvSpPr>
          <p:cNvPr id="214" name="Picture Placeholder 213"/>
          <p:cNvSpPr>
            <a:spLocks noGrp="1"/>
          </p:cNvSpPr>
          <p:nvPr>
            <p:ph type="pic" sz="quarter" idx="132"/>
          </p:nvPr>
        </p:nvSpPr>
        <p:spPr/>
      </p:sp>
      <p:sp>
        <p:nvSpPr>
          <p:cNvPr id="215" name="Picture Placeholder 214"/>
          <p:cNvSpPr>
            <a:spLocks noGrp="1"/>
          </p:cNvSpPr>
          <p:nvPr>
            <p:ph type="pic" sz="quarter" idx="133"/>
          </p:nvPr>
        </p:nvSpPr>
        <p:spPr/>
      </p:sp>
      <p:sp>
        <p:nvSpPr>
          <p:cNvPr id="216" name="Picture Placeholder 215"/>
          <p:cNvSpPr>
            <a:spLocks noGrp="1"/>
          </p:cNvSpPr>
          <p:nvPr>
            <p:ph type="pic" sz="quarter" idx="134"/>
          </p:nvPr>
        </p:nvSpPr>
        <p:spPr/>
      </p:sp>
      <p:sp>
        <p:nvSpPr>
          <p:cNvPr id="217" name="Picture Placeholder 216"/>
          <p:cNvSpPr>
            <a:spLocks noGrp="1"/>
          </p:cNvSpPr>
          <p:nvPr>
            <p:ph type="pic" sz="quarter" idx="135"/>
          </p:nvPr>
        </p:nvSpPr>
        <p:spPr/>
      </p:sp>
      <p:sp>
        <p:nvSpPr>
          <p:cNvPr id="218" name="Text Placeholder 217"/>
          <p:cNvSpPr>
            <a:spLocks noGrp="1"/>
          </p:cNvSpPr>
          <p:nvPr>
            <p:ph type="body" sz="quarter" idx="136"/>
          </p:nvPr>
        </p:nvSpPr>
        <p:spPr/>
        <p:txBody>
          <a:bodyPr/>
          <a:lstStyle/>
          <a:p>
            <a:endParaRPr lang="en-US">
              <a:latin typeface="Constantia" pitchFamily="18" charset="0"/>
            </a:endParaRPr>
          </a:p>
        </p:txBody>
      </p:sp>
      <p:sp>
        <p:nvSpPr>
          <p:cNvPr id="219" name="Text Placeholder 218"/>
          <p:cNvSpPr>
            <a:spLocks noGrp="1"/>
          </p:cNvSpPr>
          <p:nvPr>
            <p:ph type="body" sz="quarter" idx="137"/>
          </p:nvPr>
        </p:nvSpPr>
        <p:spPr/>
        <p:txBody>
          <a:bodyPr/>
          <a:lstStyle/>
          <a:p>
            <a:endParaRPr lang="en-US">
              <a:latin typeface="Constantia" pitchFamily="18" charset="0"/>
            </a:endParaRPr>
          </a:p>
        </p:txBody>
      </p:sp>
      <p:sp>
        <p:nvSpPr>
          <p:cNvPr id="220" name="Text Placeholder 219"/>
          <p:cNvSpPr>
            <a:spLocks noGrp="1"/>
          </p:cNvSpPr>
          <p:nvPr>
            <p:ph type="body" sz="quarter" idx="138"/>
          </p:nvPr>
        </p:nvSpPr>
        <p:spPr/>
        <p:txBody>
          <a:bodyPr/>
          <a:lstStyle/>
          <a:p>
            <a:endParaRPr lang="en-US">
              <a:latin typeface="Constantia" pitchFamily="18" charset="0"/>
            </a:endParaRPr>
          </a:p>
        </p:txBody>
      </p:sp>
      <p:sp>
        <p:nvSpPr>
          <p:cNvPr id="221" name="Text Placeholder 220"/>
          <p:cNvSpPr>
            <a:spLocks noGrp="1"/>
          </p:cNvSpPr>
          <p:nvPr>
            <p:ph type="body" sz="quarter" idx="139"/>
          </p:nvPr>
        </p:nvSpPr>
        <p:spPr/>
        <p:txBody>
          <a:bodyPr/>
          <a:lstStyle/>
          <a:p>
            <a:endParaRPr lang="en-US">
              <a:latin typeface="Constantia" pitchFamily="18" charset="0"/>
            </a:endParaRPr>
          </a:p>
        </p:txBody>
      </p:sp>
      <p:sp>
        <p:nvSpPr>
          <p:cNvPr id="222" name="Text Placeholder 221"/>
          <p:cNvSpPr>
            <a:spLocks noGrp="1"/>
          </p:cNvSpPr>
          <p:nvPr>
            <p:ph type="body" sz="quarter" idx="140"/>
          </p:nvPr>
        </p:nvSpPr>
        <p:spPr/>
        <p:txBody>
          <a:bodyPr/>
          <a:lstStyle/>
          <a:p>
            <a:endParaRPr lang="en-US">
              <a:latin typeface="Constantia" pitchFamily="18" charset="0"/>
            </a:endParaRPr>
          </a:p>
        </p:txBody>
      </p:sp>
      <p:sp>
        <p:nvSpPr>
          <p:cNvPr id="223" name="Text Placeholder 222"/>
          <p:cNvSpPr>
            <a:spLocks noGrp="1"/>
          </p:cNvSpPr>
          <p:nvPr>
            <p:ph type="body" sz="quarter" idx="141"/>
          </p:nvPr>
        </p:nvSpPr>
        <p:spPr/>
        <p:txBody>
          <a:bodyPr/>
          <a:lstStyle/>
          <a:p>
            <a:endParaRPr lang="en-US">
              <a:latin typeface="Constantia" pitchFamily="18" charset="0"/>
            </a:endParaRPr>
          </a:p>
        </p:txBody>
      </p:sp>
      <p:sp>
        <p:nvSpPr>
          <p:cNvPr id="224" name="Text Placeholder 223"/>
          <p:cNvSpPr>
            <a:spLocks noGrp="1"/>
          </p:cNvSpPr>
          <p:nvPr>
            <p:ph type="body" sz="quarter" idx="142"/>
          </p:nvPr>
        </p:nvSpPr>
        <p:spPr/>
        <p:txBody>
          <a:bodyPr/>
          <a:lstStyle/>
          <a:p>
            <a:endParaRPr lang="en-US">
              <a:latin typeface="Constantia" pitchFamily="18" charset="0"/>
            </a:endParaRPr>
          </a:p>
        </p:txBody>
      </p:sp>
      <p:sp>
        <p:nvSpPr>
          <p:cNvPr id="225" name="Text Placeholder 224"/>
          <p:cNvSpPr>
            <a:spLocks noGrp="1"/>
          </p:cNvSpPr>
          <p:nvPr>
            <p:ph type="body" sz="quarter" idx="143"/>
          </p:nvPr>
        </p:nvSpPr>
        <p:spPr/>
        <p:txBody>
          <a:bodyPr/>
          <a:lstStyle/>
          <a:p>
            <a:endParaRPr lang="en-US">
              <a:latin typeface="Constantia" pitchFamily="18" charset="0"/>
            </a:endParaRPr>
          </a:p>
        </p:txBody>
      </p:sp>
      <p:sp>
        <p:nvSpPr>
          <p:cNvPr id="226" name="Text Placeholder 225"/>
          <p:cNvSpPr>
            <a:spLocks noGrp="1"/>
          </p:cNvSpPr>
          <p:nvPr>
            <p:ph type="body" sz="quarter" idx="144"/>
          </p:nvPr>
        </p:nvSpPr>
        <p:spPr/>
        <p:txBody>
          <a:bodyPr/>
          <a:lstStyle/>
          <a:p>
            <a:endParaRPr lang="en-US">
              <a:latin typeface="Constantia" pitchFamily="18" charset="0"/>
            </a:endParaRPr>
          </a:p>
        </p:txBody>
      </p:sp>
      <p:sp>
        <p:nvSpPr>
          <p:cNvPr id="227" name="Text Placeholder 226"/>
          <p:cNvSpPr>
            <a:spLocks noGrp="1"/>
          </p:cNvSpPr>
          <p:nvPr>
            <p:ph type="body" sz="quarter" idx="145"/>
          </p:nvPr>
        </p:nvSpPr>
        <p:spPr/>
        <p:txBody>
          <a:bodyPr/>
          <a:lstStyle/>
          <a:p>
            <a:endParaRPr lang="en-US">
              <a:latin typeface="Constantia" pitchFamily="18" charset="0"/>
            </a:endParaRPr>
          </a:p>
        </p:txBody>
      </p:sp>
      <p:sp>
        <p:nvSpPr>
          <p:cNvPr id="228" name="Text Placeholder 227"/>
          <p:cNvSpPr>
            <a:spLocks noGrp="1"/>
          </p:cNvSpPr>
          <p:nvPr>
            <p:ph type="body" sz="quarter" idx="146"/>
          </p:nvPr>
        </p:nvSpPr>
        <p:spPr/>
        <p:txBody>
          <a:bodyPr/>
          <a:lstStyle/>
          <a:p>
            <a:endParaRPr lang="en-US">
              <a:latin typeface="Constantia" pitchFamily="18" charset="0"/>
            </a:endParaRPr>
          </a:p>
        </p:txBody>
      </p:sp>
      <p:sp>
        <p:nvSpPr>
          <p:cNvPr id="229" name="Text Placeholder 228"/>
          <p:cNvSpPr>
            <a:spLocks noGrp="1"/>
          </p:cNvSpPr>
          <p:nvPr>
            <p:ph type="body" sz="quarter" idx="147"/>
          </p:nvPr>
        </p:nvSpPr>
        <p:spPr/>
        <p:txBody>
          <a:bodyPr/>
          <a:lstStyle/>
          <a:p>
            <a:endParaRPr lang="en-US">
              <a:latin typeface="Constantia" pitchFamily="18" charset="0"/>
            </a:endParaRPr>
          </a:p>
        </p:txBody>
      </p:sp>
      <p:sp>
        <p:nvSpPr>
          <p:cNvPr id="230" name="Text Placeholder 229"/>
          <p:cNvSpPr>
            <a:spLocks noGrp="1"/>
          </p:cNvSpPr>
          <p:nvPr>
            <p:ph type="body" sz="quarter" idx="148"/>
          </p:nvPr>
        </p:nvSpPr>
        <p:spPr/>
        <p:txBody>
          <a:bodyPr/>
          <a:lstStyle/>
          <a:p>
            <a:endParaRPr lang="en-US">
              <a:latin typeface="Constantia" pitchFamily="18" charset="0"/>
            </a:endParaRPr>
          </a:p>
        </p:txBody>
      </p:sp>
      <p:sp>
        <p:nvSpPr>
          <p:cNvPr id="231" name="Text Placeholder 230"/>
          <p:cNvSpPr>
            <a:spLocks noGrp="1"/>
          </p:cNvSpPr>
          <p:nvPr>
            <p:ph type="body" sz="quarter" idx="149"/>
          </p:nvPr>
        </p:nvSpPr>
        <p:spPr/>
        <p:txBody>
          <a:bodyPr/>
          <a:lstStyle/>
          <a:p>
            <a:endParaRPr lang="en-US">
              <a:latin typeface="Constantia" pitchFamily="18" charset="0"/>
            </a:endParaRPr>
          </a:p>
        </p:txBody>
      </p:sp>
      <p:sp>
        <p:nvSpPr>
          <p:cNvPr id="128" name="Text Placeholder 127"/>
          <p:cNvSpPr>
            <a:spLocks noGrp="1"/>
          </p:cNvSpPr>
          <p:nvPr>
            <p:ph type="body" sz="quarter" idx="150"/>
          </p:nvPr>
        </p:nvSpPr>
        <p:spPr/>
        <p:txBody>
          <a:bodyPr>
            <a:normAutofit lnSpcReduction="10000"/>
          </a:bodyPr>
          <a:lstStyle/>
          <a:p>
            <a:r>
              <a:rPr lang="en-US" smtClean="0">
                <a:latin typeface="Constantia" pitchFamily="18" charset="0"/>
              </a:rPr>
              <a:t>Wesley Chen ‘15 and Brandon </a:t>
            </a:r>
            <a:r>
              <a:rPr lang="en-US" dirty="0" err="1" smtClean="0">
                <a:latin typeface="Constantia" pitchFamily="18" charset="0"/>
              </a:rPr>
              <a:t>Sim</a:t>
            </a:r>
            <a:r>
              <a:rPr lang="en-US" dirty="0" smtClean="0">
                <a:latin typeface="Constantia" pitchFamily="18" charset="0"/>
              </a:rPr>
              <a:t> ‘15</a:t>
            </a:r>
            <a:endParaRPr lang="en-US" dirty="0">
              <a:latin typeface="Constantia" pitchFamily="18" charset="0"/>
            </a:endParaRPr>
          </a:p>
        </p:txBody>
      </p:sp>
      <p:sp>
        <p:nvSpPr>
          <p:cNvPr id="232" name="Text Placeholder 231"/>
          <p:cNvSpPr>
            <a:spLocks noGrp="1"/>
          </p:cNvSpPr>
          <p:nvPr>
            <p:ph type="body" sz="quarter" idx="184"/>
          </p:nvPr>
        </p:nvSpPr>
        <p:spPr/>
        <p:txBody>
          <a:bodyPr>
            <a:normAutofit fontScale="92500" lnSpcReduction="10000"/>
          </a:bodyPr>
          <a:lstStyle/>
          <a:p>
            <a:r>
              <a:rPr lang="en-US" dirty="0" smtClean="0">
                <a:latin typeface="Constantia" pitchFamily="18" charset="0"/>
              </a:rPr>
              <a:t>Institute of Applied Computational Science, Harvard University</a:t>
            </a:r>
            <a:endParaRPr lang="en-US" dirty="0">
              <a:latin typeface="Constantia" pitchFamily="18" charset="0"/>
            </a:endParaRPr>
          </a:p>
        </p:txBody>
      </p:sp>
      <p:sp>
        <p:nvSpPr>
          <p:cNvPr id="130" name="Text Placeholder 129"/>
          <p:cNvSpPr>
            <a:spLocks noGrp="1"/>
          </p:cNvSpPr>
          <p:nvPr>
            <p:ph type="body" sz="quarter" idx="185"/>
          </p:nvPr>
        </p:nvSpPr>
        <p:spPr/>
        <p:txBody>
          <a:bodyPr/>
          <a:lstStyle/>
          <a:p>
            <a:r>
              <a:rPr lang="en-US" dirty="0" smtClean="0">
                <a:latin typeface="Constantia" pitchFamily="18" charset="0"/>
              </a:rPr>
              <a:t>A Parallel Approach to the AI of Connect-5</a:t>
            </a:r>
            <a:endParaRPr lang="en-US" dirty="0">
              <a:latin typeface="Constantia" pitchFamily="18" charset="0"/>
            </a:endParaRPr>
          </a:p>
        </p:txBody>
      </p:sp>
      <p:sp>
        <p:nvSpPr>
          <p:cNvPr id="233" name="Text Placeholder 189"/>
          <p:cNvSpPr txBox="1">
            <a:spLocks/>
          </p:cNvSpPr>
          <p:nvPr/>
        </p:nvSpPr>
        <p:spPr>
          <a:xfrm>
            <a:off x="24675378" y="10257255"/>
            <a:ext cx="7535264" cy="624326"/>
          </a:xfrm>
          <a:prstGeom prst="rect">
            <a:avLst/>
          </a:prstGeom>
          <a:noFill/>
        </p:spPr>
        <p:txBody>
          <a:bodyPr wrap="square" lIns="65304" tIns="65304" rIns="65304" bIns="65304" anchor="ctr" anchorCtr="0">
            <a:spAutoFit/>
          </a:bodyPr>
          <a:lstStyle/>
          <a:p>
            <a:pPr marL="1175457" marR="0" lvl="0" indent="-1175457" algn="ctr" defTabSz="3134552"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5">
                    <a:lumMod val="50000"/>
                  </a:schemeClr>
                </a:solidFill>
                <a:effectLst/>
                <a:uLnTx/>
                <a:uFillTx/>
                <a:latin typeface="Constantia" pitchFamily="18" charset="0"/>
                <a:ea typeface="+mn-ea"/>
                <a:cs typeface="+mn-cs"/>
              </a:rPr>
              <a:t>Future Work</a:t>
            </a:r>
            <a:endParaRPr kumimoji="0" lang="en-US" sz="3200" b="1" i="0" u="none" strike="noStrike" kern="1200" cap="none" spc="0" normalizeH="0" baseline="0" noProof="0" dirty="0">
              <a:ln>
                <a:noFill/>
              </a:ln>
              <a:solidFill>
                <a:schemeClr val="accent5">
                  <a:lumMod val="50000"/>
                </a:schemeClr>
              </a:solidFill>
              <a:effectLst/>
              <a:uLnTx/>
              <a:uFillTx/>
              <a:latin typeface="Constantia" pitchFamily="18" charset="0"/>
              <a:ea typeface="+mn-ea"/>
              <a:cs typeface="+mn-cs"/>
            </a:endParaRPr>
          </a:p>
        </p:txBody>
      </p:sp>
      <p:sp>
        <p:nvSpPr>
          <p:cNvPr id="235" name="Text Placeholder 190"/>
          <p:cNvSpPr txBox="1">
            <a:spLocks/>
          </p:cNvSpPr>
          <p:nvPr/>
        </p:nvSpPr>
        <p:spPr>
          <a:xfrm>
            <a:off x="24772732" y="11002087"/>
            <a:ext cx="7535264" cy="5703483"/>
          </a:xfrm>
          <a:prstGeom prst="rect">
            <a:avLst/>
          </a:prstGeom>
        </p:spPr>
        <p:txBody>
          <a:bodyPr wrap="square" lIns="163258" tIns="163258" rIns="163258" bIns="163258">
            <a:spAutoFit/>
          </a:bodyPr>
          <a:lstStyle/>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lang="en-US" sz="1800" dirty="0" smtClean="0">
                <a:solidFill>
                  <a:schemeClr val="accent5">
                    <a:lumMod val="50000"/>
                  </a:schemeClr>
                </a:solidFill>
                <a:latin typeface="Constantia" pitchFamily="18" charset="0"/>
              </a:rPr>
              <a:t>There are many ideas to pursue in optimizing our AI.  We recognize that with the limitations on pruning with our parallel case, a well-designed (tree ordering and </a:t>
            </a:r>
            <a:r>
              <a:rPr lang="el-GR" sz="1800" dirty="0" smtClean="0">
                <a:solidFill>
                  <a:schemeClr val="accent5">
                    <a:lumMod val="50000"/>
                  </a:schemeClr>
                </a:solidFill>
                <a:latin typeface="Cambria Math"/>
                <a:ea typeface="Cambria Math"/>
              </a:rPr>
              <a:t>α</a:t>
            </a:r>
            <a:r>
              <a:rPr lang="en-US" sz="1800" dirty="0" smtClean="0">
                <a:solidFill>
                  <a:schemeClr val="accent5">
                    <a:lumMod val="50000"/>
                  </a:schemeClr>
                </a:solidFill>
                <a:latin typeface="Cambria Math"/>
                <a:ea typeface="Cambria Math"/>
              </a:rPr>
              <a:t>-</a:t>
            </a:r>
            <a:r>
              <a:rPr lang="el-GR" sz="1800" dirty="0" smtClean="0">
                <a:solidFill>
                  <a:schemeClr val="accent5">
                    <a:lumMod val="50000"/>
                  </a:schemeClr>
                </a:solidFill>
                <a:latin typeface="Cambria Math"/>
                <a:ea typeface="Cambria Math"/>
              </a:rPr>
              <a:t>β</a:t>
            </a:r>
            <a:r>
              <a:rPr lang="en-US" sz="1800" dirty="0" smtClean="0">
                <a:solidFill>
                  <a:schemeClr val="accent5">
                    <a:lumMod val="50000"/>
                  </a:schemeClr>
                </a:solidFill>
                <a:latin typeface="Cambria Math"/>
                <a:ea typeface="Cambria Math"/>
              </a:rPr>
              <a:t> pruning) may result in faster computations of the game tree during the early stages or when the game board is densely packed.  We would be interested in creating a heuristic in which the AI would determine whether parallel computation would be faster or of serial, full pruning would be faster.</a:t>
            </a:r>
          </a:p>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lang="en-US" sz="1800" noProof="0" dirty="0" smtClean="0">
                <a:solidFill>
                  <a:schemeClr val="accent5">
                    <a:lumMod val="50000"/>
                  </a:schemeClr>
                </a:solidFill>
                <a:latin typeface="Cambria Math"/>
                <a:ea typeface="Cambria Math"/>
              </a:rPr>
              <a:t>We would also like to amortize our game state trees – in which the same game state resulting from a different series of moves would be identified as the same.  A better amortization would even account for symmetry, as our game as 2 reflective and 3 rotational symmetries other than the identity.  This would significantly reduce the computation and would be an ultimate goal, though we find its implementation non-trivial.</a:t>
            </a:r>
          </a:p>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dirty="0" smtClean="0">
                <a:ln>
                  <a:noFill/>
                </a:ln>
                <a:solidFill>
                  <a:schemeClr val="accent5">
                    <a:lumMod val="50000"/>
                  </a:schemeClr>
                </a:solidFill>
                <a:effectLst/>
                <a:uLnTx/>
                <a:uFillTx/>
                <a:latin typeface="Cambria Math"/>
                <a:ea typeface="Cambria Math"/>
                <a:cs typeface="+mn-cs"/>
              </a:rPr>
              <a:t>Finally, the nature of the </a:t>
            </a:r>
            <a:r>
              <a:rPr kumimoji="0" lang="en-US" sz="1800" b="0" i="0" u="none" strike="noStrike" kern="1200" cap="none" spc="0" normalizeH="0" baseline="0" dirty="0" err="1" smtClean="0">
                <a:ln>
                  <a:noFill/>
                </a:ln>
                <a:solidFill>
                  <a:schemeClr val="accent5">
                    <a:lumMod val="50000"/>
                  </a:schemeClr>
                </a:solidFill>
                <a:effectLst/>
                <a:uLnTx/>
                <a:uFillTx/>
                <a:latin typeface="Cambria Math"/>
                <a:ea typeface="Cambria Math"/>
                <a:cs typeface="+mn-cs"/>
              </a:rPr>
              <a:t>minimax</a:t>
            </a:r>
            <a:r>
              <a:rPr kumimoji="0" lang="en-US" sz="1800" b="0" i="0" u="none" strike="noStrike" kern="1200" cap="none" spc="0" normalizeH="0" dirty="0" smtClean="0">
                <a:ln>
                  <a:noFill/>
                </a:ln>
                <a:solidFill>
                  <a:schemeClr val="accent5">
                    <a:lumMod val="50000"/>
                  </a:schemeClr>
                </a:solidFill>
                <a:effectLst/>
                <a:uLnTx/>
                <a:uFillTx/>
                <a:latin typeface="Cambria Math"/>
                <a:ea typeface="Cambria Math"/>
                <a:cs typeface="+mn-cs"/>
              </a:rPr>
              <a:t> algorithm always assumes perfect play by the opponent and does not capitalize on possible mistakes or traps that a human opponent could make.  Thus it plays very passively but a more aggressive algorithm would deviate from the well-studied </a:t>
            </a:r>
            <a:r>
              <a:rPr kumimoji="0" lang="en-US" sz="1800" b="0" i="0" u="none" strike="noStrike" kern="1200" cap="none" spc="0" normalizeH="0" dirty="0" err="1" smtClean="0">
                <a:ln>
                  <a:noFill/>
                </a:ln>
                <a:solidFill>
                  <a:schemeClr val="accent5">
                    <a:lumMod val="50000"/>
                  </a:schemeClr>
                </a:solidFill>
                <a:effectLst/>
                <a:uLnTx/>
                <a:uFillTx/>
                <a:latin typeface="Cambria Math"/>
                <a:ea typeface="Cambria Math"/>
                <a:cs typeface="+mn-cs"/>
              </a:rPr>
              <a:t>minimax</a:t>
            </a:r>
            <a:r>
              <a:rPr lang="en-US" sz="1800" dirty="0" smtClean="0">
                <a:solidFill>
                  <a:schemeClr val="accent5">
                    <a:lumMod val="50000"/>
                  </a:schemeClr>
                </a:solidFill>
                <a:latin typeface="Cambria Math"/>
                <a:ea typeface="Cambria Math"/>
              </a:rPr>
              <a:t> </a:t>
            </a:r>
            <a:r>
              <a:rPr lang="en-US" sz="1800" dirty="0" smtClean="0">
                <a:solidFill>
                  <a:schemeClr val="accent5">
                    <a:lumMod val="50000"/>
                  </a:schemeClr>
                </a:solidFill>
                <a:latin typeface="Cambria Math"/>
                <a:ea typeface="Cambria Math"/>
              </a:rPr>
              <a:t>and is also non-trivial.</a:t>
            </a:r>
            <a:endParaRPr kumimoji="0" lang="en-US" sz="1800" b="0" i="0" u="none" strike="noStrike" kern="1200" cap="none" spc="0" normalizeH="0" baseline="0" noProof="0" dirty="0">
              <a:ln>
                <a:noFill/>
              </a:ln>
              <a:solidFill>
                <a:schemeClr val="accent5">
                  <a:lumMod val="50000"/>
                </a:schemeClr>
              </a:solidFill>
              <a:effectLst/>
              <a:uLnTx/>
              <a:uFillTx/>
              <a:latin typeface="Constantia" pitchFamily="18" charset="0"/>
              <a:ea typeface="+mn-ea"/>
              <a:cs typeface="+mn-cs"/>
            </a:endParaRPr>
          </a:p>
        </p:txBody>
      </p:sp>
      <p:sp>
        <p:nvSpPr>
          <p:cNvPr id="236" name="Text Placeholder 184"/>
          <p:cNvSpPr txBox="1">
            <a:spLocks/>
          </p:cNvSpPr>
          <p:nvPr/>
        </p:nvSpPr>
        <p:spPr>
          <a:xfrm>
            <a:off x="8687067" y="10714455"/>
            <a:ext cx="15540037" cy="624326"/>
          </a:xfrm>
          <a:prstGeom prst="rect">
            <a:avLst/>
          </a:prstGeom>
          <a:noFill/>
        </p:spPr>
        <p:txBody>
          <a:bodyPr wrap="square" lIns="65304" tIns="65304" rIns="65304" bIns="65304" anchor="ctr" anchorCtr="0">
            <a:spAutoFit/>
          </a:bodyPr>
          <a:lstStyle/>
          <a:p>
            <a:pPr marL="1175457" marR="0" lvl="0" indent="-1175457" algn="ctr" defTabSz="3134552"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solidFill>
                  <a:schemeClr val="accent5">
                    <a:lumMod val="50000"/>
                  </a:schemeClr>
                </a:solidFill>
                <a:latin typeface="Constantia" pitchFamily="18" charset="0"/>
              </a:rPr>
              <a:t>Optimization: </a:t>
            </a:r>
            <a:r>
              <a:rPr lang="en-US" sz="3200" b="1" dirty="0" smtClean="0">
                <a:solidFill>
                  <a:schemeClr val="accent5">
                    <a:lumMod val="50000"/>
                  </a:schemeClr>
                </a:solidFill>
                <a:latin typeface="Constantia" pitchFamily="18" charset="0"/>
              </a:rPr>
              <a:t>α-</a:t>
            </a:r>
            <a:r>
              <a:rPr lang="el-GR" sz="3200" b="1" dirty="0" smtClean="0">
                <a:solidFill>
                  <a:schemeClr val="accent5">
                    <a:lumMod val="50000"/>
                  </a:schemeClr>
                </a:solidFill>
                <a:latin typeface="Cambria Math"/>
                <a:ea typeface="Cambria Math"/>
              </a:rPr>
              <a:t>β</a:t>
            </a:r>
            <a:r>
              <a:rPr kumimoji="0" lang="en-US" sz="3200" b="1" i="0" u="none" strike="noStrike" kern="1200" cap="none" spc="0" normalizeH="0" baseline="0" noProof="0" dirty="0" smtClean="0">
                <a:ln>
                  <a:noFill/>
                </a:ln>
                <a:solidFill>
                  <a:schemeClr val="accent5">
                    <a:lumMod val="50000"/>
                  </a:schemeClr>
                </a:solidFill>
                <a:effectLst/>
                <a:uLnTx/>
                <a:uFillTx/>
                <a:latin typeface="Constantia" pitchFamily="18" charset="0"/>
                <a:ea typeface="+mn-ea"/>
                <a:cs typeface="+mn-cs"/>
              </a:rPr>
              <a:t> Pruning</a:t>
            </a:r>
            <a:r>
              <a:rPr kumimoji="0" lang="en-US" sz="3200" b="1" i="0" u="none" strike="noStrike" kern="1200" cap="none" spc="0" normalizeH="0" noProof="0" dirty="0" smtClean="0">
                <a:ln>
                  <a:noFill/>
                </a:ln>
                <a:solidFill>
                  <a:schemeClr val="accent5">
                    <a:lumMod val="50000"/>
                  </a:schemeClr>
                </a:solidFill>
                <a:effectLst/>
                <a:uLnTx/>
                <a:uFillTx/>
                <a:latin typeface="Constantia" pitchFamily="18" charset="0"/>
                <a:ea typeface="+mn-ea"/>
                <a:cs typeface="+mn-cs"/>
              </a:rPr>
              <a:t> </a:t>
            </a:r>
            <a:r>
              <a:rPr lang="en-US" sz="3200" b="1" dirty="0" smtClean="0">
                <a:solidFill>
                  <a:srgbClr val="FF0000"/>
                </a:solidFill>
                <a:latin typeface="Constantia" pitchFamily="18" charset="0"/>
              </a:rPr>
              <a:t>or</a:t>
            </a:r>
            <a:r>
              <a:rPr kumimoji="0" lang="en-US" sz="3200" b="1" i="0" u="none" strike="noStrike" kern="1200" cap="none" spc="0" normalizeH="0" noProof="0" dirty="0" smtClean="0">
                <a:ln>
                  <a:noFill/>
                </a:ln>
                <a:solidFill>
                  <a:srgbClr val="FF0000"/>
                </a:solidFill>
                <a:effectLst/>
                <a:uLnTx/>
                <a:uFillTx/>
                <a:latin typeface="Constantia" pitchFamily="18" charset="0"/>
                <a:ea typeface="+mn-ea"/>
                <a:cs typeface="+mn-cs"/>
              </a:rPr>
              <a:t> </a:t>
            </a:r>
            <a:r>
              <a:rPr kumimoji="0" lang="en-US" sz="3200" b="1" i="0" u="none" strike="noStrike" kern="1200" cap="none" spc="0" normalizeH="0" noProof="0" dirty="0" err="1" smtClean="0">
                <a:ln>
                  <a:noFill/>
                </a:ln>
                <a:solidFill>
                  <a:srgbClr val="FF0000"/>
                </a:solidFill>
                <a:effectLst/>
                <a:uLnTx/>
                <a:uFillTx/>
                <a:latin typeface="Constantia" pitchFamily="18" charset="0"/>
                <a:ea typeface="+mn-ea"/>
                <a:cs typeface="+mn-cs"/>
              </a:rPr>
              <a:t>Minimax</a:t>
            </a:r>
            <a:r>
              <a:rPr kumimoji="0" lang="en-US" sz="3200" b="1" i="0" u="none" strike="noStrike" kern="1200" cap="none" spc="0" normalizeH="0" noProof="0" dirty="0" smtClean="0">
                <a:ln>
                  <a:noFill/>
                </a:ln>
                <a:solidFill>
                  <a:srgbClr val="FF0000"/>
                </a:solidFill>
                <a:effectLst/>
                <a:uLnTx/>
                <a:uFillTx/>
                <a:latin typeface="Constantia" pitchFamily="18" charset="0"/>
                <a:ea typeface="+mn-ea"/>
                <a:cs typeface="+mn-cs"/>
              </a:rPr>
              <a:t> </a:t>
            </a:r>
            <a:r>
              <a:rPr kumimoji="0" lang="en-US" sz="3200" b="1" i="0" u="none" strike="noStrike" kern="1200" cap="none" spc="0" normalizeH="0" noProof="0" dirty="0" smtClean="0">
                <a:ln>
                  <a:noFill/>
                </a:ln>
                <a:solidFill>
                  <a:srgbClr val="FF0000"/>
                </a:solidFill>
                <a:effectLst/>
                <a:uLnTx/>
                <a:uFillTx/>
                <a:latin typeface="Constantia" pitchFamily="18" charset="0"/>
                <a:ea typeface="+mn-ea"/>
                <a:cs typeface="+mn-cs"/>
              </a:rPr>
              <a:t>Approx</a:t>
            </a:r>
            <a:r>
              <a:rPr kumimoji="0" lang="en-US" sz="3200" b="1" i="0" u="none" strike="noStrike" kern="1200" cap="none" spc="0" normalizeH="0" noProof="0" dirty="0" smtClean="0">
                <a:ln>
                  <a:noFill/>
                </a:ln>
                <a:solidFill>
                  <a:srgbClr val="FF0000"/>
                </a:solidFill>
                <a:effectLst/>
                <a:uLnTx/>
                <a:uFillTx/>
                <a:latin typeface="Constantia" pitchFamily="18" charset="0"/>
                <a:ea typeface="+mn-ea"/>
                <a:cs typeface="+mn-cs"/>
              </a:rPr>
              <a:t>. (the MIT paper) or both?</a:t>
            </a:r>
            <a:endParaRPr kumimoji="0" lang="en-US" sz="3200" b="1" i="0" u="none" strike="noStrike" kern="1200" cap="none" spc="0" normalizeH="0" baseline="0" noProof="0" dirty="0">
              <a:ln>
                <a:noFill/>
              </a:ln>
              <a:solidFill>
                <a:srgbClr val="FF0000"/>
              </a:solidFill>
              <a:effectLst/>
              <a:uLnTx/>
              <a:uFillTx/>
              <a:latin typeface="Constantia" pitchFamily="18" charset="0"/>
              <a:ea typeface="+mn-ea"/>
              <a:cs typeface="+mn-cs"/>
            </a:endParaRPr>
          </a:p>
        </p:txBody>
      </p:sp>
      <p:sp>
        <p:nvSpPr>
          <p:cNvPr id="237" name="Text Placeholder 183"/>
          <p:cNvSpPr txBox="1">
            <a:spLocks/>
          </p:cNvSpPr>
          <p:nvPr/>
        </p:nvSpPr>
        <p:spPr>
          <a:xfrm>
            <a:off x="8687068" y="11362575"/>
            <a:ext cx="15540037" cy="606704"/>
          </a:xfrm>
          <a:prstGeom prst="rect">
            <a:avLst/>
          </a:prstGeom>
        </p:spPr>
        <p:txBody>
          <a:bodyPr wrap="square" lIns="163258" tIns="163258" rIns="163258" bIns="163258">
            <a:spAutoFit/>
          </a:bodyPr>
          <a:lstStyle/>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rgbClr val="FF0000"/>
                </a:solidFill>
                <a:effectLst/>
                <a:uLnTx/>
                <a:uFillTx/>
                <a:latin typeface="Constantia" pitchFamily="18" charset="0"/>
                <a:ea typeface="+mn-ea"/>
                <a:cs typeface="+mn-cs"/>
              </a:rPr>
              <a:t>Talk about the various optimizations or even just pick one +</a:t>
            </a:r>
            <a:r>
              <a:rPr kumimoji="0" lang="en-US" sz="1800" b="0" i="0" u="none" strike="noStrike" kern="1200" cap="none" spc="0" normalizeH="0" noProof="0" dirty="0" smtClean="0">
                <a:ln>
                  <a:noFill/>
                </a:ln>
                <a:solidFill>
                  <a:srgbClr val="FF0000"/>
                </a:solidFill>
                <a:effectLst/>
                <a:uLnTx/>
                <a:uFillTx/>
                <a:latin typeface="Constantia" pitchFamily="18" charset="0"/>
                <a:ea typeface="+mn-ea"/>
                <a:cs typeface="+mn-cs"/>
              </a:rPr>
              <a:t> graphic</a:t>
            </a:r>
            <a:endParaRPr kumimoji="0" lang="en-US" sz="1800" b="0" i="0" u="none" strike="noStrike" kern="1200" cap="none" spc="0" normalizeH="0" baseline="0" noProof="0" dirty="0">
              <a:ln>
                <a:noFill/>
              </a:ln>
              <a:solidFill>
                <a:srgbClr val="FF0000"/>
              </a:solidFill>
              <a:effectLst/>
              <a:uLnTx/>
              <a:uFillTx/>
              <a:latin typeface="Constantia" pitchFamily="18" charset="0"/>
              <a:ea typeface="+mn-ea"/>
              <a:cs typeface="+mn-cs"/>
            </a:endParaRPr>
          </a:p>
        </p:txBody>
      </p:sp>
      <p:pic>
        <p:nvPicPr>
          <p:cNvPr id="246" name="Picture 245" descr="SEASLogo.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686462" y="442595"/>
            <a:ext cx="6358639" cy="2485618"/>
          </a:xfrm>
          <a:prstGeom prst="rect">
            <a:avLst/>
          </a:prstGeom>
          <a:solidFill>
            <a:schemeClr val="bg1"/>
          </a:solidFill>
        </p:spPr>
      </p:pic>
      <p:pic>
        <p:nvPicPr>
          <p:cNvPr id="64" name="Picture Placeholder 63" descr="IACS Logo.jpeg"/>
          <p:cNvPicPr>
            <a:picLocks noGrp="1" noChangeAspect="1"/>
          </p:cNvPicPr>
          <p:nvPr>
            <p:ph type="pic" sz="quarter" idx="15"/>
          </p:nvPr>
        </p:nvPicPr>
        <p:blipFill>
          <a:blip r:embed="rId3" cstate="print"/>
          <a:srcRect t="745" b="745"/>
          <a:stretch>
            <a:fillRect/>
          </a:stretch>
        </p:blipFill>
        <p:spPr>
          <a:xfrm>
            <a:off x="107577" y="788894"/>
            <a:ext cx="7745505" cy="1676400"/>
          </a:xfrm>
        </p:spPr>
      </p:pic>
    </p:spTree>
    <p:extLst>
      <p:ext uri="{BB962C8B-B14F-4D97-AF65-F5344CB8AC3E}">
        <p14:creationId xmlns:p14="http://schemas.microsoft.com/office/powerpoint/2010/main" xmlns="" val="2212419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362</TotalTime>
  <Words>1223</Words>
  <Application>Microsoft Office PowerPoint</Application>
  <PresentationFormat>Custom</PresentationFormat>
  <Paragraphs>49</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1_Classic 3 Columns</vt:lpstr>
      <vt:lpstr>Classic - Wide Center</vt:lpstr>
      <vt:lpstr>Slide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Wesley Chen</cp:lastModifiedBy>
  <cp:revision>54</cp:revision>
  <cp:lastPrinted>2013-05-02T04:41:23Z</cp:lastPrinted>
  <dcterms:created xsi:type="dcterms:W3CDTF">2012-02-09T21:09:21Z</dcterms:created>
  <dcterms:modified xsi:type="dcterms:W3CDTF">2013-12-03T20:45:14Z</dcterms:modified>
</cp:coreProperties>
</file>