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3" r:id="rId2"/>
  </p:sldMasterIdLst>
  <p:notesMasterIdLst>
    <p:notesMasterId r:id="rId4"/>
  </p:notesMasterIdLst>
  <p:sldIdLst>
    <p:sldId id="256" r:id="rId3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F5FA"/>
    <a:srgbClr val="CDD2DE"/>
    <a:srgbClr val="E3E9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3" autoAdjust="0"/>
    <p:restoredTop sz="94707" autoAdjust="0"/>
  </p:normalViewPr>
  <p:slideViewPr>
    <p:cSldViewPr snapToGrid="0" snapToObjects="1" showGuides="1">
      <p:cViewPr varScale="1">
        <p:scale>
          <a:sx n="28" d="100"/>
          <a:sy n="28" d="100"/>
        </p:scale>
        <p:origin x="-1301" y="-91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3000">
              <a:schemeClr val="accent4">
                <a:lumMod val="40000"/>
                <a:lumOff val="60000"/>
              </a:schemeClr>
            </a:gs>
            <a:gs pos="25000">
              <a:schemeClr val="accent4">
                <a:lumMod val="60000"/>
                <a:lumOff val="40000"/>
              </a:schemeClr>
            </a:gs>
            <a:gs pos="37000">
              <a:schemeClr val="accent4">
                <a:lumMod val="75000"/>
              </a:schemeClr>
            </a:gs>
            <a:gs pos="50000">
              <a:schemeClr val="accent4">
                <a:lumMod val="50000"/>
              </a:schemeClr>
            </a:gs>
            <a:gs pos="67000">
              <a:schemeClr val="accent4">
                <a:lumMod val="75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88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Placeholder 17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Connect-5 (also known as </a:t>
            </a:r>
            <a:r>
              <a:rPr lang="en-US" dirty="0" err="1" smtClean="0">
                <a:latin typeface="Constantia" pitchFamily="18" charset="0"/>
              </a:rPr>
              <a:t>Gomoku</a:t>
            </a:r>
            <a:r>
              <a:rPr lang="en-US" dirty="0" smtClean="0">
                <a:latin typeface="Constantia" pitchFamily="18" charset="0"/>
              </a:rPr>
              <a:t>) is a board game….</a:t>
            </a:r>
            <a:r>
              <a:rPr lang="en-US" dirty="0" err="1" smtClean="0">
                <a:latin typeface="Constantia" pitchFamily="18" charset="0"/>
              </a:rPr>
              <a:t>yada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yada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1" name="Text Placeholder 180"/>
          <p:cNvSpPr>
            <a:spLocks noGrp="1"/>
          </p:cNvSpPr>
          <p:nvPr>
            <p:ph type="body" sz="quarter" idx="11"/>
          </p:nvPr>
        </p:nvSpPr>
        <p:spPr>
          <a:xfrm>
            <a:off x="691756" y="3464327"/>
            <a:ext cx="7536656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Introduction and Motivation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4" name="Text Placeholder 18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Diagram to show the game state tree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5" name="Text Placeholder 184"/>
          <p:cNvSpPr>
            <a:spLocks noGrp="1"/>
          </p:cNvSpPr>
          <p:nvPr>
            <p:ph type="body" sz="quarter" idx="20"/>
          </p:nvPr>
        </p:nvSpPr>
        <p:spPr>
          <a:xfrm>
            <a:off x="691754" y="9428843"/>
            <a:ext cx="7537847" cy="624326"/>
          </a:xfrm>
        </p:spPr>
        <p:txBody>
          <a:bodyPr/>
          <a:lstStyle/>
          <a:p>
            <a:r>
              <a:rPr lang="en-US" sz="3200" u="none" dirty="0" err="1" smtClean="0">
                <a:latin typeface="Constantia" pitchFamily="18" charset="0"/>
              </a:rPr>
              <a:t>Minimax</a:t>
            </a:r>
            <a:r>
              <a:rPr lang="en-US" sz="3200" u="none" dirty="0" smtClean="0">
                <a:latin typeface="Constantia" pitchFamily="18" charset="0"/>
              </a:rPr>
              <a:t> Game Tree with Heuristics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6" name="Text Placeholder 18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Discussion/Algorithm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7" name="Text Placeholder 186"/>
          <p:cNvSpPr>
            <a:spLocks noGrp="1"/>
          </p:cNvSpPr>
          <p:nvPr>
            <p:ph type="body" sz="quarter" idx="22"/>
          </p:nvPr>
        </p:nvSpPr>
        <p:spPr>
          <a:xfrm>
            <a:off x="8687068" y="3464327"/>
            <a:ext cx="15540038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Parallelizing </a:t>
            </a:r>
            <a:r>
              <a:rPr lang="en-US" sz="3200" u="none" dirty="0" err="1" smtClean="0">
                <a:latin typeface="Constantia" pitchFamily="18" charset="0"/>
              </a:rPr>
              <a:t>Minimax</a:t>
            </a:r>
            <a:r>
              <a:rPr lang="en-US" sz="3200" u="none" dirty="0" smtClean="0">
                <a:latin typeface="Constantia" pitchFamily="18" charset="0"/>
              </a:rPr>
              <a:t> and Heuristic Computations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8" name="Text Placeholder 18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Discussion/Algorithm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9" name="Text Placeholder 188"/>
          <p:cNvSpPr>
            <a:spLocks noGrp="1"/>
          </p:cNvSpPr>
          <p:nvPr>
            <p:ph type="body" sz="quarter" idx="24"/>
          </p:nvPr>
        </p:nvSpPr>
        <p:spPr>
          <a:xfrm>
            <a:off x="8687068" y="14003665"/>
            <a:ext cx="15540038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Parallelizing Complexity Reduction via </a:t>
            </a:r>
            <a:r>
              <a:rPr lang="en-US" sz="3200" u="none" dirty="0" err="1" smtClean="0">
                <a:latin typeface="Constantia" pitchFamily="18" charset="0"/>
              </a:rPr>
              <a:t>Minmax</a:t>
            </a:r>
            <a:r>
              <a:rPr lang="en-US" sz="3200" u="none" dirty="0" smtClean="0">
                <a:latin typeface="Constantia" pitchFamily="18" charset="0"/>
              </a:rPr>
              <a:t> Approximation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0" name="Text Placeholder 189"/>
          <p:cNvSpPr>
            <a:spLocks noGrp="1"/>
          </p:cNvSpPr>
          <p:nvPr>
            <p:ph type="body" sz="quarter" idx="25"/>
          </p:nvPr>
        </p:nvSpPr>
        <p:spPr>
          <a:xfrm>
            <a:off x="24679152" y="3464327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Current Work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1" name="Text Placeholder 190"/>
          <p:cNvSpPr>
            <a:spLocks noGrp="1"/>
          </p:cNvSpPr>
          <p:nvPr>
            <p:ph type="body" sz="quarter" idx="26"/>
          </p:nvPr>
        </p:nvSpPr>
        <p:spPr>
          <a:xfrm>
            <a:off x="24697336" y="4088653"/>
            <a:ext cx="7535264" cy="883702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Plan to implement the proposed parallel algorithm and compare the speedups with the serial version that we have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92" name="Text Placeholder 191"/>
          <p:cNvSpPr>
            <a:spLocks noGrp="1"/>
          </p:cNvSpPr>
          <p:nvPr>
            <p:ph type="body" sz="quarter" idx="27"/>
          </p:nvPr>
        </p:nvSpPr>
        <p:spPr>
          <a:xfrm>
            <a:off x="24679152" y="10706977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References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3" name="Text Placeholder 192"/>
          <p:cNvSpPr>
            <a:spLocks noGrp="1"/>
          </p:cNvSpPr>
          <p:nvPr>
            <p:ph type="body" sz="quarter" idx="28"/>
          </p:nvPr>
        </p:nvSpPr>
        <p:spPr>
          <a:xfrm>
            <a:off x="24679152" y="11358130"/>
            <a:ext cx="7539038" cy="606704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Insert our references here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65" name="Text Placeholder 164"/>
          <p:cNvSpPr>
            <a:spLocks noGrp="1"/>
          </p:cNvSpPr>
          <p:nvPr>
            <p:ph type="body" sz="quarter" idx="29"/>
          </p:nvPr>
        </p:nvSpPr>
        <p:spPr>
          <a:xfrm>
            <a:off x="24679152" y="19253975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Acknowledgments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4" name="Text Placeholder 193"/>
          <p:cNvSpPr>
            <a:spLocks noGrp="1"/>
          </p:cNvSpPr>
          <p:nvPr>
            <p:ph type="body" sz="quarter" idx="30"/>
          </p:nvPr>
        </p:nvSpPr>
        <p:spPr>
          <a:xfrm>
            <a:off x="24679152" y="19882172"/>
            <a:ext cx="7539038" cy="1160701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We would like to thank the staff of CS205 headed by Prof. </a:t>
            </a:r>
            <a:r>
              <a:rPr lang="en-US" dirty="0" err="1" smtClean="0">
                <a:latin typeface="Constantia" pitchFamily="18" charset="0"/>
              </a:rPr>
              <a:t>Cris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Cecka</a:t>
            </a:r>
            <a:r>
              <a:rPr lang="en-US" dirty="0" smtClean="0">
                <a:latin typeface="Constantia" pitchFamily="18" charset="0"/>
              </a:rPr>
              <a:t> in giving us the opportunity to pursue this project.  We would also like to thank IACS for the chance to present the ongoing work of this project.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95" name="Text Placeholder 194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6" name="Text Placeholder 19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9" name="Text Placeholder 19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1" name="Text Placeholder 200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2" name="Text Placeholder 201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3" name="Text Placeholder 202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4" name="Text Placeholder 20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" name="Text Placeholder 204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" name="Text Placeholder 205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7" name="Text Placeholder 206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7" name="Picture Placeholder 196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208" name="Picture Placeholder 207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09" name="Picture Placeholder 208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10" name="Picture Placeholder 209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211" name="Picture Placeholder 210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212" name="Picture Placeholder 211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213" name="Picture Placeholder 212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214" name="Picture Placeholder 213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215" name="Picture Placeholder 214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216" name="Picture Placeholder 215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217" name="Picture Placeholder 216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218" name="Text Placeholder 217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19" name="Text Placeholder 218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0" name="Text Placeholder 219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1" name="Text Placeholder 220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2" name="Text Placeholder 221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3" name="Text Placeholder 222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4" name="Text Placeholder 223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5" name="Text Placeholder 224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6" name="Text Placeholder 225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7" name="Text Placeholder 226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8" name="Text Placeholder 227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9" name="Text Placeholder 228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30" name="Text Placeholder 229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31" name="Text Placeholder 230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Constantia" pitchFamily="18" charset="0"/>
              </a:rPr>
              <a:t>Wesley Chen ‘15 and Brandon </a:t>
            </a:r>
            <a:r>
              <a:rPr lang="en-US" dirty="0" err="1" smtClean="0">
                <a:latin typeface="Constantia" pitchFamily="18" charset="0"/>
              </a:rPr>
              <a:t>Sim</a:t>
            </a:r>
            <a:r>
              <a:rPr lang="en-US" dirty="0" smtClean="0">
                <a:latin typeface="Constantia" pitchFamily="18" charset="0"/>
              </a:rPr>
              <a:t> ‘15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232" name="Text Placeholder 231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tantia" pitchFamily="18" charset="0"/>
              </a:rPr>
              <a:t>Institute of Applied Computational Science, Harvard University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A Parallel Approach to the AI of Connect-5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233" name="Text Placeholder 189"/>
          <p:cNvSpPr txBox="1">
            <a:spLocks/>
          </p:cNvSpPr>
          <p:nvPr/>
        </p:nvSpPr>
        <p:spPr>
          <a:xfrm>
            <a:off x="24679152" y="8238320"/>
            <a:ext cx="7535264" cy="624326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/>
          <a:p>
            <a:pPr marL="1175457" marR="0" lvl="0" indent="-1175457" algn="ctr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Future 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5" name="Text Placeholder 190"/>
          <p:cNvSpPr txBox="1">
            <a:spLocks/>
          </p:cNvSpPr>
          <p:nvPr/>
        </p:nvSpPr>
        <p:spPr>
          <a:xfrm>
            <a:off x="24697336" y="9125491"/>
            <a:ext cx="7535264" cy="939102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/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Discuss symmetry and the more general amortization</a:t>
            </a:r>
          </a:p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Aggressive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AIs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6" name="Text Placeholder 184"/>
          <p:cNvSpPr txBox="1">
            <a:spLocks/>
          </p:cNvSpPr>
          <p:nvPr/>
        </p:nvSpPr>
        <p:spPr>
          <a:xfrm>
            <a:off x="676949" y="14315828"/>
            <a:ext cx="7537847" cy="624326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/>
          <a:p>
            <a:pPr marL="1175457" marR="0" lvl="0" indent="-1175457" algn="ctr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α-</a:t>
            </a:r>
            <a:r>
              <a:rPr lang="el-GR" sz="3200" b="1" dirty="0" smtClean="0">
                <a:solidFill>
                  <a:schemeClr val="accent5">
                    <a:lumMod val="50000"/>
                  </a:schemeClr>
                </a:solidFill>
                <a:latin typeface="Cambria Math"/>
                <a:ea typeface="Cambria Math"/>
              </a:rPr>
              <a:t>β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Pruning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vs.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Minmax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Approx.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7" name="Text Placeholder 183"/>
          <p:cNvSpPr txBox="1">
            <a:spLocks/>
          </p:cNvSpPr>
          <p:nvPr/>
        </p:nvSpPr>
        <p:spPr>
          <a:xfrm>
            <a:off x="685801" y="14950500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/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Talk about the two serial methods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pic>
        <p:nvPicPr>
          <p:cNvPr id="246" name="Picture 245" descr="SEAS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462" y="442595"/>
            <a:ext cx="6358639" cy="248561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Picture Placeholder 63" descr="IACS Logo.jpe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t="745" b="745"/>
          <a:stretch>
            <a:fillRect/>
          </a:stretch>
        </p:blipFill>
        <p:spPr>
          <a:xfrm>
            <a:off x="107577" y="788894"/>
            <a:ext cx="7745505" cy="1676400"/>
          </a:xfrm>
        </p:spPr>
      </p:pic>
    </p:spTree>
    <p:extLst>
      <p:ext uri="{BB962C8B-B14F-4D97-AF65-F5344CB8AC3E}">
        <p14:creationId xmlns="" xmlns:p14="http://schemas.microsoft.com/office/powerpoint/2010/main" val="2212419635"/>
      </p:ext>
    </p:extLst>
  </p:cSld>
  <p:clrMapOvr>
    <a:masterClrMapping/>
  </p:clrMapOvr>
</p:sld>
</file>

<file path=ppt/theme/theme1.xml><?xml version="1.0" encoding="utf-8"?>
<a:theme xmlns:a="http://schemas.openxmlformats.org/drawingml/2006/main" name="1_Classic 3 Column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242</TotalTime>
  <Words>162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1_Classic 3 Columns</vt:lpstr>
      <vt:lpstr>Classic - Wide Center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Wesley Chen</cp:lastModifiedBy>
  <cp:revision>39</cp:revision>
  <cp:lastPrinted>2013-05-02T04:41:23Z</cp:lastPrinted>
  <dcterms:created xsi:type="dcterms:W3CDTF">2012-02-09T21:09:21Z</dcterms:created>
  <dcterms:modified xsi:type="dcterms:W3CDTF">2013-11-28T16:37:33Z</dcterms:modified>
</cp:coreProperties>
</file>