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2" r:id="rId9"/>
    <p:sldId id="263" r:id="rId10"/>
    <p:sldId id="266" r:id="rId11"/>
    <p:sldId id="264" r:id="rId12"/>
    <p:sldId id="265" r:id="rId13"/>
    <p:sldId id="267" r:id="rId14"/>
    <p:sldId id="271" r:id="rId15"/>
    <p:sldId id="272" r:id="rId16"/>
    <p:sldId id="270" r:id="rId17"/>
    <p:sldId id="269" r:id="rId18"/>
    <p:sldId id="268" r:id="rId19"/>
    <p:sldId id="296" r:id="rId20"/>
    <p:sldId id="297" r:id="rId21"/>
    <p:sldId id="298" r:id="rId22"/>
    <p:sldId id="299"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301" r:id="rId43"/>
    <p:sldId id="302" r:id="rId44"/>
    <p:sldId id="295" r:id="rId45"/>
    <p:sldId id="303" r:id="rId46"/>
    <p:sldId id="304" r:id="rId47"/>
    <p:sldId id="305"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2349"/>
  </p:normalViewPr>
  <p:slideViewPr>
    <p:cSldViewPr snapToGrid="0" snapToObjects="1">
      <p:cViewPr varScale="1">
        <p:scale>
          <a:sx n="103" d="100"/>
          <a:sy n="103" d="100"/>
        </p:scale>
        <p:origin x="8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3FF6CE-3240-9542-9A21-D564BEDD4E8B}"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smtClean="0"/>
              <a:t>Click to edit Master text styles</a:t>
            </a:r>
            <a:endParaRPr lang="vi-VN" smtClean="0"/>
          </a:p>
          <a:p>
            <a:pPr lvl="1"/>
            <a:r>
              <a:rPr lang="vi-VN" smtClean="0"/>
              <a:t>Second level</a:t>
            </a:r>
            <a:endParaRPr lang="vi-VN" smtClean="0"/>
          </a:p>
          <a:p>
            <a:pPr lvl="2"/>
            <a:r>
              <a:rPr lang="vi-VN" smtClean="0"/>
              <a:t>Third level</a:t>
            </a:r>
            <a:endParaRPr lang="vi-VN" smtClean="0"/>
          </a:p>
          <a:p>
            <a:pPr lvl="3"/>
            <a:r>
              <a:rPr lang="vi-VN" smtClean="0"/>
              <a:t>Fourth level</a:t>
            </a:r>
            <a:endParaRPr lang="vi-VN" smtClean="0"/>
          </a:p>
          <a:p>
            <a:pPr lvl="4"/>
            <a:r>
              <a:rPr lang="vi-VN"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F4858-DCE7-4842-937D-EF91F5A6F83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9F4858-DCE7-4842-937D-EF91F5A6F833}"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9F4858-DCE7-4842-937D-EF91F5A6F833}"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2E4844-363A-F644-8600-E1DC770EF3F7}"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5FC14F-FD9B-2A4B-B178-9D3E40DE1382}"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2D71E9-CE57-6043-8E11-4F1C0938B56A}"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charset="0"/>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charset="0"/>
              </a:rPr>
              <a:t>”</a:t>
            </a:r>
            <a:endParaRPr lang="en-US" dirty="0">
              <a:solidFill>
                <a:schemeClr val="accent1">
                  <a:lumMod val="60000"/>
                  <a:lumOff val="40000"/>
                </a:schemeClr>
              </a:solidFill>
              <a:latin typeface="Arial"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37F30E-725F-7949-992E-ECCE7EDAFB9D}"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ECBDA0-F136-8245-8523-91339103152E}"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charset="0"/>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charset="0"/>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A6E01B-8A13-5C4C-9D84-F78D61A28545}"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BEDD742-9D90-D141-AA44-F7FBA629AE00}"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E594AA00-FD8C-9D44-8266-D9E5BD0A130F}"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62DD5322-1ED8-444F-BCF9-070FA4788BEB}"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1170B2-F70D-B84F-8DEE-56CB1D5492D8}"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081B846F-2269-274E-8827-0AEFDA7641C6}"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4B1A9316-CFCB-7845-8B4D-B8731C7C63A0}"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9DD33F-3881-B046-843F-669777826D34}"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4EBF04-CD7F-3740-8A49-D87439EC678C}"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91A45B-491F-1143-A7FB-7DED35C9D670}"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hasCustomPrompt="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61D71E-9212-3F45-946F-A243BCD2132B}"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B33DBB-3A41-5043-B257-69EFAC26C2FC}" type="datetime1">
              <a:rPr lang="en-US" smtClean="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1100">
                <a:solidFill>
                  <a:schemeClr val="accent1"/>
                </a:solidFill>
              </a:defRPr>
            </a:lvl1pPr>
          </a:lstStyle>
          <a:p>
            <a:fld id="{D57F1E4F-1CFF-5643-939E-217C01CDF56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lvl1pPr algn="l" defTabSz="457200" rtl="0" eaLnBrk="1" latinLnBrk="0" hangingPunct="1">
        <a:spcBef>
          <a:spcPct val="0"/>
        </a:spcBef>
        <a:buNone/>
        <a:defRPr sz="3600" kern="1200">
          <a:solidFill>
            <a:schemeClr val="accent2"/>
          </a:solidFill>
          <a:latin typeface="Arial"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Arial" charset="0"/>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Arial"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Arial"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Arial"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Arial"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7066" y="4394874"/>
            <a:ext cx="7766936" cy="1096899"/>
          </a:xfrm>
        </p:spPr>
        <p:txBody>
          <a:bodyPr/>
          <a:lstStyle/>
          <a:p>
            <a:r>
              <a:rPr lang="vi-VN" dirty="0" smtClean="0"/>
              <a:t>Nguyễn Văn Tiến </a:t>
            </a:r>
            <a:r>
              <a:rPr lang="en-US" dirty="0" smtClean="0"/>
              <a:t>–</a:t>
            </a:r>
            <a:r>
              <a:rPr lang="vi-VN" dirty="0" smtClean="0"/>
              <a:t> Huỳnh Sâm Hà</a:t>
            </a: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26354" y="2316052"/>
            <a:ext cx="7447648" cy="1804028"/>
          </a:xfrm>
          <a:prstGeom prst="rect">
            <a:avLst/>
          </a:prstGeom>
        </p:spPr>
      </p:pic>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
        <p:nvSpPr>
          <p:cNvPr id="6" name="Rectangle 5"/>
          <p:cNvSpPr/>
          <p:nvPr/>
        </p:nvSpPr>
        <p:spPr>
          <a:xfrm>
            <a:off x="2020030" y="219783"/>
            <a:ext cx="5309919" cy="400110"/>
          </a:xfrm>
          <a:prstGeom prst="rect">
            <a:avLst/>
          </a:prstGeom>
        </p:spPr>
        <p:txBody>
          <a:bodyPr wrap="square">
            <a:spAutoFit/>
          </a:bodyPr>
          <a:lstStyle/>
          <a:p>
            <a:r>
              <a:rPr lang="vi-VN" sz="2000" dirty="0"/>
              <a:t>Trường Đại học Bách Khoa TPHCM</a:t>
            </a:r>
            <a:endParaRPr lang="en-US" sz="2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780" y="219783"/>
            <a:ext cx="638574" cy="64491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
        <p:nvSpPr>
          <p:cNvPr id="5" name="Title 1"/>
          <p:cNvSpPr txBox="1"/>
          <p:nvPr/>
        </p:nvSpPr>
        <p:spPr>
          <a:xfrm>
            <a:off x="207777" y="189471"/>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smtClean="0"/>
              <a:t>Quá tải về </a:t>
            </a:r>
            <a:r>
              <a:rPr lang="x-none" altLang="vi-VN" smtClean="0"/>
              <a:t>số transactions</a:t>
            </a:r>
            <a:r>
              <a:rPr lang="vi-VN" smtClean="0"/>
              <a:t> của Bitcoin</a:t>
            </a:r>
            <a:endParaRPr lang="en-US" dirty="0"/>
          </a:p>
        </p:txBody>
      </p:sp>
      <p:sp>
        <p:nvSpPr>
          <p:cNvPr id="6" name="Content Placeholder 2"/>
          <p:cNvSpPr>
            <a:spLocks noGrp="1"/>
          </p:cNvSpPr>
          <p:nvPr>
            <p:ph idx="1"/>
          </p:nvPr>
        </p:nvSpPr>
        <p:spPr>
          <a:xfrm>
            <a:off x="207776" y="986697"/>
            <a:ext cx="11321078" cy="3880773"/>
          </a:xfrm>
        </p:spPr>
        <p:txBody>
          <a:bodyPr/>
          <a:lstStyle/>
          <a:p>
            <a:r>
              <a:rPr lang="vi-VN" dirty="0" smtClean="0"/>
              <a:t>Tối đa được 7 transactions / second </a:t>
            </a:r>
            <a:endParaRPr lang="vi-VN" dirty="0" smtClean="0"/>
          </a:p>
          <a:p>
            <a:pPr marL="0" indent="0">
              <a:buNone/>
            </a:pPr>
            <a:r>
              <a:rPr lang="vi-VN" dirty="0" smtClean="0"/>
              <a:t>		= 7*24*60*60 	transactions </a:t>
            </a:r>
            <a:r>
              <a:rPr lang="vi-VN" dirty="0"/>
              <a:t>/ </a:t>
            </a:r>
            <a:r>
              <a:rPr lang="vi-VN" dirty="0" smtClean="0"/>
              <a:t>day</a:t>
            </a:r>
            <a:endParaRPr lang="vi-VN" dirty="0" smtClean="0"/>
          </a:p>
          <a:p>
            <a:pPr marL="0" indent="0">
              <a:buNone/>
            </a:pPr>
            <a:r>
              <a:rPr lang="vi-VN" dirty="0" smtClean="0"/>
              <a:t>		= </a:t>
            </a:r>
            <a:r>
              <a:rPr lang="is-IS" dirty="0" smtClean="0"/>
              <a:t>604,800 		</a:t>
            </a:r>
            <a:r>
              <a:rPr lang="vi-VN" dirty="0" smtClean="0"/>
              <a:t>transactions / day</a:t>
            </a:r>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3342" y="2434688"/>
            <a:ext cx="7863667" cy="442331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Factom - Giải quyết 3 vấn đề ở Bitcoin</a:t>
            </a:r>
            <a:endParaRPr lang="en-US" dirty="0"/>
          </a:p>
        </p:txBody>
      </p:sp>
      <p:sp>
        <p:nvSpPr>
          <p:cNvPr id="3" name="Content Placeholder 2"/>
          <p:cNvSpPr>
            <a:spLocks noGrp="1"/>
          </p:cNvSpPr>
          <p:nvPr>
            <p:ph idx="1"/>
          </p:nvPr>
        </p:nvSpPr>
        <p:spPr>
          <a:xfrm>
            <a:off x="677334" y="2160589"/>
            <a:ext cx="8596668" cy="3880773"/>
          </a:xfrm>
        </p:spPr>
        <p:txBody>
          <a:bodyPr/>
          <a:lstStyle/>
          <a:p>
            <a:pPr algn="just"/>
            <a:r>
              <a:rPr lang="vi-VN" dirty="0" smtClean="0"/>
              <a:t>Factom là một giao thức được thiết kế để giải quyết 3 vấn đề này ở Bitcoin</a:t>
            </a:r>
            <a:endParaRPr lang="vi-VN" dirty="0" smtClean="0"/>
          </a:p>
          <a:p>
            <a:pPr algn="just"/>
            <a:r>
              <a:rPr lang="en-US" dirty="0" err="1"/>
              <a:t>Factom</a:t>
            </a:r>
            <a:r>
              <a:rPr lang="en-US" dirty="0"/>
              <a:t> </a:t>
            </a:r>
            <a:r>
              <a:rPr lang="en-US" dirty="0" err="1"/>
              <a:t>tạo</a:t>
            </a:r>
            <a:r>
              <a:rPr lang="en-US" dirty="0"/>
              <a:t> </a:t>
            </a:r>
            <a:r>
              <a:rPr lang="en-US" dirty="0" err="1"/>
              <a:t>ra</a:t>
            </a:r>
            <a:r>
              <a:rPr lang="en-US" dirty="0"/>
              <a:t> </a:t>
            </a:r>
            <a:r>
              <a:rPr lang="en-US" dirty="0" err="1"/>
              <a:t>một</a:t>
            </a:r>
            <a:r>
              <a:rPr lang="en-US" dirty="0"/>
              <a:t> </a:t>
            </a:r>
            <a:r>
              <a:rPr lang="en-US" dirty="0" err="1"/>
              <a:t>giao</a:t>
            </a:r>
            <a:r>
              <a:rPr lang="en-US" dirty="0"/>
              <a:t> </a:t>
            </a:r>
            <a:r>
              <a:rPr lang="en-US" dirty="0" err="1"/>
              <a:t>thức</a:t>
            </a:r>
            <a:r>
              <a:rPr lang="en-US" dirty="0"/>
              <a:t> </a:t>
            </a:r>
            <a:r>
              <a:rPr lang="en-US" dirty="0" err="1"/>
              <a:t>cho</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cung</a:t>
            </a:r>
            <a:r>
              <a:rPr lang="en-US" dirty="0"/>
              <a:t> </a:t>
            </a:r>
            <a:r>
              <a:rPr lang="en-US" dirty="0" err="1"/>
              <a:t>cấp</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và</a:t>
            </a:r>
            <a:r>
              <a:rPr lang="en-US" dirty="0"/>
              <a:t> </a:t>
            </a:r>
            <a:r>
              <a:rPr lang="en-US" dirty="0" err="1"/>
              <a:t>tính</a:t>
            </a:r>
            <a:r>
              <a:rPr lang="en-US" dirty="0"/>
              <a:t> </a:t>
            </a:r>
            <a:r>
              <a:rPr lang="en-US" dirty="0" err="1"/>
              <a:t>năng</a:t>
            </a:r>
            <a:r>
              <a:rPr lang="en-US" dirty="0"/>
              <a:t> </a:t>
            </a:r>
            <a:r>
              <a:rPr lang="en-US" dirty="0" err="1"/>
              <a:t>ngoài</a:t>
            </a:r>
            <a:r>
              <a:rPr lang="en-US" dirty="0"/>
              <a:t> </a:t>
            </a:r>
            <a:r>
              <a:rPr lang="en-US" dirty="0" err="1"/>
              <a:t>các</a:t>
            </a:r>
            <a:r>
              <a:rPr lang="en-US" dirty="0"/>
              <a:t> </a:t>
            </a:r>
            <a:r>
              <a:rPr lang="en-US" dirty="0" err="1"/>
              <a:t>giao</a:t>
            </a:r>
            <a:r>
              <a:rPr lang="en-US" dirty="0"/>
              <a:t> </a:t>
            </a:r>
            <a:r>
              <a:rPr lang="en-US" dirty="0" err="1"/>
              <a:t>dịch</a:t>
            </a:r>
            <a:r>
              <a:rPr lang="en-US" dirty="0"/>
              <a:t> </a:t>
            </a:r>
            <a:r>
              <a:rPr lang="en-US" dirty="0" err="1"/>
              <a:t>tiền</a:t>
            </a:r>
            <a:r>
              <a:rPr lang="en-US" dirty="0"/>
              <a:t> </a:t>
            </a:r>
            <a:r>
              <a:rPr lang="en-US" dirty="0" err="1" smtClean="0"/>
              <a:t>tệ</a:t>
            </a:r>
            <a:r>
              <a:rPr lang="en-US" dirty="0" smtClean="0"/>
              <a:t>.</a:t>
            </a:r>
            <a:endParaRPr lang="en-US" dirty="0" smtClean="0"/>
          </a:p>
          <a:p>
            <a:pPr algn="just"/>
            <a:r>
              <a:rPr lang="en-US" dirty="0" err="1"/>
              <a:t>Factom</a:t>
            </a:r>
            <a:r>
              <a:rPr lang="en-US" dirty="0"/>
              <a:t> </a:t>
            </a:r>
            <a:r>
              <a:rPr lang="en-US" dirty="0" err="1"/>
              <a:t>xây</a:t>
            </a:r>
            <a:r>
              <a:rPr lang="en-US" dirty="0"/>
              <a:t> </a:t>
            </a:r>
            <a:r>
              <a:rPr lang="en-US" dirty="0" err="1"/>
              <a:t>dựng</a:t>
            </a:r>
            <a:r>
              <a:rPr lang="en-US" dirty="0"/>
              <a:t> </a:t>
            </a:r>
            <a:r>
              <a:rPr lang="en-US" dirty="0" err="1"/>
              <a:t>một</a:t>
            </a:r>
            <a:r>
              <a:rPr lang="en-US" dirty="0"/>
              <a:t> </a:t>
            </a:r>
            <a:r>
              <a:rPr lang="en-US" dirty="0" err="1"/>
              <a:t>nền</a:t>
            </a:r>
            <a:r>
              <a:rPr lang="en-US" dirty="0"/>
              <a:t> </a:t>
            </a:r>
            <a:r>
              <a:rPr lang="en-US" dirty="0" err="1"/>
              <a:t>tảng</a:t>
            </a:r>
            <a:r>
              <a:rPr lang="en-US" dirty="0"/>
              <a:t> </a:t>
            </a:r>
            <a:r>
              <a:rPr lang="en-US" dirty="0" err="1"/>
              <a:t>tiêu</a:t>
            </a:r>
            <a:r>
              <a:rPr lang="en-US" dirty="0"/>
              <a:t> </a:t>
            </a:r>
            <a:r>
              <a:rPr lang="en-US" dirty="0" err="1"/>
              <a:t>chuẩn</a:t>
            </a:r>
            <a:r>
              <a:rPr lang="en-US" dirty="0"/>
              <a:t>, </a:t>
            </a:r>
            <a:r>
              <a:rPr lang="en-US" dirty="0" err="1"/>
              <a:t>hiệu</a:t>
            </a:r>
            <a:r>
              <a:rPr lang="en-US" dirty="0"/>
              <a:t> </a:t>
            </a:r>
            <a:r>
              <a:rPr lang="en-US" dirty="0" err="1"/>
              <a:t>quả</a:t>
            </a:r>
            <a:r>
              <a:rPr lang="en-US" dirty="0"/>
              <a:t> </a:t>
            </a:r>
            <a:r>
              <a:rPr lang="en-US" dirty="0" err="1"/>
              <a:t>và</a:t>
            </a:r>
            <a:r>
              <a:rPr lang="en-US" dirty="0"/>
              <a:t> an </a:t>
            </a:r>
            <a:r>
              <a:rPr lang="en-US" dirty="0" err="1"/>
              <a:t>toàn</a:t>
            </a:r>
            <a:r>
              <a:rPr lang="en-US" dirty="0"/>
              <a:t> </a:t>
            </a:r>
            <a:r>
              <a:rPr lang="en-US" dirty="0" err="1"/>
              <a:t>cho</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này</a:t>
            </a:r>
            <a:r>
              <a:rPr lang="en-US" dirty="0"/>
              <a:t> </a:t>
            </a:r>
            <a:r>
              <a:rPr lang="en-US" dirty="0" err="1"/>
              <a:t>để</a:t>
            </a:r>
            <a:r>
              <a:rPr lang="en-US" dirty="0"/>
              <a:t> </a:t>
            </a:r>
            <a:r>
              <a:rPr lang="en-US" dirty="0" err="1"/>
              <a:t>chạy</a:t>
            </a:r>
            <a:r>
              <a:rPr lang="en-US" dirty="0"/>
              <a:t> </a:t>
            </a:r>
            <a:r>
              <a:rPr lang="en-US" dirty="0" err="1"/>
              <a:t>nhanh</a:t>
            </a:r>
            <a:r>
              <a:rPr lang="en-US" dirty="0"/>
              <a:t> </a:t>
            </a:r>
            <a:r>
              <a:rPr lang="en-US" dirty="0" err="1"/>
              <a:t>hơn</a:t>
            </a:r>
            <a:r>
              <a:rPr lang="en-US" dirty="0"/>
              <a:t>, </a:t>
            </a:r>
            <a:r>
              <a:rPr lang="en-US" dirty="0" err="1"/>
              <a:t>rẻ</a:t>
            </a:r>
            <a:r>
              <a:rPr lang="en-US" dirty="0"/>
              <a:t> </a:t>
            </a:r>
            <a:r>
              <a:rPr lang="en-US" dirty="0" err="1"/>
              <a:t>hơn</a:t>
            </a:r>
            <a:r>
              <a:rPr lang="en-US" dirty="0"/>
              <a:t> </a:t>
            </a:r>
            <a:r>
              <a:rPr lang="en-US" dirty="0" err="1"/>
              <a:t>và</a:t>
            </a:r>
            <a:r>
              <a:rPr lang="en-US" dirty="0"/>
              <a:t> </a:t>
            </a:r>
            <a:r>
              <a:rPr lang="en-US" dirty="0" err="1"/>
              <a:t>không</a:t>
            </a:r>
            <a:r>
              <a:rPr lang="en-US" dirty="0"/>
              <a:t> </a:t>
            </a:r>
            <a:r>
              <a:rPr lang="vi-VN" dirty="0" smtClean="0"/>
              <a:t>bị tình trạng quá tải ở</a:t>
            </a:r>
            <a:r>
              <a:rPr lang="en-US" dirty="0" smtClean="0"/>
              <a:t> </a:t>
            </a:r>
            <a:r>
              <a:rPr lang="en-US" dirty="0"/>
              <a:t>Bitcoin.</a:t>
            </a:r>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Factom </a:t>
            </a:r>
            <a:r>
              <a:rPr lang="en-US" dirty="0" smtClean="0"/>
              <a:t>–</a:t>
            </a:r>
            <a:r>
              <a:rPr lang="vi-VN" dirty="0" smtClean="0"/>
              <a:t> Công nghệ Blockchain</a:t>
            </a:r>
            <a:endParaRPr lang="en-US" dirty="0"/>
          </a:p>
        </p:txBody>
      </p:sp>
      <p:sp>
        <p:nvSpPr>
          <p:cNvPr id="3" name="Content Placeholder 2"/>
          <p:cNvSpPr>
            <a:spLocks noGrp="1"/>
          </p:cNvSpPr>
          <p:nvPr>
            <p:ph idx="1"/>
          </p:nvPr>
        </p:nvSpPr>
        <p:spPr>
          <a:xfrm>
            <a:off x="677333" y="1709076"/>
            <a:ext cx="8750871" cy="4697411"/>
          </a:xfrm>
        </p:spPr>
        <p:txBody>
          <a:bodyPr>
            <a:normAutofit/>
          </a:bodyPr>
          <a:lstStyle/>
          <a:p>
            <a:r>
              <a:rPr lang="en-US" dirty="0" err="1"/>
              <a:t>Factom</a:t>
            </a:r>
            <a:r>
              <a:rPr lang="en-US" dirty="0"/>
              <a:t> </a:t>
            </a:r>
            <a:r>
              <a:rPr lang="en-US" dirty="0" err="1"/>
              <a:t>cung</a:t>
            </a:r>
            <a:r>
              <a:rPr lang="en-US" dirty="0"/>
              <a:t> </a:t>
            </a:r>
            <a:r>
              <a:rPr lang="en-US" dirty="0" err="1"/>
              <a:t>cấp</a:t>
            </a:r>
            <a:r>
              <a:rPr lang="en-US" dirty="0"/>
              <a:t> </a:t>
            </a:r>
            <a:r>
              <a:rPr lang="en-US" dirty="0" err="1"/>
              <a:t>cho</a:t>
            </a:r>
            <a:r>
              <a:rPr lang="en-US" dirty="0"/>
              <a:t> </a:t>
            </a:r>
            <a:r>
              <a:rPr lang="en-US" dirty="0" err="1"/>
              <a:t>các</a:t>
            </a:r>
            <a:r>
              <a:rPr lang="en-US" dirty="0"/>
              <a:t> </a:t>
            </a:r>
            <a:r>
              <a:rPr lang="en-US" dirty="0" err="1"/>
              <a:t>nhà</a:t>
            </a:r>
            <a:r>
              <a:rPr lang="en-US" dirty="0"/>
              <a:t> </a:t>
            </a:r>
            <a:r>
              <a:rPr lang="en-US" dirty="0" err="1"/>
              <a:t>phát</a:t>
            </a:r>
            <a:r>
              <a:rPr lang="en-US" dirty="0"/>
              <a:t> </a:t>
            </a:r>
            <a:r>
              <a:rPr lang="en-US" dirty="0" err="1"/>
              <a:t>triển</a:t>
            </a:r>
            <a:r>
              <a:rPr lang="en-US" dirty="0"/>
              <a:t> </a:t>
            </a:r>
            <a:r>
              <a:rPr lang="en-US" dirty="0" err="1"/>
              <a:t>những</a:t>
            </a:r>
            <a:r>
              <a:rPr lang="en-US" dirty="0"/>
              <a:t> </a:t>
            </a:r>
            <a:r>
              <a:rPr lang="en-US" dirty="0" err="1"/>
              <a:t>công</a:t>
            </a:r>
            <a:r>
              <a:rPr lang="en-US" dirty="0"/>
              <a:t> </a:t>
            </a:r>
            <a:r>
              <a:rPr lang="en-US" dirty="0" err="1"/>
              <a:t>cụ</a:t>
            </a:r>
            <a:r>
              <a:rPr lang="en-US" dirty="0"/>
              <a:t> </a:t>
            </a:r>
            <a:r>
              <a:rPr lang="en-US" dirty="0" err="1"/>
              <a:t>để</a:t>
            </a:r>
            <a:r>
              <a:rPr lang="en-US" dirty="0"/>
              <a:t> </a:t>
            </a:r>
            <a:r>
              <a:rPr lang="en-US" dirty="0" err="1"/>
              <a:t>xây</a:t>
            </a:r>
            <a:r>
              <a:rPr lang="en-US" dirty="0"/>
              <a:t> </a:t>
            </a:r>
            <a:r>
              <a:rPr lang="en-US" dirty="0" err="1"/>
              <a:t>dựng</a:t>
            </a:r>
            <a:r>
              <a:rPr lang="en-US" dirty="0"/>
              <a:t> </a:t>
            </a:r>
            <a:r>
              <a:rPr lang="en-US" dirty="0" err="1"/>
              <a:t>một</a:t>
            </a:r>
            <a:r>
              <a:rPr lang="en-US" dirty="0"/>
              <a:t> </a:t>
            </a:r>
            <a:r>
              <a:rPr lang="en-US" dirty="0" err="1"/>
              <a:t>thế</a:t>
            </a:r>
            <a:r>
              <a:rPr lang="en-US" dirty="0"/>
              <a:t> </a:t>
            </a:r>
            <a:r>
              <a:rPr lang="en-US" dirty="0" err="1"/>
              <a:t>hệ</a:t>
            </a:r>
            <a:r>
              <a:rPr lang="en-US" dirty="0"/>
              <a:t> </a:t>
            </a:r>
            <a:r>
              <a:rPr lang="en-US" dirty="0" err="1" smtClean="0"/>
              <a:t>mới</a:t>
            </a:r>
            <a:r>
              <a:rPr lang="vi-VN" dirty="0" smtClean="0"/>
              <a:t> </a:t>
            </a:r>
            <a:r>
              <a:rPr lang="en-US" dirty="0" err="1" smtClean="0"/>
              <a:t>các</a:t>
            </a:r>
            <a:r>
              <a:rPr lang="en-US" dirty="0" smtClean="0"/>
              <a:t> </a:t>
            </a:r>
            <a:r>
              <a:rPr lang="en-US" dirty="0" err="1"/>
              <a:t>ứng</a:t>
            </a:r>
            <a:r>
              <a:rPr lang="en-US" dirty="0"/>
              <a:t> </a:t>
            </a:r>
            <a:r>
              <a:rPr lang="en-US" dirty="0" err="1"/>
              <a:t>dụng</a:t>
            </a:r>
            <a:r>
              <a:rPr lang="en-US" dirty="0"/>
              <a:t> </a:t>
            </a:r>
            <a:r>
              <a:rPr lang="en-US" dirty="0" err="1"/>
              <a:t>sử</a:t>
            </a:r>
            <a:r>
              <a:rPr lang="en-US" dirty="0"/>
              <a:t> </a:t>
            </a:r>
            <a:r>
              <a:rPr lang="en-US" dirty="0" err="1"/>
              <a:t>dụng</a:t>
            </a:r>
            <a:r>
              <a:rPr lang="en-US" dirty="0"/>
              <a:t> </a:t>
            </a:r>
            <a:r>
              <a:rPr lang="en-US" dirty="0" err="1"/>
              <a:t>công</a:t>
            </a:r>
            <a:r>
              <a:rPr lang="en-US" dirty="0"/>
              <a:t> </a:t>
            </a:r>
            <a:r>
              <a:rPr lang="en-US" dirty="0" err="1"/>
              <a:t>nghệ</a:t>
            </a:r>
            <a:r>
              <a:rPr lang="en-US" dirty="0"/>
              <a:t> </a:t>
            </a:r>
            <a:r>
              <a:rPr lang="en-US" dirty="0" err="1"/>
              <a:t>Blockchain</a:t>
            </a:r>
            <a:r>
              <a:rPr lang="en-US" dirty="0" smtClean="0"/>
              <a:t>.</a:t>
            </a:r>
            <a:endParaRPr lang="en-US" dirty="0" smtClean="0"/>
          </a:p>
          <a:p>
            <a:r>
              <a:rPr lang="vi-VN" dirty="0" smtClean="0"/>
              <a:t>Đ</a:t>
            </a:r>
            <a:r>
              <a:rPr lang="en-US" dirty="0" err="1" smtClean="0"/>
              <a:t>ược</a:t>
            </a:r>
            <a:r>
              <a:rPr lang="en-US" dirty="0" smtClean="0"/>
              <a:t> </a:t>
            </a:r>
            <a:r>
              <a:rPr lang="en-US" dirty="0" err="1"/>
              <a:t>tạo</a:t>
            </a:r>
            <a:r>
              <a:rPr lang="en-US" dirty="0"/>
              <a:t> </a:t>
            </a:r>
            <a:r>
              <a:rPr lang="en-US" dirty="0" err="1"/>
              <a:t>ra</a:t>
            </a:r>
            <a:r>
              <a:rPr lang="en-US" dirty="0"/>
              <a:t> </a:t>
            </a:r>
            <a:r>
              <a:rPr lang="en-US" dirty="0" err="1"/>
              <a:t>để</a:t>
            </a:r>
            <a:r>
              <a:rPr lang="en-US" dirty="0"/>
              <a:t> </a:t>
            </a:r>
            <a:r>
              <a:rPr lang="en-US" dirty="0" err="1"/>
              <a:t>giải</a:t>
            </a:r>
            <a:r>
              <a:rPr lang="en-US" dirty="0"/>
              <a:t> </a:t>
            </a:r>
            <a:r>
              <a:rPr lang="en-US" dirty="0" err="1"/>
              <a:t>quyết</a:t>
            </a:r>
            <a:r>
              <a:rPr lang="en-US" dirty="0"/>
              <a:t> </a:t>
            </a:r>
            <a:r>
              <a:rPr lang="en-US" dirty="0" err="1"/>
              <a:t>những</a:t>
            </a:r>
            <a:r>
              <a:rPr lang="en-US" dirty="0"/>
              <a:t> </a:t>
            </a:r>
            <a:r>
              <a:rPr lang="en-US" dirty="0" err="1"/>
              <a:t>vấn</a:t>
            </a:r>
            <a:r>
              <a:rPr lang="en-US" dirty="0"/>
              <a:t> </a:t>
            </a:r>
            <a:r>
              <a:rPr lang="en-US" dirty="0" err="1"/>
              <a:t>đề</a:t>
            </a:r>
            <a:r>
              <a:rPr lang="en-US" dirty="0"/>
              <a:t> </a:t>
            </a:r>
            <a:r>
              <a:rPr lang="en-US" dirty="0" err="1"/>
              <a:t>kinh</a:t>
            </a:r>
            <a:r>
              <a:rPr lang="en-US" dirty="0"/>
              <a:t> </a:t>
            </a:r>
            <a:r>
              <a:rPr lang="en-US" dirty="0" err="1"/>
              <a:t>doanh</a:t>
            </a:r>
            <a:r>
              <a:rPr lang="en-US" dirty="0"/>
              <a:t> </a:t>
            </a:r>
            <a:r>
              <a:rPr lang="en-US" dirty="0" err="1"/>
              <a:t>trong</a:t>
            </a:r>
            <a:r>
              <a:rPr lang="en-US" dirty="0"/>
              <a:t> </a:t>
            </a:r>
            <a:r>
              <a:rPr lang="en-US" dirty="0" err="1"/>
              <a:t>thế</a:t>
            </a:r>
            <a:r>
              <a:rPr lang="en-US" dirty="0"/>
              <a:t> </a:t>
            </a:r>
            <a:r>
              <a:rPr lang="en-US" dirty="0" err="1"/>
              <a:t>giới</a:t>
            </a:r>
            <a:r>
              <a:rPr lang="en-US" dirty="0"/>
              <a:t> </a:t>
            </a:r>
            <a:r>
              <a:rPr lang="en-US" dirty="0" err="1"/>
              <a:t>thực</a:t>
            </a:r>
            <a:r>
              <a:rPr lang="en-US" dirty="0"/>
              <a:t> </a:t>
            </a:r>
            <a:r>
              <a:rPr lang="en-US" dirty="0" err="1"/>
              <a:t>bằng</a:t>
            </a:r>
            <a:r>
              <a:rPr lang="en-US" dirty="0"/>
              <a:t> </a:t>
            </a:r>
            <a:r>
              <a:rPr lang="en-US" dirty="0" err="1"/>
              <a:t>cách</a:t>
            </a:r>
            <a:r>
              <a:rPr lang="en-US" dirty="0"/>
              <a:t> </a:t>
            </a:r>
            <a:r>
              <a:rPr lang="en-US" dirty="0" err="1"/>
              <a:t>cung</a:t>
            </a:r>
            <a:r>
              <a:rPr lang="en-US" dirty="0"/>
              <a:t> </a:t>
            </a:r>
            <a:r>
              <a:rPr lang="en-US" dirty="0" err="1"/>
              <a:t>cấp</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lưu</a:t>
            </a:r>
            <a:r>
              <a:rPr lang="en-US" dirty="0"/>
              <a:t> </a:t>
            </a:r>
            <a:r>
              <a:rPr lang="en-US" dirty="0" err="1"/>
              <a:t>trữ</a:t>
            </a:r>
            <a:r>
              <a:rPr lang="en-US" dirty="0"/>
              <a:t> </a:t>
            </a:r>
            <a:r>
              <a:rPr lang="en-US" dirty="0" err="1"/>
              <a:t>hồ</a:t>
            </a:r>
            <a:r>
              <a:rPr lang="en-US" dirty="0"/>
              <a:t> </a:t>
            </a:r>
            <a:r>
              <a:rPr lang="en-US" dirty="0" err="1"/>
              <a:t>sơ</a:t>
            </a:r>
            <a:r>
              <a:rPr lang="en-US" dirty="0"/>
              <a:t> </a:t>
            </a:r>
            <a:r>
              <a:rPr lang="en-US" dirty="0" err="1"/>
              <a:t>không</a:t>
            </a:r>
            <a:r>
              <a:rPr lang="en-US" dirty="0"/>
              <a:t> </a:t>
            </a:r>
            <a:r>
              <a:rPr lang="en-US" dirty="0" err="1"/>
              <a:t>thay</a:t>
            </a:r>
            <a:r>
              <a:rPr lang="en-US" dirty="0"/>
              <a:t> </a:t>
            </a:r>
            <a:r>
              <a:rPr lang="en-US" dirty="0" err="1"/>
              <a:t>đổi</a:t>
            </a:r>
            <a:r>
              <a:rPr lang="en-US" dirty="0"/>
              <a:t>.</a:t>
            </a:r>
            <a:endParaRPr lang="en-US" dirty="0" smtClean="0"/>
          </a:p>
          <a:p>
            <a:r>
              <a:rPr lang="en-US" dirty="0" err="1"/>
              <a:t>Việc</a:t>
            </a:r>
            <a:r>
              <a:rPr lang="en-US" dirty="0"/>
              <a:t> </a:t>
            </a:r>
            <a:r>
              <a:rPr lang="en-US" dirty="0" err="1"/>
              <a:t>lưu</a:t>
            </a:r>
            <a:r>
              <a:rPr lang="en-US" dirty="0"/>
              <a:t> </a:t>
            </a:r>
            <a:r>
              <a:rPr lang="en-US" dirty="0" err="1"/>
              <a:t>trữ</a:t>
            </a:r>
            <a:r>
              <a:rPr lang="en-US" dirty="0"/>
              <a:t> </a:t>
            </a:r>
            <a:r>
              <a:rPr lang="en-US" dirty="0" err="1"/>
              <a:t>dữ</a:t>
            </a:r>
            <a:r>
              <a:rPr lang="en-US" dirty="0"/>
              <a:t> </a:t>
            </a:r>
            <a:r>
              <a:rPr lang="en-US" dirty="0" err="1"/>
              <a:t>liệu</a:t>
            </a:r>
            <a:r>
              <a:rPr lang="en-US" dirty="0"/>
              <a:t> </a:t>
            </a:r>
            <a:r>
              <a:rPr lang="en-US" dirty="0" err="1"/>
              <a:t>trên</a:t>
            </a:r>
            <a:r>
              <a:rPr lang="en-US" dirty="0"/>
              <a:t> </a:t>
            </a:r>
            <a:r>
              <a:rPr lang="en-US" dirty="0" err="1"/>
              <a:t>blockchain</a:t>
            </a:r>
            <a:r>
              <a:rPr lang="en-US" dirty="0"/>
              <a:t> </a:t>
            </a:r>
            <a:r>
              <a:rPr lang="en-US" dirty="0" err="1"/>
              <a:t>mang</a:t>
            </a:r>
            <a:r>
              <a:rPr lang="en-US" dirty="0"/>
              <a:t> </a:t>
            </a:r>
            <a:r>
              <a:rPr lang="en-US" dirty="0" err="1"/>
              <a:t>đến</a:t>
            </a:r>
            <a:r>
              <a:rPr lang="en-US" dirty="0"/>
              <a:t> </a:t>
            </a:r>
            <a:r>
              <a:rPr lang="en-US" dirty="0" err="1"/>
              <a:t>giá</a:t>
            </a:r>
            <a:r>
              <a:rPr lang="en-US" dirty="0"/>
              <a:t> </a:t>
            </a:r>
            <a:r>
              <a:rPr lang="en-US" dirty="0" err="1"/>
              <a:t>trị</a:t>
            </a:r>
            <a:r>
              <a:rPr lang="en-US" dirty="0"/>
              <a:t> </a:t>
            </a:r>
            <a:r>
              <a:rPr lang="en-US" dirty="0" err="1"/>
              <a:t>lợi</a:t>
            </a:r>
            <a:r>
              <a:rPr lang="en-US" dirty="0"/>
              <a:t> </a:t>
            </a:r>
            <a:r>
              <a:rPr lang="en-US" dirty="0" err="1"/>
              <a:t>ích</a:t>
            </a:r>
            <a:r>
              <a:rPr lang="en-US" dirty="0"/>
              <a:t> to </a:t>
            </a:r>
            <a:r>
              <a:rPr lang="en-US" dirty="0" err="1"/>
              <a:t>lớn</a:t>
            </a:r>
            <a:r>
              <a:rPr lang="en-US" dirty="0"/>
              <a:t> </a:t>
            </a:r>
            <a:r>
              <a:rPr lang="en-US" dirty="0" err="1"/>
              <a:t>cho</a:t>
            </a:r>
            <a:r>
              <a:rPr lang="en-US" dirty="0"/>
              <a:t> </a:t>
            </a:r>
            <a:r>
              <a:rPr lang="en-US" dirty="0" err="1"/>
              <a:t>các</a:t>
            </a:r>
            <a:r>
              <a:rPr lang="en-US" dirty="0"/>
              <a:t> </a:t>
            </a:r>
            <a:r>
              <a:rPr lang="en-US" dirty="0" err="1"/>
              <a:t>doanh</a:t>
            </a:r>
            <a:r>
              <a:rPr lang="en-US" dirty="0"/>
              <a:t> </a:t>
            </a:r>
            <a:r>
              <a:rPr lang="en-US" dirty="0" err="1"/>
              <a:t>nghiệp</a:t>
            </a:r>
            <a:r>
              <a:rPr lang="en-US" dirty="0"/>
              <a:t>, </a:t>
            </a:r>
            <a:r>
              <a:rPr lang="en-US" dirty="0" err="1"/>
              <a:t>giúp</a:t>
            </a:r>
            <a:r>
              <a:rPr lang="en-US" dirty="0"/>
              <a:t> </a:t>
            </a:r>
            <a:r>
              <a:rPr lang="en-US" dirty="0" err="1"/>
              <a:t>giảm</a:t>
            </a:r>
            <a:r>
              <a:rPr lang="en-US" dirty="0"/>
              <a:t> </a:t>
            </a:r>
            <a:r>
              <a:rPr lang="en-US" dirty="0" err="1"/>
              <a:t>bớt</a:t>
            </a:r>
            <a:r>
              <a:rPr lang="en-US" dirty="0"/>
              <a:t> chi </a:t>
            </a:r>
            <a:r>
              <a:rPr lang="en-US" dirty="0" err="1"/>
              <a:t>phí</a:t>
            </a:r>
            <a:r>
              <a:rPr lang="en-US" dirty="0"/>
              <a:t> </a:t>
            </a:r>
            <a:r>
              <a:rPr lang="en-US" dirty="0" err="1"/>
              <a:t>của</a:t>
            </a:r>
            <a:r>
              <a:rPr lang="en-US" dirty="0"/>
              <a:t> </a:t>
            </a:r>
            <a:r>
              <a:rPr lang="en-US" dirty="0" err="1"/>
              <a:t>thủ</a:t>
            </a:r>
            <a:r>
              <a:rPr lang="en-US" dirty="0"/>
              <a:t> </a:t>
            </a:r>
            <a:r>
              <a:rPr lang="en-US" dirty="0" err="1"/>
              <a:t>tục</a:t>
            </a:r>
            <a:r>
              <a:rPr lang="en-US" dirty="0"/>
              <a:t> </a:t>
            </a:r>
            <a:r>
              <a:rPr lang="en-US" dirty="0" err="1"/>
              <a:t>hồ</a:t>
            </a:r>
            <a:r>
              <a:rPr lang="en-US" dirty="0"/>
              <a:t> </a:t>
            </a:r>
            <a:r>
              <a:rPr lang="en-US" dirty="0" err="1"/>
              <a:t>sơ</a:t>
            </a:r>
            <a:r>
              <a:rPr lang="en-US" dirty="0"/>
              <a:t> </a:t>
            </a:r>
            <a:r>
              <a:rPr lang="en-US" dirty="0" err="1"/>
              <a:t>giấy</a:t>
            </a:r>
            <a:r>
              <a:rPr lang="en-US" dirty="0"/>
              <a:t> </a:t>
            </a:r>
            <a:r>
              <a:rPr lang="en-US" dirty="0" err="1"/>
              <a:t>tờ</a:t>
            </a:r>
            <a:r>
              <a:rPr lang="en-US" dirty="0"/>
              <a:t> </a:t>
            </a:r>
            <a:r>
              <a:rPr lang="en-US" dirty="0" err="1"/>
              <a:t>và</a:t>
            </a:r>
            <a:r>
              <a:rPr lang="en-US" dirty="0"/>
              <a:t> </a:t>
            </a:r>
            <a:r>
              <a:rPr lang="en-US" dirty="0" err="1"/>
              <a:t>đảm</a:t>
            </a:r>
            <a:r>
              <a:rPr lang="en-US" dirty="0"/>
              <a:t> </a:t>
            </a:r>
            <a:r>
              <a:rPr lang="en-US" dirty="0" err="1"/>
              <a:t>bảo</a:t>
            </a:r>
            <a:r>
              <a:rPr lang="en-US" dirty="0"/>
              <a:t> an </a:t>
            </a:r>
            <a:r>
              <a:rPr lang="en-US" dirty="0" err="1"/>
              <a:t>toàn</a:t>
            </a:r>
            <a:r>
              <a:rPr lang="en-US" dirty="0"/>
              <a:t> </a:t>
            </a:r>
            <a:r>
              <a:rPr lang="en-US" dirty="0" err="1"/>
              <a:t>dữ</a:t>
            </a:r>
            <a:r>
              <a:rPr lang="en-US" dirty="0"/>
              <a:t> </a:t>
            </a:r>
            <a:r>
              <a:rPr lang="en-US" dirty="0" err="1"/>
              <a:t>liệu</a:t>
            </a:r>
            <a:r>
              <a:rPr lang="en-US" dirty="0" smtClean="0"/>
              <a:t>.</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Factom </a:t>
            </a:r>
            <a:r>
              <a:rPr lang="en-US" dirty="0" smtClean="0"/>
              <a:t>–</a:t>
            </a:r>
            <a:r>
              <a:rPr lang="vi-VN" dirty="0" smtClean="0"/>
              <a:t> Những đặc điểm khác</a:t>
            </a:r>
            <a:endParaRPr lang="en-US" dirty="0"/>
          </a:p>
        </p:txBody>
      </p:sp>
      <p:sp>
        <p:nvSpPr>
          <p:cNvPr id="3" name="Content Placeholder 2"/>
          <p:cNvSpPr>
            <a:spLocks noGrp="1"/>
          </p:cNvSpPr>
          <p:nvPr>
            <p:ph idx="1"/>
          </p:nvPr>
        </p:nvSpPr>
        <p:spPr/>
        <p:txBody>
          <a:bodyPr/>
          <a:lstStyle/>
          <a:p>
            <a:r>
              <a:rPr lang="en-US" dirty="0" err="1"/>
              <a:t>Factom</a:t>
            </a:r>
            <a:r>
              <a:rPr lang="en-US" dirty="0"/>
              <a:t> </a:t>
            </a:r>
            <a:r>
              <a:rPr lang="en-US" dirty="0" err="1"/>
              <a:t>là</a:t>
            </a:r>
            <a:r>
              <a:rPr lang="en-US" dirty="0"/>
              <a:t> </a:t>
            </a:r>
            <a:r>
              <a:rPr lang="en-US" dirty="0" err="1"/>
              <a:t>một</a:t>
            </a:r>
            <a:r>
              <a:rPr lang="en-US" dirty="0"/>
              <a:t> </a:t>
            </a:r>
            <a:r>
              <a:rPr lang="en-US" dirty="0" err="1"/>
              <a:t>giao</a:t>
            </a:r>
            <a:r>
              <a:rPr lang="en-US" dirty="0"/>
              <a:t> </a:t>
            </a:r>
            <a:r>
              <a:rPr lang="en-US" dirty="0" err="1"/>
              <a:t>thức</a:t>
            </a:r>
            <a:r>
              <a:rPr lang="en-US" dirty="0"/>
              <a:t> </a:t>
            </a:r>
            <a:r>
              <a:rPr lang="en-US" dirty="0" err="1"/>
              <a:t>phân</a:t>
            </a:r>
            <a:r>
              <a:rPr lang="en-US" dirty="0"/>
              <a:t> </a:t>
            </a:r>
            <a:r>
              <a:rPr lang="en-US" dirty="0" err="1"/>
              <a:t>tán</a:t>
            </a:r>
            <a:r>
              <a:rPr lang="en-US" dirty="0"/>
              <a:t> </a:t>
            </a:r>
            <a:r>
              <a:rPr lang="en-US" dirty="0" err="1"/>
              <a:t>chạy</a:t>
            </a:r>
            <a:r>
              <a:rPr lang="en-US" dirty="0"/>
              <a:t> </a:t>
            </a:r>
            <a:r>
              <a:rPr lang="en-US" dirty="0" err="1"/>
              <a:t>trên</a:t>
            </a:r>
            <a:r>
              <a:rPr lang="en-US" dirty="0"/>
              <a:t> </a:t>
            </a:r>
            <a:r>
              <a:rPr lang="en-US" dirty="0" smtClean="0"/>
              <a:t>Bitcoin.</a:t>
            </a:r>
            <a:endParaRPr lang="en-US" dirty="0" smtClean="0"/>
          </a:p>
          <a:p>
            <a:r>
              <a:rPr lang="vi-VN" dirty="0" smtClean="0"/>
              <a:t>Không ai có thể kiểm soát.</a:t>
            </a:r>
            <a:endParaRPr lang="vi-VN" dirty="0" smtClean="0"/>
          </a:p>
          <a:p>
            <a:r>
              <a:rPr lang="vi-VN" dirty="0" smtClean="0"/>
              <a:t>Mã nguồn mở.</a:t>
            </a:r>
            <a:endParaRPr lang="vi-VN" dirty="0" smtClean="0"/>
          </a:p>
          <a:p>
            <a:r>
              <a:rPr lang="vi-VN" dirty="0" smtClean="0"/>
              <a:t>Factom là một nền tảng cực kì lý tưởng cho những ứng dụng trong các lĩnh vực tài chính, chuỗi cung ứng, hồ sơ bệnh án, sở hữu tài sản, ứng dụng pháp lý, hệ thống bầu cử,...</a:t>
            </a:r>
            <a:endParaRPr lang="en-US" dirty="0" smtClean="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Đội ngũ phát triển của Factom</a:t>
            </a:r>
            <a:endParaRPr lang="en-US" dirty="0"/>
          </a:p>
        </p:txBody>
      </p:sp>
      <p:sp>
        <p:nvSpPr>
          <p:cNvPr id="3" name="Content Placeholder 2"/>
          <p:cNvSpPr>
            <a:spLocks noGrp="1"/>
          </p:cNvSpPr>
          <p:nvPr>
            <p:ph idx="1"/>
          </p:nvPr>
        </p:nvSpPr>
        <p:spPr>
          <a:xfrm>
            <a:off x="578479" y="1789886"/>
            <a:ext cx="8837370" cy="4771552"/>
          </a:xfrm>
        </p:spPr>
        <p:txBody>
          <a:bodyPr>
            <a:normAutofit/>
          </a:bodyPr>
          <a:lstStyle/>
          <a:p>
            <a:r>
              <a:rPr lang="en-US" dirty="0" err="1"/>
              <a:t>Factom</a:t>
            </a:r>
            <a:r>
              <a:rPr lang="en-US" dirty="0"/>
              <a:t> </a:t>
            </a:r>
            <a:r>
              <a:rPr lang="en-US" dirty="0" err="1"/>
              <a:t>được</a:t>
            </a:r>
            <a:r>
              <a:rPr lang="en-US" dirty="0"/>
              <a:t> </a:t>
            </a:r>
            <a:r>
              <a:rPr lang="en-US" dirty="0" err="1"/>
              <a:t>ra</a:t>
            </a:r>
            <a:r>
              <a:rPr lang="en-US" dirty="0"/>
              <a:t> </a:t>
            </a:r>
            <a:r>
              <a:rPr lang="en-US" dirty="0" err="1"/>
              <a:t>đời</a:t>
            </a:r>
            <a:r>
              <a:rPr lang="en-US" dirty="0"/>
              <a:t> </a:t>
            </a:r>
            <a:r>
              <a:rPr lang="en-US" dirty="0" err="1" smtClean="0"/>
              <a:t>vào</a:t>
            </a:r>
            <a:r>
              <a:rPr lang="en-US" dirty="0" smtClean="0"/>
              <a:t> 5/2015 </a:t>
            </a:r>
            <a:r>
              <a:rPr lang="en-US" dirty="0" err="1"/>
              <a:t>bởi</a:t>
            </a:r>
            <a:r>
              <a:rPr lang="en-US" dirty="0"/>
              <a:t> Paul Snow </a:t>
            </a:r>
            <a:r>
              <a:rPr lang="en-US" dirty="0" err="1"/>
              <a:t>và</a:t>
            </a:r>
            <a:r>
              <a:rPr lang="en-US" dirty="0"/>
              <a:t> Davis </a:t>
            </a:r>
            <a:r>
              <a:rPr lang="en-US" dirty="0" smtClean="0"/>
              <a:t>Johnston, </a:t>
            </a:r>
            <a:r>
              <a:rPr lang="en-US" dirty="0" err="1" smtClean="0"/>
              <a:t>những</a:t>
            </a:r>
            <a:r>
              <a:rPr lang="en-US" dirty="0" smtClean="0"/>
              <a:t> </a:t>
            </a:r>
            <a:r>
              <a:rPr lang="en-US" dirty="0" err="1"/>
              <a:t>người</a:t>
            </a:r>
            <a:r>
              <a:rPr lang="en-US" dirty="0"/>
              <a:t> </a:t>
            </a:r>
            <a:r>
              <a:rPr lang="en-US" dirty="0" err="1"/>
              <a:t>có</a:t>
            </a:r>
            <a:r>
              <a:rPr lang="en-US" dirty="0"/>
              <a:t> </a:t>
            </a:r>
            <a:r>
              <a:rPr lang="en-US" dirty="0" err="1"/>
              <a:t>kinh</a:t>
            </a:r>
            <a:r>
              <a:rPr lang="en-US" dirty="0"/>
              <a:t> </a:t>
            </a:r>
            <a:r>
              <a:rPr lang="en-US" dirty="0" err="1"/>
              <a:t>nghiệm</a:t>
            </a:r>
            <a:r>
              <a:rPr lang="en-US" dirty="0"/>
              <a:t> </a:t>
            </a:r>
            <a:r>
              <a:rPr lang="en-US" dirty="0" err="1"/>
              <a:t>trong</a:t>
            </a:r>
            <a:r>
              <a:rPr lang="en-US" dirty="0"/>
              <a:t> </a:t>
            </a:r>
            <a:r>
              <a:rPr lang="en-US" dirty="0" err="1"/>
              <a:t>lĩnh</a:t>
            </a:r>
            <a:r>
              <a:rPr lang="en-US" dirty="0"/>
              <a:t> </a:t>
            </a:r>
            <a:r>
              <a:rPr lang="en-US" dirty="0" err="1"/>
              <a:t>vực</a:t>
            </a:r>
            <a:r>
              <a:rPr lang="en-US" dirty="0"/>
              <a:t> </a:t>
            </a:r>
            <a:r>
              <a:rPr lang="en-US" dirty="0" err="1"/>
              <a:t>công</a:t>
            </a:r>
            <a:r>
              <a:rPr lang="en-US" dirty="0"/>
              <a:t> </a:t>
            </a:r>
            <a:r>
              <a:rPr lang="en-US" dirty="0" err="1"/>
              <a:t>nghệ</a:t>
            </a:r>
            <a:r>
              <a:rPr lang="en-US" dirty="0" smtClean="0"/>
              <a:t>, </a:t>
            </a:r>
            <a:r>
              <a:rPr lang="en-US" dirty="0" err="1"/>
              <a:t>mục</a:t>
            </a:r>
            <a:r>
              <a:rPr lang="en-US" dirty="0"/>
              <a:t> </a:t>
            </a:r>
            <a:r>
              <a:rPr lang="en-US" dirty="0" err="1"/>
              <a:t>tiêu</a:t>
            </a:r>
            <a:r>
              <a:rPr lang="en-US" dirty="0"/>
              <a:t> </a:t>
            </a:r>
            <a:r>
              <a:rPr lang="en-US" dirty="0" err="1"/>
              <a:t>xây</a:t>
            </a:r>
            <a:r>
              <a:rPr lang="en-US" dirty="0"/>
              <a:t> </a:t>
            </a:r>
            <a:r>
              <a:rPr lang="en-US" dirty="0" err="1"/>
              <a:t>dựng</a:t>
            </a:r>
            <a:r>
              <a:rPr lang="en-US" dirty="0"/>
              <a:t> </a:t>
            </a:r>
            <a:r>
              <a:rPr lang="en-US" dirty="0" err="1"/>
              <a:t>thế</a:t>
            </a:r>
            <a:r>
              <a:rPr lang="en-US" dirty="0"/>
              <a:t> </a:t>
            </a:r>
            <a:r>
              <a:rPr lang="en-US" dirty="0" err="1"/>
              <a:t>hệ</a:t>
            </a:r>
            <a:r>
              <a:rPr lang="en-US" dirty="0"/>
              <a:t> </a:t>
            </a:r>
            <a:r>
              <a:rPr lang="en-US" dirty="0" err="1"/>
              <a:t>ứng</a:t>
            </a:r>
            <a:r>
              <a:rPr lang="en-US" dirty="0"/>
              <a:t> </a:t>
            </a:r>
            <a:r>
              <a:rPr lang="en-US" dirty="0" err="1"/>
              <a:t>dụng</a:t>
            </a:r>
            <a:r>
              <a:rPr lang="en-US" dirty="0"/>
              <a:t> </a:t>
            </a:r>
            <a:r>
              <a:rPr lang="en-US" dirty="0" err="1"/>
              <a:t>công</a:t>
            </a:r>
            <a:r>
              <a:rPr lang="en-US" dirty="0"/>
              <a:t> </a:t>
            </a:r>
            <a:r>
              <a:rPr lang="en-US" dirty="0" err="1"/>
              <a:t>nghệ</a:t>
            </a:r>
            <a:r>
              <a:rPr lang="en-US" dirty="0"/>
              <a:t> </a:t>
            </a:r>
            <a:r>
              <a:rPr lang="en-US" dirty="0" err="1"/>
              <a:t>blockchain</a:t>
            </a:r>
            <a:r>
              <a:rPr lang="en-US" dirty="0"/>
              <a:t>, </a:t>
            </a:r>
            <a:r>
              <a:rPr lang="en-US" dirty="0" err="1"/>
              <a:t>trở</a:t>
            </a:r>
            <a:r>
              <a:rPr lang="en-US" dirty="0"/>
              <a:t> </a:t>
            </a:r>
            <a:r>
              <a:rPr lang="en-US" dirty="0" err="1"/>
              <a:t>thành</a:t>
            </a:r>
            <a:r>
              <a:rPr lang="en-US" dirty="0"/>
              <a:t> </a:t>
            </a:r>
            <a:r>
              <a:rPr lang="en-US" dirty="0" err="1"/>
              <a:t>nền</a:t>
            </a:r>
            <a:r>
              <a:rPr lang="en-US" dirty="0"/>
              <a:t> </a:t>
            </a:r>
            <a:r>
              <a:rPr lang="en-US" dirty="0" err="1"/>
              <a:t>tảng</a:t>
            </a:r>
            <a:r>
              <a:rPr lang="en-US" dirty="0"/>
              <a:t> </a:t>
            </a:r>
            <a:r>
              <a:rPr lang="en-US" dirty="0" err="1"/>
              <a:t>cho</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như</a:t>
            </a:r>
            <a:r>
              <a:rPr lang="en-US" dirty="0"/>
              <a:t> </a:t>
            </a:r>
            <a:r>
              <a:rPr lang="en-US" dirty="0" err="1"/>
              <a:t>tài</a:t>
            </a:r>
            <a:r>
              <a:rPr lang="en-US" dirty="0"/>
              <a:t> </a:t>
            </a:r>
            <a:r>
              <a:rPr lang="en-US" dirty="0" err="1"/>
              <a:t>chính</a:t>
            </a:r>
            <a:r>
              <a:rPr lang="en-US" dirty="0"/>
              <a:t>, y </a:t>
            </a:r>
            <a:r>
              <a:rPr lang="en-US" dirty="0" err="1"/>
              <a:t>tế</a:t>
            </a:r>
            <a:r>
              <a:rPr lang="en-US" dirty="0"/>
              <a:t>, </a:t>
            </a:r>
            <a:r>
              <a:rPr lang="en-US" dirty="0" err="1"/>
              <a:t>quản</a:t>
            </a:r>
            <a:r>
              <a:rPr lang="en-US" dirty="0"/>
              <a:t> </a:t>
            </a:r>
            <a:r>
              <a:rPr lang="en-US" dirty="0" err="1"/>
              <a:t>lý</a:t>
            </a:r>
            <a:r>
              <a:rPr lang="en-US" dirty="0"/>
              <a:t>, </a:t>
            </a:r>
            <a:r>
              <a:rPr lang="en-US" dirty="0" err="1"/>
              <a:t>ứng</a:t>
            </a:r>
            <a:r>
              <a:rPr lang="en-US" dirty="0"/>
              <a:t> </a:t>
            </a:r>
            <a:r>
              <a:rPr lang="en-US" dirty="0" err="1"/>
              <a:t>dụng</a:t>
            </a:r>
            <a:r>
              <a:rPr lang="en-US" dirty="0"/>
              <a:t> </a:t>
            </a:r>
            <a:r>
              <a:rPr lang="en-US" dirty="0" err="1"/>
              <a:t>pháp</a:t>
            </a:r>
            <a:r>
              <a:rPr lang="en-US" dirty="0"/>
              <a:t> </a:t>
            </a:r>
            <a:r>
              <a:rPr lang="en-US" dirty="0" err="1"/>
              <a:t>lý</a:t>
            </a:r>
            <a:r>
              <a:rPr lang="en-US" dirty="0" smtClean="0"/>
              <a:t>.</a:t>
            </a:r>
            <a:endParaRPr lang="en-US" dirty="0"/>
          </a:p>
          <a:p>
            <a:r>
              <a:rPr lang="en-US" dirty="0" err="1"/>
              <a:t>Factom</a:t>
            </a:r>
            <a:r>
              <a:rPr lang="en-US" dirty="0"/>
              <a:t> </a:t>
            </a:r>
            <a:r>
              <a:rPr lang="en-US" dirty="0" err="1"/>
              <a:t>hiện</a:t>
            </a:r>
            <a:r>
              <a:rPr lang="en-US" dirty="0"/>
              <a:t> </a:t>
            </a:r>
            <a:r>
              <a:rPr lang="en-US" dirty="0" err="1"/>
              <a:t>có</a:t>
            </a:r>
            <a:r>
              <a:rPr lang="en-US" dirty="0"/>
              <a:t> </a:t>
            </a:r>
            <a:r>
              <a:rPr lang="en-US" dirty="0" err="1"/>
              <a:t>hơn</a:t>
            </a:r>
            <a:r>
              <a:rPr lang="en-US" dirty="0"/>
              <a:t> 11 </a:t>
            </a:r>
            <a:r>
              <a:rPr lang="en-US" dirty="0" err="1"/>
              <a:t>triệu</a:t>
            </a:r>
            <a:r>
              <a:rPr lang="en-US" dirty="0"/>
              <a:t> </a:t>
            </a:r>
            <a:r>
              <a:rPr lang="en-US" dirty="0" err="1"/>
              <a:t>bài</a:t>
            </a:r>
            <a:r>
              <a:rPr lang="en-US" dirty="0"/>
              <a:t> </a:t>
            </a:r>
            <a:r>
              <a:rPr lang="en-US" dirty="0" err="1"/>
              <a:t>viết</a:t>
            </a:r>
            <a:r>
              <a:rPr lang="en-US" dirty="0"/>
              <a:t> </a:t>
            </a:r>
            <a:r>
              <a:rPr lang="en-US" dirty="0" err="1"/>
              <a:t>cũng</a:t>
            </a:r>
            <a:r>
              <a:rPr lang="en-US" dirty="0"/>
              <a:t> </a:t>
            </a:r>
            <a:r>
              <a:rPr lang="en-US" dirty="0" err="1"/>
              <a:t>như</a:t>
            </a:r>
            <a:r>
              <a:rPr lang="en-US" dirty="0"/>
              <a:t> </a:t>
            </a:r>
            <a:r>
              <a:rPr lang="en-US" dirty="0" err="1"/>
              <a:t>một</a:t>
            </a:r>
            <a:r>
              <a:rPr lang="en-US" dirty="0"/>
              <a:t> </a:t>
            </a:r>
            <a:r>
              <a:rPr lang="en-US" dirty="0" err="1"/>
              <a:t>số</a:t>
            </a:r>
            <a:r>
              <a:rPr lang="en-US" dirty="0"/>
              <a:t> </a:t>
            </a:r>
            <a:r>
              <a:rPr lang="en-US" dirty="0" err="1"/>
              <a:t>đối</a:t>
            </a:r>
            <a:r>
              <a:rPr lang="en-US" dirty="0"/>
              <a:t> </a:t>
            </a:r>
            <a:r>
              <a:rPr lang="en-US" dirty="0" err="1"/>
              <a:t>tác</a:t>
            </a:r>
            <a:r>
              <a:rPr lang="en-US" dirty="0"/>
              <a:t> </a:t>
            </a:r>
            <a:r>
              <a:rPr lang="en-US" dirty="0" err="1"/>
              <a:t>đáng</a:t>
            </a:r>
            <a:r>
              <a:rPr lang="en-US" dirty="0"/>
              <a:t> </a:t>
            </a:r>
            <a:r>
              <a:rPr lang="en-US" dirty="0" err="1"/>
              <a:t>chú</a:t>
            </a:r>
            <a:r>
              <a:rPr lang="en-US" dirty="0"/>
              <a:t> </a:t>
            </a:r>
            <a:r>
              <a:rPr lang="en-US" dirty="0" err="1"/>
              <a:t>ý</a:t>
            </a:r>
            <a:r>
              <a:rPr lang="en-US" dirty="0"/>
              <a:t>. </a:t>
            </a:r>
            <a:r>
              <a:rPr lang="en-US" dirty="0" err="1"/>
              <a:t>Nhóm</a:t>
            </a:r>
            <a:r>
              <a:rPr lang="en-US" dirty="0"/>
              <a:t> </a:t>
            </a:r>
            <a:r>
              <a:rPr lang="en-US" dirty="0" err="1"/>
              <a:t>đang</a:t>
            </a:r>
            <a:r>
              <a:rPr lang="en-US" dirty="0"/>
              <a:t> </a:t>
            </a:r>
            <a:r>
              <a:rPr lang="en-US" dirty="0" err="1"/>
              <a:t>hợp</a:t>
            </a:r>
            <a:r>
              <a:rPr lang="en-US" dirty="0"/>
              <a:t> </a:t>
            </a:r>
            <a:r>
              <a:rPr lang="en-US" dirty="0" err="1"/>
              <a:t>tác</a:t>
            </a:r>
            <a:r>
              <a:rPr lang="en-US" dirty="0"/>
              <a:t> </a:t>
            </a:r>
            <a:r>
              <a:rPr lang="en-US" dirty="0" err="1"/>
              <a:t>với</a:t>
            </a:r>
            <a:r>
              <a:rPr lang="en-US" dirty="0"/>
              <a:t> </a:t>
            </a:r>
            <a:r>
              <a:rPr lang="en-US" dirty="0" err="1"/>
              <a:t>Bộ</a:t>
            </a:r>
            <a:r>
              <a:rPr lang="en-US" dirty="0"/>
              <a:t> An </a:t>
            </a:r>
            <a:r>
              <a:rPr lang="en-US" dirty="0" err="1"/>
              <a:t>ninh</a:t>
            </a:r>
            <a:r>
              <a:rPr lang="en-US" dirty="0"/>
              <a:t> </a:t>
            </a:r>
            <a:r>
              <a:rPr lang="en-US" dirty="0" err="1"/>
              <a:t>Nội</a:t>
            </a:r>
            <a:r>
              <a:rPr lang="en-US" dirty="0"/>
              <a:t> </a:t>
            </a:r>
            <a:r>
              <a:rPr lang="en-US" dirty="0" err="1"/>
              <a:t>địa</a:t>
            </a:r>
            <a:r>
              <a:rPr lang="en-US" dirty="0"/>
              <a:t> </a:t>
            </a:r>
            <a:r>
              <a:rPr lang="en-US" dirty="0" err="1"/>
              <a:t>cung</a:t>
            </a:r>
            <a:r>
              <a:rPr lang="en-US" dirty="0"/>
              <a:t> </a:t>
            </a:r>
            <a:r>
              <a:rPr lang="en-US" dirty="0" err="1"/>
              <a:t>cấp</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dirty="0" err="1"/>
              <a:t>kiểm</a:t>
            </a:r>
            <a:r>
              <a:rPr lang="en-US" dirty="0"/>
              <a:t> </a:t>
            </a:r>
            <a:r>
              <a:rPr lang="en-US" dirty="0" err="1"/>
              <a:t>toán</a:t>
            </a:r>
            <a:r>
              <a:rPr lang="en-US" dirty="0"/>
              <a:t> </a:t>
            </a:r>
            <a:r>
              <a:rPr lang="en-US" dirty="0" err="1"/>
              <a:t>cho</a:t>
            </a:r>
            <a:r>
              <a:rPr lang="en-US" dirty="0"/>
              <a:t> </a:t>
            </a:r>
            <a:r>
              <a:rPr lang="en-US" dirty="0" err="1"/>
              <a:t>dữ</a:t>
            </a:r>
            <a:r>
              <a:rPr lang="en-US" dirty="0"/>
              <a:t> </a:t>
            </a:r>
            <a:r>
              <a:rPr lang="en-US" dirty="0" err="1"/>
              <a:t>liệu</a:t>
            </a:r>
            <a:r>
              <a:rPr lang="en-US" dirty="0"/>
              <a:t> </a:t>
            </a:r>
            <a:r>
              <a:rPr lang="en-US" dirty="0" err="1"/>
              <a:t>thu</a:t>
            </a:r>
            <a:r>
              <a:rPr lang="en-US" dirty="0"/>
              <a:t> </a:t>
            </a:r>
            <a:r>
              <a:rPr lang="en-US" dirty="0" err="1"/>
              <a:t>thập</a:t>
            </a:r>
            <a:r>
              <a:rPr lang="en-US" dirty="0"/>
              <a:t> </a:t>
            </a:r>
            <a:r>
              <a:rPr lang="en-US" dirty="0" err="1"/>
              <a:t>được</a:t>
            </a:r>
            <a:r>
              <a:rPr lang="en-US" dirty="0"/>
              <a:t> </a:t>
            </a:r>
            <a:r>
              <a:rPr lang="en-US" dirty="0" err="1"/>
              <a:t>ở </a:t>
            </a:r>
            <a:r>
              <a:rPr lang="x-none" altLang="en-US" dirty="0" err="1"/>
              <a:t>Hoa Kỳ.</a:t>
            </a:r>
            <a:r>
              <a:rPr lang="en-US" dirty="0"/>
              <a:t> </a:t>
            </a:r>
            <a:r>
              <a:rPr lang="en-US" dirty="0" err="1"/>
              <a:t>Họ</a:t>
            </a:r>
            <a:r>
              <a:rPr lang="en-US" dirty="0"/>
              <a:t> </a:t>
            </a:r>
            <a:r>
              <a:rPr lang="en-US" dirty="0" err="1"/>
              <a:t>cũng</a:t>
            </a:r>
            <a:r>
              <a:rPr lang="en-US" dirty="0"/>
              <a:t> </a:t>
            </a:r>
            <a:r>
              <a:rPr lang="en-US" dirty="0" err="1"/>
              <a:t>là</a:t>
            </a:r>
            <a:r>
              <a:rPr lang="en-US" dirty="0"/>
              <a:t> </a:t>
            </a:r>
            <a:r>
              <a:rPr lang="en-US" dirty="0" err="1"/>
              <a:t>đối</a:t>
            </a:r>
            <a:r>
              <a:rPr lang="en-US" dirty="0"/>
              <a:t> </a:t>
            </a:r>
            <a:r>
              <a:rPr lang="en-US" dirty="0" err="1"/>
              <a:t>tác</a:t>
            </a:r>
            <a:r>
              <a:rPr lang="en-US" dirty="0"/>
              <a:t> </a:t>
            </a:r>
            <a:r>
              <a:rPr lang="en-US" dirty="0" err="1"/>
              <a:t>với</a:t>
            </a:r>
            <a:r>
              <a:rPr lang="en-US" dirty="0"/>
              <a:t> Gates Foundation </a:t>
            </a:r>
            <a:r>
              <a:rPr lang="en-US" dirty="0" err="1"/>
              <a:t>lưu</a:t>
            </a:r>
            <a:r>
              <a:rPr lang="en-US" dirty="0"/>
              <a:t> </a:t>
            </a:r>
            <a:r>
              <a:rPr lang="en-US" dirty="0" err="1"/>
              <a:t>trữ</a:t>
            </a:r>
            <a:r>
              <a:rPr lang="en-US" dirty="0"/>
              <a:t> </a:t>
            </a:r>
            <a:r>
              <a:rPr lang="en-US" dirty="0" err="1"/>
              <a:t>hồ</a:t>
            </a:r>
            <a:r>
              <a:rPr lang="en-US" dirty="0"/>
              <a:t> </a:t>
            </a:r>
            <a:r>
              <a:rPr lang="en-US" dirty="0" err="1"/>
              <a:t>sơ</a:t>
            </a:r>
            <a:r>
              <a:rPr lang="en-US" dirty="0"/>
              <a:t> </a:t>
            </a:r>
            <a:r>
              <a:rPr lang="en-US" dirty="0" err="1"/>
              <a:t>bệnh</a:t>
            </a:r>
            <a:r>
              <a:rPr lang="en-US" dirty="0"/>
              <a:t> </a:t>
            </a:r>
            <a:r>
              <a:rPr lang="en-US" dirty="0" err="1"/>
              <a:t>án</a:t>
            </a:r>
            <a:r>
              <a:rPr lang="en-US" dirty="0"/>
              <a:t> </a:t>
            </a:r>
            <a:r>
              <a:rPr lang="en-US" dirty="0" err="1"/>
              <a:t>cho</a:t>
            </a:r>
            <a:r>
              <a:rPr lang="en-US" dirty="0"/>
              <a:t> </a:t>
            </a:r>
            <a:r>
              <a:rPr lang="en-US" dirty="0" err="1"/>
              <a:t>người</a:t>
            </a:r>
            <a:r>
              <a:rPr lang="en-US" dirty="0"/>
              <a:t> </a:t>
            </a:r>
            <a:r>
              <a:rPr lang="en-US" dirty="0" err="1"/>
              <a:t>dân</a:t>
            </a:r>
            <a:r>
              <a:rPr lang="en-US" dirty="0"/>
              <a:t> </a:t>
            </a:r>
            <a:r>
              <a:rPr lang="en-US" dirty="0" err="1"/>
              <a:t>ở</a:t>
            </a:r>
            <a:r>
              <a:rPr lang="en-US" dirty="0"/>
              <a:t> </a:t>
            </a:r>
            <a:r>
              <a:rPr lang="en-US" dirty="0" err="1"/>
              <a:t>các</a:t>
            </a:r>
            <a:r>
              <a:rPr lang="en-US" dirty="0"/>
              <a:t> </a:t>
            </a:r>
            <a:r>
              <a:rPr lang="en-US" dirty="0" err="1"/>
              <a:t>nước</a:t>
            </a:r>
            <a:r>
              <a:rPr lang="en-US" dirty="0"/>
              <a:t> </a:t>
            </a:r>
            <a:r>
              <a:rPr lang="en-US" dirty="0" err="1"/>
              <a:t>đang</a:t>
            </a:r>
            <a:r>
              <a:rPr lang="en-US" dirty="0"/>
              <a:t> </a:t>
            </a:r>
            <a:r>
              <a:rPr lang="en-US" dirty="0" err="1"/>
              <a:t>phát</a:t>
            </a:r>
            <a:r>
              <a:rPr lang="en-US" dirty="0"/>
              <a:t> </a:t>
            </a:r>
            <a:r>
              <a:rPr lang="en-US" dirty="0" err="1"/>
              <a:t>triển</a:t>
            </a:r>
            <a:r>
              <a:rPr lang="en-US" dirty="0"/>
              <a:t>.</a:t>
            </a:r>
            <a:endParaRPr lang="en-US"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Factoids - </a:t>
            </a:r>
            <a:r>
              <a:rPr lang="en-US" dirty="0" err="1"/>
              <a:t>C</a:t>
            </a:r>
            <a:r>
              <a:rPr lang="en-US" dirty="0" err="1" smtClean="0"/>
              <a:t>ryptocurrency</a:t>
            </a:r>
            <a:r>
              <a:rPr lang="en-US" dirty="0" smtClean="0"/>
              <a:t> </a:t>
            </a:r>
            <a:r>
              <a:rPr lang="en-US" dirty="0"/>
              <a:t>of </a:t>
            </a:r>
            <a:r>
              <a:rPr lang="en-US" dirty="0" err="1"/>
              <a:t>Factom</a:t>
            </a:r>
            <a:endParaRPr lang="en-US" dirty="0"/>
          </a:p>
        </p:txBody>
      </p:sp>
      <p:sp>
        <p:nvSpPr>
          <p:cNvPr id="3" name="Content Placeholder 2"/>
          <p:cNvSpPr>
            <a:spLocks noGrp="1"/>
          </p:cNvSpPr>
          <p:nvPr>
            <p:ph idx="1"/>
          </p:nvPr>
        </p:nvSpPr>
        <p:spPr>
          <a:xfrm>
            <a:off x="677333" y="1736578"/>
            <a:ext cx="8738515" cy="4487346"/>
          </a:xfrm>
        </p:spPr>
        <p:txBody>
          <a:bodyPr>
            <a:normAutofit fontScale="92500"/>
          </a:bodyPr>
          <a:lstStyle/>
          <a:p>
            <a:r>
              <a:rPr lang="vi-VN" dirty="0" smtClean="0"/>
              <a:t>Factoids là đồng tiền điện tử của Factom.</a:t>
            </a:r>
            <a:endParaRPr lang="en-US" dirty="0" smtClean="0"/>
          </a:p>
          <a:p>
            <a:r>
              <a:rPr lang="en-US" dirty="0" smtClean="0"/>
              <a:t>Factoids </a:t>
            </a:r>
            <a:r>
              <a:rPr lang="en-US" dirty="0" err="1"/>
              <a:t>có</a:t>
            </a:r>
            <a:r>
              <a:rPr lang="en-US" dirty="0"/>
              <a:t> </a:t>
            </a:r>
            <a:r>
              <a:rPr lang="en-US" dirty="0" err="1"/>
              <a:t>chuỗi</a:t>
            </a:r>
            <a:r>
              <a:rPr lang="en-US" dirty="0"/>
              <a:t> </a:t>
            </a:r>
            <a:r>
              <a:rPr lang="en-US" dirty="0" err="1"/>
              <a:t>riêng</a:t>
            </a:r>
            <a:r>
              <a:rPr lang="en-US" dirty="0"/>
              <a:t> </a:t>
            </a:r>
            <a:r>
              <a:rPr lang="en-US" dirty="0" err="1"/>
              <a:t>của</a:t>
            </a:r>
            <a:r>
              <a:rPr lang="en-US" dirty="0"/>
              <a:t> </a:t>
            </a:r>
            <a:r>
              <a:rPr lang="en-US" dirty="0" err="1"/>
              <a:t>nó</a:t>
            </a:r>
            <a:r>
              <a:rPr lang="en-US" dirty="0"/>
              <a:t> </a:t>
            </a:r>
            <a:r>
              <a:rPr lang="en-US" dirty="0" err="1"/>
              <a:t>trong</a:t>
            </a:r>
            <a:r>
              <a:rPr lang="en-US" dirty="0"/>
              <a:t> </a:t>
            </a:r>
            <a:r>
              <a:rPr lang="en-US" dirty="0" err="1"/>
              <a:t>mạng</a:t>
            </a:r>
            <a:r>
              <a:rPr lang="en-US" dirty="0"/>
              <a:t> </a:t>
            </a:r>
            <a:r>
              <a:rPr lang="en-US" dirty="0" err="1"/>
              <a:t>lưới</a:t>
            </a:r>
            <a:r>
              <a:rPr lang="en-US" dirty="0"/>
              <a:t> </a:t>
            </a:r>
            <a:r>
              <a:rPr lang="en-US" dirty="0" err="1"/>
              <a:t>Factom</a:t>
            </a:r>
            <a:r>
              <a:rPr lang="en-US" dirty="0"/>
              <a:t> </a:t>
            </a:r>
            <a:r>
              <a:rPr lang="en-US" dirty="0" err="1"/>
              <a:t>và</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giao</a:t>
            </a:r>
            <a:r>
              <a:rPr lang="en-US" dirty="0"/>
              <a:t> </a:t>
            </a:r>
            <a:r>
              <a:rPr lang="en-US" dirty="0" err="1"/>
              <a:t>dịch</a:t>
            </a:r>
            <a:r>
              <a:rPr lang="en-US" dirty="0"/>
              <a:t> </a:t>
            </a:r>
            <a:r>
              <a:rPr lang="en-US" dirty="0" err="1"/>
              <a:t>tự</a:t>
            </a:r>
            <a:r>
              <a:rPr lang="en-US" dirty="0"/>
              <a:t> do </a:t>
            </a:r>
            <a:r>
              <a:rPr lang="en-US" dirty="0" err="1"/>
              <a:t>giống</a:t>
            </a:r>
            <a:r>
              <a:rPr lang="en-US" dirty="0"/>
              <a:t> </a:t>
            </a:r>
            <a:r>
              <a:rPr lang="en-US" dirty="0" err="1"/>
              <a:t>như</a:t>
            </a:r>
            <a:r>
              <a:rPr lang="en-US" dirty="0"/>
              <a:t> </a:t>
            </a:r>
            <a:r>
              <a:rPr lang="en-US" dirty="0" err="1"/>
              <a:t>hầu</a:t>
            </a:r>
            <a:r>
              <a:rPr lang="en-US" dirty="0"/>
              <a:t> </a:t>
            </a:r>
            <a:r>
              <a:rPr lang="en-US" dirty="0" err="1"/>
              <a:t>hết</a:t>
            </a:r>
            <a:r>
              <a:rPr lang="en-US" dirty="0"/>
              <a:t> </a:t>
            </a:r>
            <a:r>
              <a:rPr lang="en-US" dirty="0" err="1"/>
              <a:t>các</a:t>
            </a:r>
            <a:r>
              <a:rPr lang="en-US" dirty="0"/>
              <a:t> </a:t>
            </a:r>
            <a:r>
              <a:rPr lang="en-US" dirty="0" err="1"/>
              <a:t>loại</a:t>
            </a:r>
            <a:r>
              <a:rPr lang="en-US" dirty="0"/>
              <a:t> </a:t>
            </a:r>
            <a:r>
              <a:rPr lang="vi-VN" dirty="0" smtClean="0"/>
              <a:t>tiền điện tử </a:t>
            </a:r>
            <a:r>
              <a:rPr lang="en-US" dirty="0" err="1" smtClean="0"/>
              <a:t>khác</a:t>
            </a:r>
            <a:r>
              <a:rPr lang="en-US" dirty="0"/>
              <a:t>. </a:t>
            </a:r>
            <a:endParaRPr lang="en-US" dirty="0" smtClean="0"/>
          </a:p>
          <a:p>
            <a:r>
              <a:rPr lang="en-US" dirty="0" err="1" smtClean="0"/>
              <a:t>Đây</a:t>
            </a:r>
            <a:r>
              <a:rPr lang="en-US" dirty="0" smtClean="0"/>
              <a:t> </a:t>
            </a:r>
            <a:r>
              <a:rPr lang="en-US" dirty="0" err="1"/>
              <a:t>là</a:t>
            </a:r>
            <a:r>
              <a:rPr lang="en-US" dirty="0"/>
              <a:t> </a:t>
            </a:r>
            <a:r>
              <a:rPr lang="en-US" dirty="0" err="1"/>
              <a:t>loại</a:t>
            </a:r>
            <a:r>
              <a:rPr lang="en-US" dirty="0"/>
              <a:t> coin </a:t>
            </a:r>
            <a:r>
              <a:rPr lang="en-US" dirty="0" err="1"/>
              <a:t>phân</a:t>
            </a:r>
            <a:r>
              <a:rPr lang="en-US" dirty="0"/>
              <a:t> </a:t>
            </a:r>
            <a:r>
              <a:rPr lang="en-US" dirty="0" err="1"/>
              <a:t>cấp</a:t>
            </a:r>
            <a:r>
              <a:rPr lang="en-US" dirty="0"/>
              <a:t> </a:t>
            </a:r>
            <a:r>
              <a:rPr lang="en-US" dirty="0" err="1"/>
              <a:t>cho</a:t>
            </a:r>
            <a:r>
              <a:rPr lang="en-US" dirty="0"/>
              <a:t> </a:t>
            </a:r>
            <a:r>
              <a:rPr lang="en-US" dirty="0" err="1"/>
              <a:t>hệ</a:t>
            </a:r>
            <a:r>
              <a:rPr lang="en-US" dirty="0"/>
              <a:t> </a:t>
            </a:r>
            <a:r>
              <a:rPr lang="en-US" dirty="0" err="1"/>
              <a:t>thống</a:t>
            </a:r>
            <a:r>
              <a:rPr lang="en-US" dirty="0"/>
              <a:t> </a:t>
            </a:r>
            <a:r>
              <a:rPr lang="en-US" dirty="0" err="1"/>
              <a:t>và</a:t>
            </a:r>
            <a:r>
              <a:rPr lang="en-US" dirty="0"/>
              <a:t> </a:t>
            </a:r>
            <a:r>
              <a:rPr lang="en-US" dirty="0" err="1"/>
              <a:t>ngăn</a:t>
            </a:r>
            <a:r>
              <a:rPr lang="en-US" dirty="0"/>
              <a:t> </a:t>
            </a:r>
            <a:r>
              <a:rPr lang="en-US" dirty="0" err="1"/>
              <a:t>chặn</a:t>
            </a:r>
            <a:r>
              <a:rPr lang="en-US" dirty="0"/>
              <a:t> </a:t>
            </a:r>
            <a:r>
              <a:rPr lang="en-US" dirty="0" err="1"/>
              <a:t>người</a:t>
            </a:r>
            <a:r>
              <a:rPr lang="en-US" dirty="0"/>
              <a:t> </a:t>
            </a:r>
            <a:r>
              <a:rPr lang="en-US" dirty="0" err="1"/>
              <a:t>dùng</a:t>
            </a:r>
            <a:r>
              <a:rPr lang="en-US" dirty="0"/>
              <a:t> spam </a:t>
            </a:r>
            <a:r>
              <a:rPr lang="en-US" dirty="0" err="1"/>
              <a:t>mạng</a:t>
            </a:r>
            <a:r>
              <a:rPr lang="en-US" dirty="0"/>
              <a:t> </a:t>
            </a:r>
            <a:r>
              <a:rPr lang="en-US" dirty="0" err="1"/>
              <a:t>lưới</a:t>
            </a:r>
            <a:r>
              <a:rPr lang="en-US" dirty="0"/>
              <a:t>.</a:t>
            </a:r>
            <a:endParaRPr lang="en-US" dirty="0"/>
          </a:p>
          <a:p>
            <a:r>
              <a:rPr lang="en-US" dirty="0" err="1"/>
              <a:t>Các</a:t>
            </a:r>
            <a:r>
              <a:rPr lang="en-US" dirty="0"/>
              <a:t> </a:t>
            </a:r>
            <a:r>
              <a:rPr lang="en-US" dirty="0" err="1"/>
              <a:t>máy</a:t>
            </a:r>
            <a:r>
              <a:rPr lang="en-US" dirty="0"/>
              <a:t> </a:t>
            </a:r>
            <a:r>
              <a:rPr lang="en-US" dirty="0" err="1"/>
              <a:t>chủ</a:t>
            </a:r>
            <a:r>
              <a:rPr lang="en-US" dirty="0"/>
              <a:t> </a:t>
            </a:r>
            <a:r>
              <a:rPr lang="en-US" dirty="0" err="1"/>
              <a:t>Factom</a:t>
            </a:r>
            <a:r>
              <a:rPr lang="en-US" dirty="0"/>
              <a:t> </a:t>
            </a:r>
            <a:r>
              <a:rPr lang="en-US" dirty="0" err="1"/>
              <a:t>sẽ</a:t>
            </a:r>
            <a:r>
              <a:rPr lang="en-US" dirty="0"/>
              <a:t> </a:t>
            </a:r>
            <a:r>
              <a:rPr lang="en-US" dirty="0" err="1"/>
              <a:t>nhận</a:t>
            </a:r>
            <a:r>
              <a:rPr lang="en-US" dirty="0"/>
              <a:t> </a:t>
            </a:r>
            <a:r>
              <a:rPr lang="en-US" dirty="0" err="1"/>
              <a:t>được</a:t>
            </a:r>
            <a:r>
              <a:rPr lang="en-US" dirty="0"/>
              <a:t> Factoids </a:t>
            </a:r>
            <a:r>
              <a:rPr lang="en-US" dirty="0" err="1"/>
              <a:t>như</a:t>
            </a:r>
            <a:r>
              <a:rPr lang="en-US" dirty="0"/>
              <a:t> </a:t>
            </a:r>
            <a:r>
              <a:rPr lang="en-US" dirty="0" err="1"/>
              <a:t>một</a:t>
            </a:r>
            <a:r>
              <a:rPr lang="en-US" dirty="0"/>
              <a:t> </a:t>
            </a:r>
            <a:r>
              <a:rPr lang="en-US" dirty="0" err="1"/>
              <a:t>phần</a:t>
            </a:r>
            <a:r>
              <a:rPr lang="en-US" dirty="0"/>
              <a:t> </a:t>
            </a:r>
            <a:r>
              <a:rPr lang="en-US" dirty="0" err="1"/>
              <a:t>thưởng</a:t>
            </a:r>
            <a:r>
              <a:rPr lang="en-US" dirty="0"/>
              <a:t> </a:t>
            </a:r>
            <a:r>
              <a:rPr lang="en-US" dirty="0" err="1"/>
              <a:t>cho</a:t>
            </a:r>
            <a:r>
              <a:rPr lang="en-US" dirty="0"/>
              <a:t> </a:t>
            </a:r>
            <a:r>
              <a:rPr lang="en-US" dirty="0" err="1"/>
              <a:t>việc</a:t>
            </a:r>
            <a:r>
              <a:rPr lang="en-US" dirty="0"/>
              <a:t> </a:t>
            </a:r>
            <a:r>
              <a:rPr lang="en-US" dirty="0" err="1"/>
              <a:t>duy</a:t>
            </a:r>
            <a:r>
              <a:rPr lang="en-US" dirty="0"/>
              <a:t> </a:t>
            </a:r>
            <a:r>
              <a:rPr lang="en-US" dirty="0" err="1"/>
              <a:t>trì</a:t>
            </a:r>
            <a:r>
              <a:rPr lang="en-US" dirty="0"/>
              <a:t> </a:t>
            </a:r>
            <a:r>
              <a:rPr lang="en-US" dirty="0" err="1"/>
              <a:t>mạng</a:t>
            </a:r>
            <a:r>
              <a:rPr lang="en-US" dirty="0"/>
              <a:t> </a:t>
            </a:r>
            <a:r>
              <a:rPr lang="en-US" dirty="0" err="1" smtClean="0"/>
              <a:t>lưới</a:t>
            </a:r>
            <a:r>
              <a:rPr lang="en-US" dirty="0" smtClean="0"/>
              <a:t>.</a:t>
            </a:r>
            <a:endParaRPr lang="en-US" dirty="0" smtClean="0"/>
          </a:p>
          <a:p>
            <a:r>
              <a:rPr lang="en-US" dirty="0" err="1"/>
              <a:t>Mạng</a:t>
            </a:r>
            <a:r>
              <a:rPr lang="en-US" dirty="0"/>
              <a:t> </a:t>
            </a:r>
            <a:r>
              <a:rPr lang="en-US" dirty="0" err="1"/>
              <a:t>lưới</a:t>
            </a:r>
            <a:r>
              <a:rPr lang="en-US" dirty="0"/>
              <a:t> </a:t>
            </a:r>
            <a:r>
              <a:rPr lang="en-US" dirty="0" err="1"/>
              <a:t>này</a:t>
            </a:r>
            <a:r>
              <a:rPr lang="en-US" dirty="0"/>
              <a:t> </a:t>
            </a:r>
            <a:r>
              <a:rPr lang="en-US" dirty="0" err="1"/>
              <a:t>phát</a:t>
            </a:r>
            <a:r>
              <a:rPr lang="en-US" dirty="0"/>
              <a:t> </a:t>
            </a:r>
            <a:r>
              <a:rPr lang="en-US" dirty="0" err="1"/>
              <a:t>chúng</a:t>
            </a:r>
            <a:r>
              <a:rPr lang="en-US" dirty="0"/>
              <a:t> </a:t>
            </a:r>
            <a:r>
              <a:rPr lang="en-US" dirty="0" err="1"/>
              <a:t>với</a:t>
            </a:r>
            <a:r>
              <a:rPr lang="en-US" dirty="0"/>
              <a:t> </a:t>
            </a:r>
            <a:r>
              <a:rPr lang="en-US" dirty="0" err="1"/>
              <a:t>tốc</a:t>
            </a:r>
            <a:r>
              <a:rPr lang="en-US" dirty="0"/>
              <a:t> </a:t>
            </a:r>
            <a:r>
              <a:rPr lang="en-US" dirty="0" err="1"/>
              <a:t>độ</a:t>
            </a:r>
            <a:r>
              <a:rPr lang="en-US" dirty="0"/>
              <a:t> </a:t>
            </a:r>
            <a:r>
              <a:rPr lang="en-US" dirty="0" err="1"/>
              <a:t>cố</a:t>
            </a:r>
            <a:r>
              <a:rPr lang="en-US" dirty="0"/>
              <a:t> </a:t>
            </a:r>
            <a:r>
              <a:rPr lang="en-US" dirty="0" err="1"/>
              <a:t>định</a:t>
            </a:r>
            <a:r>
              <a:rPr lang="en-US" dirty="0"/>
              <a:t> (</a:t>
            </a:r>
            <a:r>
              <a:rPr lang="en-US" dirty="0" err="1"/>
              <a:t>khoảng</a:t>
            </a:r>
            <a:r>
              <a:rPr lang="en-US" dirty="0"/>
              <a:t> 73.000 Factoids/</a:t>
            </a:r>
            <a:r>
              <a:rPr lang="en-US" dirty="0" err="1"/>
              <a:t>tháng</a:t>
            </a:r>
            <a:r>
              <a:rPr lang="en-US" dirty="0"/>
              <a:t>) </a:t>
            </a:r>
            <a:r>
              <a:rPr lang="en-US" dirty="0" err="1"/>
              <a:t>trong</a:t>
            </a:r>
            <a:r>
              <a:rPr lang="en-US" dirty="0"/>
              <a:t> </a:t>
            </a:r>
            <a:r>
              <a:rPr lang="en-US" dirty="0" err="1"/>
              <a:t>một</a:t>
            </a:r>
            <a:r>
              <a:rPr lang="en-US" dirty="0"/>
              <a:t> </a:t>
            </a:r>
            <a:r>
              <a:rPr lang="en-US" dirty="0" err="1"/>
              <a:t>quy</a:t>
            </a:r>
            <a:r>
              <a:rPr lang="en-US" dirty="0"/>
              <a:t> </a:t>
            </a:r>
            <a:r>
              <a:rPr lang="en-US" dirty="0" err="1"/>
              <a:t>trình</a:t>
            </a:r>
            <a:r>
              <a:rPr lang="en-US" dirty="0"/>
              <a:t> </a:t>
            </a:r>
            <a:r>
              <a:rPr lang="en-US" dirty="0" err="1"/>
              <a:t>độc</a:t>
            </a:r>
            <a:r>
              <a:rPr lang="en-US" dirty="0"/>
              <a:t> </a:t>
            </a:r>
            <a:r>
              <a:rPr lang="en-US" dirty="0" err="1"/>
              <a:t>lập</a:t>
            </a:r>
            <a:r>
              <a:rPr lang="en-US" dirty="0"/>
              <a:t> </a:t>
            </a:r>
            <a:r>
              <a:rPr lang="en-US" dirty="0" err="1"/>
              <a:t>với</a:t>
            </a:r>
            <a:r>
              <a:rPr lang="en-US" dirty="0"/>
              <a:t> </a:t>
            </a:r>
            <a:r>
              <a:rPr lang="en-US" dirty="0" err="1"/>
              <a:t>giá</a:t>
            </a:r>
            <a:r>
              <a:rPr lang="en-US" dirty="0"/>
              <a:t> </a:t>
            </a:r>
            <a:r>
              <a:rPr lang="en-US" dirty="0" err="1"/>
              <a:t>trị</a:t>
            </a:r>
            <a:r>
              <a:rPr lang="en-US" dirty="0"/>
              <a:t> </a:t>
            </a:r>
            <a:r>
              <a:rPr lang="en-US" dirty="0" err="1" smtClean="0"/>
              <a:t>của</a:t>
            </a:r>
            <a:r>
              <a:rPr lang="en-US" dirty="0"/>
              <a:t> </a:t>
            </a:r>
            <a:r>
              <a:rPr lang="en-US" dirty="0" err="1" smtClean="0"/>
              <a:t>chúng</a:t>
            </a:r>
            <a:r>
              <a:rPr lang="en-US" dirty="0"/>
              <a:t>. </a:t>
            </a:r>
            <a:br>
              <a:rPr lang="en-US"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Factom Ecosystem </a:t>
            </a:r>
            <a:r>
              <a:rPr lang="en-US" dirty="0" smtClean="0"/>
              <a:t>–</a:t>
            </a:r>
            <a:r>
              <a:rPr lang="vi-VN" dirty="0" smtClean="0"/>
              <a:t> Hệ sinh thái Factom</a:t>
            </a:r>
            <a:endParaRPr lang="en-US" dirty="0"/>
          </a:p>
        </p:txBody>
      </p:sp>
      <p:sp>
        <p:nvSpPr>
          <p:cNvPr id="3" name="Content Placeholder 2"/>
          <p:cNvSpPr>
            <a:spLocks noGrp="1"/>
          </p:cNvSpPr>
          <p:nvPr>
            <p:ph idx="1"/>
          </p:nvPr>
        </p:nvSpPr>
        <p:spPr/>
        <p:txBody>
          <a:bodyPr/>
          <a:lstStyle/>
          <a:p>
            <a:r>
              <a:rPr lang="x-none" altLang="en-US" dirty="0"/>
              <a:t>Một khi hệ thống được thiết lập, bao gồm việc phát hành các Factoids và các tài khoản người sử dụng, giá trị token được chuyển đổi giữa các người dùng, Factom và Bitcoin theo các tương tác sau:</a:t>
            </a:r>
            <a:endParaRPr lang="x-none" altLang="en-US" dirty="0"/>
          </a:p>
          <a:p>
            <a:pPr lvl="1"/>
            <a:r>
              <a:rPr lang="x-none" altLang="en-US" dirty="0"/>
              <a:t>Người sở hữu ứng dụng mua Entry Credits bằng Factoids.</a:t>
            </a:r>
            <a:endParaRPr lang="x-none" altLang="en-US" dirty="0"/>
          </a:p>
          <a:p>
            <a:pPr lvl="1"/>
            <a:r>
              <a:rPr lang="x-none" altLang="en-US" dirty="0"/>
              <a:t>Ứng dụng ghi nhận một Entry.</a:t>
            </a:r>
            <a:endParaRPr lang="x-none" altLang="en-US" dirty="0"/>
          </a:p>
          <a:p>
            <a:pPr lvl="1"/>
            <a:r>
              <a:rPr lang="x-none" altLang="en-US" dirty="0"/>
              <a:t>Các máy chủ Factom tạo ra Entry Blocks và Directory Blocks.</a:t>
            </a:r>
            <a:endParaRPr lang="x-none" altLang="en-US" dirty="0"/>
          </a:p>
          <a:p>
            <a:pPr lvl="1"/>
            <a:r>
              <a:rPr lang="x-none" altLang="en-US" dirty="0"/>
              <a:t>Factom gắn giá trị hash của Directory Block vào blockchain.</a:t>
            </a:r>
            <a:endParaRPr lang="x-none" alt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pic>
        <p:nvPicPr>
          <p:cNvPr id="5" name="Picture 4" descr="Whitepaper---Factom-Complete-System"/>
          <p:cNvPicPr>
            <a:picLocks noChangeAspect="1"/>
          </p:cNvPicPr>
          <p:nvPr/>
        </p:nvPicPr>
        <p:blipFill>
          <a:blip r:embed="rId1"/>
          <a:stretch>
            <a:fillRect/>
          </a:stretch>
        </p:blipFill>
        <p:spPr>
          <a:xfrm>
            <a:off x="456565" y="146685"/>
            <a:ext cx="8403590" cy="662749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pic>
        <p:nvPicPr>
          <p:cNvPr id="6" name="Picture 5" descr="Whitepaper---Entries-Blocks-written-as-Factom-Blocks"/>
          <p:cNvPicPr>
            <a:picLocks noChangeAspect="1"/>
          </p:cNvPicPr>
          <p:nvPr/>
        </p:nvPicPr>
        <p:blipFill>
          <a:blip r:embed="rId1"/>
          <a:stretch>
            <a:fillRect/>
          </a:stretch>
        </p:blipFill>
        <p:spPr>
          <a:xfrm>
            <a:off x="394335" y="169545"/>
            <a:ext cx="8561070" cy="64674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pic>
        <p:nvPicPr>
          <p:cNvPr id="3" name="Picture 2" descr="Whitepaper---Factom-Layer-Diagram"/>
          <p:cNvPicPr>
            <a:picLocks noChangeAspect="1"/>
          </p:cNvPicPr>
          <p:nvPr/>
        </p:nvPicPr>
        <p:blipFill>
          <a:blip r:embed="rId1"/>
          <a:stretch>
            <a:fillRect/>
          </a:stretch>
        </p:blipFill>
        <p:spPr>
          <a:xfrm>
            <a:off x="259080" y="201930"/>
            <a:ext cx="8752840" cy="31032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Nội dung trình bày</a:t>
            </a:r>
            <a:endParaRPr lang="en-US" dirty="0"/>
          </a:p>
        </p:txBody>
      </p:sp>
      <p:sp>
        <p:nvSpPr>
          <p:cNvPr id="3" name="Content Placeholder 2"/>
          <p:cNvSpPr>
            <a:spLocks noGrp="1"/>
          </p:cNvSpPr>
          <p:nvPr>
            <p:ph idx="1"/>
          </p:nvPr>
        </p:nvSpPr>
        <p:spPr/>
        <p:txBody>
          <a:bodyPr/>
          <a:lstStyle/>
          <a:p>
            <a:r>
              <a:rPr lang="vi-VN" dirty="0" smtClean="0"/>
              <a:t>Động lực phát triển</a:t>
            </a:r>
            <a:endParaRPr lang="vi-VN" dirty="0" smtClean="0"/>
          </a:p>
          <a:p>
            <a:r>
              <a:rPr lang="vi-VN" dirty="0" smtClean="0"/>
              <a:t>Mục tiêu thiết kế</a:t>
            </a:r>
            <a:endParaRPr lang="vi-VN" dirty="0" smtClean="0"/>
          </a:p>
          <a:p>
            <a:r>
              <a:rPr lang="vi-VN" dirty="0" smtClean="0"/>
              <a:t>Đội ngũ phát triển</a:t>
            </a:r>
            <a:endParaRPr lang="vi-VN" dirty="0" smtClean="0"/>
          </a:p>
          <a:p>
            <a:r>
              <a:rPr lang="vi-VN" dirty="0" smtClean="0"/>
              <a:t>Factoids - </a:t>
            </a:r>
            <a:r>
              <a:rPr lang="en-US" dirty="0" err="1"/>
              <a:t>C</a:t>
            </a:r>
            <a:r>
              <a:rPr lang="en-US" dirty="0" err="1" smtClean="0"/>
              <a:t>ryptocurrency</a:t>
            </a:r>
            <a:r>
              <a:rPr lang="en-US" dirty="0" smtClean="0"/>
              <a:t> </a:t>
            </a:r>
            <a:r>
              <a:rPr lang="en-US" dirty="0"/>
              <a:t>of </a:t>
            </a:r>
            <a:r>
              <a:rPr lang="en-US" dirty="0" err="1"/>
              <a:t>Factom</a:t>
            </a:r>
            <a:endParaRPr lang="vi-VN" dirty="0" smtClean="0"/>
          </a:p>
          <a:p>
            <a:r>
              <a:rPr lang="vi-VN" dirty="0" smtClean="0"/>
              <a:t>Factom Ecosystem</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pic>
        <p:nvPicPr>
          <p:cNvPr id="5" name="Picture 4" descr="Whitepaper---Factom---Proof-of-Existance-Layer"/>
          <p:cNvPicPr>
            <a:picLocks noChangeAspect="1"/>
          </p:cNvPicPr>
          <p:nvPr/>
        </p:nvPicPr>
        <p:blipFill>
          <a:blip r:embed="rId1"/>
          <a:stretch>
            <a:fillRect/>
          </a:stretch>
        </p:blipFill>
        <p:spPr>
          <a:xfrm>
            <a:off x="238760" y="287655"/>
            <a:ext cx="9035415" cy="32181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Cơ chế hoạt động</a:t>
            </a:r>
            <a:endParaRPr lang="x-none" altLang="en-US"/>
          </a:p>
        </p:txBody>
      </p:sp>
      <p:sp>
        <p:nvSpPr>
          <p:cNvPr id="3" name="Content Placeholder 2"/>
          <p:cNvSpPr>
            <a:spLocks noGrp="1"/>
          </p:cNvSpPr>
          <p:nvPr>
            <p:ph idx="1"/>
          </p:nvPr>
        </p:nvSpPr>
        <p:spPr>
          <a:xfrm>
            <a:off x="677334" y="1698944"/>
            <a:ext cx="8596668" cy="3880773"/>
          </a:xfrm>
        </p:spPr>
        <p:txBody>
          <a:bodyPr>
            <a:normAutofit lnSpcReduction="10000"/>
          </a:bodyPr>
          <a:p>
            <a:r>
              <a:rPr lang="x-none" altLang="en-US"/>
              <a:t>Factom kế thừa những đặc tính của Bitcoin, thiết lập các sự kiện của bản ghi bên ngoài việc trao đổi tiền.</a:t>
            </a:r>
            <a:endParaRPr lang="x-none" altLang="en-US"/>
          </a:p>
          <a:p>
            <a:r>
              <a:rPr lang="x-none" altLang="en-US"/>
              <a:t>Factom có một tập luật tối thiểu để thêm các Entries vĩnh viễn.</a:t>
            </a:r>
            <a:endParaRPr lang="x-none" altLang="en-US"/>
          </a:p>
          <a:p>
            <a:r>
              <a:rPr lang="x-none" altLang="en-US"/>
              <a:t>Factom đưa các nhiệm vụ xác thực (validate) dữ liệu về phía client.</a:t>
            </a:r>
            <a:endParaRPr lang="x-none" altLang="en-US"/>
          </a:p>
          <a:p>
            <a:r>
              <a:rPr lang="x-none" altLang="en-US"/>
              <a:t>Việc xác thực duy nhất mà Factom tập trung vào là các yêu cầu của giao thức nó cung cấp cho việc trao đổi Factoids, chuyển đổi Factoids thành Entry Credits (ECs) và đảm bảo các Entries được thanh toán và ghi nhận chính xác.</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sym typeface="+mn-ea"/>
              </a:rPr>
              <a:t>Cơ chế hoạt động</a:t>
            </a:r>
            <a:endParaRPr lang="x-none" altLang="en-US"/>
          </a:p>
          <a:p>
            <a:endParaRPr lang="en-US"/>
          </a:p>
        </p:txBody>
      </p:sp>
      <p:sp>
        <p:nvSpPr>
          <p:cNvPr id="3" name="Content Placeholder 2"/>
          <p:cNvSpPr>
            <a:spLocks noGrp="1"/>
          </p:cNvSpPr>
          <p:nvPr>
            <p:ph idx="1"/>
          </p:nvPr>
        </p:nvSpPr>
        <p:spPr/>
        <p:txBody>
          <a:bodyPr/>
          <a:p>
            <a:r>
              <a:rPr lang="en-US"/>
              <a:t>Factom có ​​một vài quy tắc liên quan đến </a:t>
            </a:r>
            <a:r>
              <a:rPr lang="x-none" altLang="en-US"/>
              <a:t>việc </a:t>
            </a:r>
            <a:r>
              <a:rPr lang="en-US"/>
              <a:t>khuyến khích </a:t>
            </a:r>
            <a:r>
              <a:rPr lang="x-none" altLang="en-US"/>
              <a:t>các token</a:t>
            </a:r>
            <a:r>
              <a:rPr lang="en-US"/>
              <a:t> cho việc </a:t>
            </a:r>
            <a:r>
              <a:rPr lang="x-none" altLang="en-US"/>
              <a:t>vận hành mạng lưới</a:t>
            </a:r>
            <a:r>
              <a:rPr lang="en-US"/>
              <a:t> và cho tính nhất quán nội bộ, nhưng nó không thể kiểm tra tính hợp lệ của các câu lệnh được ghi lại trong các chuỗi được người dùng sử dụng.</a:t>
            </a:r>
            <a:endParaRPr 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8180" y="609600"/>
            <a:ext cx="9384665" cy="1320800"/>
          </a:xfrm>
        </p:spPr>
        <p:txBody>
          <a:bodyPr/>
          <a:p>
            <a:r>
              <a:rPr lang="en-US"/>
              <a:t>How Applications Validate Factom Chains</a:t>
            </a:r>
            <a:endParaRPr lang="en-US"/>
          </a:p>
        </p:txBody>
      </p:sp>
      <p:sp>
        <p:nvSpPr>
          <p:cNvPr id="3" name="Content Placeholder 2"/>
          <p:cNvSpPr>
            <a:spLocks noGrp="1"/>
          </p:cNvSpPr>
          <p:nvPr>
            <p:ph idx="1"/>
          </p:nvPr>
        </p:nvSpPr>
        <p:spPr/>
        <p:txBody>
          <a:bodyPr/>
          <a:p>
            <a:r>
              <a:rPr lang="x-none" altLang="en-US"/>
              <a:t>Factom không validate Entries.</a:t>
            </a:r>
            <a:endParaRPr lang="x-none" altLang="en-US"/>
          </a:p>
          <a:p>
            <a:r>
              <a:rPr lang="x-none" altLang="en-US"/>
              <a:t>Entries thay vào đó được valiated bởi users hoặc các ứng dụng ở phía client.</a:t>
            </a:r>
            <a:endParaRPr lang="x-none" altLang="en-US"/>
          </a:p>
          <a:p>
            <a:r>
              <a:rPr lang="x-none" altLang="en-US"/>
              <a:t>Miễn là ứng dụng hiểu được và biết các luật một Chain được tạo ra thì sự tồn tại của các Entries invalid không gây ra sự gián đoạn.</a:t>
            </a:r>
            <a:endParaRPr lang="x-none" altLang="en-US"/>
          </a:p>
          <a:p>
            <a:r>
              <a:rPr lang="x-none" altLang="en-US"/>
              <a:t>Các Entries không tuân theo luật mà ứng dụng hiểu trong một Chain có thể được ignored bởi ứng dụng.</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20675" y="360680"/>
            <a:ext cx="8596630" cy="6014720"/>
          </a:xfrm>
        </p:spPr>
        <p:txBody>
          <a:bodyPr>
            <a:normAutofit fontScale="90000"/>
          </a:bodyPr>
          <a:p>
            <a:r>
              <a:rPr lang="x-none" altLang="en-US"/>
              <a:t>Người dùng có thể sử dụng bất kì tập luật nào cho những Chains của họ, và bất kì quy ước nào để giao tiếp với các users khác trong những Chains của họ.</a:t>
            </a:r>
            <a:endParaRPr lang="x-none" altLang="en-US"/>
          </a:p>
          <a:p>
            <a:r>
              <a:rPr lang="x-none" altLang="en-US"/>
              <a:t>First Entry (entry đầu tiên) trong một Chain có thể nắm giữ tập luật của chuỗi đó, hoặc giá trị hash của chương trình audit, ...</a:t>
            </a:r>
            <a:endParaRPr lang="x-none" altLang="en-US"/>
          </a:p>
          <a:p>
            <a:r>
              <a:rPr lang="x-none" altLang="en-US"/>
              <a:t>Những luật này được hiểu bởi các ứng dụng đang chạy trên mạng Factom để ignore các invalid Entries ở phía client.</a:t>
            </a:r>
            <a:endParaRPr lang="x-none" altLang="en-US"/>
          </a:p>
          <a:p>
            <a:r>
              <a:rPr lang="x-none" altLang="en-US"/>
              <a:t>Một chuỗi thực thi có thể được xác định. Các entries không meet được requirements sẽ bị từ chối (bỏ đi). Tuy nhiên những Entries bị từ chối bởi rules hoặc audit program sẽ vẫn được ghi nhận. Những users sử dụng Chains này sẽ cần chạy chương trình audit để validate chuỗi loại này. Các máy chủ Factom sẽ không can thệp vào các luật này hay chương trình audit.</a:t>
            </a:r>
            <a:endParaRPr lang="x-none" altLang="en-US"/>
          </a:p>
          <a:p>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45745" y="198120"/>
            <a:ext cx="8596630" cy="6162675"/>
          </a:xfrm>
        </p:spPr>
        <p:txBody>
          <a:bodyPr>
            <a:normAutofit fontScale="90000" lnSpcReduction="20000"/>
          </a:bodyPr>
          <a:p>
            <a:r>
              <a:rPr lang="x-none" altLang="en-US">
                <a:sym typeface="+mn-ea"/>
              </a:rPr>
              <a:t>Việc validation ở ứng dụng cùng với việc tự định nghĩa chains của người dùng tạo ra các thuận lợi như sau:</a:t>
            </a:r>
            <a:endParaRPr lang="x-none" altLang="en-US">
              <a:sym typeface="+mn-ea"/>
            </a:endParaRPr>
          </a:p>
          <a:p>
            <a:pPr lvl="1"/>
            <a:r>
              <a:rPr lang="x-none" altLang="en-US" sz="2000">
                <a:sym typeface="+mn-ea"/>
              </a:rPr>
              <a:t>Ứng dụng có thể đặt vào Factom bất kì entries nào có ý nghĩa cho ứng dụng. Do đó, 1 danh sách các giá trị hashes dùng để validate 1 danh sách các lệnh có thể được ghi nhận dễ dàng như việc trao đổi 1 tài sản.</a:t>
            </a:r>
            <a:endParaRPr lang="x-none" altLang="en-US" sz="2000">
              <a:sym typeface="+mn-ea"/>
            </a:endParaRPr>
          </a:p>
          <a:p>
            <a:pPr lvl="1"/>
            <a:r>
              <a:rPr lang="x-none" altLang="en-US" sz="2000">
                <a:sym typeface="+mn-ea"/>
              </a:rPr>
              <a:t>Việc thực thi luật rất hiệu quả. Khi mạng lưới phân tán phải thực thi tập luật validate của bạn, việc validation yêu cầu tất cả các node phải thực hiện. Còn việc vaidate ở phía client chỉ yêu cầu hệ thống quan tâm đến các luật đó để thực thi chúng. Factom để cho 1 Chain tự định nghĩa các luật của nó trong bất kì ngôn ngữ nào mà người thiết kế lựa chọn, và chạy trên bất kì nền tảng nào mà họ chọn, và sử dụng bất kì dữ liệu nào bên ngoài. Không có những quyết định trên một ứng dụng lại ảnh hưởng đến 1 ứng dụng khác.</a:t>
            </a:r>
            <a:endParaRPr lang="x-none" altLang="en-US" sz="2000">
              <a:sym typeface="+mn-ea"/>
            </a:endParaRPr>
          </a:p>
          <a:p>
            <a:pPr lvl="1"/>
            <a:r>
              <a:rPr lang="x-none" altLang="en-US" sz="2000">
                <a:sym typeface="+mn-ea"/>
              </a:rPr>
              <a:t>Các máy chủ Factom không biết nhiều về những entries được ghi nhận. Chúng ta sử dụng lược đồ cam kết (commitment scheme) để giới hạn lại lượng hiểu biết, khi mà việc cam kết đối để ghi nhận 1 entry được thực hiện trước việc tiết lộ (reveal) entry đó là gì. Điều này làm cho vai trò cua Factom trong việc ghi nhận các entries trở nên rất đơn giản, và làm cho các máy chủ cá nhân tiến hành một công khai. Các máy chủ Factom chấp nhận những thông tin từ mạng full node, và những quyết định và hành vi của họ luôn được xem xét. Sự thất bại có thể được audit từ cả mạng ngoài Factom và bên trọng mạng Factom. Rất dễ dàng cho việc verify độc lập một máy chủ Factom hoàn thành trách nhiệm ghi nhận entries. Factom không thể che giấu các hành vi sai trái.</a:t>
            </a:r>
            <a:endParaRPr lang="x-none" altLang="en-US" sz="2000">
              <a:sym typeface="+mn-ea"/>
            </a:endParaRPr>
          </a:p>
          <a:p>
            <a:pPr lvl="1"/>
            <a:endParaRPr lang="x-none" altLang="en-US" sz="2000">
              <a:sym typeface="+mn-ea"/>
            </a:endParaRPr>
          </a:p>
          <a:p>
            <a:endParaRPr 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80154" y="270829"/>
            <a:ext cx="8596668" cy="3880773"/>
          </a:xfrm>
        </p:spPr>
        <p:txBody>
          <a:bodyPr/>
          <a:p>
            <a:pPr lvl="1"/>
            <a:r>
              <a:rPr lang="x-none" altLang="en-US"/>
              <a:t>Tốc độ ghi nhận có thể rất nhanh, bởi vì số lần kiểm tra được thực hiện bởi các máy chủ Factom là tối thiểu.</a:t>
            </a:r>
            <a:endParaRPr lang="x-none" altLang="en-US"/>
          </a:p>
          <a:p>
            <a:pPr lvl="1"/>
            <a:r>
              <a:rPr lang="x-none" altLang="en-US"/>
              <a:t>Các bằng chứng chống lại một Chain trong Factom không yêu cầu các kiến thức (tập luật hay chương trình audit) của bất kì Chains nào khác. Những người dùng chỉ cần một phần của Factom họ đang sử dụng và ignore những cái khác.</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How Factom Federated Servers Manage Chains </a:t>
            </a:r>
            <a:br>
              <a:rPr lang="en-US"/>
            </a:br>
            <a:r>
              <a:rPr lang="x-none" altLang="en-US"/>
              <a:t>Các máy chủ liên kết quản lý các chains như thế nào?</a:t>
            </a:r>
            <a:endParaRPr lang="x-none" altLang="en-US"/>
          </a:p>
        </p:txBody>
      </p:sp>
      <p:sp>
        <p:nvSpPr>
          <p:cNvPr id="3" name="Content Placeholder 2"/>
          <p:cNvSpPr>
            <a:spLocks noGrp="1"/>
          </p:cNvSpPr>
          <p:nvPr>
            <p:ph idx="1"/>
          </p:nvPr>
        </p:nvSpPr>
        <p:spPr>
          <a:xfrm>
            <a:off x="677334" y="2755584"/>
            <a:ext cx="8596668" cy="3880773"/>
          </a:xfrm>
        </p:spPr>
        <p:txBody>
          <a:bodyPr/>
          <a:p>
            <a:r>
              <a:rPr lang="x-none" altLang="en-US"/>
              <a:t>Factom là một phương pháp phân tán để thu thập, đóng gói, bảo vệ dữ liệu vào blockchain Bitcoin. Factom hoàn thành việc này bằng mạng lưới các máy chủ liên kết (Federated Server). Những máy chủ này luân phiên thay đổi trách nhiệm cho những mặt khác nhau trong hệ thống. Không có máy chủ nào điều khiển cả hệ thống mà chỉ một phần trong hệ thống. Và cũng không có máy chủ nào duy trì việc điều khiển bất kì phần nào của hệ thống. Trách nhiệm điều khiển các phần trong hệ thống Factom được xoay vòng giữa các máy chủ từng phút.</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76225" y="242570"/>
            <a:ext cx="8596630" cy="6148705"/>
          </a:xfrm>
        </p:spPr>
        <p:txBody>
          <a:bodyPr>
            <a:normAutofit lnSpcReduction="20000"/>
          </a:bodyPr>
          <a:p>
            <a:r>
              <a:rPr lang="x-none" altLang="en-US"/>
              <a:t>Các máy chủ liên kết chịu trách nhiệm cho một phần con của những Chains của người dùng từ lúc tạo ra một Directory Block. Quá trình đó gồm những bước sau:</a:t>
            </a:r>
            <a:endParaRPr lang="x-none" altLang="en-US"/>
          </a:p>
          <a:p>
            <a:pPr lvl="1"/>
            <a:r>
              <a:rPr lang="x-none" altLang="en-US"/>
              <a:t>1. Tất cả máy chủ reset danh sách các tiến trình về empty.</a:t>
            </a:r>
            <a:endParaRPr lang="x-none" altLang="en-US"/>
          </a:p>
          <a:p>
            <a:pPr lvl="1"/>
            <a:r>
              <a:rPr lang="x-none" altLang="en-US"/>
              <a:t>2. Người dùng submit Entry Payment (thanh toán Entry) sử dụng public key (pubkey) liên kết với Entry Credits (ECs)</a:t>
            </a:r>
            <a:endParaRPr lang="x-none" altLang="en-US"/>
          </a:p>
          <a:p>
            <a:pPr lvl="1"/>
            <a:r>
              <a:rPr lang="x-none" altLang="en-US"/>
              <a:t>3. Dựa trên pubkey được sử dụng để thanh toán cho entry, một trong những server sẽ chấp thuận việc thanh toán.</a:t>
            </a:r>
            <a:endParaRPr lang="x-none" altLang="en-US"/>
          </a:p>
          <a:p>
            <a:pPr lvl="1"/>
            <a:r>
              <a:rPr lang="x-none" altLang="en-US"/>
              <a:t>4. Server đó (chấp thuận payment) broadcast (phát tín hiệu đi) việc đã chấp nhận thanh toán đó.</a:t>
            </a:r>
            <a:endParaRPr lang="x-none" altLang="en-US"/>
          </a:p>
          <a:p>
            <a:pPr lvl="1"/>
            <a:r>
              <a:rPr lang="x-none" altLang="en-US"/>
              <a:t>5. Người dùng nhận được tín hiệu từ server và submit Entry lên.</a:t>
            </a:r>
            <a:endParaRPr lang="x-none" altLang="en-US"/>
          </a:p>
          <a:p>
            <a:pPr lvl="1"/>
            <a:r>
              <a:rPr lang="x-none" altLang="en-US"/>
              <a:t>6. Dựa trên ChainID (id của Chain)  của Entry, một trong các máy chủ thêm Entry đó vào danh sách các process, và thêm Entry đó vào Entry Block tương ứng với ChainID nói trên, nếu Entry Block là rỗng, tạo ra một Entry Block mới với first entry là Entry này.</a:t>
            </a:r>
            <a:endParaRPr lang="x-none" altLang="en-US"/>
          </a:p>
          <a:p>
            <a:pPr lvl="1"/>
            <a:r>
              <a:rPr lang="x-none" altLang="en-US"/>
              <a:t>7. Server này broadcast việc confirm Entry đồng thời chứa chỉ mục danh sách các process của Entry này, giá tị hash của entry (được linked tới payment), và chuỗi hash liên tục của danh sách tiến trình của máy chủ này.</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75590" y="242570"/>
            <a:ext cx="8596630" cy="6594475"/>
          </a:xfrm>
        </p:spPr>
        <p:txBody>
          <a:bodyPr>
            <a:normAutofit/>
          </a:bodyPr>
          <a:p>
            <a:pPr lvl="1"/>
            <a:r>
              <a:rPr lang="x-none" altLang="en-US"/>
              <a:t>8. Tất cả các máy chủ khác cập nhật view của danh sách process, validate danh sách này và cập nhật view của Entry Block với ChainID trên.</a:t>
            </a:r>
            <a:endParaRPr lang="x-none" altLang="en-US"/>
          </a:p>
          <a:p>
            <a:pPr lvl="1"/>
            <a:r>
              <a:rPr lang="x-none" altLang="en-US"/>
              <a:t>9. Miễn là user có thể validate danh sách tiến trình giữ Entry của họ, thì họ có được mức độ công bằng về việc đảm bảo Entry sẽ được thêm vào Factom thành công.</a:t>
            </a:r>
            <a:endParaRPr lang="x-none" altLang="en-US"/>
          </a:p>
          <a:p>
            <a:pPr lvl="1"/>
            <a:r>
              <a:rPr lang="x-none" altLang="en-US"/>
              <a:t>10. Phút cuối cùng, tất cả máy chủ confirm lại chiều cao của danh sách tiến trình, tiết lộ một con số bí mật được xác định (Reverse Hash: xuất ra một ảnh của một chuỗi hash dài liên tiếp), chuỗi hash liên tục của process block (match với item cuối trong danh sách).</a:t>
            </a:r>
            <a:endParaRPr lang="x-none" altLang="en-US"/>
          </a:p>
          <a:p>
            <a:pPr lvl="1"/>
            <a:r>
              <a:rPr lang="x-none" altLang="en-US"/>
              <a:t>11. Directory Block cho phút này được xây dựng từ tất cả các entry blocks được định nghĩa bởi tất cả máy chủ. Nên mỗi máy chủ có tất cả Entry Blocks, tất cả Directory Blocks và tất cả Entries.</a:t>
            </a:r>
            <a:endParaRPr lang="x-none" altLang="en-US"/>
          </a:p>
          <a:p>
            <a:pPr lvl="1"/>
            <a:r>
              <a:rPr lang="x-none" altLang="en-US"/>
              <a:t>12. Tập hợp các Reverse Hash được combined để tạo một seed cho việc tái phân bố các ChainIDs cho các máy chủ trong mạng cho round tiếp theo.</a:t>
            </a:r>
            <a:endParaRPr lang="x-none" altLang="en-US"/>
          </a:p>
          <a:p>
            <a:pPr lvl="1"/>
            <a:endParaRPr lang="x-none" altLang="en-US"/>
          </a:p>
          <a:p>
            <a:pPr marL="457200" lvl="1" indent="0">
              <a:buNone/>
            </a:pPr>
            <a:endParaRPr lang="x-none" altLang="en-US"/>
          </a:p>
          <a:p>
            <a:pPr marL="457200" lvl="1" indent="0">
              <a:buNone/>
            </a:pP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Động lực phát triển</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698" y="1636059"/>
            <a:ext cx="3321743" cy="1860176"/>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8142" y="1636059"/>
            <a:ext cx="3384190" cy="193109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698" y="4424821"/>
            <a:ext cx="2705834" cy="154400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6475" y="4412215"/>
            <a:ext cx="1601667" cy="1544007"/>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4789" y="4329887"/>
            <a:ext cx="2987543" cy="1708665"/>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86479" y="301309"/>
            <a:ext cx="8596668" cy="3880773"/>
          </a:xfrm>
        </p:spPr>
        <p:txBody>
          <a:bodyPr>
            <a:normAutofit fontScale="90000" lnSpcReduction="10000"/>
          </a:bodyPr>
          <a:p>
            <a:pPr marL="457200" lvl="1" indent="0">
              <a:buNone/>
            </a:pPr>
            <a:r>
              <a:rPr lang="x-none" altLang="en-US" sz="2400">
                <a:sym typeface="+mn-ea"/>
              </a:rPr>
              <a:t>Khi hoàn tất Directory Block thứ 10, thực hiện những bước sau:</a:t>
            </a:r>
            <a:endParaRPr lang="x-none" altLang="en-US" sz="2400"/>
          </a:p>
          <a:p>
            <a:pPr marL="457200" lvl="1" indent="0">
              <a:buNone/>
            </a:pPr>
            <a:r>
              <a:rPr lang="x-none" altLang="en-US" sz="2400">
                <a:sym typeface="+mn-ea"/>
              </a:rPr>
              <a:t>	1. Tạo ra Merkel roots cho các Entry Blocks tại phút cuối cùng, sorted by ChainID.</a:t>
            </a:r>
            <a:endParaRPr lang="x-none" altLang="en-US" sz="2400"/>
          </a:p>
          <a:p>
            <a:pPr marL="457200" lvl="1" indent="0">
              <a:buNone/>
            </a:pPr>
            <a:r>
              <a:rPr lang="x-none" altLang="en-US" sz="2400">
                <a:sym typeface="+mn-ea"/>
              </a:rPr>
              <a:t>	2. Tạo Directory Block tại phút cuối cùng và tính Merkel root của nó.</a:t>
            </a:r>
            <a:endParaRPr lang="x-none" altLang="en-US" sz="2400"/>
          </a:p>
          <a:p>
            <a:pPr marL="457200" lvl="1" indent="0">
              <a:buNone/>
            </a:pPr>
            <a:r>
              <a:rPr lang="x-none" altLang="en-US" sz="2400">
                <a:sym typeface="+mn-ea"/>
              </a:rPr>
              <a:t>	3. Tạo ra một neo của Merkle root của 10 Directory Block.</a:t>
            </a:r>
            <a:endParaRPr lang="x-none" altLang="en-US" sz="2400">
              <a:sym typeface="+mn-ea"/>
            </a:endParaRPr>
          </a:p>
          <a:p>
            <a:pPr marL="457200" lvl="1" indent="0">
              <a:buNone/>
            </a:pPr>
            <a:r>
              <a:rPr lang="x-none" altLang="en-US"/>
              <a:t>	4. Các Revse Hashes được combined để tạo ra 1 seed dùng để lựa chọn máy chủ ghi neo vào Bitcoin.</a:t>
            </a:r>
            <a:endParaRPr lang="x-none" altLang="en-US"/>
          </a:p>
          <a:p>
            <a:pPr marL="457200" lvl="1" indent="0">
              <a:buNone/>
            </a:pPr>
            <a:endParaRPr lang="x-none" altLang="en-US"/>
          </a:p>
          <a:p>
            <a:pPr marL="457200" lvl="1" indent="0">
              <a:buNone/>
            </a:pPr>
            <a:r>
              <a:rPr lang="x-none" altLang="en-US"/>
              <a:t>Quay về bước 1.</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05435" y="316230"/>
            <a:ext cx="8596630" cy="6275070"/>
          </a:xfrm>
        </p:spPr>
        <p:txBody>
          <a:bodyPr>
            <a:normAutofit/>
          </a:bodyPr>
          <a:p>
            <a:r>
              <a:rPr lang="x-none" altLang="en-US"/>
              <a:t>Các máy chủ liên kết xây dựng một danh sách các process cho các Chains mà nó có trách nhiệm cũng như xây dựng Entry Blocks sẽ được sử dụng để tạo ra Directory Blocks vào phút cuối. Danh sách này là quan trọng cho việc broadcast các quyết định được thực hiện bởi một máy chủ trong mạng.</a:t>
            </a:r>
            <a:endParaRPr lang="x-none" altLang="en-US"/>
          </a:p>
          <a:p>
            <a:r>
              <a:rPr lang="x-none" altLang="en-US"/>
              <a:t>Cứ 4 tiếng, các máy chủ được xếp lại rank. Việc xếp hạng là một hàm số vote bởi các users, người mà phải tạo ra một chain profile của mình trong Factom. Profile đó chứa bất kì số địa chỉ Entries đã được kí. Trọng số của vote của user được xác định bởi public address profile của họ. Hàm này tính trọng số này là tổng của 2 yếu tố:</a:t>
            </a:r>
            <a:endParaRPr lang="x-none" altLang="en-US"/>
          </a:p>
          <a:p>
            <a:pPr lvl="1"/>
            <a:r>
              <a:rPr lang="x-none" altLang="en-US"/>
              <a:t>1. Số lương ECs được mua trong 6 tháng gần nhất (nhân hệ số 6 cho tháng hiện tại, 5 cho trước, ...)</a:t>
            </a:r>
            <a:endParaRPr lang="x-none" altLang="en-US"/>
          </a:p>
          <a:p>
            <a:pPr lvl="1"/>
            <a:r>
              <a:rPr lang="x-none" altLang="en-US"/>
              <a:t>2. Số lượng Entries được dùng trong 6 tháng gần nhất (nhân hệ số tương tự trên)</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49885" y="272415"/>
            <a:ext cx="8596630" cy="5798185"/>
          </a:xfrm>
        </p:spPr>
        <p:txBody>
          <a:bodyPr>
            <a:normAutofit/>
          </a:bodyPr>
          <a:p>
            <a:r>
              <a:rPr lang="x-none" altLang="en-US"/>
              <a:t>Khi thực thi vơi n máy chủ, n máy chủ xếp hạng đầu tiên là các máy chủ liên kết được chọn, và n máy chủ khác sẽ là các máy chủ kiểm tra (auditing server). Tất cả máy chủ được duy trì bởi hạng dựa trên số lượng vote của họ. Số lượng n được khởi tạo là 16, nhưng số lượng này được tăng lên bởi cộng đồng, và có thể là giá trị thực.</a:t>
            </a:r>
            <a:endParaRPr lang="x-none" altLang="en-US"/>
          </a:p>
          <a:p>
            <a:r>
              <a:rPr lang="x-none" altLang="en-US"/>
              <a:t>Tất cả máy chủ phải broadcast nhịp tim (heartbeat) sau mỗi khoảng thời gian nhịp tim (heartbeat: kiểm tra máy chủ còn hoạt động). Nếu một máy chủ không nhận được 1 nhịp tim hoặc verify entry timeout, máy chủ broadcast 1 Server Fault Message (SFM). Nếu một máy chủ đa số broadcast 1 SFM, nó sẽ bị giáng làm Auditing server, và auditing server có rank tiếp theo sẽ đảm nhận trách nhiệm này (thay thế). Máy chủ này (được thăng hạng, thay thế) sẽ đảm nhiệm đến phút cuối của nhiệm kì 4 tiếng này.</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86479" y="300674"/>
            <a:ext cx="8596668" cy="3880773"/>
          </a:xfrm>
        </p:spPr>
        <p:txBody>
          <a:bodyPr/>
          <a:p>
            <a:r>
              <a:rPr lang="x-none" altLang="en-US"/>
              <a:t>Khoảng thời gian nhip tim và khoảng thời gian timeout sẽ được sửa đổi bởi số đông máy chủ liên kết, được thiết lập trong chuỗi cấu hình. Hearbeat nên là 4svà timeout nên là 8s.</a:t>
            </a:r>
            <a:endParaRPr lang="x-none" altLang="en-US"/>
          </a:p>
          <a:p>
            <a:r>
              <a:rPr lang="x-none" altLang="en-US"/>
              <a:t>Về thuật toán đồng thuận của Factom được trình bày trong tài liệu "Factom Concensus"</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Factom System Overview</a:t>
            </a:r>
            <a:br>
              <a:rPr lang="en-US"/>
            </a:br>
            <a:r>
              <a:rPr lang="x-none" altLang="en-US"/>
              <a:t>Tổng quan về hệ thống Factom</a:t>
            </a:r>
            <a:endParaRPr lang="x-none" altLang="en-US"/>
          </a:p>
        </p:txBody>
      </p:sp>
      <p:sp>
        <p:nvSpPr>
          <p:cNvPr id="3" name="Content Placeholder 2"/>
          <p:cNvSpPr>
            <a:spLocks noGrp="1"/>
          </p:cNvSpPr>
          <p:nvPr>
            <p:ph idx="1"/>
          </p:nvPr>
        </p:nvSpPr>
        <p:spPr/>
        <p:txBody>
          <a:bodyPr>
            <a:normAutofit fontScale="90000" lnSpcReduction="10000"/>
          </a:bodyPr>
          <a:p>
            <a:r>
              <a:rPr lang="x-none" altLang="en-US"/>
              <a:t>Factom được xây dựng từ tập hợp các tầng CTDL.</a:t>
            </a:r>
            <a:endParaRPr lang="x-none" altLang="en-US"/>
          </a:p>
          <a:p>
            <a:r>
              <a:rPr lang="x-none" altLang="en-US"/>
              <a:t>Factom được xây dựng từ một tập thứ bậc các khối (blocks) với chiều cao nhất là Directory Blocks. Chúng cấu tạo nên 1 micro-chain, bao gồm chủ yếu những tham khảo nhỏ gọn. Để giữ được kích thước nhỏ gọn, mỗi reference trong Directory Block phải là giá trị hash của Entry Block cùng với ChainID. Các Entry Blocks có references tới tất cả Entries với một giá trị ChainID nhất định trong một khoản thời gian. Entry Block cho một ChainID cũng là một phần của micro-chain. Tập hợp dữ liệu trong Factom nằm ở các lá và ở chính bản thân các Entries. Những CTDL thứ bậc này được render không thẻ thay đổi bởi sức mạnh của Bitcoin. Chúng có thể hình dung như là các lớp khác nhau.</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90619" y="405449"/>
            <a:ext cx="8596668" cy="3880773"/>
          </a:xfrm>
        </p:spPr>
        <p:txBody>
          <a:bodyPr/>
          <a:p>
            <a:r>
              <a:rPr lang="x-none" altLang="en-US"/>
              <a:t>Các lớp và các ý niệm trong hệ thống Factom:</a:t>
            </a:r>
            <a:endParaRPr lang="x-none" altLang="en-US"/>
          </a:p>
          <a:p>
            <a:pPr lvl="1"/>
            <a:r>
              <a:rPr lang="x-none" altLang="en-US"/>
              <a:t>1. Directory Layer: Tổ chức các Merkle Root của Entry Blocks.</a:t>
            </a:r>
            <a:endParaRPr lang="x-none" altLang="en-US"/>
          </a:p>
          <a:p>
            <a:pPr lvl="1"/>
            <a:r>
              <a:rPr lang="x-none" altLang="en-US"/>
              <a:t>2. Entry Block Layer: Tổ chức các references tới các Entries.</a:t>
            </a:r>
            <a:endParaRPr lang="x-none" altLang="en-US"/>
          </a:p>
          <a:p>
            <a:pPr lvl="1"/>
            <a:r>
              <a:rPr lang="x-none" altLang="en-US"/>
              <a:t>3. Entries: chứa dữ liệu thô (raw data) của ứng dụng hoặc giá trị hash của dữ liệu riêng tư (private data).</a:t>
            </a:r>
            <a:endParaRPr lang="x-none" altLang="en-US"/>
          </a:p>
          <a:p>
            <a:pPr lvl="1"/>
            <a:r>
              <a:rPr lang="x-none" altLang="en-US"/>
              <a:t>4. Chains: Nhóm các Entries cụ thể cho một ứng dụng.</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Directory Layer: How the Directory Layer Organizes Merkle Roots</a:t>
            </a:r>
            <a:br>
              <a:rPr lang="en-US"/>
            </a:br>
            <a:r>
              <a:rPr lang="x-none" altLang="en-US"/>
              <a:t>Directory Layer tổ chức Merkle root như thế nào?</a:t>
            </a:r>
            <a:endParaRPr lang="x-none" altLang="en-US"/>
          </a:p>
        </p:txBody>
      </p:sp>
      <p:sp>
        <p:nvSpPr>
          <p:cNvPr id="3" name="Content Placeholder 2"/>
          <p:cNvSpPr>
            <a:spLocks noGrp="1"/>
          </p:cNvSpPr>
          <p:nvPr>
            <p:ph idx="1"/>
          </p:nvPr>
        </p:nvSpPr>
        <p:spPr>
          <a:xfrm>
            <a:off x="677334" y="2778444"/>
            <a:ext cx="8596668" cy="3880773"/>
          </a:xfrm>
        </p:spPr>
        <p:txBody>
          <a:bodyPr>
            <a:normAutofit fontScale="90000" lnSpcReduction="20000"/>
          </a:bodyPr>
          <a:p>
            <a:r>
              <a:rPr lang="x-none" altLang="en-US"/>
              <a:t>Directory Layer là mức đầu tiên trong các tầng kiến trúc của hệ thống Factom. Nó định nghĩa các Entry ChainIDs được cập nhật trong suốt khoản thời gian được covered bởi Directory Block. (ChainID xác định Chain của các Entries của người dùng, việc sinh ra ChainID như thế nào sẽ trình bày sau ^^). Nó chủ yếu bao gồm một danh sách cặp ChainID và Merkle root của Entry Block chứa dữ liệu cho ChainID đó.</a:t>
            </a:r>
            <a:endParaRPr lang="x-none" altLang="en-US"/>
          </a:p>
          <a:p>
            <a:r>
              <a:rPr lang="x-none" altLang="en-US"/>
              <a:t>Mỗi Entry Block tham khảo trong một Directory Block chiếm 64 bytes (2 giá trị hash 32 bytes của ChainID, và của Merkle root của Entry Block). Một triệu mục như vậy sẽ dẫn đến một tập hợp các khối thư mục có kích thước khoảng 64 MB. Nếu trung bình Entry Block có 5 Entries, 64 MB của Directory Blocks (DBs) sẽ cung cấp việc quản lý cấp cao cho 5 triệu Entries riêng biệt.</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06070" y="375920"/>
            <a:ext cx="8596630" cy="6014720"/>
          </a:xfrm>
        </p:spPr>
        <p:txBody>
          <a:bodyPr>
            <a:normAutofit lnSpcReduction="10000"/>
          </a:bodyPr>
          <a:p>
            <a:r>
              <a:rPr lang="en-US"/>
              <a:t>Nếu một ứng dụng chỉ có các </a:t>
            </a:r>
            <a:r>
              <a:rPr lang="x-none" altLang="en-US"/>
              <a:t>DBs</a:t>
            </a:r>
            <a:r>
              <a:rPr lang="en-US"/>
              <a:t>, nó có thể tìm thấy các </a:t>
            </a:r>
            <a:r>
              <a:rPr lang="x-none" altLang="en-US"/>
              <a:t>EBs</a:t>
            </a:r>
            <a:r>
              <a:rPr lang="en-US"/>
              <a:t> mà nó quan tâm mà không cần tải xuống mọi </a:t>
            </a:r>
            <a:r>
              <a:rPr lang="x-none" altLang="en-US"/>
              <a:t>EB</a:t>
            </a:r>
            <a:r>
              <a:rPr lang="en-US"/>
              <a:t>. Một ứng dụng riêng lẻ sẽ chỉ quan tâm đến một tập nhỏ các ChainID đang được Factom theo dõi. Điều này sẽ hạn chế đáng kể số lượng băng thông mà một </a:t>
            </a:r>
            <a:r>
              <a:rPr lang="x-none" altLang="en-US"/>
              <a:t>client </a:t>
            </a:r>
            <a:r>
              <a:rPr lang="en-US"/>
              <a:t>sẽ cần phải sử dụng với Factom làm hệ thống </a:t>
            </a:r>
            <a:r>
              <a:rPr lang="x-none" altLang="en-US"/>
              <a:t>ghi nhận </a:t>
            </a:r>
            <a:r>
              <a:rPr lang="en-US"/>
              <a:t>của họ. Ví dụ, một ứng dụng giám sát chuyển giao bất động sản có thể an toàn bỏ qua các bản ghi bảo mật máy quay video.</a:t>
            </a:r>
            <a:endParaRPr lang="en-US"/>
          </a:p>
          <a:p>
            <a:r>
              <a:rPr lang="en-US"/>
              <a:t>Các máy chủ Factom thu thập các Merkle </a:t>
            </a:r>
            <a:r>
              <a:rPr lang="x-none" altLang="en-US"/>
              <a:t>roots</a:t>
            </a:r>
            <a:r>
              <a:rPr lang="en-US"/>
              <a:t> của các </a:t>
            </a:r>
            <a:r>
              <a:rPr lang="x-none" altLang="en-US"/>
              <a:t>EBs</a:t>
            </a:r>
            <a:r>
              <a:rPr lang="en-US"/>
              <a:t> và gói chúng vào một </a:t>
            </a:r>
            <a:r>
              <a:rPr lang="x-none" altLang="en-US"/>
              <a:t>DB</a:t>
            </a:r>
            <a:r>
              <a:rPr lang="en-US"/>
              <a:t>. </a:t>
            </a:r>
            <a:r>
              <a:rPr lang="x-none" altLang="en-US"/>
              <a:t>10</a:t>
            </a:r>
            <a:r>
              <a:rPr lang="en-US"/>
              <a:t> </a:t>
            </a:r>
            <a:r>
              <a:rPr lang="x-none" altLang="en-US"/>
              <a:t>DBs</a:t>
            </a:r>
            <a:r>
              <a:rPr lang="en-US"/>
              <a:t> liên tiếp được </a:t>
            </a:r>
            <a:r>
              <a:rPr lang="x-none" altLang="en-US"/>
              <a:t>hash</a:t>
            </a:r>
            <a:r>
              <a:rPr lang="en-US"/>
              <a:t> thông qua một cây Merkle, và gốc Merkle được ghi vào bitcoin </a:t>
            </a:r>
            <a:r>
              <a:rPr lang="x-none" altLang="en-US"/>
              <a:t>blockchain</a:t>
            </a:r>
            <a:r>
              <a:rPr lang="en-US"/>
              <a:t>. Điều này cho phép mở rộng tối thiểu của blockchain, và vẫn cho phép </a:t>
            </a:r>
            <a:r>
              <a:rPr lang="x-none" altLang="en-US"/>
              <a:t>cuốn sổ cái</a:t>
            </a:r>
            <a:r>
              <a:rPr lang="en-US"/>
              <a:t> được bảo đảm bằng sức mạnh </a:t>
            </a:r>
            <a:r>
              <a:rPr lang="x-none" altLang="en-US"/>
              <a:t>hash của </a:t>
            </a:r>
            <a:r>
              <a:rPr lang="en-US"/>
              <a:t>Bitcoin. Quá trình thêm gốc Merkle vào bitcoin </a:t>
            </a:r>
            <a:r>
              <a:rPr lang="x-none" altLang="en-US"/>
              <a:t>blockchain</a:t>
            </a:r>
            <a:r>
              <a:rPr lang="en-US"/>
              <a:t> mà chúng tôi gọi là "neo". </a:t>
            </a:r>
            <a:endParaRPr 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87020" y="304165"/>
            <a:ext cx="8973185" cy="6122035"/>
          </a:xfrm>
        </p:spPr>
        <p:txBody>
          <a:bodyPr/>
          <a:p>
            <a:r>
              <a:rPr lang="en-US"/>
              <a:t>Dữ liệu được nhập vào Directory Blocks là đắt nhất, từ góc độ băng thông và lưu trữ. Tất cả người dùng của Factom muốn tìm dữ liệu trong chuỗi của họ cần toàn bộ các khối thư mục bắt đầu từ khi chuỗi của họ bắt đầu.</a:t>
            </a:r>
            <a:endParaRPr lang="en-US"/>
          </a:p>
          <a:p>
            <a:r>
              <a:rPr lang="en-US"/>
              <a:t>Các hoạt động làm tăng kích thước </a:t>
            </a:r>
            <a:r>
              <a:rPr lang="x-none" altLang="en-US"/>
              <a:t>DBs</a:t>
            </a:r>
            <a:r>
              <a:rPr lang="en-US"/>
              <a:t> bao gồm việc tạo và cập nhật đầu tiên các </a:t>
            </a:r>
            <a:r>
              <a:rPr lang="x-none" altLang="en-US"/>
              <a:t>Chains cá nhân</a:t>
            </a:r>
            <a:r>
              <a:rPr lang="en-US"/>
              <a:t>. Những hoạt động này </a:t>
            </a:r>
            <a:r>
              <a:rPr lang="x-none" altLang="en-US"/>
              <a:t>chỉ ra</a:t>
            </a:r>
            <a:r>
              <a:rPr lang="en-US"/>
              <a:t> chi phí của các ứng dụng cố gắng tổ chức tốt hơn. Các ứng dụng phải được yêu cầu </a:t>
            </a:r>
            <a:r>
              <a:rPr lang="x-none" altLang="en-US"/>
              <a:t>chi nhiều ECs</a:t>
            </a:r>
            <a:r>
              <a:rPr lang="en-US"/>
              <a:t> hơn là một Entry đơn giản sẽ đòi hỏi phải ngăn cản </a:t>
            </a:r>
            <a:r>
              <a:rPr lang="x-none" altLang="en-US"/>
              <a:t>làm quá tải</a:t>
            </a:r>
            <a:r>
              <a:rPr lang="en-US"/>
              <a:t> Directory Blocks.</a:t>
            </a:r>
            <a:endParaRPr 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Entry Block Layer: How the Entry Block Layer Organizes Hashes and Data</a:t>
            </a:r>
            <a:br>
              <a:rPr lang="en-US"/>
            </a:br>
            <a:r>
              <a:rPr lang="en-US"/>
              <a:t>E</a:t>
            </a:r>
            <a:r>
              <a:rPr lang="x-none" altLang="en-US"/>
              <a:t>ntry Block Layer tổ chức các giá trị hash và data như thế nào?</a:t>
            </a:r>
            <a:endParaRPr lang="x-none" altLang="en-US"/>
          </a:p>
        </p:txBody>
      </p:sp>
      <p:sp>
        <p:nvSpPr>
          <p:cNvPr id="3" name="Content Placeholder 2"/>
          <p:cNvSpPr>
            <a:spLocks noGrp="1"/>
          </p:cNvSpPr>
          <p:nvPr>
            <p:ph idx="1"/>
          </p:nvPr>
        </p:nvSpPr>
        <p:spPr>
          <a:xfrm>
            <a:off x="677334" y="2871154"/>
            <a:ext cx="8596668" cy="3880773"/>
          </a:xfrm>
        </p:spPr>
        <p:txBody>
          <a:bodyPr>
            <a:normAutofit lnSpcReduction="20000"/>
          </a:bodyPr>
          <a:p>
            <a:r>
              <a:rPr lang="en-US"/>
              <a:t>Entry Blocks là cấp thứ hai của </a:t>
            </a:r>
            <a:r>
              <a:rPr lang="x-none" altLang="en-US"/>
              <a:t>kiến trúc</a:t>
            </a:r>
            <a:r>
              <a:rPr lang="en-US"/>
              <a:t> phân cấp trong hệ thống. Các ứng dụng cá nhân sẽ chú ý đến các ChainID khác nhau. Entry Blocks là nơi ứng dụng tìm kiếm Entries có thể mở rộng tìm kiếm của nó từ một ChainID để khám phá tất cả các mục có liên quan.</a:t>
            </a:r>
            <a:endParaRPr lang="en-US"/>
          </a:p>
          <a:p>
            <a:r>
              <a:rPr lang="en-US"/>
              <a:t>Có một Entry Block cho mỗi ChainID </a:t>
            </a:r>
            <a:r>
              <a:rPr lang="x-none" altLang="en-US"/>
              <a:t>được </a:t>
            </a:r>
            <a:r>
              <a:rPr lang="en-US"/>
              <a:t>cập nhật cho mỗi Directory </a:t>
            </a:r>
            <a:r>
              <a:rPr lang="en-US">
                <a:sym typeface="+mn-ea"/>
              </a:rPr>
              <a:t>Block</a:t>
            </a:r>
            <a:r>
              <a:rPr lang="en-US"/>
              <a:t>. Các </a:t>
            </a:r>
            <a:r>
              <a:rPr lang="x-none" altLang="en-US"/>
              <a:t>EBs</a:t>
            </a:r>
            <a:r>
              <a:rPr lang="en-US"/>
              <a:t> chứa các </a:t>
            </a:r>
            <a:r>
              <a:rPr lang="x-none" altLang="en-US"/>
              <a:t>giá trị hash</a:t>
            </a:r>
            <a:r>
              <a:rPr lang="en-US"/>
              <a:t> của các </a:t>
            </a:r>
            <a:r>
              <a:rPr lang="x-none" altLang="en-US"/>
              <a:t>Entries </a:t>
            </a:r>
            <a:r>
              <a:rPr lang="en-US"/>
              <a:t>riêng lẻ. Các </a:t>
            </a:r>
            <a:r>
              <a:rPr lang="x-none" altLang="en-US"/>
              <a:t>trị </a:t>
            </a:r>
            <a:r>
              <a:rPr lang="en-US"/>
              <a:t>hash của Entries đều chứng minh sự tồn tại của dữ liệu và đưa ra một khóa để tìm các Entries trong mạng Hash Distributed Hash Table (DHT).</a:t>
            </a:r>
            <a:endParaRPr 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Động lực phát triển</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25791" y="1930400"/>
            <a:ext cx="6464872" cy="3878923"/>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28930" y="158750"/>
            <a:ext cx="8900160" cy="6257925"/>
          </a:xfrm>
        </p:spPr>
        <p:txBody>
          <a:bodyPr>
            <a:normAutofit lnSpcReduction="10000"/>
          </a:bodyPr>
          <a:p>
            <a:r>
              <a:rPr lang="x-none" altLang="en-US"/>
              <a:t>Các EBs bao gồm các Entries liên quan đến 1 ChainID. Nếu 1 Entry không được tham chiếu trong 1 EB, nó có thể giả sử không tồn tại. Điều này cho phép 1 ứng dụng chứng minh 1 tiêu cực (prove a negative)</a:t>
            </a:r>
            <a:endParaRPr lang="x-none" altLang="en-US"/>
          </a:p>
          <a:p>
            <a:r>
              <a:rPr lang="x-none" altLang="en-US"/>
              <a:t>EB cố tình không chứa các Entries của chính nó. Điều này để cho EBs nhỏ hơn nếu tất cả dữ liệu được nhóm lại cùng nhau. Việc tách biệt các Entries từ EBs cũng cho phép việc auditing dễ dàng hơn. Một auditor có thể đăng các Entries trong một chuỗi tách biệt phê chuẩn hoặc từ chối trong cùng một chuỗi. Việc audit có thể thêm các nguyên nhân về việc từ chối Entry. Nếu ứng dụng tin tưởng vào auditor, họ có thể tham chiếu chéo rằng người audit đã phê duyệt hoặc từ chối mọi Entry không cần biết Entry đó là gì. Ứng dụng sau đó chỉ việc thử download các Entries đã passed người audit. Rất nhiều auditor có thể tham chiếu cùng các Entries và các Entries cũng sẽ chỉ tồn tại duy nhất 1 lần trên bảng DHT. Các entries được kì vọng lớn hơn đáng kể 32 bytes 1 giá trị hash chiếm giữ. </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42359" y="200979"/>
            <a:ext cx="8596668" cy="3880773"/>
          </a:xfrm>
        </p:spPr>
        <p:txBody>
          <a:bodyPr/>
          <a:p>
            <a:r>
              <a:rPr lang="x-none" altLang="en-US"/>
              <a:t>Một Entry mô tả</a:t>
            </a:r>
            <a:r>
              <a:rPr lang="en-US"/>
              <a:t> chi tiết </a:t>
            </a:r>
            <a:r>
              <a:rPr lang="x-none" altLang="en-US"/>
              <a:t>về </a:t>
            </a:r>
            <a:r>
              <a:rPr lang="en-US"/>
              <a:t>các chi tiết cụ thể của việc chuyển nhượng sẽ được đưa vào một Chuỗi </a:t>
            </a:r>
            <a:r>
              <a:rPr lang="x-none" altLang="en-US"/>
              <a:t>khi </a:t>
            </a:r>
            <a:r>
              <a:rPr lang="en-US"/>
              <a:t>dự kiến ​​</a:t>
            </a:r>
            <a:r>
              <a:rPr lang="x-none" altLang="en-US"/>
              <a:t>việc </a:t>
            </a:r>
            <a:r>
              <a:rPr lang="en-US"/>
              <a:t>chuyển giao </a:t>
            </a:r>
            <a:r>
              <a:rPr lang="x-none" altLang="en-US"/>
              <a:t>tìm thấy</a:t>
            </a:r>
            <a:r>
              <a:rPr lang="en-US"/>
              <a:t>. Sau đó, một hoặc nhiều </a:t>
            </a:r>
            <a:r>
              <a:rPr lang="x-none" altLang="en-US"/>
              <a:t>auditor</a:t>
            </a:r>
            <a:r>
              <a:rPr lang="en-US"/>
              <a:t> có thể tham khảo các </a:t>
            </a:r>
            <a:r>
              <a:rPr lang="x-none" altLang="en-US"/>
              <a:t>hash</a:t>
            </a:r>
            <a:r>
              <a:rPr lang="en-US"/>
              <a:t> </a:t>
            </a:r>
            <a:r>
              <a:rPr lang="x-none" altLang="en-US"/>
              <a:t>của việc chuyển</a:t>
            </a:r>
            <a:r>
              <a:rPr lang="en-US"/>
              <a:t> trong chuỗi của riêng họ, thêm các chữ ký mã hóa cho biết một đường chuyền hoặc không thành công. Tài liệu chuyển nhượng chỉ cần được lưu trữ một lần và nó sẽ được tham chiếu bởi nhiều Chuỗi khác nhau.</a:t>
            </a:r>
            <a:endParaRPr 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pic>
        <p:nvPicPr>
          <p:cNvPr id="5" name="Picture 4" descr="Whitepaper---Hashes-and-Data-are-Written-to-Entry-Blocks"/>
          <p:cNvPicPr>
            <a:picLocks noChangeAspect="1"/>
          </p:cNvPicPr>
          <p:nvPr/>
        </p:nvPicPr>
        <p:blipFill>
          <a:blip r:embed="rId1"/>
          <a:stretch>
            <a:fillRect/>
          </a:stretch>
        </p:blipFill>
        <p:spPr>
          <a:xfrm>
            <a:off x="807085" y="260350"/>
            <a:ext cx="9375775" cy="634238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Entries: How Entries are Created</a:t>
            </a:r>
            <a:endParaRPr lang="en-US"/>
          </a:p>
        </p:txBody>
      </p:sp>
      <p:sp>
        <p:nvSpPr>
          <p:cNvPr id="3" name="Content Placeholder 2"/>
          <p:cNvSpPr>
            <a:spLocks noGrp="1"/>
          </p:cNvSpPr>
          <p:nvPr>
            <p:ph idx="1"/>
          </p:nvPr>
        </p:nvSpPr>
        <p:spPr/>
        <p:txBody>
          <a:bodyPr/>
          <a:p>
            <a:r>
              <a:rPr lang="x-none" altLang="en-US"/>
              <a:t>Entries được xây dựng bởi người dùng và được submit lên Factom. Bằng những thông tin được hash hoặc mã hóa, người dùng có thể đảm bảo tính privacy của các entries. Các Entries này có thể là plain text nếu việc mã hóa dữ liệu là không cần thiết. Bằng việc ghi nhận 1 giá trị hash của 1 tài liệu, Factom có thể cung cấp proof of publication cơ bản. Trình bày tài liệu tại một thời gian sau cùng cho phép tạo giá trị hash của nó, so sánh nó với các giá trị hash được ghi nhận trong quá khứ.</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16560" y="274320"/>
            <a:ext cx="8596630" cy="6170295"/>
          </a:xfrm>
        </p:spPr>
        <p:txBody>
          <a:bodyPr/>
          <a:p>
            <a:r>
              <a:rPr lang="x-none" altLang="en-US"/>
              <a:t>Dữ liệu cho phép là rất mềm dẻo và linh hoạt. Nó có thể nhỏ như một hyperlink. Nó có thể lớn hơn nhưng không thể quá lớn vì chi phí giới hạn kích thước dữ liệu. Điều này là tương tự như Bitcoin. Các transactions lớn hơn 100 kB+ Bitcoin là có thể nhưng yêu cầu chi trả cho khoảng phí tương ứng. Trong Bitcoin chi phí này sẽ là khổng lồ, bởi vì mỗi full node yêu cầu tất cả blockchain cho việc validate. Trong Factom, chỉ các DBs có level cao nhất yêu cầu full validate 1 chain, do đó chi phí nhỏ hơn.</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Chains: How Entries are Organized into Chains</a:t>
            </a:r>
            <a:endParaRPr lang="en-US"/>
          </a:p>
        </p:txBody>
      </p:sp>
      <p:sp>
        <p:nvSpPr>
          <p:cNvPr id="3" name="Content Placeholder 2"/>
          <p:cNvSpPr>
            <a:spLocks noGrp="1"/>
          </p:cNvSpPr>
          <p:nvPr>
            <p:ph idx="1"/>
          </p:nvPr>
        </p:nvSpPr>
        <p:spPr/>
        <p:txBody>
          <a:bodyPr/>
          <a:p>
            <a:r>
              <a:rPr lang="x-none" altLang="en-US"/>
              <a:t>Các Chains trong Factom là các chuỗi Entries cái phản ánh các sự kiện liên quan đến 1 ứng dụng. Những chuỗi này là cốt lõi của Bitcoin 2.0. </a:t>
            </a:r>
            <a:endParaRPr lang="x-none" altLang="en-US"/>
          </a:p>
          <a:p>
            <a:r>
              <a:rPr lang="x-none" altLang="en-US"/>
              <a:t>Chains là sự diễn giải logic dữ liệu được đặt bên trong DBs và EBs. DBs chỉ ra Chains nào được updated. EBs chỉ ra Entries được updated vào Chain nào.</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Mục tiêu thiết kế</a:t>
            </a:r>
            <a:endParaRPr lang="en-US" dirty="0"/>
          </a:p>
        </p:txBody>
      </p:sp>
      <p:sp>
        <p:nvSpPr>
          <p:cNvPr id="3" name="Content Placeholder 2"/>
          <p:cNvSpPr>
            <a:spLocks noGrp="1"/>
          </p:cNvSpPr>
          <p:nvPr>
            <p:ph idx="1"/>
          </p:nvPr>
        </p:nvSpPr>
        <p:spPr>
          <a:xfrm>
            <a:off x="677334" y="1802243"/>
            <a:ext cx="8596668" cy="3880773"/>
          </a:xfrm>
        </p:spPr>
        <p:txBody>
          <a:bodyPr/>
          <a:lstStyle/>
          <a:p>
            <a:r>
              <a:rPr lang="en-US" dirty="0" err="1" smtClean="0">
                <a:latin typeface="Arial" charset="0"/>
                <a:ea typeface="Arial" charset="0"/>
                <a:cs typeface="Arial" charset="0"/>
              </a:rPr>
              <a:t>Factom</a:t>
            </a:r>
            <a:r>
              <a:rPr lang="en-US" dirty="0" smtClean="0">
                <a:latin typeface="Arial" charset="0"/>
                <a:ea typeface="Arial" charset="0"/>
                <a:cs typeface="Arial" charset="0"/>
              </a:rPr>
              <a:t> </a:t>
            </a:r>
            <a:r>
              <a:rPr lang="en-US" dirty="0" err="1" smtClean="0">
                <a:latin typeface="Arial" charset="0"/>
                <a:ea typeface="Arial" charset="0"/>
                <a:cs typeface="Arial" charset="0"/>
              </a:rPr>
              <a:t>cố</a:t>
            </a:r>
            <a:r>
              <a:rPr lang="en-US" dirty="0" smtClean="0">
                <a:latin typeface="Arial" charset="0"/>
                <a:ea typeface="Arial" charset="0"/>
                <a:cs typeface="Arial" charset="0"/>
              </a:rPr>
              <a:t> </a:t>
            </a:r>
            <a:r>
              <a:rPr lang="en-US" dirty="0" err="1" smtClean="0">
                <a:latin typeface="Arial" charset="0"/>
                <a:ea typeface="Arial" charset="0"/>
                <a:cs typeface="Arial" charset="0"/>
              </a:rPr>
              <a:t>gắng</a:t>
            </a:r>
            <a:r>
              <a:rPr lang="en-US" dirty="0" smtClean="0">
                <a:latin typeface="Arial" charset="0"/>
                <a:ea typeface="Arial" charset="0"/>
                <a:cs typeface="Arial" charset="0"/>
              </a:rPr>
              <a:t> </a:t>
            </a:r>
            <a:r>
              <a:rPr lang="en-US" dirty="0" err="1" smtClean="0">
                <a:latin typeface="Arial" charset="0"/>
                <a:ea typeface="Arial" charset="0"/>
                <a:cs typeface="Arial" charset="0"/>
              </a:rPr>
              <a:t>giải</a:t>
            </a:r>
            <a:r>
              <a:rPr lang="en-US" dirty="0" smtClean="0">
                <a:latin typeface="Arial" charset="0"/>
                <a:ea typeface="Arial" charset="0"/>
                <a:cs typeface="Arial" charset="0"/>
              </a:rPr>
              <a:t> </a:t>
            </a:r>
            <a:r>
              <a:rPr lang="en-US" dirty="0" err="1" smtClean="0">
                <a:latin typeface="Arial" charset="0"/>
                <a:ea typeface="Arial" charset="0"/>
                <a:cs typeface="Arial" charset="0"/>
              </a:rPr>
              <a:t>quyết</a:t>
            </a:r>
            <a:r>
              <a:rPr lang="en-US" dirty="0" smtClean="0">
                <a:latin typeface="Arial" charset="0"/>
                <a:ea typeface="Arial" charset="0"/>
                <a:cs typeface="Arial" charset="0"/>
              </a:rPr>
              <a:t> </a:t>
            </a:r>
            <a:r>
              <a:rPr lang="en-US" dirty="0" err="1" smtClean="0">
                <a:latin typeface="Arial" charset="0"/>
                <a:ea typeface="Arial" charset="0"/>
                <a:cs typeface="Arial" charset="0"/>
              </a:rPr>
              <a:t>ba</a:t>
            </a:r>
            <a:r>
              <a:rPr lang="en-US" dirty="0" smtClean="0">
                <a:latin typeface="Arial" charset="0"/>
                <a:ea typeface="Arial" charset="0"/>
                <a:cs typeface="Arial" charset="0"/>
              </a:rPr>
              <a:t> </a:t>
            </a:r>
            <a:r>
              <a:rPr lang="en-US" dirty="0" err="1" smtClean="0">
                <a:latin typeface="Arial" charset="0"/>
                <a:ea typeface="Arial" charset="0"/>
                <a:cs typeface="Arial" charset="0"/>
              </a:rPr>
              <a:t>vấn</a:t>
            </a:r>
            <a:r>
              <a:rPr lang="en-US" dirty="0" smtClean="0">
                <a:latin typeface="Arial" charset="0"/>
                <a:ea typeface="Arial" charset="0"/>
                <a:cs typeface="Arial" charset="0"/>
              </a:rPr>
              <a:t> </a:t>
            </a:r>
            <a:r>
              <a:rPr lang="en-US" dirty="0" err="1" smtClean="0">
                <a:latin typeface="Arial" charset="0"/>
                <a:ea typeface="Arial" charset="0"/>
                <a:cs typeface="Arial" charset="0"/>
              </a:rPr>
              <a:t>trong</a:t>
            </a:r>
            <a:r>
              <a:rPr lang="en-US" dirty="0" smtClean="0">
                <a:latin typeface="Arial" charset="0"/>
                <a:ea typeface="Arial" charset="0"/>
                <a:cs typeface="Arial" charset="0"/>
              </a:rPr>
              <a:t> Bitcoin</a:t>
            </a:r>
            <a:endParaRPr lang="en-US" dirty="0" smtClean="0">
              <a:latin typeface="Arial" charset="0"/>
              <a:ea typeface="Arial" charset="0"/>
              <a:cs typeface="Arial" charset="0"/>
            </a:endParaRPr>
          </a:p>
          <a:p>
            <a:pPr lvl="1"/>
            <a:r>
              <a:rPr lang="en-US" sz="2400" dirty="0" err="1" smtClean="0">
                <a:latin typeface="Arial" charset="0"/>
                <a:ea typeface="Arial" charset="0"/>
                <a:cs typeface="Arial" charset="0"/>
              </a:rPr>
              <a:t>Tốc</a:t>
            </a:r>
            <a:r>
              <a:rPr lang="en-US" sz="2400" dirty="0" smtClean="0">
                <a:latin typeface="Arial" charset="0"/>
                <a:ea typeface="Arial" charset="0"/>
                <a:cs typeface="Arial" charset="0"/>
              </a:rPr>
              <a:t> </a:t>
            </a:r>
            <a:r>
              <a:rPr lang="en-US" sz="2400" dirty="0" err="1" smtClean="0">
                <a:latin typeface="Arial" charset="0"/>
                <a:ea typeface="Arial" charset="0"/>
                <a:cs typeface="Arial" charset="0"/>
              </a:rPr>
              <a:t>độ</a:t>
            </a:r>
            <a:r>
              <a:rPr lang="en-US" sz="2400" dirty="0" smtClean="0">
                <a:latin typeface="Arial" charset="0"/>
                <a:ea typeface="Arial" charset="0"/>
                <a:cs typeface="Arial" charset="0"/>
              </a:rPr>
              <a:t> </a:t>
            </a:r>
            <a:r>
              <a:rPr lang="vi-VN" sz="2400" dirty="0" smtClean="0">
                <a:latin typeface="Arial" charset="0"/>
                <a:ea typeface="Arial" charset="0"/>
                <a:cs typeface="Arial" charset="0"/>
              </a:rPr>
              <a:t>giao dịch</a:t>
            </a:r>
            <a:endParaRPr lang="en-US" sz="2400" dirty="0" smtClean="0">
              <a:latin typeface="Arial" charset="0"/>
              <a:ea typeface="Arial" charset="0"/>
              <a:cs typeface="Arial" charset="0"/>
            </a:endParaRPr>
          </a:p>
          <a:p>
            <a:pPr lvl="1"/>
            <a:r>
              <a:rPr lang="en-US" sz="2400" dirty="0" smtClean="0">
                <a:latin typeface="Arial" charset="0"/>
                <a:ea typeface="Arial" charset="0"/>
                <a:cs typeface="Arial" charset="0"/>
              </a:rPr>
              <a:t>Chi </a:t>
            </a:r>
            <a:r>
              <a:rPr lang="en-US" sz="2400" dirty="0" err="1" smtClean="0">
                <a:latin typeface="Arial" charset="0"/>
                <a:ea typeface="Arial" charset="0"/>
                <a:cs typeface="Arial" charset="0"/>
              </a:rPr>
              <a:t>ph</a:t>
            </a:r>
            <a:r>
              <a:rPr lang="vi-VN" sz="2400" dirty="0" smtClean="0">
                <a:latin typeface="Arial" charset="0"/>
                <a:ea typeface="Arial" charset="0"/>
                <a:cs typeface="Arial" charset="0"/>
              </a:rPr>
              <a:t>í giao dịch</a:t>
            </a:r>
            <a:endParaRPr lang="vi-VN" sz="2400" dirty="0" smtClean="0">
              <a:latin typeface="Arial" charset="0"/>
              <a:ea typeface="Arial" charset="0"/>
              <a:cs typeface="Arial" charset="0"/>
            </a:endParaRPr>
          </a:p>
          <a:p>
            <a:pPr lvl="1"/>
            <a:r>
              <a:rPr lang="vi-VN" sz="2400" dirty="0" smtClean="0">
                <a:latin typeface="Arial" charset="0"/>
                <a:ea typeface="Arial" charset="0"/>
                <a:cs typeface="Arial" charset="0"/>
              </a:rPr>
              <a:t>Vấn đề quá tải</a:t>
            </a:r>
            <a:endParaRPr lang="vi-VN" sz="2400" dirty="0" smtClean="0">
              <a:latin typeface="Arial" charset="0"/>
              <a:ea typeface="Arial" charset="0"/>
              <a:cs typeface="Arial" charset="0"/>
            </a:endParaRPr>
          </a:p>
          <a:p>
            <a:pPr lvl="2"/>
            <a:r>
              <a:rPr lang="vi-VN" dirty="0" smtClean="0">
                <a:latin typeface="Arial" charset="0"/>
                <a:ea typeface="Arial" charset="0"/>
                <a:cs typeface="Arial" charset="0"/>
              </a:rPr>
              <a:t>Kích thước giới hạn block</a:t>
            </a:r>
            <a:endParaRPr lang="vi-VN" dirty="0" smtClean="0">
              <a:latin typeface="Arial" charset="0"/>
              <a:ea typeface="Arial" charset="0"/>
              <a:cs typeface="Arial" charset="0"/>
            </a:endParaRPr>
          </a:p>
          <a:p>
            <a:pPr lvl="2"/>
            <a:r>
              <a:rPr lang="vi-VN" dirty="0" smtClean="0">
                <a:latin typeface="Arial" charset="0"/>
                <a:ea typeface="Arial" charset="0"/>
                <a:cs typeface="Arial" charset="0"/>
              </a:rPr>
              <a:t>Số transaction thực hiện</a:t>
            </a:r>
            <a:endParaRPr lang="en-US" dirty="0" smtClean="0">
              <a:latin typeface="Arial" charset="0"/>
              <a:ea typeface="Arial" charset="0"/>
              <a:cs typeface="Arial" charset="0"/>
            </a:endParaRPr>
          </a:p>
          <a:p>
            <a:endParaRPr lang="en-US" dirty="0">
              <a:latin typeface="Arial" charset="0"/>
              <a:ea typeface="Arial" charset="0"/>
              <a:cs typeface="Arial"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421" y="190373"/>
            <a:ext cx="8596668" cy="1320800"/>
          </a:xfrm>
        </p:spPr>
        <p:txBody>
          <a:bodyPr/>
          <a:lstStyle/>
          <a:p>
            <a:r>
              <a:rPr lang="vi-VN" dirty="0" smtClean="0"/>
              <a:t>Tốc độ giao dịch Bitcoin</a:t>
            </a:r>
            <a:endParaRPr lang="en-US" dirty="0"/>
          </a:p>
        </p:txBody>
      </p:sp>
      <p:sp>
        <p:nvSpPr>
          <p:cNvPr id="3" name="Content Placeholder 2"/>
          <p:cNvSpPr>
            <a:spLocks noGrp="1"/>
          </p:cNvSpPr>
          <p:nvPr>
            <p:ph idx="1"/>
          </p:nvPr>
        </p:nvSpPr>
        <p:spPr>
          <a:xfrm>
            <a:off x="195421" y="903849"/>
            <a:ext cx="9356352" cy="3880773"/>
          </a:xfrm>
        </p:spPr>
        <p:txBody>
          <a:bodyPr/>
          <a:lstStyle/>
          <a:p>
            <a:r>
              <a:rPr lang="en-US" dirty="0" err="1">
                <a:latin typeface="Arial" charset="0"/>
                <a:ea typeface="Arial" charset="0"/>
                <a:cs typeface="Arial" charset="0"/>
              </a:rPr>
              <a:t>Giao</a:t>
            </a:r>
            <a:r>
              <a:rPr lang="en-US" dirty="0">
                <a:latin typeface="Arial" charset="0"/>
                <a:ea typeface="Arial" charset="0"/>
                <a:cs typeface="Arial" charset="0"/>
              </a:rPr>
              <a:t> </a:t>
            </a:r>
            <a:r>
              <a:rPr lang="en-US" dirty="0" err="1">
                <a:latin typeface="Arial" charset="0"/>
                <a:ea typeface="Arial" charset="0"/>
                <a:cs typeface="Arial" charset="0"/>
              </a:rPr>
              <a:t>dịch</a:t>
            </a:r>
            <a:r>
              <a:rPr lang="en-US" dirty="0">
                <a:latin typeface="Arial" charset="0"/>
                <a:ea typeface="Arial" charset="0"/>
                <a:cs typeface="Arial" charset="0"/>
              </a:rPr>
              <a:t> Bitcoin </a:t>
            </a:r>
            <a:r>
              <a:rPr lang="en-US" dirty="0" err="1">
                <a:latin typeface="Arial" charset="0"/>
                <a:ea typeface="Arial" charset="0"/>
                <a:cs typeface="Arial" charset="0"/>
              </a:rPr>
              <a:t>mất</a:t>
            </a:r>
            <a:r>
              <a:rPr lang="en-US" dirty="0">
                <a:latin typeface="Arial" charset="0"/>
                <a:ea typeface="Arial" charset="0"/>
                <a:cs typeface="Arial" charset="0"/>
              </a:rPr>
              <a:t> </a:t>
            </a:r>
            <a:r>
              <a:rPr lang="en-US" dirty="0" err="1">
                <a:latin typeface="Arial" charset="0"/>
                <a:ea typeface="Arial" charset="0"/>
                <a:cs typeface="Arial" charset="0"/>
              </a:rPr>
              <a:t>ít</a:t>
            </a:r>
            <a:r>
              <a:rPr lang="en-US" dirty="0">
                <a:latin typeface="Arial" charset="0"/>
                <a:ea typeface="Arial" charset="0"/>
                <a:cs typeface="Arial" charset="0"/>
              </a:rPr>
              <a:t> </a:t>
            </a:r>
            <a:r>
              <a:rPr lang="en-US" dirty="0" err="1">
                <a:latin typeface="Arial" charset="0"/>
                <a:ea typeface="Arial" charset="0"/>
                <a:cs typeface="Arial" charset="0"/>
              </a:rPr>
              <a:t>nhất</a:t>
            </a:r>
            <a:r>
              <a:rPr lang="en-US" dirty="0">
                <a:latin typeface="Arial" charset="0"/>
                <a:ea typeface="Arial" charset="0"/>
                <a:cs typeface="Arial" charset="0"/>
              </a:rPr>
              <a:t> 10 </a:t>
            </a:r>
            <a:r>
              <a:rPr lang="en-US" dirty="0" err="1">
                <a:latin typeface="Arial" charset="0"/>
                <a:ea typeface="Arial" charset="0"/>
                <a:cs typeface="Arial" charset="0"/>
              </a:rPr>
              <a:t>phút</a:t>
            </a:r>
            <a:r>
              <a:rPr lang="en-US" dirty="0">
                <a:latin typeface="Arial" charset="0"/>
                <a:ea typeface="Arial" charset="0"/>
                <a:cs typeface="Arial" charset="0"/>
              </a:rPr>
              <a:t> </a:t>
            </a:r>
            <a:r>
              <a:rPr lang="en-US" dirty="0" err="1">
                <a:latin typeface="Arial" charset="0"/>
                <a:ea typeface="Arial" charset="0"/>
                <a:cs typeface="Arial" charset="0"/>
              </a:rPr>
              <a:t>cho</a:t>
            </a:r>
            <a:r>
              <a:rPr lang="en-US" dirty="0">
                <a:latin typeface="Arial" charset="0"/>
                <a:ea typeface="Arial" charset="0"/>
                <a:cs typeface="Arial" charset="0"/>
              </a:rPr>
              <a:t> </a:t>
            </a:r>
            <a:r>
              <a:rPr lang="en-US" dirty="0" err="1">
                <a:latin typeface="Arial" charset="0"/>
                <a:ea typeface="Arial" charset="0"/>
                <a:cs typeface="Arial" charset="0"/>
              </a:rPr>
              <a:t>một</a:t>
            </a:r>
            <a:r>
              <a:rPr lang="en-US" dirty="0">
                <a:latin typeface="Arial" charset="0"/>
                <a:ea typeface="Arial" charset="0"/>
                <a:cs typeface="Arial" charset="0"/>
              </a:rPr>
              <a:t> </a:t>
            </a:r>
            <a:r>
              <a:rPr lang="en-US" dirty="0" err="1">
                <a:latin typeface="Arial" charset="0"/>
                <a:ea typeface="Arial" charset="0"/>
                <a:cs typeface="Arial" charset="0"/>
              </a:rPr>
              <a:t>lần</a:t>
            </a:r>
            <a:r>
              <a:rPr lang="en-US" dirty="0">
                <a:latin typeface="Arial" charset="0"/>
                <a:ea typeface="Arial" charset="0"/>
                <a:cs typeface="Arial" charset="0"/>
              </a:rPr>
              <a:t> </a:t>
            </a:r>
            <a:r>
              <a:rPr lang="en-US" dirty="0" err="1">
                <a:latin typeface="Arial" charset="0"/>
                <a:ea typeface="Arial" charset="0"/>
                <a:cs typeface="Arial" charset="0"/>
              </a:rPr>
              <a:t>xác</a:t>
            </a:r>
            <a:r>
              <a:rPr lang="en-US" dirty="0">
                <a:latin typeface="Arial" charset="0"/>
                <a:ea typeface="Arial" charset="0"/>
                <a:cs typeface="Arial" charset="0"/>
              </a:rPr>
              <a:t> </a:t>
            </a:r>
            <a:r>
              <a:rPr lang="en-US" dirty="0" err="1">
                <a:latin typeface="Arial" charset="0"/>
                <a:ea typeface="Arial" charset="0"/>
                <a:cs typeface="Arial" charset="0"/>
              </a:rPr>
              <a:t>nhận</a:t>
            </a:r>
            <a:r>
              <a:rPr lang="en-US" dirty="0">
                <a:latin typeface="Arial" charset="0"/>
                <a:ea typeface="Arial" charset="0"/>
                <a:cs typeface="Arial" charset="0"/>
              </a:rPr>
              <a:t>. </a:t>
            </a:r>
            <a:endParaRPr lang="en-US" dirty="0">
              <a:latin typeface="Arial" charset="0"/>
              <a:ea typeface="Arial" charset="0"/>
              <a:cs typeface="Arial" charset="0"/>
            </a:endParaRPr>
          </a:p>
          <a:p>
            <a:r>
              <a:rPr lang="en-US" dirty="0">
                <a:latin typeface="Arial" charset="0"/>
                <a:ea typeface="Arial" charset="0"/>
                <a:cs typeface="Arial" charset="0"/>
              </a:rPr>
              <a:t>Có </a:t>
            </a:r>
            <a:r>
              <a:rPr lang="en-US" dirty="0" err="1">
                <a:latin typeface="Arial" charset="0"/>
                <a:ea typeface="Arial" charset="0"/>
                <a:cs typeface="Arial" charset="0"/>
              </a:rPr>
              <a:t>tới</a:t>
            </a:r>
            <a:r>
              <a:rPr lang="en-US" dirty="0">
                <a:latin typeface="Arial" charset="0"/>
                <a:ea typeface="Arial" charset="0"/>
                <a:cs typeface="Arial" charset="0"/>
              </a:rPr>
              <a:t> 6 </a:t>
            </a:r>
            <a:r>
              <a:rPr lang="en-US" dirty="0" err="1">
                <a:latin typeface="Arial" charset="0"/>
                <a:ea typeface="Arial" charset="0"/>
                <a:cs typeface="Arial" charset="0"/>
              </a:rPr>
              <a:t>lần</a:t>
            </a:r>
            <a:r>
              <a:rPr lang="en-US" dirty="0">
                <a:latin typeface="Arial" charset="0"/>
                <a:ea typeface="Arial" charset="0"/>
                <a:cs typeface="Arial" charset="0"/>
              </a:rPr>
              <a:t> </a:t>
            </a:r>
            <a:r>
              <a:rPr lang="en-US" dirty="0" err="1">
                <a:latin typeface="Arial" charset="0"/>
                <a:ea typeface="Arial" charset="0"/>
                <a:cs typeface="Arial" charset="0"/>
              </a:rPr>
              <a:t>xác</a:t>
            </a:r>
            <a:r>
              <a:rPr lang="en-US" dirty="0">
                <a:latin typeface="Arial" charset="0"/>
                <a:ea typeface="Arial" charset="0"/>
                <a:cs typeface="Arial" charset="0"/>
              </a:rPr>
              <a:t> </a:t>
            </a:r>
            <a:r>
              <a:rPr lang="en-US" dirty="0" err="1">
                <a:latin typeface="Arial" charset="0"/>
                <a:ea typeface="Arial" charset="0"/>
                <a:cs typeface="Arial" charset="0"/>
              </a:rPr>
              <a:t>nhận</a:t>
            </a:r>
            <a:r>
              <a:rPr lang="en-US" dirty="0">
                <a:latin typeface="Arial" charset="0"/>
                <a:ea typeface="Arial" charset="0"/>
                <a:cs typeface="Arial" charset="0"/>
              </a:rPr>
              <a:t> </a:t>
            </a:r>
            <a:r>
              <a:rPr lang="en-US" dirty="0" err="1">
                <a:latin typeface="Arial" charset="0"/>
                <a:ea typeface="Arial" charset="0"/>
                <a:cs typeface="Arial" charset="0"/>
              </a:rPr>
              <a:t>đê</a:t>
            </a:r>
            <a:r>
              <a:rPr lang="en-US" dirty="0">
                <a:latin typeface="Arial" charset="0"/>
                <a:ea typeface="Arial" charset="0"/>
                <a:cs typeface="Arial" charset="0"/>
              </a:rPr>
              <a:t>̉ </a:t>
            </a:r>
            <a:r>
              <a:rPr lang="en-US" dirty="0" err="1">
                <a:latin typeface="Arial" charset="0"/>
                <a:ea typeface="Arial" charset="0"/>
                <a:cs typeface="Arial" charset="0"/>
              </a:rPr>
              <a:t>giao</a:t>
            </a:r>
            <a:r>
              <a:rPr lang="en-US" dirty="0">
                <a:latin typeface="Arial" charset="0"/>
                <a:ea typeface="Arial" charset="0"/>
                <a:cs typeface="Arial" charset="0"/>
              </a:rPr>
              <a:t> </a:t>
            </a:r>
            <a:r>
              <a:rPr lang="en-US" dirty="0" err="1">
                <a:latin typeface="Arial" charset="0"/>
                <a:ea typeface="Arial" charset="0"/>
                <a:cs typeface="Arial" charset="0"/>
              </a:rPr>
              <a:t>dịch</a:t>
            </a:r>
            <a:r>
              <a:rPr lang="en-US" dirty="0">
                <a:latin typeface="Arial" charset="0"/>
                <a:ea typeface="Arial" charset="0"/>
                <a:cs typeface="Arial" charset="0"/>
              </a:rPr>
              <a:t> </a:t>
            </a:r>
            <a:r>
              <a:rPr lang="en-US" dirty="0" err="1">
                <a:latin typeface="Arial" charset="0"/>
                <a:ea typeface="Arial" charset="0"/>
                <a:cs typeface="Arial" charset="0"/>
              </a:rPr>
              <a:t>được</a:t>
            </a:r>
            <a:r>
              <a:rPr lang="en-US" dirty="0">
                <a:latin typeface="Arial" charset="0"/>
                <a:ea typeface="Arial" charset="0"/>
                <a:cs typeface="Arial" charset="0"/>
              </a:rPr>
              <a:t> </a:t>
            </a:r>
            <a:r>
              <a:rPr lang="en-US" dirty="0" err="1">
                <a:latin typeface="Arial" charset="0"/>
                <a:ea typeface="Arial" charset="0"/>
                <a:cs typeface="Arial" charset="0"/>
              </a:rPr>
              <a:t>xử</a:t>
            </a:r>
            <a:r>
              <a:rPr lang="en-US" dirty="0">
                <a:latin typeface="Arial" charset="0"/>
                <a:ea typeface="Arial" charset="0"/>
                <a:cs typeface="Arial" charset="0"/>
              </a:rPr>
              <a:t> </a:t>
            </a:r>
            <a:r>
              <a:rPr lang="en-US" dirty="0" err="1">
                <a:latin typeface="Arial" charset="0"/>
                <a:ea typeface="Arial" charset="0"/>
                <a:cs typeface="Arial" charset="0"/>
              </a:rPr>
              <a:t>lý</a:t>
            </a:r>
            <a:r>
              <a:rPr lang="en-US" dirty="0">
                <a:latin typeface="Arial" charset="0"/>
                <a:ea typeface="Arial" charset="0"/>
                <a:cs typeface="Arial" charset="0"/>
              </a:rPr>
              <a:t> </a:t>
            </a:r>
            <a:r>
              <a:rPr lang="en-US" dirty="0" err="1">
                <a:latin typeface="Arial" charset="0"/>
                <a:ea typeface="Arial" charset="0"/>
                <a:cs typeface="Arial" charset="0"/>
              </a:rPr>
              <a:t>đầy</a:t>
            </a:r>
            <a:r>
              <a:rPr lang="en-US" dirty="0">
                <a:latin typeface="Arial" charset="0"/>
                <a:ea typeface="Arial" charset="0"/>
                <a:cs typeface="Arial" charset="0"/>
              </a:rPr>
              <a:t> </a:t>
            </a:r>
            <a:r>
              <a:rPr lang="en-US" dirty="0" err="1">
                <a:latin typeface="Arial" charset="0"/>
                <a:ea typeface="Arial" charset="0"/>
                <a:cs typeface="Arial" charset="0"/>
              </a:rPr>
              <a:t>đủ</a:t>
            </a:r>
            <a:r>
              <a:rPr lang="en-US" dirty="0">
                <a:latin typeface="Arial" charset="0"/>
                <a:ea typeface="Arial" charset="0"/>
                <a:cs typeface="Arial" charset="0"/>
              </a:rPr>
              <a:t>, </a:t>
            </a:r>
            <a:r>
              <a:rPr lang="en-US" dirty="0" err="1">
                <a:latin typeface="Arial" charset="0"/>
                <a:ea typeface="Arial" charset="0"/>
                <a:cs typeface="Arial" charset="0"/>
              </a:rPr>
              <a:t>nhiều</a:t>
            </a:r>
            <a:r>
              <a:rPr lang="en-US" dirty="0">
                <a:latin typeface="Arial" charset="0"/>
                <a:ea typeface="Arial" charset="0"/>
                <a:cs typeface="Arial" charset="0"/>
              </a:rPr>
              <a:t> </a:t>
            </a:r>
            <a:r>
              <a:rPr lang="en-US" dirty="0" err="1">
                <a:latin typeface="Arial" charset="0"/>
                <a:ea typeface="Arial" charset="0"/>
                <a:cs typeface="Arial" charset="0"/>
              </a:rPr>
              <a:t>người</a:t>
            </a:r>
            <a:r>
              <a:rPr lang="en-US" dirty="0">
                <a:latin typeface="Arial" charset="0"/>
                <a:ea typeface="Arial" charset="0"/>
                <a:cs typeface="Arial" charset="0"/>
              </a:rPr>
              <a:t> </a:t>
            </a:r>
            <a:r>
              <a:rPr lang="en-US" dirty="0" err="1">
                <a:latin typeface="Arial" charset="0"/>
                <a:ea typeface="Arial" charset="0"/>
                <a:cs typeface="Arial" charset="0"/>
              </a:rPr>
              <a:t>phải</a:t>
            </a:r>
            <a:r>
              <a:rPr lang="en-US" dirty="0">
                <a:latin typeface="Arial" charset="0"/>
                <a:ea typeface="Arial" charset="0"/>
                <a:cs typeface="Arial" charset="0"/>
              </a:rPr>
              <a:t> </a:t>
            </a:r>
            <a:r>
              <a:rPr lang="en-US" dirty="0" err="1">
                <a:latin typeface="Arial" charset="0"/>
                <a:ea typeface="Arial" charset="0"/>
                <a:cs typeface="Arial" charset="0"/>
              </a:rPr>
              <a:t>mất</a:t>
            </a:r>
            <a:r>
              <a:rPr lang="en-US" dirty="0">
                <a:latin typeface="Arial" charset="0"/>
                <a:ea typeface="Arial" charset="0"/>
                <a:cs typeface="Arial" charset="0"/>
              </a:rPr>
              <a:t> </a:t>
            </a:r>
            <a:r>
              <a:rPr lang="en-US" dirty="0" err="1">
                <a:latin typeface="Arial" charset="0"/>
                <a:ea typeface="Arial" charset="0"/>
                <a:cs typeface="Arial" charset="0"/>
              </a:rPr>
              <a:t>hơn</a:t>
            </a:r>
            <a:r>
              <a:rPr lang="en-US" dirty="0">
                <a:latin typeface="Arial" charset="0"/>
                <a:ea typeface="Arial" charset="0"/>
                <a:cs typeface="Arial" charset="0"/>
              </a:rPr>
              <a:t> 1 </a:t>
            </a:r>
            <a:r>
              <a:rPr lang="en-US" dirty="0" err="1">
                <a:latin typeface="Arial" charset="0"/>
                <a:ea typeface="Arial" charset="0"/>
                <a:cs typeface="Arial" charset="0"/>
              </a:rPr>
              <a:t>giờ</a:t>
            </a:r>
            <a:r>
              <a:rPr lang="en-US" dirty="0">
                <a:latin typeface="Arial" charset="0"/>
                <a:ea typeface="Arial" charset="0"/>
                <a:cs typeface="Arial" charset="0"/>
              </a:rPr>
              <a:t> </a:t>
            </a:r>
            <a:r>
              <a:rPr lang="en-US" dirty="0" err="1">
                <a:latin typeface="Arial" charset="0"/>
                <a:ea typeface="Arial" charset="0"/>
                <a:cs typeface="Arial" charset="0"/>
              </a:rPr>
              <a:t>đê</a:t>
            </a:r>
            <a:r>
              <a:rPr lang="en-US" dirty="0">
                <a:latin typeface="Arial" charset="0"/>
                <a:ea typeface="Arial" charset="0"/>
                <a:cs typeface="Arial" charset="0"/>
              </a:rPr>
              <a:t>̉ </a:t>
            </a:r>
            <a:r>
              <a:rPr lang="en-US" dirty="0" err="1">
                <a:latin typeface="Arial" charset="0"/>
                <a:ea typeface="Arial" charset="0"/>
                <a:cs typeface="Arial" charset="0"/>
              </a:rPr>
              <a:t>hoàn</a:t>
            </a:r>
            <a:r>
              <a:rPr lang="en-US" dirty="0">
                <a:latin typeface="Arial" charset="0"/>
                <a:ea typeface="Arial" charset="0"/>
                <a:cs typeface="Arial" charset="0"/>
              </a:rPr>
              <a:t> </a:t>
            </a:r>
            <a:r>
              <a:rPr lang="en-US" dirty="0" err="1">
                <a:latin typeface="Arial" charset="0"/>
                <a:ea typeface="Arial" charset="0"/>
                <a:cs typeface="Arial" charset="0"/>
              </a:rPr>
              <a:t>thành</a:t>
            </a:r>
            <a:r>
              <a:rPr lang="en-US" dirty="0">
                <a:latin typeface="Arial" charset="0"/>
                <a:ea typeface="Arial" charset="0"/>
                <a:cs typeface="Arial" charset="0"/>
              </a:rPr>
              <a:t> </a:t>
            </a:r>
            <a:r>
              <a:rPr lang="en-US" dirty="0" err="1">
                <a:latin typeface="Arial" charset="0"/>
                <a:ea typeface="Arial" charset="0"/>
                <a:cs typeface="Arial" charset="0"/>
              </a:rPr>
              <a:t>giao</a:t>
            </a:r>
            <a:r>
              <a:rPr lang="en-US" dirty="0">
                <a:latin typeface="Arial" charset="0"/>
                <a:ea typeface="Arial" charset="0"/>
                <a:cs typeface="Arial" charset="0"/>
              </a:rPr>
              <a:t> </a:t>
            </a:r>
            <a:r>
              <a:rPr lang="en-US" dirty="0" err="1">
                <a:latin typeface="Arial" charset="0"/>
                <a:ea typeface="Arial" charset="0"/>
                <a:cs typeface="Arial" charset="0"/>
              </a:rPr>
              <a:t>dịch</a:t>
            </a:r>
            <a:r>
              <a:rPr lang="en-US" dirty="0">
                <a:latin typeface="Arial" charset="0"/>
                <a:ea typeface="Arial" charset="0"/>
                <a:cs typeface="Arial" charset="0"/>
              </a:rPr>
              <a:t>.</a:t>
            </a:r>
            <a:endParaRPr lang="en-US" dirty="0">
              <a:latin typeface="Arial" charset="0"/>
              <a:ea typeface="Arial" charset="0"/>
              <a:cs typeface="Arial" charset="0"/>
            </a:endParaRPr>
          </a:p>
          <a:p>
            <a:endParaRPr lang="en-US" dirty="0">
              <a:latin typeface="Arial" charset="0"/>
              <a:ea typeface="Arial" charset="0"/>
              <a:cs typeface="Arial"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66155" y="2224649"/>
            <a:ext cx="8055199" cy="453105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993" y="201827"/>
            <a:ext cx="8596668" cy="1320800"/>
          </a:xfrm>
        </p:spPr>
        <p:txBody>
          <a:bodyPr/>
          <a:lstStyle/>
          <a:p>
            <a:r>
              <a:rPr lang="en-US" dirty="0" smtClean="0"/>
              <a:t>Chi </a:t>
            </a:r>
            <a:r>
              <a:rPr lang="en-US" dirty="0" err="1" smtClean="0"/>
              <a:t>ph</a:t>
            </a:r>
            <a:r>
              <a:rPr lang="vi-VN" dirty="0" smtClean="0"/>
              <a:t>í giao dịch Bitcoin</a:t>
            </a:r>
            <a:endParaRPr lang="en-US" dirty="0"/>
          </a:p>
        </p:txBody>
      </p:sp>
      <p:sp>
        <p:nvSpPr>
          <p:cNvPr id="3" name="Content Placeholder 2"/>
          <p:cNvSpPr>
            <a:spLocks noGrp="1"/>
          </p:cNvSpPr>
          <p:nvPr>
            <p:ph idx="1"/>
          </p:nvPr>
        </p:nvSpPr>
        <p:spPr>
          <a:xfrm>
            <a:off x="145993" y="1036709"/>
            <a:ext cx="9035077" cy="3880773"/>
          </a:xfrm>
        </p:spPr>
        <p:txBody>
          <a:bodyPr/>
          <a:lstStyle/>
          <a:p>
            <a:r>
              <a:rPr lang="vi-VN" dirty="0" smtClean="0"/>
              <a:t>Chi phí cho 1 transaction khoảng 0.01 mBTC.</a:t>
            </a:r>
            <a:endParaRPr lang="vi-VN" dirty="0" smtClean="0"/>
          </a:p>
          <a:p>
            <a:r>
              <a:rPr lang="vi-VN" dirty="0" smtClean="0"/>
              <a:t>Giá trị Bitcoin liên tục biến động.</a:t>
            </a:r>
            <a:endParaRPr lang="vi-VN" dirty="0" smtClean="0"/>
          </a:p>
          <a:p>
            <a:r>
              <a:rPr lang="vi-VN" dirty="0"/>
              <a:t>G</a:t>
            </a:r>
            <a:r>
              <a:rPr lang="vi-VN" dirty="0" smtClean="0"/>
              <a:t>iá BTC tăng =&gt; chi phí cho transaction tăng.</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4229" y="2619632"/>
            <a:ext cx="7534877" cy="423836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1174" y="1235675"/>
            <a:ext cx="8301487" cy="4669587"/>
          </a:xfrm>
          <a:prstGeom prst="rect">
            <a:avLst/>
          </a:prstGeom>
        </p:spPr>
      </p:pic>
      <p:sp>
        <p:nvSpPr>
          <p:cNvPr id="6" name="Title 1"/>
          <p:cNvSpPr txBox="1"/>
          <p:nvPr/>
        </p:nvSpPr>
        <p:spPr>
          <a:xfrm>
            <a:off x="145993" y="201827"/>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Chi ph</a:t>
            </a:r>
            <a:r>
              <a:rPr lang="vi-VN" smtClean="0"/>
              <a:t>í giao dịch Bitcoin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777" y="189471"/>
            <a:ext cx="8596668" cy="1320800"/>
          </a:xfrm>
        </p:spPr>
        <p:txBody>
          <a:bodyPr/>
          <a:lstStyle/>
          <a:p>
            <a:r>
              <a:rPr lang="vi-VN" dirty="0"/>
              <a:t>Q</a:t>
            </a:r>
            <a:r>
              <a:rPr lang="vi-VN" dirty="0" smtClean="0"/>
              <a:t>uá tải về kích thước block của Bitcoin</a:t>
            </a:r>
            <a:endParaRPr lang="en-US" dirty="0"/>
          </a:p>
        </p:txBody>
      </p:sp>
      <p:sp>
        <p:nvSpPr>
          <p:cNvPr id="3" name="Content Placeholder 2"/>
          <p:cNvSpPr>
            <a:spLocks noGrp="1"/>
          </p:cNvSpPr>
          <p:nvPr>
            <p:ph idx="1"/>
          </p:nvPr>
        </p:nvSpPr>
        <p:spPr>
          <a:xfrm>
            <a:off x="207776" y="986697"/>
            <a:ext cx="11321078" cy="3880773"/>
          </a:xfrm>
        </p:spPr>
        <p:txBody>
          <a:bodyPr/>
          <a:lstStyle/>
          <a:p>
            <a:r>
              <a:rPr lang="vi-VN" dirty="0" smtClean="0"/>
              <a:t>Kích thước giới hạn 1 MB / block.</a:t>
            </a:r>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65325" y="1653422"/>
            <a:ext cx="8125337" cy="4570502"/>
          </a:xfrm>
          <a:prstGeom prst="rect">
            <a:avLst/>
          </a:prstGeom>
        </p:spPr>
      </p:pic>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6056" y="1653422"/>
            <a:ext cx="8125337" cy="4570502"/>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18946</Words>
  <Application>Kingsoft Office WPP</Application>
  <PresentationFormat>Widescreen</PresentationFormat>
  <Paragraphs>300</Paragraphs>
  <Slides>45</Slides>
  <Notes>2</Notes>
  <HiddenSlides>0</HiddenSlides>
  <MMClips>0</MMClips>
  <ScaleCrop>false</ScaleCrop>
  <HeadingPairs>
    <vt:vector size="4" baseType="variant">
      <vt:variant>
        <vt:lpstr>主题</vt:lpstr>
      </vt:variant>
      <vt:variant>
        <vt:i4>1</vt:i4>
      </vt:variant>
      <vt:variant>
        <vt:lpstr>幻灯片标题</vt:lpstr>
      </vt:variant>
      <vt:variant>
        <vt:i4>45</vt:i4>
      </vt:variant>
    </vt:vector>
  </HeadingPairs>
  <TitlesOfParts>
    <vt:vector size="46" baseType="lpstr">
      <vt:lpstr>Facet</vt:lpstr>
      <vt:lpstr>PowerPoint 演示文稿</vt:lpstr>
      <vt:lpstr>Nội dung trình bày</vt:lpstr>
      <vt:lpstr>Động lực phát triển</vt:lpstr>
      <vt:lpstr>Động lực phát triển</vt:lpstr>
      <vt:lpstr>Mục tiêu thiết kế</vt:lpstr>
      <vt:lpstr>Tốc độ giao dịch Bitcoin</vt:lpstr>
      <vt:lpstr>Chi phí giao dịch Bitcoin</vt:lpstr>
      <vt:lpstr>PowerPoint 演示文稿</vt:lpstr>
      <vt:lpstr>Quá tải về kích thước block của Bitcoin</vt:lpstr>
      <vt:lpstr>PowerPoint 演示文稿</vt:lpstr>
      <vt:lpstr>Factom - Giải quyết 3 vấn đề ở Bitcoin</vt:lpstr>
      <vt:lpstr>Factom – Công nghệ Blockchain</vt:lpstr>
      <vt:lpstr>Factom – Những đặc điểm khác</vt:lpstr>
      <vt:lpstr>Đội ngũ phát triển của Factom</vt:lpstr>
      <vt:lpstr>Factoids - Cryptocurrency of Factom</vt:lpstr>
      <vt:lpstr>Factom Ecosystem – Hệ sinh thái Factom</vt:lpstr>
      <vt:lpstr>PowerPoint 演示文稿</vt:lpstr>
      <vt:lpstr>PowerPoint 演示文稿</vt:lpstr>
      <vt:lpstr>PowerPoint 演示文稿</vt:lpstr>
      <vt:lpstr>PowerPoint 演示文稿</vt:lpstr>
      <vt:lpstr>Cơ chế hoạt động</vt:lpstr>
      <vt:lpstr>Cơ chế hoạt động</vt:lpstr>
      <vt:lpstr>How Applications Validate Factom Chains</vt:lpstr>
      <vt:lpstr>PowerPoint 演示文稿</vt:lpstr>
      <vt:lpstr>PowerPoint 演示文稿</vt:lpstr>
      <vt:lpstr>PowerPoint 演示文稿</vt:lpstr>
      <vt:lpstr>How Factom Federated Servers Manage Chains  Các máy chủ liên kết quản lý các chains như thế nào?</vt:lpstr>
      <vt:lpstr>PowerPoint 演示文稿</vt:lpstr>
      <vt:lpstr>PowerPoint 演示文稿</vt:lpstr>
      <vt:lpstr>PowerPoint 演示文稿</vt:lpstr>
      <vt:lpstr>PowerPoint 演示文稿</vt:lpstr>
      <vt:lpstr>PowerPoint 演示文稿</vt:lpstr>
      <vt:lpstr>PowerPoint 演示文稿</vt:lpstr>
      <vt:lpstr>Factom System Overview Tổng quan về hệ thống Factom</vt:lpstr>
      <vt:lpstr>PowerPoint 演示文稿</vt:lpstr>
      <vt:lpstr>Directory Layer: How the Directory Layer Organizes Merkle Roots Directory Layer tổ chức Merkle root như thế nào?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huynhsamha</cp:lastModifiedBy>
  <cp:revision>158</cp:revision>
  <dcterms:created xsi:type="dcterms:W3CDTF">2018-07-26T13:07:35Z</dcterms:created>
  <dcterms:modified xsi:type="dcterms:W3CDTF">2018-07-26T13:07:35Z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1033-10.1.0.5707</vt:lpwstr>
  </property>
</Properties>
</file>