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2" r:id="rId9"/>
    <p:sldId id="263" r:id="rId10"/>
    <p:sldId id="266" r:id="rId11"/>
    <p:sldId id="264" r:id="rId12"/>
    <p:sldId id="265" r:id="rId13"/>
    <p:sldId id="267" r:id="rId14"/>
    <p:sldId id="271" r:id="rId15"/>
    <p:sldId id="325" r:id="rId16"/>
    <p:sldId id="270" r:id="rId17"/>
    <p:sldId id="269" r:id="rId18"/>
    <p:sldId id="351" r:id="rId19"/>
    <p:sldId id="352" r:id="rId20"/>
    <p:sldId id="353" r:id="rId21"/>
    <p:sldId id="354" r:id="rId22"/>
    <p:sldId id="355" r:id="rId23"/>
    <p:sldId id="356" r:id="rId24"/>
    <p:sldId id="357" r:id="rId25"/>
    <p:sldId id="358" r:id="rId26"/>
    <p:sldId id="359" r:id="rId27"/>
    <p:sldId id="268" r:id="rId28"/>
    <p:sldId id="328" r:id="rId29"/>
    <p:sldId id="296" r:id="rId30"/>
    <p:sldId id="278" r:id="rId31"/>
    <p:sldId id="279" r:id="rId32"/>
    <p:sldId id="280" r:id="rId33"/>
    <p:sldId id="282" r:id="rId34"/>
    <p:sldId id="283" r:id="rId35"/>
    <p:sldId id="284" r:id="rId36"/>
    <p:sldId id="285" r:id="rId37"/>
    <p:sldId id="329" r:id="rId38"/>
    <p:sldId id="330" r:id="rId39"/>
    <p:sldId id="286" r:id="rId40"/>
    <p:sldId id="287"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2349"/>
  </p:normalViewPr>
  <p:slideViewPr>
    <p:cSldViewPr snapToGrid="0" snapToObjects="1">
      <p:cViewPr varScale="1">
        <p:scale>
          <a:sx n="103" d="100"/>
          <a:sy n="103" d="100"/>
        </p:scale>
        <p:origin x="8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3FF6CE-3240-9542-9A21-D564BEDD4E8B}"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smtClean="0"/>
              <a:t>Click to edit Master text styles</a:t>
            </a:r>
            <a:endParaRPr lang="vi-VN" smtClean="0"/>
          </a:p>
          <a:p>
            <a:pPr lvl="1"/>
            <a:r>
              <a:rPr lang="vi-VN" smtClean="0"/>
              <a:t>Second level</a:t>
            </a:r>
            <a:endParaRPr lang="vi-VN" smtClean="0"/>
          </a:p>
          <a:p>
            <a:pPr lvl="2"/>
            <a:r>
              <a:rPr lang="vi-VN" smtClean="0"/>
              <a:t>Third level</a:t>
            </a:r>
            <a:endParaRPr lang="vi-VN" smtClean="0"/>
          </a:p>
          <a:p>
            <a:pPr lvl="3"/>
            <a:r>
              <a:rPr lang="vi-VN" smtClean="0"/>
              <a:t>Fourth level</a:t>
            </a:r>
            <a:endParaRPr lang="vi-VN" smtClean="0"/>
          </a:p>
          <a:p>
            <a:pPr lvl="4"/>
            <a:r>
              <a:rPr lang="vi-VN"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F4858-DCE7-4842-937D-EF91F5A6F83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9F4858-DCE7-4842-937D-EF91F5A6F833}"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A89F4858-DCE7-4842-937D-EF91F5A6F833}"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A89F4858-DCE7-4842-937D-EF91F5A6F833}"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A89F4858-DCE7-4842-937D-EF91F5A6F833}"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A89F4858-DCE7-4842-937D-EF91F5A6F833}"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A89F4858-DCE7-4842-937D-EF91F5A6F833}"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A89F4858-DCE7-4842-937D-EF91F5A6F833}"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A89F4858-DCE7-4842-937D-EF91F5A6F833}"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A89F4858-DCE7-4842-937D-EF91F5A6F833}"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factom giải quyết vấn đề decentralized như thế nào</a:t>
            </a:r>
            <a:endParaRPr lang="x-none" altLang="en-US"/>
          </a:p>
          <a:p>
            <a:r>
              <a:rPr lang="x-none" altLang="en-US"/>
              <a:t>hệ thống và làm rõ tầng giữa của factom trong kiến trúc 3 tầng của nó. Vẽ ra tầng giữa</a:t>
            </a:r>
            <a:endParaRPr lang="x-none" altLang="en-US"/>
          </a:p>
          <a:p>
            <a:r>
              <a:rPr lang="x-none" altLang="en-US"/>
              <a:t>lên explorer của nó xem các khái niệm nó đề cập, so sánh ròi chụp hình giải thích</a:t>
            </a:r>
            <a:endParaRPr lang="x-none" altLang="en-US"/>
          </a:p>
          <a:p>
            <a:r>
              <a:rPr lang="x-none" altLang="en-US"/>
              <a:t>so sánh nó với các thằng khác cũng hỗ trợ khả năng lưu trữ. Cái này a Nghĩa nói khỏi.</a:t>
            </a:r>
            <a:endParaRPr lang="x-none" altLang="en-US"/>
          </a:p>
          <a:p>
            <a:endParaRPr lang="x-none" altLang="en-US"/>
          </a:p>
        </p:txBody>
      </p:sp>
      <p:sp>
        <p:nvSpPr>
          <p:cNvPr id="4" name="Slide Number Placeholder 3"/>
          <p:cNvSpPr>
            <a:spLocks noGrp="1"/>
          </p:cNvSpPr>
          <p:nvPr>
            <p:ph type="sldNum" sz="quarter" idx="5"/>
          </p:nvPr>
        </p:nvSpPr>
        <p:spPr/>
        <p:txBody>
          <a:bodyPr/>
          <a:p>
            <a:fld id="{A89F4858-DCE7-4842-937D-EF91F5A6F833}"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9F4858-DCE7-4842-937D-EF91F5A6F833}"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Và khi đó, công nghệ blockchain ra đời nhằm giải quyết những bất cập đó, gằn liền với nó chính là đồng Bitcoin, đồng tiền điện tử đầu tiên sử dụng nền tảng blockchain.</a:t>
            </a:r>
            <a:endParaRPr lang="x-none" altLang="en-US"/>
          </a:p>
          <a:p>
            <a:r>
              <a:rPr lang="x-none" altLang="en-US"/>
              <a:t>Với blockchain, nó sở hữu những tính năng vô cùng đặc biệt, cho phép truyền tải dữ liệu một cách an toàn dựa vào hệ thống mã hóa vô cùng phức tạp, đồng thời loại bỏ bên trung gian, bên thứ 3, tạo ra môi trường không cần niềm tin. Thông tin trong blockchain không thể bị thay đổi, và chỉ được bổ sung khi có sự đồng thuận của các node trong mạng. Đây là hệ thống bảo mật cao trước khả năng bị đánh cắp dữ liệu. Ngay cả khi 1 phần bị sụp đổ, những máy tính khác vẫn tiếp tục giữ cho mạng lưới hoạt dộng.</a:t>
            </a:r>
            <a:endParaRPr lang="x-none" altLang="en-US"/>
          </a:p>
        </p:txBody>
      </p:sp>
      <p:sp>
        <p:nvSpPr>
          <p:cNvPr id="4" name="Slide Number Placeholder 3"/>
          <p:cNvSpPr>
            <a:spLocks noGrp="1"/>
          </p:cNvSpPr>
          <p:nvPr>
            <p:ph type="sldNum" sz="quarter" idx="5"/>
          </p:nvPr>
        </p:nvSpPr>
        <p:spPr/>
        <p:txBody>
          <a:bodyPr/>
          <a:p>
            <a:fld id="{A89F4858-DCE7-4842-937D-EF91F5A6F833}"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A89F4858-DCE7-4842-937D-EF91F5A6F833}"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A89F4858-DCE7-4842-937D-EF91F5A6F833}"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A89F4858-DCE7-4842-937D-EF91F5A6F833}"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A89F4858-DCE7-4842-937D-EF91F5A6F833}"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A89F4858-DCE7-4842-937D-EF91F5A6F833}"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A89F4858-DCE7-4842-937D-EF91F5A6F833}"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2497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rgbClr val="00B05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693535" y="6042660"/>
            <a:ext cx="1454150" cy="365125"/>
          </a:xfrm>
        </p:spPr>
        <p:txBody>
          <a:bodyPr/>
          <a:lstStyle/>
          <a:p>
            <a:fld id="{7C5FC14F-FD9B-2A4B-B178-9D3E40DE1382}" type="datetime1">
              <a:rPr lang="en-US" smtClean="0"/>
            </a:fld>
            <a:endParaRPr lang="en-US" dirty="0"/>
          </a:p>
        </p:txBody>
      </p:sp>
      <p:sp>
        <p:nvSpPr>
          <p:cNvPr id="5" name="Footer Placeholder 4"/>
          <p:cNvSpPr>
            <a:spLocks noGrp="1"/>
          </p:cNvSpPr>
          <p:nvPr>
            <p:ph type="ftr" sz="quarter" idx="11"/>
          </p:nvPr>
        </p:nvSpPr>
        <p:spPr>
          <a:xfrm>
            <a:off x="678815" y="6042660"/>
            <a:ext cx="5555615"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693535" y="6042660"/>
            <a:ext cx="1454150" cy="365125"/>
          </a:xfrm>
        </p:spPr>
        <p:txBody>
          <a:bodyPr/>
          <a:lstStyle/>
          <a:p>
            <a:fld id="{342D71E9-CE57-6043-8E11-4F1C0938B56A}" type="datetime1">
              <a:rPr lang="en-US" smtClean="0"/>
            </a:fld>
            <a:endParaRPr lang="en-US" dirty="0"/>
          </a:p>
        </p:txBody>
      </p:sp>
      <p:sp>
        <p:nvSpPr>
          <p:cNvPr id="5" name="Footer Placeholder 4"/>
          <p:cNvSpPr>
            <a:spLocks noGrp="1"/>
          </p:cNvSpPr>
          <p:nvPr>
            <p:ph type="ftr" sz="quarter" idx="11"/>
          </p:nvPr>
        </p:nvSpPr>
        <p:spPr>
          <a:xfrm>
            <a:off x="678815" y="6042660"/>
            <a:ext cx="5555615"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charset="0"/>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charset="0"/>
              </a:rPr>
              <a:t>”</a:t>
            </a:r>
            <a:endParaRPr lang="en-US" dirty="0">
              <a:solidFill>
                <a:schemeClr val="accent1">
                  <a:lumMod val="60000"/>
                  <a:lumOff val="40000"/>
                </a:schemeClr>
              </a:solidFill>
              <a:latin typeface="Arial"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693535" y="6042660"/>
            <a:ext cx="1454150" cy="365125"/>
          </a:xfrm>
        </p:spPr>
        <p:txBody>
          <a:bodyPr/>
          <a:lstStyle/>
          <a:p>
            <a:fld id="{E337F30E-725F-7949-992E-ECCE7EDAFB9D}" type="datetime1">
              <a:rPr lang="en-US" smtClean="0"/>
            </a:fld>
            <a:endParaRPr lang="en-US" dirty="0"/>
          </a:p>
        </p:txBody>
      </p:sp>
      <p:sp>
        <p:nvSpPr>
          <p:cNvPr id="5" name="Footer Placeholder 4"/>
          <p:cNvSpPr>
            <a:spLocks noGrp="1"/>
          </p:cNvSpPr>
          <p:nvPr>
            <p:ph type="ftr" sz="quarter" idx="11"/>
          </p:nvPr>
        </p:nvSpPr>
        <p:spPr>
          <a:xfrm>
            <a:off x="678815" y="6042660"/>
            <a:ext cx="5555615"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693535" y="6042660"/>
            <a:ext cx="1454150" cy="365125"/>
          </a:xfrm>
        </p:spPr>
        <p:txBody>
          <a:bodyPr/>
          <a:lstStyle/>
          <a:p>
            <a:fld id="{33ECBDA0-F136-8245-8523-91339103152E}" type="datetime1">
              <a:rPr lang="en-US" smtClean="0"/>
            </a:fld>
            <a:endParaRPr lang="en-US" dirty="0"/>
          </a:p>
        </p:txBody>
      </p:sp>
      <p:sp>
        <p:nvSpPr>
          <p:cNvPr id="5" name="Footer Placeholder 4"/>
          <p:cNvSpPr>
            <a:spLocks noGrp="1"/>
          </p:cNvSpPr>
          <p:nvPr>
            <p:ph type="ftr" sz="quarter" idx="11"/>
          </p:nvPr>
        </p:nvSpPr>
        <p:spPr>
          <a:xfrm>
            <a:off x="678815" y="6042660"/>
            <a:ext cx="5555615"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charset="0"/>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charset="0"/>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693535" y="6042660"/>
            <a:ext cx="1454150" cy="365125"/>
          </a:xfrm>
        </p:spPr>
        <p:txBody>
          <a:bodyPr/>
          <a:lstStyle/>
          <a:p>
            <a:fld id="{CAA6E01B-8A13-5C4C-9D84-F78D61A28545}" type="datetime1">
              <a:rPr lang="en-US" smtClean="0"/>
            </a:fld>
            <a:endParaRPr lang="en-US" dirty="0"/>
          </a:p>
        </p:txBody>
      </p:sp>
      <p:sp>
        <p:nvSpPr>
          <p:cNvPr id="5" name="Footer Placeholder 4"/>
          <p:cNvSpPr>
            <a:spLocks noGrp="1"/>
          </p:cNvSpPr>
          <p:nvPr>
            <p:ph type="ftr" sz="quarter" idx="11"/>
          </p:nvPr>
        </p:nvSpPr>
        <p:spPr>
          <a:xfrm>
            <a:off x="678815" y="6042660"/>
            <a:ext cx="5555615"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a:xfrm>
            <a:off x="6693535" y="6042660"/>
            <a:ext cx="1454150" cy="365125"/>
          </a:xfrm>
        </p:spPr>
        <p:txBody>
          <a:bodyPr/>
          <a:lstStyle/>
          <a:p>
            <a:fld id="{4BEDD742-9D90-D141-AA44-F7FBA629AE00}" type="datetime1">
              <a:rPr lang="en-US" smtClean="0"/>
            </a:fld>
            <a:endParaRPr lang="en-US" dirty="0"/>
          </a:p>
        </p:txBody>
      </p:sp>
      <p:sp>
        <p:nvSpPr>
          <p:cNvPr id="5" name="Footer Placeholder 4"/>
          <p:cNvSpPr>
            <a:spLocks noGrp="1"/>
          </p:cNvSpPr>
          <p:nvPr>
            <p:ph type="ftr" sz="quarter" idx="11"/>
          </p:nvPr>
        </p:nvSpPr>
        <p:spPr>
          <a:xfrm>
            <a:off x="678815" y="6042660"/>
            <a:ext cx="5555615" cy="365125"/>
          </a:xfrm>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a:xfrm>
            <a:off x="6693535" y="6042660"/>
            <a:ext cx="1454150" cy="365125"/>
          </a:xfrm>
        </p:spPr>
        <p:txBody>
          <a:bodyPr/>
          <a:lstStyle/>
          <a:p>
            <a:fld id="{E594AA00-FD8C-9D44-8266-D9E5BD0A130F}" type="datetime1">
              <a:rPr lang="en-US" smtClean="0"/>
            </a:fld>
            <a:endParaRPr lang="en-US" dirty="0"/>
          </a:p>
        </p:txBody>
      </p:sp>
      <p:sp>
        <p:nvSpPr>
          <p:cNvPr id="5" name="Footer Placeholder 4"/>
          <p:cNvSpPr>
            <a:spLocks noGrp="1"/>
          </p:cNvSpPr>
          <p:nvPr>
            <p:ph type="ftr" sz="quarter" idx="11"/>
          </p:nvPr>
        </p:nvSpPr>
        <p:spPr>
          <a:xfrm>
            <a:off x="678815" y="6042660"/>
            <a:ext cx="5555615"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693535" y="6042660"/>
            <a:ext cx="1454150" cy="365125"/>
          </a:xfrm>
        </p:spPr>
        <p:txBody>
          <a:bodyPr/>
          <a:lstStyle/>
          <a:p>
            <a:fld id="{991170B2-F70D-B84F-8DEE-56CB1D5492D8}" type="datetime1">
              <a:rPr lang="en-US" smtClean="0"/>
            </a:fld>
            <a:endParaRPr lang="en-US" dirty="0"/>
          </a:p>
        </p:txBody>
      </p:sp>
      <p:sp>
        <p:nvSpPr>
          <p:cNvPr id="5" name="Footer Placeholder 4"/>
          <p:cNvSpPr>
            <a:spLocks noGrp="1"/>
          </p:cNvSpPr>
          <p:nvPr>
            <p:ph type="ftr" sz="quarter" idx="11"/>
          </p:nvPr>
        </p:nvSpPr>
        <p:spPr>
          <a:xfrm>
            <a:off x="678815" y="6042660"/>
            <a:ext cx="5555615"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a:xfrm>
            <a:off x="6693535" y="6042660"/>
            <a:ext cx="1454150" cy="365125"/>
          </a:xfrm>
        </p:spPr>
        <p:txBody>
          <a:bodyPr/>
          <a:lstStyle/>
          <a:p>
            <a:fld id="{081B846F-2269-274E-8827-0AEFDA7641C6}" type="datetime1">
              <a:rPr lang="en-US" smtClean="0"/>
            </a:fld>
            <a:endParaRPr lang="en-US" dirty="0"/>
          </a:p>
        </p:txBody>
      </p:sp>
      <p:sp>
        <p:nvSpPr>
          <p:cNvPr id="6" name="Footer Placeholder 5"/>
          <p:cNvSpPr>
            <a:spLocks noGrp="1"/>
          </p:cNvSpPr>
          <p:nvPr>
            <p:ph type="ftr" sz="quarter" idx="11"/>
          </p:nvPr>
        </p:nvSpPr>
        <p:spPr>
          <a:xfrm>
            <a:off x="678815" y="6042660"/>
            <a:ext cx="5555615" cy="365125"/>
          </a:xfrm>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a:xfrm>
            <a:off x="6693535" y="6042660"/>
            <a:ext cx="1454150" cy="365125"/>
          </a:xfrm>
        </p:spPr>
        <p:txBody>
          <a:bodyPr/>
          <a:lstStyle/>
          <a:p>
            <a:fld id="{4B1A9316-CFCB-7845-8B4D-B8731C7C63A0}" type="datetime1">
              <a:rPr lang="en-US" smtClean="0"/>
            </a:fld>
            <a:endParaRPr lang="en-US" dirty="0"/>
          </a:p>
        </p:txBody>
      </p:sp>
      <p:sp>
        <p:nvSpPr>
          <p:cNvPr id="8" name="Footer Placeholder 7"/>
          <p:cNvSpPr>
            <a:spLocks noGrp="1"/>
          </p:cNvSpPr>
          <p:nvPr>
            <p:ph type="ftr" sz="quarter" idx="11"/>
          </p:nvPr>
        </p:nvSpPr>
        <p:spPr>
          <a:xfrm>
            <a:off x="678815" y="6042660"/>
            <a:ext cx="5555615" cy="365125"/>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6693535" y="6042660"/>
            <a:ext cx="1454150" cy="365125"/>
          </a:xfrm>
        </p:spPr>
        <p:txBody>
          <a:bodyPr/>
          <a:lstStyle/>
          <a:p>
            <a:fld id="{1D9DD33F-3881-B046-843F-669777826D34}" type="datetime1">
              <a:rPr lang="en-US" smtClean="0"/>
            </a:fld>
            <a:endParaRPr lang="en-US" dirty="0"/>
          </a:p>
        </p:txBody>
      </p:sp>
      <p:sp>
        <p:nvSpPr>
          <p:cNvPr id="4" name="Footer Placeholder 3"/>
          <p:cNvSpPr>
            <a:spLocks noGrp="1"/>
          </p:cNvSpPr>
          <p:nvPr>
            <p:ph type="ftr" sz="quarter" idx="11"/>
          </p:nvPr>
        </p:nvSpPr>
        <p:spPr>
          <a:xfrm>
            <a:off x="678815" y="6042660"/>
            <a:ext cx="5555615" cy="365125"/>
          </a:xfrm>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693535" y="6042660"/>
            <a:ext cx="1454150" cy="365125"/>
          </a:xfrm>
        </p:spPr>
        <p:txBody>
          <a:bodyPr/>
          <a:lstStyle/>
          <a:p>
            <a:fld id="{B54EBF04-CD7F-3740-8A49-D87439EC678C}" type="datetime1">
              <a:rPr lang="en-US" smtClean="0"/>
            </a:fld>
            <a:endParaRPr lang="en-US" dirty="0"/>
          </a:p>
        </p:txBody>
      </p:sp>
      <p:sp>
        <p:nvSpPr>
          <p:cNvPr id="3" name="Footer Placeholder 2"/>
          <p:cNvSpPr>
            <a:spLocks noGrp="1"/>
          </p:cNvSpPr>
          <p:nvPr>
            <p:ph type="ftr" sz="quarter" idx="11"/>
          </p:nvPr>
        </p:nvSpPr>
        <p:spPr>
          <a:xfrm>
            <a:off x="678815" y="6042660"/>
            <a:ext cx="5555615" cy="365125"/>
          </a:xfrm>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6693535" y="6042660"/>
            <a:ext cx="1454150" cy="365125"/>
          </a:xfrm>
        </p:spPr>
        <p:txBody>
          <a:bodyPr/>
          <a:lstStyle/>
          <a:p>
            <a:fld id="{4491A45B-491F-1143-A7FB-7DED35C9D670}" type="datetime1">
              <a:rPr lang="en-US" smtClean="0"/>
            </a:fld>
            <a:endParaRPr lang="en-US" dirty="0"/>
          </a:p>
        </p:txBody>
      </p:sp>
      <p:sp>
        <p:nvSpPr>
          <p:cNvPr id="6" name="Footer Placeholder 5"/>
          <p:cNvSpPr>
            <a:spLocks noGrp="1"/>
          </p:cNvSpPr>
          <p:nvPr>
            <p:ph type="ftr" sz="quarter" idx="11"/>
          </p:nvPr>
        </p:nvSpPr>
        <p:spPr>
          <a:xfrm>
            <a:off x="678815" y="6042660"/>
            <a:ext cx="5555615" cy="365125"/>
          </a:xfrm>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hasCustomPrompt="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693535" y="6042660"/>
            <a:ext cx="1454150" cy="365125"/>
          </a:xfrm>
        </p:spPr>
        <p:txBody>
          <a:bodyPr/>
          <a:lstStyle/>
          <a:p>
            <a:fld id="{5061D71E-9212-3F45-946F-A243BCD2132B}" type="datetime1">
              <a:rPr lang="en-US" smtClean="0"/>
            </a:fld>
            <a:endParaRPr lang="en-US" dirty="0"/>
          </a:p>
        </p:txBody>
      </p:sp>
      <p:sp>
        <p:nvSpPr>
          <p:cNvPr id="6" name="Footer Placeholder 5"/>
          <p:cNvSpPr>
            <a:spLocks noGrp="1"/>
          </p:cNvSpPr>
          <p:nvPr>
            <p:ph type="ftr" sz="quarter" idx="11"/>
          </p:nvPr>
        </p:nvSpPr>
        <p:spPr>
          <a:xfrm>
            <a:off x="678815" y="6042660"/>
            <a:ext cx="5555615" cy="365125"/>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49530" y="-7620"/>
            <a:ext cx="12351385" cy="6867525"/>
            <a:chOff x="635" y="-8467"/>
            <a:chExt cx="12192001" cy="6867525"/>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632315" y="-7832"/>
              <a:ext cx="2557145" cy="6866255"/>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10010140" y="-8467"/>
              <a:ext cx="2182495" cy="6866255"/>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9746615" y="3047788"/>
              <a:ext cx="2446020"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10074275" y="-7832"/>
              <a:ext cx="2114550" cy="6866255"/>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1445760" y="-7197"/>
              <a:ext cx="746876" cy="6866255"/>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635" y="4012988"/>
              <a:ext cx="290195"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229235" y="204470"/>
            <a:ext cx="10091420" cy="1176655"/>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33045" y="1564640"/>
            <a:ext cx="10089515" cy="4984750"/>
          </a:xfrm>
          <a:prstGeom prst="rect">
            <a:avLst/>
          </a:prstGeom>
        </p:spPr>
        <p:txBody>
          <a:bodyPr vert="horz" lIns="91440" tIns="45720" rIns="91440" bIns="45720" rtlCol="0">
            <a:normAutofit/>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6" name="Slide Number Placeholder 5"/>
          <p:cNvSpPr>
            <a:spLocks noGrp="1"/>
          </p:cNvSpPr>
          <p:nvPr>
            <p:ph type="sldNum" sz="quarter" idx="4"/>
          </p:nvPr>
        </p:nvSpPr>
        <p:spPr>
          <a:xfrm>
            <a:off x="10831830" y="6225540"/>
            <a:ext cx="1151255" cy="365125"/>
          </a:xfrm>
          <a:prstGeom prst="rect">
            <a:avLst/>
          </a:prstGeom>
        </p:spPr>
        <p:txBody>
          <a:bodyPr vert="horz" lIns="91440" tIns="45720" rIns="91440" bIns="45720" rtlCol="0" anchor="ctr"/>
          <a:lstStyle>
            <a:lvl1pPr algn="r">
              <a:defRPr sz="1800">
                <a:solidFill>
                  <a:schemeClr val="bg1"/>
                </a:solidFill>
                <a:latin typeface="Verdana" charset="0"/>
                <a:ea typeface="Roboto" charset="0"/>
              </a:defRPr>
            </a:lvl1pPr>
          </a:lstStyle>
          <a:p>
            <a:fld id="{D57F1E4F-1CFF-5643-939E-217C01CDF56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lvl1pPr algn="l" defTabSz="457200" rtl="0" eaLnBrk="1" latinLnBrk="0" hangingPunct="1">
        <a:spcBef>
          <a:spcPct val="0"/>
        </a:spcBef>
        <a:buNone/>
        <a:defRPr sz="3600" kern="1200">
          <a:solidFill>
            <a:srgbClr val="00B050"/>
          </a:solidFill>
          <a:latin typeface="Verdana" charset="0"/>
          <a:ea typeface="Roboto" charset="0"/>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800" kern="1200">
          <a:solidFill>
            <a:schemeClr val="tx1">
              <a:lumMod val="95000"/>
              <a:lumOff val="5000"/>
            </a:schemeClr>
          </a:solidFill>
          <a:latin typeface="Verdana" charset="0"/>
          <a:ea typeface="Roboto" charset="0"/>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95000"/>
              <a:lumOff val="5000"/>
            </a:schemeClr>
          </a:solidFill>
          <a:latin typeface="Verdana" charset="0"/>
          <a:ea typeface="Roboto" charset="0"/>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200" kern="1200">
          <a:solidFill>
            <a:schemeClr val="tx1">
              <a:lumMod val="95000"/>
              <a:lumOff val="5000"/>
            </a:schemeClr>
          </a:solidFill>
          <a:latin typeface="Verdana" charset="0"/>
          <a:ea typeface="Roboto" charset="0"/>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95000"/>
              <a:lumOff val="5000"/>
            </a:schemeClr>
          </a:solidFill>
          <a:latin typeface="Verdana" charset="0"/>
          <a:ea typeface="Roboto" charset="0"/>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95000"/>
              <a:lumOff val="5000"/>
            </a:schemeClr>
          </a:solidFill>
          <a:latin typeface="Verdana" charset="0"/>
          <a:ea typeface="Roboto" charset="0"/>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7701" y="4394874"/>
            <a:ext cx="7766936" cy="1096899"/>
          </a:xfrm>
        </p:spPr>
        <p:txBody>
          <a:bodyPr/>
          <a:lstStyle/>
          <a:p>
            <a:r>
              <a:rPr lang="vi-VN" sz="1800" dirty="0" smtClean="0">
                <a:solidFill>
                  <a:schemeClr val="tx1">
                    <a:lumMod val="95000"/>
                    <a:lumOff val="5000"/>
                  </a:schemeClr>
                </a:solidFill>
              </a:rPr>
              <a:t>Nguyễn Văn Tiến </a:t>
            </a:r>
            <a:r>
              <a:rPr lang="en-US" sz="1800" dirty="0" smtClean="0">
                <a:solidFill>
                  <a:schemeClr val="tx1">
                    <a:lumMod val="95000"/>
                    <a:lumOff val="5000"/>
                  </a:schemeClr>
                </a:solidFill>
              </a:rPr>
              <a:t>–</a:t>
            </a:r>
            <a:r>
              <a:rPr lang="vi-VN" sz="1800" dirty="0" smtClean="0">
                <a:solidFill>
                  <a:schemeClr val="tx1">
                    <a:lumMod val="95000"/>
                    <a:lumOff val="5000"/>
                  </a:schemeClr>
                </a:solidFill>
              </a:rPr>
              <a:t> Huỳnh Sâm Hà</a:t>
            </a:r>
            <a:endParaRPr lang="vi-VN" sz="1800" dirty="0" smtClean="0">
              <a:solidFill>
                <a:schemeClr val="tx1">
                  <a:lumMod val="95000"/>
                  <a:lumOff val="5000"/>
                </a:schemeClr>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26354" y="2316052"/>
            <a:ext cx="7447648" cy="1804028"/>
          </a:xfrm>
          <a:prstGeom prst="rect">
            <a:avLst/>
          </a:prstGeom>
        </p:spPr>
      </p:pic>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
        <p:nvSpPr>
          <p:cNvPr id="6" name="Rectangle 5"/>
          <p:cNvSpPr/>
          <p:nvPr/>
        </p:nvSpPr>
        <p:spPr>
          <a:xfrm>
            <a:off x="2069560" y="219783"/>
            <a:ext cx="5309919" cy="400110"/>
          </a:xfrm>
          <a:prstGeom prst="rect">
            <a:avLst/>
          </a:prstGeom>
        </p:spPr>
        <p:txBody>
          <a:bodyPr wrap="square">
            <a:spAutoFit/>
          </a:bodyPr>
          <a:lstStyle/>
          <a:p>
            <a:r>
              <a:rPr lang="vi-VN" sz="2000" dirty="0"/>
              <a:t>Trường Đại học Bách Khoa TPHCM</a:t>
            </a:r>
            <a:endParaRPr lang="en-US" sz="20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145" y="219783"/>
            <a:ext cx="638574" cy="644917"/>
          </a:xfrm>
          <a:prstGeom prst="rect">
            <a:avLst/>
          </a:prstGeom>
        </p:spPr>
      </p:pic>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
        <p:nvSpPr>
          <p:cNvPr id="5" name="Title 1"/>
          <p:cNvSpPr txBox="1"/>
          <p:nvPr/>
        </p:nvSpPr>
        <p:spPr>
          <a:xfrm>
            <a:off x="207645" y="189230"/>
            <a:ext cx="10229850"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smtClean="0">
                <a:solidFill>
                  <a:srgbClr val="00B050"/>
                </a:solidFill>
                <a:latin typeface="Verdana" charset="0"/>
              </a:rPr>
              <a:t>Quá tải về </a:t>
            </a:r>
            <a:r>
              <a:rPr lang="x-none" altLang="vi-VN" smtClean="0">
                <a:solidFill>
                  <a:srgbClr val="00B050"/>
                </a:solidFill>
                <a:latin typeface="Verdana" charset="0"/>
              </a:rPr>
              <a:t>số transactions</a:t>
            </a:r>
            <a:r>
              <a:rPr lang="vi-VN" smtClean="0">
                <a:solidFill>
                  <a:srgbClr val="00B050"/>
                </a:solidFill>
                <a:latin typeface="Verdana" charset="0"/>
              </a:rPr>
              <a:t> của Bitcoin</a:t>
            </a:r>
            <a:endParaRPr lang="vi-VN" dirty="0" smtClean="0">
              <a:solidFill>
                <a:srgbClr val="00B050"/>
              </a:solidFill>
              <a:latin typeface="Verdana" charset="0"/>
            </a:endParaRPr>
          </a:p>
        </p:txBody>
      </p:sp>
      <p:sp>
        <p:nvSpPr>
          <p:cNvPr id="6" name="Content Placeholder 2"/>
          <p:cNvSpPr>
            <a:spLocks noGrp="1"/>
          </p:cNvSpPr>
          <p:nvPr>
            <p:ph idx="1"/>
          </p:nvPr>
        </p:nvSpPr>
        <p:spPr>
          <a:xfrm>
            <a:off x="207645" y="986790"/>
            <a:ext cx="11320780" cy="1167130"/>
          </a:xfrm>
        </p:spPr>
        <p:txBody>
          <a:bodyPr/>
          <a:lstStyle/>
          <a:p>
            <a:r>
              <a:rPr lang="vi-VN" dirty="0" smtClean="0"/>
              <a:t>Tối đa được 7 transactions / second </a:t>
            </a:r>
            <a:endParaRPr lang="vi-VN" dirty="0" smtClean="0"/>
          </a:p>
          <a:p>
            <a:pPr marL="0" indent="0">
              <a:buNone/>
            </a:pPr>
            <a:r>
              <a:rPr lang="vi-VN" dirty="0" smtClean="0"/>
              <a:t>		= 7*24*60*60 </a:t>
            </a:r>
            <a:r>
              <a:rPr lang="x-none" altLang="vi-VN" dirty="0" smtClean="0"/>
              <a:t>= </a:t>
            </a:r>
            <a:r>
              <a:rPr lang="is-IS" dirty="0" smtClean="0">
                <a:sym typeface="+mn-ea"/>
              </a:rPr>
              <a:t>604,800</a:t>
            </a:r>
            <a:r>
              <a:rPr lang="vi-VN" dirty="0" smtClean="0"/>
              <a:t>	transactions </a:t>
            </a:r>
            <a:r>
              <a:rPr lang="vi-VN" dirty="0"/>
              <a:t>/ </a:t>
            </a:r>
            <a:r>
              <a:rPr lang="vi-VN" dirty="0" smtClean="0"/>
              <a:t>day</a:t>
            </a:r>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98475" y="2153920"/>
            <a:ext cx="8386445" cy="4717415"/>
          </a:xfrm>
          <a:prstGeom prst="rect">
            <a:avLst/>
          </a:prstGeo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835" y="230505"/>
            <a:ext cx="9817100" cy="1320800"/>
          </a:xfrm>
        </p:spPr>
        <p:txBody>
          <a:bodyPr/>
          <a:lstStyle/>
          <a:p>
            <a:r>
              <a:rPr lang="vi-VN" dirty="0" smtClean="0"/>
              <a:t>Factom - Giải quyết 3 vấn đề ở Bitcoin</a:t>
            </a:r>
            <a:endParaRPr lang="en-US" dirty="0"/>
          </a:p>
        </p:txBody>
      </p:sp>
      <p:sp>
        <p:nvSpPr>
          <p:cNvPr id="3" name="Content Placeholder 2"/>
          <p:cNvSpPr>
            <a:spLocks noGrp="1"/>
          </p:cNvSpPr>
          <p:nvPr>
            <p:ph idx="1"/>
          </p:nvPr>
        </p:nvSpPr>
        <p:spPr>
          <a:xfrm>
            <a:off x="332105" y="1181100"/>
            <a:ext cx="9140825" cy="5044440"/>
          </a:xfrm>
        </p:spPr>
        <p:txBody>
          <a:bodyPr>
            <a:normAutofit/>
          </a:bodyPr>
          <a:lstStyle/>
          <a:p>
            <a:pPr algn="just"/>
            <a:r>
              <a:rPr lang="vi-VN" sz="2400" dirty="0" smtClean="0"/>
              <a:t>Factom là một giao thức được thiết kế để giải quyết 3 vấn đề này ở Bitcoin</a:t>
            </a:r>
            <a:endParaRPr lang="vi-VN" sz="2400" dirty="0" smtClean="0"/>
          </a:p>
          <a:p>
            <a:pPr algn="just"/>
            <a:r>
              <a:rPr lang="en-US" sz="2400" dirty="0" err="1"/>
              <a:t>Factom</a:t>
            </a:r>
            <a:r>
              <a:rPr lang="en-US" sz="2400" dirty="0"/>
              <a:t> </a:t>
            </a:r>
            <a:r>
              <a:rPr lang="en-US" sz="2400" dirty="0" err="1"/>
              <a:t>tạo</a:t>
            </a:r>
            <a:r>
              <a:rPr lang="en-US" sz="2400" dirty="0"/>
              <a:t> </a:t>
            </a:r>
            <a:r>
              <a:rPr lang="en-US" sz="2400" dirty="0" err="1"/>
              <a:t>ra</a:t>
            </a:r>
            <a:r>
              <a:rPr lang="en-US" sz="2400" dirty="0"/>
              <a:t> </a:t>
            </a:r>
            <a:r>
              <a:rPr lang="en-US" sz="2400" dirty="0" err="1"/>
              <a:t>một</a:t>
            </a:r>
            <a:r>
              <a:rPr lang="en-US" sz="2400" dirty="0"/>
              <a:t> </a:t>
            </a:r>
            <a:r>
              <a:rPr lang="en-US" sz="2400" dirty="0" err="1"/>
              <a:t>giao</a:t>
            </a:r>
            <a:r>
              <a:rPr lang="en-US" sz="2400" dirty="0"/>
              <a:t> </a:t>
            </a:r>
            <a:r>
              <a:rPr lang="en-US" sz="2400" dirty="0" err="1"/>
              <a:t>thức</a:t>
            </a:r>
            <a:r>
              <a:rPr lang="en-US" sz="2400" dirty="0"/>
              <a:t> </a:t>
            </a:r>
            <a:r>
              <a:rPr lang="en-US" sz="2400" dirty="0" err="1"/>
              <a:t>cho</a:t>
            </a:r>
            <a:r>
              <a:rPr lang="en-US" sz="2400" dirty="0"/>
              <a:t> </a:t>
            </a:r>
            <a:r>
              <a:rPr lang="en-US" sz="2400" dirty="0" err="1"/>
              <a:t>các</a:t>
            </a:r>
            <a:r>
              <a:rPr lang="en-US" sz="2400" dirty="0"/>
              <a:t> </a:t>
            </a:r>
            <a:r>
              <a:rPr lang="en-US" sz="2400" dirty="0" err="1"/>
              <a:t>ứng</a:t>
            </a:r>
            <a:r>
              <a:rPr lang="en-US" sz="2400" dirty="0"/>
              <a:t> </a:t>
            </a:r>
            <a:r>
              <a:rPr lang="en-US" sz="2400" dirty="0" err="1"/>
              <a:t>dụng</a:t>
            </a:r>
            <a:r>
              <a:rPr lang="en-US" sz="2400" dirty="0"/>
              <a:t> </a:t>
            </a:r>
            <a:r>
              <a:rPr lang="en-US" sz="2400" dirty="0" err="1"/>
              <a:t>cung</a:t>
            </a:r>
            <a:r>
              <a:rPr lang="en-US" sz="2400" dirty="0"/>
              <a:t> </a:t>
            </a:r>
            <a:r>
              <a:rPr lang="en-US" sz="2400" dirty="0" err="1"/>
              <a:t>cấp</a:t>
            </a:r>
            <a:r>
              <a:rPr lang="en-US" sz="2400" dirty="0"/>
              <a:t> </a:t>
            </a:r>
            <a:r>
              <a:rPr lang="en-US" sz="2400" dirty="0" err="1"/>
              <a:t>các</a:t>
            </a:r>
            <a:r>
              <a:rPr lang="en-US" sz="2400" dirty="0"/>
              <a:t> </a:t>
            </a:r>
            <a:r>
              <a:rPr lang="en-US" sz="2400" dirty="0" err="1"/>
              <a:t>chức</a:t>
            </a:r>
            <a:r>
              <a:rPr lang="en-US" sz="2400" dirty="0"/>
              <a:t> </a:t>
            </a:r>
            <a:r>
              <a:rPr lang="en-US" sz="2400" dirty="0" err="1"/>
              <a:t>năng</a:t>
            </a:r>
            <a:r>
              <a:rPr lang="en-US" sz="2400" dirty="0"/>
              <a:t> </a:t>
            </a:r>
            <a:r>
              <a:rPr lang="en-US" sz="2400" dirty="0" err="1"/>
              <a:t>và</a:t>
            </a:r>
            <a:r>
              <a:rPr lang="en-US" sz="2400" dirty="0"/>
              <a:t> </a:t>
            </a:r>
            <a:r>
              <a:rPr lang="en-US" sz="2400" dirty="0" err="1"/>
              <a:t>tính</a:t>
            </a:r>
            <a:r>
              <a:rPr lang="en-US" sz="2400" dirty="0"/>
              <a:t> </a:t>
            </a:r>
            <a:r>
              <a:rPr lang="en-US" sz="2400" dirty="0" err="1"/>
              <a:t>năng</a:t>
            </a:r>
            <a:r>
              <a:rPr lang="en-US" sz="2400" dirty="0"/>
              <a:t> </a:t>
            </a:r>
            <a:r>
              <a:rPr lang="en-US" sz="2400" dirty="0" err="1"/>
              <a:t>ngoài</a:t>
            </a:r>
            <a:r>
              <a:rPr lang="en-US" sz="2400" dirty="0"/>
              <a:t> </a:t>
            </a:r>
            <a:r>
              <a:rPr lang="en-US" sz="2400" dirty="0" err="1"/>
              <a:t>các</a:t>
            </a:r>
            <a:r>
              <a:rPr lang="en-US" sz="2400" dirty="0"/>
              <a:t> </a:t>
            </a:r>
            <a:r>
              <a:rPr lang="en-US" sz="2400" dirty="0" err="1"/>
              <a:t>giao</a:t>
            </a:r>
            <a:r>
              <a:rPr lang="en-US" sz="2400" dirty="0"/>
              <a:t> </a:t>
            </a:r>
            <a:r>
              <a:rPr lang="en-US" sz="2400" dirty="0" err="1"/>
              <a:t>dịch</a:t>
            </a:r>
            <a:r>
              <a:rPr lang="en-US" sz="2400" dirty="0"/>
              <a:t> </a:t>
            </a:r>
            <a:r>
              <a:rPr lang="en-US" sz="2400" dirty="0" err="1"/>
              <a:t>tiền</a:t>
            </a:r>
            <a:r>
              <a:rPr lang="en-US" sz="2400" dirty="0"/>
              <a:t> </a:t>
            </a:r>
            <a:r>
              <a:rPr lang="en-US" sz="2400" dirty="0" err="1" smtClean="0"/>
              <a:t>tệ</a:t>
            </a:r>
            <a:r>
              <a:rPr lang="en-US" sz="2400" dirty="0" smtClean="0"/>
              <a:t>.</a:t>
            </a:r>
            <a:endParaRPr lang="en-US" sz="2400" dirty="0" smtClean="0"/>
          </a:p>
          <a:p>
            <a:pPr algn="just"/>
            <a:r>
              <a:rPr lang="en-US" sz="2400" dirty="0" err="1"/>
              <a:t>Factom</a:t>
            </a:r>
            <a:r>
              <a:rPr lang="en-US" sz="2400" dirty="0"/>
              <a:t> </a:t>
            </a:r>
            <a:r>
              <a:rPr lang="en-US" sz="2400" dirty="0" err="1"/>
              <a:t>xây</a:t>
            </a:r>
            <a:r>
              <a:rPr lang="en-US" sz="2400" dirty="0"/>
              <a:t> </a:t>
            </a:r>
            <a:r>
              <a:rPr lang="en-US" sz="2400" dirty="0" err="1"/>
              <a:t>dựng</a:t>
            </a:r>
            <a:r>
              <a:rPr lang="en-US" sz="2400" dirty="0"/>
              <a:t> </a:t>
            </a:r>
            <a:r>
              <a:rPr lang="en-US" sz="2400" dirty="0" err="1"/>
              <a:t>một</a:t>
            </a:r>
            <a:r>
              <a:rPr lang="en-US" sz="2400" dirty="0"/>
              <a:t> </a:t>
            </a:r>
            <a:r>
              <a:rPr lang="en-US" sz="2400" dirty="0" err="1"/>
              <a:t>nền</a:t>
            </a:r>
            <a:r>
              <a:rPr lang="en-US" sz="2400" dirty="0"/>
              <a:t> </a:t>
            </a:r>
            <a:r>
              <a:rPr lang="en-US" sz="2400" dirty="0" err="1"/>
              <a:t>tảng</a:t>
            </a:r>
            <a:r>
              <a:rPr lang="en-US" sz="2400" dirty="0"/>
              <a:t> </a:t>
            </a:r>
            <a:r>
              <a:rPr lang="en-US" sz="2400" dirty="0" err="1"/>
              <a:t>tiêu</a:t>
            </a:r>
            <a:r>
              <a:rPr lang="en-US" sz="2400" dirty="0"/>
              <a:t> </a:t>
            </a:r>
            <a:r>
              <a:rPr lang="en-US" sz="2400" dirty="0" err="1"/>
              <a:t>chuẩn</a:t>
            </a:r>
            <a:r>
              <a:rPr lang="en-US" sz="2400" dirty="0"/>
              <a:t>, </a:t>
            </a:r>
            <a:r>
              <a:rPr lang="en-US" sz="2400" dirty="0" err="1"/>
              <a:t>hiệu</a:t>
            </a:r>
            <a:r>
              <a:rPr lang="en-US" sz="2400" dirty="0"/>
              <a:t> </a:t>
            </a:r>
            <a:r>
              <a:rPr lang="en-US" sz="2400" dirty="0" err="1"/>
              <a:t>quả</a:t>
            </a:r>
            <a:r>
              <a:rPr lang="en-US" sz="2400" dirty="0"/>
              <a:t> </a:t>
            </a:r>
            <a:r>
              <a:rPr lang="en-US" sz="2400" dirty="0" err="1"/>
              <a:t>và</a:t>
            </a:r>
            <a:r>
              <a:rPr lang="en-US" sz="2400" dirty="0"/>
              <a:t> an </a:t>
            </a:r>
            <a:r>
              <a:rPr lang="en-US" sz="2400" dirty="0" err="1"/>
              <a:t>toàn</a:t>
            </a:r>
            <a:r>
              <a:rPr lang="en-US" sz="2400" dirty="0"/>
              <a:t> </a:t>
            </a:r>
            <a:r>
              <a:rPr lang="en-US" sz="2400" dirty="0" err="1"/>
              <a:t>cho</a:t>
            </a:r>
            <a:r>
              <a:rPr lang="en-US" sz="2400" dirty="0"/>
              <a:t> </a:t>
            </a:r>
            <a:r>
              <a:rPr lang="en-US" sz="2400" dirty="0" err="1"/>
              <a:t>các</a:t>
            </a:r>
            <a:r>
              <a:rPr lang="en-US" sz="2400" dirty="0"/>
              <a:t> </a:t>
            </a:r>
            <a:r>
              <a:rPr lang="en-US" sz="2400" dirty="0" err="1"/>
              <a:t>ứng</a:t>
            </a:r>
            <a:r>
              <a:rPr lang="en-US" sz="2400" dirty="0"/>
              <a:t> </a:t>
            </a:r>
            <a:r>
              <a:rPr lang="en-US" sz="2400" dirty="0" err="1"/>
              <a:t>dụng</a:t>
            </a:r>
            <a:r>
              <a:rPr lang="en-US" sz="2400" dirty="0"/>
              <a:t> </a:t>
            </a:r>
            <a:r>
              <a:rPr lang="en-US" sz="2400" dirty="0" err="1"/>
              <a:t>này</a:t>
            </a:r>
            <a:r>
              <a:rPr lang="en-US" sz="2400" dirty="0"/>
              <a:t> </a:t>
            </a:r>
            <a:r>
              <a:rPr lang="en-US" sz="2400" dirty="0" err="1"/>
              <a:t>để</a:t>
            </a:r>
            <a:r>
              <a:rPr lang="en-US" sz="2400" dirty="0"/>
              <a:t> </a:t>
            </a:r>
            <a:r>
              <a:rPr lang="en-US" sz="2400" dirty="0" err="1"/>
              <a:t>chạy</a:t>
            </a:r>
            <a:r>
              <a:rPr lang="en-US" sz="2400" dirty="0"/>
              <a:t> </a:t>
            </a:r>
            <a:r>
              <a:rPr lang="en-US" sz="2400" dirty="0" err="1"/>
              <a:t>nhanh</a:t>
            </a:r>
            <a:r>
              <a:rPr lang="en-US" sz="2400" dirty="0"/>
              <a:t> </a:t>
            </a:r>
            <a:r>
              <a:rPr lang="en-US" sz="2400" dirty="0" err="1"/>
              <a:t>hơn</a:t>
            </a:r>
            <a:r>
              <a:rPr lang="en-US" sz="2400" dirty="0"/>
              <a:t>, </a:t>
            </a:r>
            <a:r>
              <a:rPr lang="en-US" sz="2400" dirty="0" err="1"/>
              <a:t>rẻ</a:t>
            </a:r>
            <a:r>
              <a:rPr lang="en-US" sz="2400" dirty="0"/>
              <a:t> </a:t>
            </a:r>
            <a:r>
              <a:rPr lang="en-US" sz="2400" dirty="0" err="1"/>
              <a:t>hơn</a:t>
            </a:r>
            <a:r>
              <a:rPr lang="en-US" sz="2400" dirty="0"/>
              <a:t> </a:t>
            </a:r>
            <a:r>
              <a:rPr lang="en-US" sz="2400" dirty="0" err="1"/>
              <a:t>và</a:t>
            </a:r>
            <a:r>
              <a:rPr lang="en-US" sz="2400" dirty="0"/>
              <a:t> </a:t>
            </a:r>
            <a:r>
              <a:rPr lang="en-US" sz="2400" dirty="0" err="1"/>
              <a:t>không</a:t>
            </a:r>
            <a:r>
              <a:rPr lang="en-US" sz="2400" dirty="0"/>
              <a:t> </a:t>
            </a:r>
            <a:r>
              <a:rPr lang="vi-VN" sz="2400" dirty="0" smtClean="0"/>
              <a:t>bị tình trạng quá tải ở</a:t>
            </a:r>
            <a:r>
              <a:rPr lang="en-US" sz="2400" dirty="0" smtClean="0"/>
              <a:t> </a:t>
            </a:r>
            <a:r>
              <a:rPr lang="en-US" sz="2400" dirty="0"/>
              <a:t>Bitcoin.</a:t>
            </a:r>
            <a:endParaRPr lang="en-US" sz="2400" dirty="0"/>
          </a:p>
          <a:p>
            <a:pPr algn="just"/>
            <a:r>
              <a:rPr lang="en-US" sz="2400" dirty="0" err="1">
                <a:sym typeface="+mn-ea"/>
              </a:rPr>
              <a:t>Factom</a:t>
            </a:r>
            <a:r>
              <a:rPr lang="en-US" sz="2400" dirty="0">
                <a:sym typeface="+mn-ea"/>
              </a:rPr>
              <a:t> </a:t>
            </a:r>
            <a:r>
              <a:rPr lang="en-US" sz="2400" dirty="0" err="1">
                <a:sym typeface="+mn-ea"/>
              </a:rPr>
              <a:t>cung</a:t>
            </a:r>
            <a:r>
              <a:rPr lang="en-US" sz="2400" dirty="0">
                <a:sym typeface="+mn-ea"/>
              </a:rPr>
              <a:t> </a:t>
            </a:r>
            <a:r>
              <a:rPr lang="en-US" sz="2400" dirty="0" err="1">
                <a:sym typeface="+mn-ea"/>
              </a:rPr>
              <a:t>cấp</a:t>
            </a:r>
            <a:r>
              <a:rPr lang="en-US" sz="2400" dirty="0">
                <a:sym typeface="+mn-ea"/>
              </a:rPr>
              <a:t> </a:t>
            </a:r>
            <a:r>
              <a:rPr lang="en-US" sz="2400" dirty="0" err="1">
                <a:sym typeface="+mn-ea"/>
              </a:rPr>
              <a:t>cho</a:t>
            </a:r>
            <a:r>
              <a:rPr lang="en-US" sz="2400" dirty="0">
                <a:sym typeface="+mn-ea"/>
              </a:rPr>
              <a:t> </a:t>
            </a:r>
            <a:r>
              <a:rPr lang="en-US" sz="2400" dirty="0" err="1">
                <a:sym typeface="+mn-ea"/>
              </a:rPr>
              <a:t>các</a:t>
            </a:r>
            <a:r>
              <a:rPr lang="en-US" sz="2400" dirty="0">
                <a:sym typeface="+mn-ea"/>
              </a:rPr>
              <a:t> </a:t>
            </a:r>
            <a:r>
              <a:rPr lang="en-US" sz="2400" dirty="0" err="1">
                <a:sym typeface="+mn-ea"/>
              </a:rPr>
              <a:t>nhà</a:t>
            </a:r>
            <a:r>
              <a:rPr lang="en-US" sz="2400" dirty="0">
                <a:sym typeface="+mn-ea"/>
              </a:rPr>
              <a:t> </a:t>
            </a:r>
            <a:r>
              <a:rPr lang="en-US" sz="2400" dirty="0" err="1">
                <a:sym typeface="+mn-ea"/>
              </a:rPr>
              <a:t>phát</a:t>
            </a:r>
            <a:r>
              <a:rPr lang="en-US" sz="2400" dirty="0">
                <a:sym typeface="+mn-ea"/>
              </a:rPr>
              <a:t> </a:t>
            </a:r>
            <a:r>
              <a:rPr lang="en-US" sz="2400" dirty="0" err="1">
                <a:sym typeface="+mn-ea"/>
              </a:rPr>
              <a:t>triển</a:t>
            </a:r>
            <a:r>
              <a:rPr lang="en-US" sz="2400" dirty="0">
                <a:sym typeface="+mn-ea"/>
              </a:rPr>
              <a:t> </a:t>
            </a:r>
            <a:r>
              <a:rPr lang="en-US" sz="2400" dirty="0" err="1">
                <a:sym typeface="+mn-ea"/>
              </a:rPr>
              <a:t>những</a:t>
            </a:r>
            <a:r>
              <a:rPr lang="en-US" sz="2400" dirty="0">
                <a:sym typeface="+mn-ea"/>
              </a:rPr>
              <a:t> </a:t>
            </a:r>
            <a:r>
              <a:rPr lang="en-US" sz="2400" dirty="0" err="1">
                <a:sym typeface="+mn-ea"/>
              </a:rPr>
              <a:t>công</a:t>
            </a:r>
            <a:r>
              <a:rPr lang="en-US" sz="2400" dirty="0">
                <a:sym typeface="+mn-ea"/>
              </a:rPr>
              <a:t> </a:t>
            </a:r>
            <a:r>
              <a:rPr lang="en-US" sz="2400" dirty="0" err="1">
                <a:sym typeface="+mn-ea"/>
              </a:rPr>
              <a:t>cụ</a:t>
            </a:r>
            <a:r>
              <a:rPr lang="en-US" sz="2400" dirty="0">
                <a:sym typeface="+mn-ea"/>
              </a:rPr>
              <a:t> </a:t>
            </a:r>
            <a:r>
              <a:rPr lang="en-US" sz="2400" dirty="0" err="1">
                <a:sym typeface="+mn-ea"/>
              </a:rPr>
              <a:t>để</a:t>
            </a:r>
            <a:r>
              <a:rPr lang="en-US" sz="2400" dirty="0">
                <a:sym typeface="+mn-ea"/>
              </a:rPr>
              <a:t> </a:t>
            </a:r>
            <a:r>
              <a:rPr lang="en-US" sz="2400" dirty="0" err="1">
                <a:sym typeface="+mn-ea"/>
              </a:rPr>
              <a:t>xây</a:t>
            </a:r>
            <a:r>
              <a:rPr lang="en-US" sz="2400" dirty="0">
                <a:sym typeface="+mn-ea"/>
              </a:rPr>
              <a:t> </a:t>
            </a:r>
            <a:r>
              <a:rPr lang="en-US" sz="2400" dirty="0" err="1">
                <a:sym typeface="+mn-ea"/>
              </a:rPr>
              <a:t>dựng</a:t>
            </a:r>
            <a:r>
              <a:rPr lang="en-US" sz="2400" dirty="0">
                <a:sym typeface="+mn-ea"/>
              </a:rPr>
              <a:t> </a:t>
            </a:r>
            <a:r>
              <a:rPr lang="en-US" sz="2400" dirty="0" err="1">
                <a:sym typeface="+mn-ea"/>
              </a:rPr>
              <a:t>một</a:t>
            </a:r>
            <a:r>
              <a:rPr lang="en-US" sz="2400" dirty="0">
                <a:sym typeface="+mn-ea"/>
              </a:rPr>
              <a:t> </a:t>
            </a:r>
            <a:r>
              <a:rPr lang="en-US" sz="2400" dirty="0" err="1">
                <a:sym typeface="+mn-ea"/>
              </a:rPr>
              <a:t>thế</a:t>
            </a:r>
            <a:r>
              <a:rPr lang="en-US" sz="2400" dirty="0">
                <a:sym typeface="+mn-ea"/>
              </a:rPr>
              <a:t> </a:t>
            </a:r>
            <a:r>
              <a:rPr lang="en-US" sz="2400" dirty="0" err="1">
                <a:sym typeface="+mn-ea"/>
              </a:rPr>
              <a:t>hệ</a:t>
            </a:r>
            <a:r>
              <a:rPr lang="en-US" sz="2400" dirty="0">
                <a:sym typeface="+mn-ea"/>
              </a:rPr>
              <a:t> </a:t>
            </a:r>
            <a:r>
              <a:rPr lang="en-US" sz="2400" dirty="0" err="1" smtClean="0">
                <a:sym typeface="+mn-ea"/>
              </a:rPr>
              <a:t>mới</a:t>
            </a:r>
            <a:r>
              <a:rPr lang="vi-VN" sz="2400" dirty="0" smtClean="0">
                <a:sym typeface="+mn-ea"/>
              </a:rPr>
              <a:t> </a:t>
            </a:r>
            <a:r>
              <a:rPr lang="en-US" sz="2400" dirty="0" err="1" smtClean="0">
                <a:sym typeface="+mn-ea"/>
              </a:rPr>
              <a:t>các</a:t>
            </a:r>
            <a:r>
              <a:rPr lang="en-US" sz="2400" dirty="0" smtClean="0">
                <a:sym typeface="+mn-ea"/>
              </a:rPr>
              <a:t> </a:t>
            </a:r>
            <a:r>
              <a:rPr lang="en-US" sz="2400" dirty="0" err="1">
                <a:sym typeface="+mn-ea"/>
              </a:rPr>
              <a:t>ứng</a:t>
            </a:r>
            <a:r>
              <a:rPr lang="en-US" sz="2400" dirty="0">
                <a:sym typeface="+mn-ea"/>
              </a:rPr>
              <a:t> </a:t>
            </a:r>
            <a:r>
              <a:rPr lang="en-US" sz="2400" dirty="0" err="1">
                <a:sym typeface="+mn-ea"/>
              </a:rPr>
              <a:t>dụng</a:t>
            </a:r>
            <a:r>
              <a:rPr lang="en-US" sz="2400" dirty="0">
                <a:sym typeface="+mn-ea"/>
              </a:rPr>
              <a:t> </a:t>
            </a:r>
            <a:r>
              <a:rPr lang="en-US" sz="2400" dirty="0" err="1">
                <a:sym typeface="+mn-ea"/>
              </a:rPr>
              <a:t>sử</a:t>
            </a:r>
            <a:r>
              <a:rPr lang="en-US" sz="2400" dirty="0">
                <a:sym typeface="+mn-ea"/>
              </a:rPr>
              <a:t> </a:t>
            </a:r>
            <a:r>
              <a:rPr lang="en-US" sz="2400" dirty="0" err="1">
                <a:sym typeface="+mn-ea"/>
              </a:rPr>
              <a:t>dụng</a:t>
            </a:r>
            <a:r>
              <a:rPr lang="en-US" sz="2400" dirty="0">
                <a:sym typeface="+mn-ea"/>
              </a:rPr>
              <a:t> </a:t>
            </a:r>
            <a:r>
              <a:rPr lang="en-US" sz="2400" dirty="0" err="1">
                <a:sym typeface="+mn-ea"/>
              </a:rPr>
              <a:t>công</a:t>
            </a:r>
            <a:r>
              <a:rPr lang="en-US" sz="2400" dirty="0">
                <a:sym typeface="+mn-ea"/>
              </a:rPr>
              <a:t> </a:t>
            </a:r>
            <a:r>
              <a:rPr lang="en-US" sz="2400" dirty="0" err="1">
                <a:sym typeface="+mn-ea"/>
              </a:rPr>
              <a:t>nghệ</a:t>
            </a:r>
            <a:r>
              <a:rPr lang="en-US" sz="2400" dirty="0">
                <a:sym typeface="+mn-ea"/>
              </a:rPr>
              <a:t> </a:t>
            </a:r>
            <a:r>
              <a:rPr lang="en-US" sz="2400" dirty="0" err="1">
                <a:sym typeface="+mn-ea"/>
              </a:rPr>
              <a:t>Blockchain</a:t>
            </a:r>
            <a:r>
              <a:rPr lang="en-US" sz="2400" dirty="0" smtClean="0">
                <a:sym typeface="+mn-ea"/>
              </a:rPr>
              <a:t>.</a:t>
            </a:r>
            <a:endParaRPr lang="en-US" sz="2400" dirty="0" smtClean="0">
              <a:sym typeface="+mn-ea"/>
            </a:endParaRPr>
          </a:p>
          <a:p>
            <a:pPr algn="just"/>
            <a:endParaRPr lang="en-US" sz="2400" dirty="0" smtClean="0">
              <a:sym typeface="+mn-ea"/>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6695" y="200025"/>
            <a:ext cx="9533890" cy="6339205"/>
          </a:xfrm>
        </p:spPr>
        <p:txBody>
          <a:bodyPr>
            <a:normAutofit fontScale="80000"/>
          </a:bodyPr>
          <a:lstStyle/>
          <a:p>
            <a:pPr>
              <a:lnSpc>
                <a:spcPct val="150000"/>
              </a:lnSpc>
            </a:pPr>
            <a:r>
              <a:rPr lang="x-none" altLang="vi-VN" dirty="0" smtClean="0"/>
              <a:t>Factom đ</a:t>
            </a:r>
            <a:r>
              <a:rPr lang="en-US" dirty="0" err="1" smtClean="0"/>
              <a:t>ược</a:t>
            </a:r>
            <a:r>
              <a:rPr lang="en-US" dirty="0" smtClean="0"/>
              <a:t> </a:t>
            </a:r>
            <a:r>
              <a:rPr lang="en-US" dirty="0" err="1"/>
              <a:t>tạo</a:t>
            </a:r>
            <a:r>
              <a:rPr lang="en-US" dirty="0"/>
              <a:t> </a:t>
            </a:r>
            <a:r>
              <a:rPr lang="en-US" dirty="0" err="1"/>
              <a:t>ra</a:t>
            </a:r>
            <a:r>
              <a:rPr lang="en-US" dirty="0"/>
              <a:t> </a:t>
            </a:r>
            <a:r>
              <a:rPr lang="x-none" altLang="en-US" dirty="0" err="1"/>
              <a:t>nhằm</a:t>
            </a:r>
            <a:r>
              <a:rPr lang="en-US" dirty="0"/>
              <a:t> </a:t>
            </a:r>
            <a:r>
              <a:rPr lang="en-US" dirty="0" err="1"/>
              <a:t>giải</a:t>
            </a:r>
            <a:r>
              <a:rPr lang="en-US" dirty="0"/>
              <a:t> </a:t>
            </a:r>
            <a:r>
              <a:rPr lang="en-US" dirty="0" err="1"/>
              <a:t>quyết</a:t>
            </a:r>
            <a:r>
              <a:rPr lang="en-US" dirty="0"/>
              <a:t> </a:t>
            </a:r>
            <a:r>
              <a:rPr lang="en-US" dirty="0" err="1"/>
              <a:t>những</a:t>
            </a:r>
            <a:r>
              <a:rPr lang="en-US" dirty="0"/>
              <a:t> </a:t>
            </a:r>
            <a:r>
              <a:rPr lang="en-US" dirty="0" err="1"/>
              <a:t>vấn</a:t>
            </a:r>
            <a:r>
              <a:rPr lang="en-US" dirty="0"/>
              <a:t> </a:t>
            </a:r>
            <a:r>
              <a:rPr lang="en-US" dirty="0" err="1"/>
              <a:t>đề</a:t>
            </a:r>
            <a:r>
              <a:rPr lang="en-US" dirty="0"/>
              <a:t> </a:t>
            </a:r>
            <a:r>
              <a:rPr lang="en-US" dirty="0" err="1"/>
              <a:t>kinh</a:t>
            </a:r>
            <a:r>
              <a:rPr lang="en-US" dirty="0"/>
              <a:t> </a:t>
            </a:r>
            <a:r>
              <a:rPr lang="en-US" dirty="0" err="1"/>
              <a:t>doanh</a:t>
            </a:r>
            <a:r>
              <a:rPr lang="en-US" dirty="0"/>
              <a:t> </a:t>
            </a:r>
            <a:r>
              <a:rPr lang="en-US" dirty="0" err="1"/>
              <a:t>trong</a:t>
            </a:r>
            <a:r>
              <a:rPr lang="en-US" dirty="0"/>
              <a:t> </a:t>
            </a:r>
            <a:r>
              <a:rPr lang="en-US" dirty="0" err="1"/>
              <a:t>thế</a:t>
            </a:r>
            <a:r>
              <a:rPr lang="en-US" dirty="0"/>
              <a:t> </a:t>
            </a:r>
            <a:r>
              <a:rPr lang="en-US" dirty="0" err="1"/>
              <a:t>giới</a:t>
            </a:r>
            <a:r>
              <a:rPr lang="en-US" dirty="0"/>
              <a:t> </a:t>
            </a:r>
            <a:r>
              <a:rPr lang="en-US" dirty="0" err="1"/>
              <a:t>thực</a:t>
            </a:r>
            <a:r>
              <a:rPr lang="en-US" dirty="0"/>
              <a:t> </a:t>
            </a:r>
            <a:r>
              <a:rPr lang="en-US" dirty="0" err="1"/>
              <a:t>bằng</a:t>
            </a:r>
            <a:r>
              <a:rPr lang="en-US" dirty="0"/>
              <a:t> </a:t>
            </a:r>
            <a:r>
              <a:rPr lang="en-US" dirty="0" err="1"/>
              <a:t>cách</a:t>
            </a:r>
            <a:r>
              <a:rPr lang="en-US" dirty="0"/>
              <a:t> </a:t>
            </a:r>
            <a:r>
              <a:rPr lang="en-US" dirty="0" err="1"/>
              <a:t>cung</a:t>
            </a:r>
            <a:r>
              <a:rPr lang="en-US" dirty="0"/>
              <a:t> </a:t>
            </a:r>
            <a:r>
              <a:rPr lang="en-US" dirty="0" err="1"/>
              <a:t>cấp</a:t>
            </a:r>
            <a:r>
              <a:rPr lang="en-US" dirty="0"/>
              <a:t> </a:t>
            </a:r>
            <a:r>
              <a:rPr lang="en-US" dirty="0" err="1"/>
              <a:t>một</a:t>
            </a:r>
            <a:r>
              <a:rPr lang="en-US" dirty="0"/>
              <a:t> </a:t>
            </a:r>
            <a:r>
              <a:rPr lang="en-US" dirty="0" err="1"/>
              <a:t>hệ</a:t>
            </a:r>
            <a:r>
              <a:rPr lang="en-US" dirty="0"/>
              <a:t> </a:t>
            </a:r>
            <a:r>
              <a:rPr lang="en-US" dirty="0" err="1"/>
              <a:t>thống</a:t>
            </a:r>
            <a:r>
              <a:rPr lang="en-US" dirty="0"/>
              <a:t> </a:t>
            </a:r>
            <a:r>
              <a:rPr lang="en-US" dirty="0" err="1"/>
              <a:t>lưu</a:t>
            </a:r>
            <a:r>
              <a:rPr lang="en-US" dirty="0"/>
              <a:t> </a:t>
            </a:r>
            <a:r>
              <a:rPr lang="en-US" dirty="0" err="1"/>
              <a:t>trữ</a:t>
            </a:r>
            <a:r>
              <a:rPr lang="en-US" dirty="0"/>
              <a:t> </a:t>
            </a:r>
            <a:r>
              <a:rPr lang="en-US" dirty="0" err="1"/>
              <a:t>hồ</a:t>
            </a:r>
            <a:r>
              <a:rPr lang="en-US" dirty="0"/>
              <a:t> </a:t>
            </a:r>
            <a:r>
              <a:rPr lang="en-US" dirty="0" err="1"/>
              <a:t>sơ</a:t>
            </a:r>
            <a:r>
              <a:rPr lang="en-US" dirty="0"/>
              <a:t> </a:t>
            </a:r>
            <a:r>
              <a:rPr lang="en-US" dirty="0" err="1"/>
              <a:t>không</a:t>
            </a:r>
            <a:r>
              <a:rPr lang="en-US" dirty="0"/>
              <a:t> </a:t>
            </a:r>
            <a:r>
              <a:rPr lang="en-US" dirty="0" err="1"/>
              <a:t>thay</a:t>
            </a:r>
            <a:r>
              <a:rPr lang="en-US" dirty="0"/>
              <a:t> </a:t>
            </a:r>
            <a:r>
              <a:rPr lang="en-US" dirty="0" err="1"/>
              <a:t>đổi</a:t>
            </a:r>
            <a:r>
              <a:rPr lang="en-US" dirty="0"/>
              <a:t>.</a:t>
            </a:r>
            <a:endParaRPr lang="en-US" dirty="0" smtClean="0"/>
          </a:p>
          <a:p>
            <a:pPr>
              <a:lnSpc>
                <a:spcPct val="150000"/>
              </a:lnSpc>
            </a:pPr>
            <a:r>
              <a:rPr lang="en-US" dirty="0" err="1"/>
              <a:t>Việc</a:t>
            </a:r>
            <a:r>
              <a:rPr lang="en-US" dirty="0"/>
              <a:t> </a:t>
            </a:r>
            <a:r>
              <a:rPr lang="en-US" dirty="0" err="1"/>
              <a:t>lưu</a:t>
            </a:r>
            <a:r>
              <a:rPr lang="en-US" dirty="0"/>
              <a:t> </a:t>
            </a:r>
            <a:r>
              <a:rPr lang="en-US" dirty="0" err="1"/>
              <a:t>trữ</a:t>
            </a:r>
            <a:r>
              <a:rPr lang="en-US" dirty="0"/>
              <a:t> </a:t>
            </a:r>
            <a:r>
              <a:rPr lang="en-US" dirty="0" err="1"/>
              <a:t>dữ</a:t>
            </a:r>
            <a:r>
              <a:rPr lang="en-US" dirty="0"/>
              <a:t> </a:t>
            </a:r>
            <a:r>
              <a:rPr lang="en-US" dirty="0" err="1"/>
              <a:t>liệu</a:t>
            </a:r>
            <a:r>
              <a:rPr lang="en-US" dirty="0"/>
              <a:t> </a:t>
            </a:r>
            <a:r>
              <a:rPr lang="en-US" dirty="0" err="1"/>
              <a:t>trên</a:t>
            </a:r>
            <a:r>
              <a:rPr lang="en-US" dirty="0"/>
              <a:t> </a:t>
            </a:r>
            <a:r>
              <a:rPr lang="en-US" dirty="0" err="1"/>
              <a:t>blockchain</a:t>
            </a:r>
            <a:r>
              <a:rPr lang="en-US" dirty="0"/>
              <a:t> </a:t>
            </a:r>
            <a:r>
              <a:rPr lang="en-US" dirty="0" err="1"/>
              <a:t>mang</a:t>
            </a:r>
            <a:r>
              <a:rPr lang="en-US" dirty="0"/>
              <a:t> </a:t>
            </a:r>
            <a:r>
              <a:rPr lang="en-US" dirty="0" err="1"/>
              <a:t>đến</a:t>
            </a:r>
            <a:r>
              <a:rPr lang="en-US" dirty="0"/>
              <a:t> </a:t>
            </a:r>
            <a:r>
              <a:rPr lang="en-US" dirty="0" err="1"/>
              <a:t>giá</a:t>
            </a:r>
            <a:r>
              <a:rPr lang="en-US" dirty="0"/>
              <a:t> </a:t>
            </a:r>
            <a:r>
              <a:rPr lang="en-US" dirty="0" err="1"/>
              <a:t>trị</a:t>
            </a:r>
            <a:r>
              <a:rPr lang="en-US" dirty="0"/>
              <a:t> </a:t>
            </a:r>
            <a:r>
              <a:rPr lang="en-US" dirty="0" err="1"/>
              <a:t>lợi</a:t>
            </a:r>
            <a:r>
              <a:rPr lang="en-US" dirty="0"/>
              <a:t> </a:t>
            </a:r>
            <a:r>
              <a:rPr lang="en-US" dirty="0" err="1"/>
              <a:t>ích</a:t>
            </a:r>
            <a:r>
              <a:rPr lang="en-US" dirty="0"/>
              <a:t> to </a:t>
            </a:r>
            <a:r>
              <a:rPr lang="en-US" dirty="0" err="1"/>
              <a:t>lớn</a:t>
            </a:r>
            <a:r>
              <a:rPr lang="en-US" dirty="0"/>
              <a:t> </a:t>
            </a:r>
            <a:r>
              <a:rPr lang="en-US" dirty="0" err="1"/>
              <a:t>cho</a:t>
            </a:r>
            <a:r>
              <a:rPr lang="en-US" dirty="0"/>
              <a:t> </a:t>
            </a:r>
            <a:r>
              <a:rPr lang="en-US" dirty="0" err="1"/>
              <a:t>các</a:t>
            </a:r>
            <a:r>
              <a:rPr lang="en-US" dirty="0"/>
              <a:t> </a:t>
            </a:r>
            <a:r>
              <a:rPr lang="en-US" dirty="0" err="1"/>
              <a:t>doanh</a:t>
            </a:r>
            <a:r>
              <a:rPr lang="en-US" dirty="0"/>
              <a:t> </a:t>
            </a:r>
            <a:r>
              <a:rPr lang="en-US" dirty="0" err="1"/>
              <a:t>nghiệp</a:t>
            </a:r>
            <a:r>
              <a:rPr lang="en-US" dirty="0"/>
              <a:t>, </a:t>
            </a:r>
            <a:r>
              <a:rPr lang="en-US" dirty="0" err="1"/>
              <a:t>giúp</a:t>
            </a:r>
            <a:r>
              <a:rPr lang="en-US" dirty="0"/>
              <a:t> </a:t>
            </a:r>
            <a:r>
              <a:rPr lang="en-US" dirty="0" err="1"/>
              <a:t>giảm</a:t>
            </a:r>
            <a:r>
              <a:rPr lang="en-US" dirty="0"/>
              <a:t> </a:t>
            </a:r>
            <a:r>
              <a:rPr lang="en-US" dirty="0" err="1"/>
              <a:t>bớt</a:t>
            </a:r>
            <a:r>
              <a:rPr lang="en-US" dirty="0"/>
              <a:t> chi </a:t>
            </a:r>
            <a:r>
              <a:rPr lang="en-US" dirty="0" err="1"/>
              <a:t>phí</a:t>
            </a:r>
            <a:r>
              <a:rPr lang="en-US" dirty="0"/>
              <a:t> </a:t>
            </a:r>
            <a:r>
              <a:rPr lang="en-US" dirty="0" err="1"/>
              <a:t>của</a:t>
            </a:r>
            <a:r>
              <a:rPr lang="en-US" dirty="0"/>
              <a:t> </a:t>
            </a:r>
            <a:r>
              <a:rPr lang="en-US" dirty="0" err="1"/>
              <a:t>thủ</a:t>
            </a:r>
            <a:r>
              <a:rPr lang="en-US" dirty="0"/>
              <a:t> </a:t>
            </a:r>
            <a:r>
              <a:rPr lang="en-US" dirty="0" err="1"/>
              <a:t>tục</a:t>
            </a:r>
            <a:r>
              <a:rPr lang="en-US" dirty="0"/>
              <a:t> </a:t>
            </a:r>
            <a:r>
              <a:rPr lang="en-US" dirty="0" err="1"/>
              <a:t>hồ</a:t>
            </a:r>
            <a:r>
              <a:rPr lang="en-US" dirty="0"/>
              <a:t> </a:t>
            </a:r>
            <a:r>
              <a:rPr lang="en-US" dirty="0" err="1"/>
              <a:t>sơ</a:t>
            </a:r>
            <a:r>
              <a:rPr lang="en-US" dirty="0"/>
              <a:t> </a:t>
            </a:r>
            <a:r>
              <a:rPr lang="en-US" dirty="0" err="1"/>
              <a:t>giấy</a:t>
            </a:r>
            <a:r>
              <a:rPr lang="en-US" dirty="0"/>
              <a:t> </a:t>
            </a:r>
            <a:r>
              <a:rPr lang="en-US" dirty="0" err="1"/>
              <a:t>tờ</a:t>
            </a:r>
            <a:r>
              <a:rPr lang="en-US" dirty="0"/>
              <a:t> </a:t>
            </a:r>
            <a:r>
              <a:rPr lang="en-US" dirty="0" err="1"/>
              <a:t>và</a:t>
            </a:r>
            <a:r>
              <a:rPr lang="en-US" dirty="0"/>
              <a:t> </a:t>
            </a:r>
            <a:r>
              <a:rPr lang="en-US" dirty="0" err="1"/>
              <a:t>đảm</a:t>
            </a:r>
            <a:r>
              <a:rPr lang="en-US" dirty="0"/>
              <a:t> </a:t>
            </a:r>
            <a:r>
              <a:rPr lang="en-US" dirty="0" err="1"/>
              <a:t>bảo</a:t>
            </a:r>
            <a:r>
              <a:rPr lang="en-US" dirty="0"/>
              <a:t> an </a:t>
            </a:r>
            <a:r>
              <a:rPr lang="en-US" dirty="0" err="1"/>
              <a:t>toàn</a:t>
            </a:r>
            <a:r>
              <a:rPr lang="en-US" dirty="0"/>
              <a:t> </a:t>
            </a:r>
            <a:r>
              <a:rPr lang="en-US" dirty="0" err="1"/>
              <a:t>dữ</a:t>
            </a:r>
            <a:r>
              <a:rPr lang="en-US" dirty="0"/>
              <a:t> </a:t>
            </a:r>
            <a:r>
              <a:rPr lang="en-US" dirty="0" err="1"/>
              <a:t>liệu</a:t>
            </a:r>
            <a:r>
              <a:rPr lang="en-US" dirty="0" smtClean="0"/>
              <a:t>.</a:t>
            </a:r>
            <a:endParaRPr lang="en-US" dirty="0" smtClean="0"/>
          </a:p>
          <a:p>
            <a:pPr>
              <a:lnSpc>
                <a:spcPct val="150000"/>
              </a:lnSpc>
            </a:pPr>
            <a:r>
              <a:rPr lang="en-US" dirty="0" err="1">
                <a:sym typeface="+mn-ea"/>
              </a:rPr>
              <a:t>Factom</a:t>
            </a:r>
            <a:r>
              <a:rPr lang="en-US" dirty="0">
                <a:sym typeface="+mn-ea"/>
              </a:rPr>
              <a:t> </a:t>
            </a:r>
            <a:r>
              <a:rPr lang="en-US" dirty="0" err="1">
                <a:sym typeface="+mn-ea"/>
              </a:rPr>
              <a:t>là</a:t>
            </a:r>
            <a:r>
              <a:rPr lang="en-US" dirty="0">
                <a:sym typeface="+mn-ea"/>
              </a:rPr>
              <a:t> </a:t>
            </a:r>
            <a:r>
              <a:rPr lang="en-US" dirty="0" err="1">
                <a:sym typeface="+mn-ea"/>
              </a:rPr>
              <a:t>một</a:t>
            </a:r>
            <a:r>
              <a:rPr lang="en-US" dirty="0">
                <a:sym typeface="+mn-ea"/>
              </a:rPr>
              <a:t> </a:t>
            </a:r>
            <a:r>
              <a:rPr lang="en-US" dirty="0" err="1">
                <a:sym typeface="+mn-ea"/>
              </a:rPr>
              <a:t>giao</a:t>
            </a:r>
            <a:r>
              <a:rPr lang="en-US" dirty="0">
                <a:sym typeface="+mn-ea"/>
              </a:rPr>
              <a:t> </a:t>
            </a:r>
            <a:r>
              <a:rPr lang="en-US" dirty="0" err="1">
                <a:sym typeface="+mn-ea"/>
              </a:rPr>
              <a:t>thức</a:t>
            </a:r>
            <a:r>
              <a:rPr lang="en-US" dirty="0">
                <a:sym typeface="+mn-ea"/>
              </a:rPr>
              <a:t> </a:t>
            </a:r>
            <a:r>
              <a:rPr lang="en-US" dirty="0" err="1">
                <a:sym typeface="+mn-ea"/>
              </a:rPr>
              <a:t>phân</a:t>
            </a:r>
            <a:r>
              <a:rPr lang="en-US" dirty="0">
                <a:sym typeface="+mn-ea"/>
              </a:rPr>
              <a:t> </a:t>
            </a:r>
            <a:r>
              <a:rPr lang="en-US" dirty="0" err="1">
                <a:sym typeface="+mn-ea"/>
              </a:rPr>
              <a:t>tán</a:t>
            </a:r>
            <a:r>
              <a:rPr lang="en-US" dirty="0">
                <a:sym typeface="+mn-ea"/>
              </a:rPr>
              <a:t> </a:t>
            </a:r>
            <a:r>
              <a:rPr lang="en-US" dirty="0" err="1">
                <a:sym typeface="+mn-ea"/>
              </a:rPr>
              <a:t>chạy</a:t>
            </a:r>
            <a:r>
              <a:rPr lang="en-US" dirty="0">
                <a:sym typeface="+mn-ea"/>
              </a:rPr>
              <a:t> </a:t>
            </a:r>
            <a:r>
              <a:rPr lang="en-US" dirty="0" err="1">
                <a:sym typeface="+mn-ea"/>
              </a:rPr>
              <a:t>trên</a:t>
            </a:r>
            <a:r>
              <a:rPr lang="en-US" dirty="0">
                <a:sym typeface="+mn-ea"/>
              </a:rPr>
              <a:t> </a:t>
            </a:r>
            <a:r>
              <a:rPr lang="x-none" altLang="en-US" dirty="0">
                <a:sym typeface="+mn-ea"/>
              </a:rPr>
              <a:t>nền </a:t>
            </a:r>
            <a:r>
              <a:rPr lang="en-US" dirty="0" smtClean="0">
                <a:sym typeface="+mn-ea"/>
              </a:rPr>
              <a:t>Bitcoin</a:t>
            </a:r>
            <a:r>
              <a:rPr lang="x-none" altLang="en-US" dirty="0" smtClean="0">
                <a:sym typeface="+mn-ea"/>
              </a:rPr>
              <a:t>, do đó k</a:t>
            </a:r>
            <a:r>
              <a:rPr lang="vi-VN" dirty="0" smtClean="0">
                <a:sym typeface="+mn-ea"/>
              </a:rPr>
              <a:t>hông ai có thể kiểm soát</a:t>
            </a:r>
            <a:r>
              <a:rPr lang="x-none" altLang="vi-VN" dirty="0" smtClean="0">
                <a:sym typeface="+mn-ea"/>
              </a:rPr>
              <a:t>, và là m</a:t>
            </a:r>
            <a:r>
              <a:rPr lang="vi-VN" dirty="0" smtClean="0">
                <a:sym typeface="+mn-ea"/>
              </a:rPr>
              <a:t>ã nguồn mở.</a:t>
            </a:r>
            <a:endParaRPr lang="vi-VN" dirty="0" smtClean="0"/>
          </a:p>
          <a:p>
            <a:pPr>
              <a:lnSpc>
                <a:spcPct val="150000"/>
              </a:lnSpc>
            </a:pPr>
            <a:r>
              <a:rPr lang="vi-VN" dirty="0" smtClean="0">
                <a:sym typeface="+mn-ea"/>
              </a:rPr>
              <a:t>Factom là một nền tảng cực kì lý tưởng cho những ứng dụng trong các lĩnh vực tài chính, chuỗi cung ứng, hồ sơ bệnh án, sở hữu tài sản, ứng dụng pháp lý, hệ thống bầu cử,...</a:t>
            </a:r>
            <a:endParaRPr lang="en-US" dirty="0" smtClean="0"/>
          </a:p>
          <a:p>
            <a:pPr>
              <a:lnSpc>
                <a:spcPct val="150000"/>
              </a:lnSpc>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pic>
        <p:nvPicPr>
          <p:cNvPr id="5" name="Content Placeholder 4"/>
          <p:cNvPicPr>
            <a:picLocks noChangeAspect="1"/>
          </p:cNvPicPr>
          <p:nvPr>
            <p:ph idx="1"/>
          </p:nvPr>
        </p:nvPicPr>
        <p:blipFill>
          <a:blip r:embed="rId1"/>
          <a:stretch>
            <a:fillRect/>
          </a:stretch>
        </p:blipFill>
        <p:spPr>
          <a:xfrm>
            <a:off x="8890" y="1226185"/>
            <a:ext cx="10262235" cy="4019550"/>
          </a:xfrm>
          <a:prstGeom prst="rect">
            <a:avLst/>
          </a:prstGeom>
        </p:spPr>
      </p:pic>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464" y="188595"/>
            <a:ext cx="8596668" cy="1320800"/>
          </a:xfrm>
        </p:spPr>
        <p:txBody>
          <a:bodyPr/>
          <a:lstStyle/>
          <a:p>
            <a:r>
              <a:rPr lang="vi-VN" dirty="0" smtClean="0"/>
              <a:t>Đội ngũ phát triển của Factom</a:t>
            </a:r>
            <a:endParaRPr lang="en-US" dirty="0"/>
          </a:p>
        </p:txBody>
      </p:sp>
      <p:sp>
        <p:nvSpPr>
          <p:cNvPr id="3" name="Content Placeholder 2"/>
          <p:cNvSpPr>
            <a:spLocks noGrp="1"/>
          </p:cNvSpPr>
          <p:nvPr>
            <p:ph idx="1"/>
          </p:nvPr>
        </p:nvSpPr>
        <p:spPr>
          <a:xfrm>
            <a:off x="320675" y="1340485"/>
            <a:ext cx="9024620" cy="5073650"/>
          </a:xfrm>
        </p:spPr>
        <p:txBody>
          <a:bodyPr>
            <a:normAutofit/>
          </a:bodyPr>
          <a:lstStyle/>
          <a:p>
            <a:pPr algn="just">
              <a:lnSpc>
                <a:spcPct val="100000"/>
              </a:lnSpc>
            </a:pPr>
            <a:r>
              <a:rPr lang="en-US" sz="2400" dirty="0" err="1"/>
              <a:t>Factom</a:t>
            </a:r>
            <a:r>
              <a:rPr lang="en-US" sz="2400" dirty="0"/>
              <a:t> </a:t>
            </a:r>
            <a:r>
              <a:rPr lang="en-US" sz="2400" dirty="0" err="1"/>
              <a:t>được</a:t>
            </a:r>
            <a:r>
              <a:rPr lang="en-US" sz="2400" dirty="0"/>
              <a:t> </a:t>
            </a:r>
            <a:r>
              <a:rPr lang="en-US" sz="2400" dirty="0" err="1"/>
              <a:t>ra</a:t>
            </a:r>
            <a:r>
              <a:rPr lang="en-US" sz="2400" dirty="0"/>
              <a:t> </a:t>
            </a:r>
            <a:r>
              <a:rPr lang="en-US" sz="2400" dirty="0" err="1"/>
              <a:t>đời</a:t>
            </a:r>
            <a:r>
              <a:rPr lang="en-US" sz="2400" dirty="0"/>
              <a:t> </a:t>
            </a:r>
            <a:r>
              <a:rPr lang="en-US" sz="2400" dirty="0" err="1" smtClean="0"/>
              <a:t>vào</a:t>
            </a:r>
            <a:r>
              <a:rPr lang="en-US" sz="2400" dirty="0" smtClean="0"/>
              <a:t> 5/2015 </a:t>
            </a:r>
            <a:r>
              <a:rPr lang="en-US" sz="2400" dirty="0" err="1"/>
              <a:t>bởi</a:t>
            </a:r>
            <a:r>
              <a:rPr lang="en-US" sz="2400" dirty="0"/>
              <a:t> Paul Snow </a:t>
            </a:r>
            <a:r>
              <a:rPr lang="en-US" sz="2400" dirty="0" err="1"/>
              <a:t>và</a:t>
            </a:r>
            <a:r>
              <a:rPr lang="en-US" sz="2400" dirty="0"/>
              <a:t> Davis </a:t>
            </a:r>
            <a:r>
              <a:rPr lang="en-US" sz="2400" dirty="0" smtClean="0"/>
              <a:t>Johnston, </a:t>
            </a:r>
            <a:r>
              <a:rPr lang="en-US" sz="2400" dirty="0" err="1" smtClean="0"/>
              <a:t>những</a:t>
            </a:r>
            <a:r>
              <a:rPr lang="en-US" sz="2400" dirty="0" smtClean="0"/>
              <a:t> </a:t>
            </a:r>
            <a:r>
              <a:rPr lang="en-US" sz="2400" dirty="0" err="1"/>
              <a:t>người</a:t>
            </a:r>
            <a:r>
              <a:rPr lang="en-US" sz="2400" dirty="0"/>
              <a:t> </a:t>
            </a:r>
            <a:r>
              <a:rPr lang="en-US" sz="2400" dirty="0" err="1"/>
              <a:t>có</a:t>
            </a:r>
            <a:r>
              <a:rPr lang="en-US" sz="2400" dirty="0"/>
              <a:t> </a:t>
            </a:r>
            <a:r>
              <a:rPr lang="en-US" sz="2400" dirty="0" err="1"/>
              <a:t>kinh</a:t>
            </a:r>
            <a:r>
              <a:rPr lang="en-US" sz="2400" dirty="0"/>
              <a:t> </a:t>
            </a:r>
            <a:r>
              <a:rPr lang="en-US" sz="2400" dirty="0" err="1"/>
              <a:t>nghiệm</a:t>
            </a:r>
            <a:r>
              <a:rPr lang="en-US" sz="2400" dirty="0"/>
              <a:t> </a:t>
            </a:r>
            <a:r>
              <a:rPr lang="en-US" sz="2400" dirty="0" err="1"/>
              <a:t>trong</a:t>
            </a:r>
            <a:r>
              <a:rPr lang="en-US" sz="2400" dirty="0"/>
              <a:t> </a:t>
            </a:r>
            <a:r>
              <a:rPr lang="en-US" sz="2400" dirty="0" err="1"/>
              <a:t>lĩnh</a:t>
            </a:r>
            <a:r>
              <a:rPr lang="en-US" sz="2400" dirty="0"/>
              <a:t> </a:t>
            </a:r>
            <a:r>
              <a:rPr lang="en-US" sz="2400" dirty="0" err="1"/>
              <a:t>vực</a:t>
            </a:r>
            <a:r>
              <a:rPr lang="en-US" sz="2400" dirty="0"/>
              <a:t> </a:t>
            </a:r>
            <a:r>
              <a:rPr lang="en-US" sz="2400" dirty="0" err="1"/>
              <a:t>công</a:t>
            </a:r>
            <a:r>
              <a:rPr lang="en-US" sz="2400" dirty="0"/>
              <a:t> </a:t>
            </a:r>
            <a:r>
              <a:rPr lang="en-US" sz="2400" dirty="0" err="1"/>
              <a:t>nghệ</a:t>
            </a:r>
            <a:r>
              <a:rPr lang="en-US" sz="2400" dirty="0" smtClean="0"/>
              <a:t>, </a:t>
            </a:r>
            <a:r>
              <a:rPr lang="en-US" sz="2400" dirty="0" err="1"/>
              <a:t>mục</a:t>
            </a:r>
            <a:r>
              <a:rPr lang="en-US" sz="2400" dirty="0"/>
              <a:t> </a:t>
            </a:r>
            <a:r>
              <a:rPr lang="en-US" sz="2400" dirty="0" err="1"/>
              <a:t>tiêu</a:t>
            </a:r>
            <a:r>
              <a:rPr lang="en-US" sz="2400" dirty="0"/>
              <a:t> </a:t>
            </a:r>
            <a:r>
              <a:rPr lang="en-US" sz="2400" dirty="0" err="1"/>
              <a:t>xây</a:t>
            </a:r>
            <a:r>
              <a:rPr lang="en-US" sz="2400" dirty="0"/>
              <a:t> </a:t>
            </a:r>
            <a:r>
              <a:rPr lang="en-US" sz="2400" dirty="0" err="1"/>
              <a:t>dựng</a:t>
            </a:r>
            <a:r>
              <a:rPr lang="en-US" sz="2400" dirty="0"/>
              <a:t> </a:t>
            </a:r>
            <a:r>
              <a:rPr lang="en-US" sz="2400" dirty="0" err="1"/>
              <a:t>thế</a:t>
            </a:r>
            <a:r>
              <a:rPr lang="en-US" sz="2400" dirty="0"/>
              <a:t> </a:t>
            </a:r>
            <a:r>
              <a:rPr lang="en-US" sz="2400" dirty="0" err="1"/>
              <a:t>hệ</a:t>
            </a:r>
            <a:r>
              <a:rPr lang="en-US" sz="2400" dirty="0"/>
              <a:t> </a:t>
            </a:r>
            <a:r>
              <a:rPr lang="en-US" sz="2400" dirty="0" err="1"/>
              <a:t>ứng</a:t>
            </a:r>
            <a:r>
              <a:rPr lang="en-US" sz="2400" dirty="0"/>
              <a:t> </a:t>
            </a:r>
            <a:r>
              <a:rPr lang="en-US" sz="2400" dirty="0" err="1"/>
              <a:t>dụng</a:t>
            </a:r>
            <a:r>
              <a:rPr lang="en-US" sz="2400" dirty="0"/>
              <a:t> </a:t>
            </a:r>
            <a:r>
              <a:rPr lang="en-US" sz="2400" dirty="0" err="1"/>
              <a:t>công</a:t>
            </a:r>
            <a:r>
              <a:rPr lang="en-US" sz="2400" dirty="0"/>
              <a:t> </a:t>
            </a:r>
            <a:r>
              <a:rPr lang="en-US" sz="2400" dirty="0" err="1"/>
              <a:t>nghệ</a:t>
            </a:r>
            <a:r>
              <a:rPr lang="en-US" sz="2400" dirty="0"/>
              <a:t> </a:t>
            </a:r>
            <a:r>
              <a:rPr lang="en-US" sz="2400" dirty="0" err="1"/>
              <a:t>blockchain</a:t>
            </a:r>
            <a:r>
              <a:rPr lang="en-US" sz="2400" dirty="0"/>
              <a:t>, </a:t>
            </a:r>
            <a:r>
              <a:rPr lang="en-US" sz="2400" dirty="0" err="1"/>
              <a:t>trở</a:t>
            </a:r>
            <a:r>
              <a:rPr lang="en-US" sz="2400" dirty="0"/>
              <a:t> </a:t>
            </a:r>
            <a:r>
              <a:rPr lang="en-US" sz="2400" dirty="0" err="1"/>
              <a:t>thành</a:t>
            </a:r>
            <a:r>
              <a:rPr lang="en-US" sz="2400" dirty="0"/>
              <a:t> </a:t>
            </a:r>
            <a:r>
              <a:rPr lang="en-US" sz="2400" dirty="0" err="1"/>
              <a:t>nền</a:t>
            </a:r>
            <a:r>
              <a:rPr lang="en-US" sz="2400" dirty="0"/>
              <a:t> </a:t>
            </a:r>
            <a:r>
              <a:rPr lang="en-US" sz="2400" dirty="0" err="1"/>
              <a:t>tảng</a:t>
            </a:r>
            <a:r>
              <a:rPr lang="en-US" sz="2400" dirty="0"/>
              <a:t> </a:t>
            </a:r>
            <a:r>
              <a:rPr lang="en-US" sz="2400" dirty="0" err="1"/>
              <a:t>cho</a:t>
            </a:r>
            <a:r>
              <a:rPr lang="en-US" sz="2400" dirty="0"/>
              <a:t> </a:t>
            </a:r>
            <a:r>
              <a:rPr lang="en-US" sz="2400" dirty="0" err="1"/>
              <a:t>các</a:t>
            </a:r>
            <a:r>
              <a:rPr lang="en-US" sz="2400" dirty="0"/>
              <a:t> </a:t>
            </a:r>
            <a:r>
              <a:rPr lang="en-US" sz="2400" dirty="0" err="1"/>
              <a:t>ứng</a:t>
            </a:r>
            <a:r>
              <a:rPr lang="en-US" sz="2400" dirty="0"/>
              <a:t> </a:t>
            </a:r>
            <a:r>
              <a:rPr lang="en-US" sz="2400" dirty="0" err="1"/>
              <a:t>dụng</a:t>
            </a:r>
            <a:r>
              <a:rPr lang="en-US" sz="2400" dirty="0"/>
              <a:t> </a:t>
            </a:r>
            <a:r>
              <a:rPr lang="en-US" sz="2400" dirty="0" err="1"/>
              <a:t>như</a:t>
            </a:r>
            <a:r>
              <a:rPr lang="en-US" sz="2400" dirty="0"/>
              <a:t> </a:t>
            </a:r>
            <a:r>
              <a:rPr lang="en-US" sz="2400" dirty="0" err="1"/>
              <a:t>tài</a:t>
            </a:r>
            <a:r>
              <a:rPr lang="en-US" sz="2400" dirty="0"/>
              <a:t> </a:t>
            </a:r>
            <a:r>
              <a:rPr lang="en-US" sz="2400" dirty="0" err="1"/>
              <a:t>chính</a:t>
            </a:r>
            <a:r>
              <a:rPr lang="en-US" sz="2400" dirty="0"/>
              <a:t>, y </a:t>
            </a:r>
            <a:r>
              <a:rPr lang="en-US" sz="2400" dirty="0" err="1"/>
              <a:t>tế</a:t>
            </a:r>
            <a:r>
              <a:rPr lang="en-US" sz="2400" dirty="0"/>
              <a:t>, </a:t>
            </a:r>
            <a:r>
              <a:rPr lang="en-US" sz="2400" dirty="0" err="1"/>
              <a:t>quản</a:t>
            </a:r>
            <a:r>
              <a:rPr lang="en-US" sz="2400" dirty="0"/>
              <a:t> </a:t>
            </a:r>
            <a:r>
              <a:rPr lang="en-US" sz="2400" dirty="0" err="1"/>
              <a:t>lý</a:t>
            </a:r>
            <a:r>
              <a:rPr lang="en-US" sz="2400" dirty="0"/>
              <a:t>, </a:t>
            </a:r>
            <a:r>
              <a:rPr lang="en-US" sz="2400" dirty="0" err="1"/>
              <a:t>ứng</a:t>
            </a:r>
            <a:r>
              <a:rPr lang="en-US" sz="2400" dirty="0"/>
              <a:t> </a:t>
            </a:r>
            <a:r>
              <a:rPr lang="en-US" sz="2400" dirty="0" err="1"/>
              <a:t>dụng</a:t>
            </a:r>
            <a:r>
              <a:rPr lang="en-US" sz="2400" dirty="0"/>
              <a:t> </a:t>
            </a:r>
            <a:r>
              <a:rPr lang="en-US" sz="2400" dirty="0" err="1"/>
              <a:t>pháp</a:t>
            </a:r>
            <a:r>
              <a:rPr lang="en-US" sz="2400" dirty="0"/>
              <a:t> </a:t>
            </a:r>
            <a:r>
              <a:rPr lang="en-US" sz="2400" dirty="0" err="1"/>
              <a:t>lý</a:t>
            </a:r>
            <a:r>
              <a:rPr lang="en-US" sz="2400" dirty="0" smtClean="0"/>
              <a:t>.</a:t>
            </a:r>
            <a:endParaRPr lang="en-US" sz="2400" dirty="0"/>
          </a:p>
          <a:p>
            <a:pPr algn="just">
              <a:lnSpc>
                <a:spcPct val="100000"/>
              </a:lnSpc>
            </a:pPr>
            <a:r>
              <a:rPr lang="en-US" sz="2400" dirty="0" err="1"/>
              <a:t>Factom</a:t>
            </a:r>
            <a:r>
              <a:rPr lang="en-US" sz="2400" dirty="0"/>
              <a:t> </a:t>
            </a:r>
            <a:r>
              <a:rPr lang="en-US" sz="2400" dirty="0" err="1"/>
              <a:t>hiện</a:t>
            </a:r>
            <a:r>
              <a:rPr lang="en-US" sz="2400" dirty="0"/>
              <a:t> </a:t>
            </a:r>
            <a:r>
              <a:rPr lang="en-US" sz="2400" dirty="0" err="1"/>
              <a:t>có</a:t>
            </a:r>
            <a:r>
              <a:rPr lang="en-US" sz="2400" dirty="0"/>
              <a:t> </a:t>
            </a:r>
            <a:r>
              <a:rPr lang="en-US" sz="2400" dirty="0" err="1"/>
              <a:t>hơn</a:t>
            </a:r>
            <a:r>
              <a:rPr lang="en-US" sz="2400" dirty="0"/>
              <a:t> 11 </a:t>
            </a:r>
            <a:r>
              <a:rPr lang="en-US" sz="2400" dirty="0" err="1"/>
              <a:t>triệu</a:t>
            </a:r>
            <a:r>
              <a:rPr lang="en-US" sz="2400" dirty="0"/>
              <a:t> </a:t>
            </a:r>
            <a:r>
              <a:rPr lang="en-US" sz="2400" dirty="0" err="1"/>
              <a:t>bài</a:t>
            </a:r>
            <a:r>
              <a:rPr lang="en-US" sz="2400" dirty="0"/>
              <a:t> </a:t>
            </a:r>
            <a:r>
              <a:rPr lang="en-US" sz="2400" dirty="0" err="1"/>
              <a:t>viết</a:t>
            </a:r>
            <a:r>
              <a:rPr lang="en-US" sz="2400" dirty="0"/>
              <a:t> </a:t>
            </a:r>
            <a:r>
              <a:rPr lang="en-US" sz="2400" dirty="0" err="1"/>
              <a:t>cũng</a:t>
            </a:r>
            <a:r>
              <a:rPr lang="en-US" sz="2400" dirty="0"/>
              <a:t> </a:t>
            </a:r>
            <a:r>
              <a:rPr lang="en-US" sz="2400" dirty="0" err="1"/>
              <a:t>như</a:t>
            </a:r>
            <a:r>
              <a:rPr lang="en-US" sz="2400" dirty="0"/>
              <a:t> </a:t>
            </a:r>
            <a:r>
              <a:rPr lang="en-US" sz="2400" dirty="0" err="1"/>
              <a:t>một</a:t>
            </a:r>
            <a:r>
              <a:rPr lang="en-US" sz="2400" dirty="0"/>
              <a:t> </a:t>
            </a:r>
            <a:r>
              <a:rPr lang="en-US" sz="2400" dirty="0" err="1"/>
              <a:t>số</a:t>
            </a:r>
            <a:r>
              <a:rPr lang="en-US" sz="2400" dirty="0"/>
              <a:t> </a:t>
            </a:r>
            <a:r>
              <a:rPr lang="en-US" sz="2400" dirty="0" err="1"/>
              <a:t>đối</a:t>
            </a:r>
            <a:r>
              <a:rPr lang="en-US" sz="2400" dirty="0"/>
              <a:t> </a:t>
            </a:r>
            <a:r>
              <a:rPr lang="en-US" sz="2400" dirty="0" err="1"/>
              <a:t>tác</a:t>
            </a:r>
            <a:r>
              <a:rPr lang="en-US" sz="2400" dirty="0"/>
              <a:t> </a:t>
            </a:r>
            <a:r>
              <a:rPr lang="en-US" sz="2400" dirty="0" err="1"/>
              <a:t>đáng</a:t>
            </a:r>
            <a:r>
              <a:rPr lang="en-US" sz="2400" dirty="0"/>
              <a:t> </a:t>
            </a:r>
            <a:r>
              <a:rPr lang="en-US" sz="2400" dirty="0" err="1"/>
              <a:t>chú</a:t>
            </a:r>
            <a:r>
              <a:rPr lang="en-US" sz="2400" dirty="0"/>
              <a:t> </a:t>
            </a:r>
            <a:r>
              <a:rPr lang="en-US" sz="2400" dirty="0" err="1"/>
              <a:t>ý</a:t>
            </a:r>
            <a:r>
              <a:rPr lang="en-US" sz="2400" dirty="0"/>
              <a:t>. </a:t>
            </a:r>
            <a:r>
              <a:rPr lang="en-US" sz="2400" dirty="0" err="1"/>
              <a:t>Nhóm</a:t>
            </a:r>
            <a:r>
              <a:rPr lang="en-US" sz="2400" dirty="0"/>
              <a:t> </a:t>
            </a:r>
            <a:r>
              <a:rPr lang="en-US" sz="2400" dirty="0" err="1"/>
              <a:t>đang</a:t>
            </a:r>
            <a:r>
              <a:rPr lang="en-US" sz="2400" dirty="0"/>
              <a:t> </a:t>
            </a:r>
            <a:r>
              <a:rPr lang="en-US" sz="2400" dirty="0" err="1"/>
              <a:t>hợp</a:t>
            </a:r>
            <a:r>
              <a:rPr lang="en-US" sz="2400" dirty="0"/>
              <a:t> </a:t>
            </a:r>
            <a:r>
              <a:rPr lang="en-US" sz="2400" dirty="0" err="1"/>
              <a:t>tác</a:t>
            </a:r>
            <a:r>
              <a:rPr lang="en-US" sz="2400" dirty="0"/>
              <a:t> </a:t>
            </a:r>
            <a:r>
              <a:rPr lang="en-US" sz="2400" dirty="0" err="1"/>
              <a:t>với</a:t>
            </a:r>
            <a:r>
              <a:rPr lang="en-US" sz="2400" dirty="0"/>
              <a:t> </a:t>
            </a:r>
            <a:r>
              <a:rPr lang="en-US" sz="2400" dirty="0" err="1"/>
              <a:t>Bộ</a:t>
            </a:r>
            <a:r>
              <a:rPr lang="en-US" sz="2400" dirty="0"/>
              <a:t> An </a:t>
            </a:r>
            <a:r>
              <a:rPr lang="en-US" sz="2400" dirty="0" err="1"/>
              <a:t>ninh</a:t>
            </a:r>
            <a:r>
              <a:rPr lang="en-US" sz="2400" dirty="0"/>
              <a:t> </a:t>
            </a:r>
            <a:r>
              <a:rPr lang="en-US" sz="2400" dirty="0" err="1"/>
              <a:t>Nội</a:t>
            </a:r>
            <a:r>
              <a:rPr lang="en-US" sz="2400" dirty="0"/>
              <a:t> </a:t>
            </a:r>
            <a:r>
              <a:rPr lang="en-US" sz="2400" dirty="0" err="1"/>
              <a:t>địa</a:t>
            </a:r>
            <a:r>
              <a:rPr lang="en-US" sz="2400" dirty="0"/>
              <a:t> </a:t>
            </a:r>
            <a:r>
              <a:rPr lang="en-US" sz="2400" dirty="0" err="1"/>
              <a:t>cung</a:t>
            </a:r>
            <a:r>
              <a:rPr lang="en-US" sz="2400" dirty="0"/>
              <a:t> </a:t>
            </a:r>
            <a:r>
              <a:rPr lang="en-US" sz="2400" dirty="0" err="1"/>
              <a:t>cấp</a:t>
            </a:r>
            <a:r>
              <a:rPr lang="en-US" sz="2400" dirty="0"/>
              <a:t> </a:t>
            </a:r>
            <a:r>
              <a:rPr lang="en-US" sz="2400" dirty="0" err="1"/>
              <a:t>các</a:t>
            </a:r>
            <a:r>
              <a:rPr lang="en-US" sz="2400" dirty="0"/>
              <a:t> </a:t>
            </a:r>
            <a:r>
              <a:rPr lang="en-US" sz="2400" dirty="0" err="1"/>
              <a:t>phương</a:t>
            </a:r>
            <a:r>
              <a:rPr lang="en-US" sz="2400" dirty="0"/>
              <a:t> </a:t>
            </a:r>
            <a:r>
              <a:rPr lang="en-US" sz="2400" dirty="0" err="1"/>
              <a:t>thức</a:t>
            </a:r>
            <a:r>
              <a:rPr lang="en-US" sz="2400" dirty="0"/>
              <a:t> </a:t>
            </a:r>
            <a:r>
              <a:rPr lang="en-US" sz="2400" dirty="0" err="1"/>
              <a:t>kiểm</a:t>
            </a:r>
            <a:r>
              <a:rPr lang="en-US" sz="2400" dirty="0"/>
              <a:t> </a:t>
            </a:r>
            <a:r>
              <a:rPr lang="en-US" sz="2400" dirty="0" err="1"/>
              <a:t>toán</a:t>
            </a:r>
            <a:r>
              <a:rPr lang="en-US" sz="2400" dirty="0"/>
              <a:t> </a:t>
            </a:r>
            <a:r>
              <a:rPr lang="en-US" sz="2400" dirty="0" err="1"/>
              <a:t>cho</a:t>
            </a:r>
            <a:r>
              <a:rPr lang="en-US" sz="2400" dirty="0"/>
              <a:t> </a:t>
            </a:r>
            <a:r>
              <a:rPr lang="en-US" sz="2400" dirty="0" err="1"/>
              <a:t>dữ</a:t>
            </a:r>
            <a:r>
              <a:rPr lang="en-US" sz="2400" dirty="0"/>
              <a:t> </a:t>
            </a:r>
            <a:r>
              <a:rPr lang="en-US" sz="2400" dirty="0" err="1"/>
              <a:t>liệu</a:t>
            </a:r>
            <a:r>
              <a:rPr lang="en-US" sz="2400" dirty="0"/>
              <a:t> </a:t>
            </a:r>
            <a:r>
              <a:rPr lang="en-US" sz="2400" dirty="0" err="1"/>
              <a:t>thu</a:t>
            </a:r>
            <a:r>
              <a:rPr lang="en-US" sz="2400" dirty="0"/>
              <a:t> </a:t>
            </a:r>
            <a:r>
              <a:rPr lang="en-US" sz="2400" dirty="0" err="1"/>
              <a:t>thập</a:t>
            </a:r>
            <a:r>
              <a:rPr lang="en-US" sz="2400" dirty="0"/>
              <a:t> </a:t>
            </a:r>
            <a:r>
              <a:rPr lang="en-US" sz="2400" dirty="0" err="1"/>
              <a:t>được</a:t>
            </a:r>
            <a:r>
              <a:rPr lang="en-US" sz="2400" dirty="0"/>
              <a:t> </a:t>
            </a:r>
            <a:r>
              <a:rPr lang="en-US" sz="2400" dirty="0" err="1"/>
              <a:t>ở </a:t>
            </a:r>
            <a:r>
              <a:rPr lang="x-none" altLang="en-US" sz="2400" dirty="0" err="1"/>
              <a:t>Hoa Kỳ.</a:t>
            </a:r>
            <a:r>
              <a:rPr lang="en-US" sz="2400" dirty="0"/>
              <a:t> </a:t>
            </a:r>
            <a:r>
              <a:rPr lang="en-US" sz="2400" dirty="0" err="1"/>
              <a:t>Họ</a:t>
            </a:r>
            <a:r>
              <a:rPr lang="en-US" sz="2400" dirty="0"/>
              <a:t> </a:t>
            </a:r>
            <a:r>
              <a:rPr lang="en-US" sz="2400" dirty="0" err="1"/>
              <a:t>cũng</a:t>
            </a:r>
            <a:r>
              <a:rPr lang="en-US" sz="2400" dirty="0"/>
              <a:t> </a:t>
            </a:r>
            <a:r>
              <a:rPr lang="en-US" sz="2400" dirty="0" err="1"/>
              <a:t>là</a:t>
            </a:r>
            <a:r>
              <a:rPr lang="en-US" sz="2400" dirty="0"/>
              <a:t> </a:t>
            </a:r>
            <a:r>
              <a:rPr lang="en-US" sz="2400" dirty="0" err="1"/>
              <a:t>đối</a:t>
            </a:r>
            <a:r>
              <a:rPr lang="en-US" sz="2400" dirty="0"/>
              <a:t> </a:t>
            </a:r>
            <a:r>
              <a:rPr lang="en-US" sz="2400" dirty="0" err="1"/>
              <a:t>tác</a:t>
            </a:r>
            <a:r>
              <a:rPr lang="en-US" sz="2400" dirty="0"/>
              <a:t> </a:t>
            </a:r>
            <a:r>
              <a:rPr lang="en-US" sz="2400" dirty="0" err="1"/>
              <a:t>với</a:t>
            </a:r>
            <a:r>
              <a:rPr lang="en-US" sz="2400" dirty="0"/>
              <a:t> Gates Foundation </a:t>
            </a:r>
            <a:r>
              <a:rPr lang="en-US" sz="2400" dirty="0" err="1"/>
              <a:t>lưu</a:t>
            </a:r>
            <a:r>
              <a:rPr lang="en-US" sz="2400" dirty="0"/>
              <a:t> </a:t>
            </a:r>
            <a:r>
              <a:rPr lang="en-US" sz="2400" dirty="0" err="1"/>
              <a:t>trữ</a:t>
            </a:r>
            <a:r>
              <a:rPr lang="en-US" sz="2400" dirty="0"/>
              <a:t> </a:t>
            </a:r>
            <a:r>
              <a:rPr lang="en-US" sz="2400" dirty="0" err="1"/>
              <a:t>hồ</a:t>
            </a:r>
            <a:r>
              <a:rPr lang="en-US" sz="2400" dirty="0"/>
              <a:t> </a:t>
            </a:r>
            <a:r>
              <a:rPr lang="en-US" sz="2400" dirty="0" err="1"/>
              <a:t>sơ</a:t>
            </a:r>
            <a:r>
              <a:rPr lang="en-US" sz="2400" dirty="0"/>
              <a:t> </a:t>
            </a:r>
            <a:r>
              <a:rPr lang="en-US" sz="2400" dirty="0" err="1"/>
              <a:t>bệnh</a:t>
            </a:r>
            <a:r>
              <a:rPr lang="en-US" sz="2400" dirty="0"/>
              <a:t> </a:t>
            </a:r>
            <a:r>
              <a:rPr lang="en-US" sz="2400" dirty="0" err="1"/>
              <a:t>án</a:t>
            </a:r>
            <a:r>
              <a:rPr lang="en-US" sz="2400" dirty="0"/>
              <a:t> </a:t>
            </a:r>
            <a:r>
              <a:rPr lang="en-US" sz="2400" dirty="0" err="1"/>
              <a:t>cho</a:t>
            </a:r>
            <a:r>
              <a:rPr lang="en-US" sz="2400" dirty="0"/>
              <a:t> </a:t>
            </a:r>
            <a:r>
              <a:rPr lang="en-US" sz="2400" dirty="0" err="1"/>
              <a:t>người</a:t>
            </a:r>
            <a:r>
              <a:rPr lang="en-US" sz="2400" dirty="0"/>
              <a:t> </a:t>
            </a:r>
            <a:r>
              <a:rPr lang="en-US" sz="2400" dirty="0" err="1"/>
              <a:t>dân</a:t>
            </a:r>
            <a:r>
              <a:rPr lang="en-US" sz="2400" dirty="0"/>
              <a:t> </a:t>
            </a:r>
            <a:r>
              <a:rPr lang="en-US" sz="2400" dirty="0" err="1"/>
              <a:t>ở</a:t>
            </a:r>
            <a:r>
              <a:rPr lang="en-US" sz="2400" dirty="0"/>
              <a:t> </a:t>
            </a:r>
            <a:r>
              <a:rPr lang="en-US" sz="2400" dirty="0" err="1"/>
              <a:t>các</a:t>
            </a:r>
            <a:r>
              <a:rPr lang="en-US" sz="2400" dirty="0"/>
              <a:t> </a:t>
            </a:r>
            <a:r>
              <a:rPr lang="en-US" sz="2400" dirty="0" err="1"/>
              <a:t>nước</a:t>
            </a:r>
            <a:r>
              <a:rPr lang="en-US" sz="2400" dirty="0"/>
              <a:t> </a:t>
            </a:r>
            <a:r>
              <a:rPr lang="en-US" sz="2400" dirty="0" err="1"/>
              <a:t>đang</a:t>
            </a:r>
            <a:r>
              <a:rPr lang="en-US" sz="2400" dirty="0"/>
              <a:t> </a:t>
            </a:r>
            <a:r>
              <a:rPr lang="en-US" sz="2400" dirty="0" err="1"/>
              <a:t>phát</a:t>
            </a:r>
            <a:r>
              <a:rPr lang="en-US" sz="2400" dirty="0"/>
              <a:t> </a:t>
            </a:r>
            <a:r>
              <a:rPr lang="en-US" sz="2400" dirty="0" err="1"/>
              <a:t>triển</a:t>
            </a:r>
            <a:r>
              <a:rPr lang="en-US" sz="2400" dirty="0"/>
              <a:t>.</a:t>
            </a:r>
            <a:endParaRPr lang="en-US" sz="2400" dirty="0" smtClean="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689" y="147320"/>
            <a:ext cx="8596668" cy="1320800"/>
          </a:xfrm>
        </p:spPr>
        <p:txBody>
          <a:bodyPr/>
          <a:lstStyle/>
          <a:p>
            <a:r>
              <a:rPr lang="vi-VN" dirty="0" smtClean="0"/>
              <a:t>Factoids - </a:t>
            </a:r>
            <a:r>
              <a:rPr lang="en-US" dirty="0" err="1"/>
              <a:t>C</a:t>
            </a:r>
            <a:r>
              <a:rPr lang="en-US" dirty="0" err="1" smtClean="0"/>
              <a:t>ryptocurrency</a:t>
            </a:r>
            <a:r>
              <a:rPr lang="en-US" dirty="0" smtClean="0"/>
              <a:t> </a:t>
            </a:r>
            <a:r>
              <a:rPr lang="en-US" dirty="0"/>
              <a:t>of </a:t>
            </a:r>
            <a:r>
              <a:rPr lang="en-US" dirty="0" err="1"/>
              <a:t>Factom</a:t>
            </a:r>
            <a:endParaRPr lang="en-US" dirty="0"/>
          </a:p>
        </p:txBody>
      </p:sp>
      <p:sp>
        <p:nvSpPr>
          <p:cNvPr id="3" name="Content Placeholder 2"/>
          <p:cNvSpPr>
            <a:spLocks noGrp="1"/>
          </p:cNvSpPr>
          <p:nvPr>
            <p:ph idx="1"/>
          </p:nvPr>
        </p:nvSpPr>
        <p:spPr>
          <a:xfrm>
            <a:off x="219710" y="1243965"/>
            <a:ext cx="9260840" cy="5332730"/>
          </a:xfrm>
        </p:spPr>
        <p:txBody>
          <a:bodyPr>
            <a:normAutofit fontScale="82500"/>
          </a:bodyPr>
          <a:lstStyle/>
          <a:p>
            <a:r>
              <a:rPr lang="vi-VN" dirty="0" smtClean="0"/>
              <a:t>Factoids là đồng tiền điện tử của Factom.</a:t>
            </a:r>
            <a:endParaRPr lang="en-US" dirty="0" smtClean="0"/>
          </a:p>
          <a:p>
            <a:r>
              <a:rPr lang="en-US" dirty="0" smtClean="0"/>
              <a:t>Factoids </a:t>
            </a:r>
            <a:r>
              <a:rPr lang="en-US" dirty="0" err="1"/>
              <a:t>có</a:t>
            </a:r>
            <a:r>
              <a:rPr lang="en-US" dirty="0"/>
              <a:t> </a:t>
            </a:r>
            <a:r>
              <a:rPr lang="en-US" dirty="0" err="1"/>
              <a:t>chuỗi</a:t>
            </a:r>
            <a:r>
              <a:rPr lang="en-US" dirty="0"/>
              <a:t> </a:t>
            </a:r>
            <a:r>
              <a:rPr lang="en-US" dirty="0" err="1"/>
              <a:t>riêng</a:t>
            </a:r>
            <a:r>
              <a:rPr lang="en-US" dirty="0"/>
              <a:t> </a:t>
            </a:r>
            <a:r>
              <a:rPr lang="en-US" dirty="0" err="1"/>
              <a:t>của</a:t>
            </a:r>
            <a:r>
              <a:rPr lang="en-US" dirty="0"/>
              <a:t> </a:t>
            </a:r>
            <a:r>
              <a:rPr lang="en-US" dirty="0" err="1"/>
              <a:t>nó</a:t>
            </a:r>
            <a:r>
              <a:rPr lang="en-US" dirty="0"/>
              <a:t> </a:t>
            </a:r>
            <a:r>
              <a:rPr lang="en-US" dirty="0" err="1"/>
              <a:t>trong</a:t>
            </a:r>
            <a:r>
              <a:rPr lang="en-US" dirty="0"/>
              <a:t> </a:t>
            </a:r>
            <a:r>
              <a:rPr lang="en-US" dirty="0" err="1"/>
              <a:t>mạng</a:t>
            </a:r>
            <a:r>
              <a:rPr lang="en-US" dirty="0"/>
              <a:t> </a:t>
            </a:r>
            <a:r>
              <a:rPr lang="en-US" dirty="0" err="1"/>
              <a:t>lưới</a:t>
            </a:r>
            <a:r>
              <a:rPr lang="en-US" dirty="0"/>
              <a:t> </a:t>
            </a:r>
            <a:r>
              <a:rPr lang="en-US" dirty="0" err="1"/>
              <a:t>Factom</a:t>
            </a:r>
            <a:r>
              <a:rPr lang="en-US" dirty="0"/>
              <a:t> </a:t>
            </a:r>
            <a:r>
              <a:rPr lang="en-US" dirty="0" err="1"/>
              <a:t>và</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giao</a:t>
            </a:r>
            <a:r>
              <a:rPr lang="en-US" dirty="0"/>
              <a:t> </a:t>
            </a:r>
            <a:r>
              <a:rPr lang="en-US" dirty="0" err="1"/>
              <a:t>dịch</a:t>
            </a:r>
            <a:r>
              <a:rPr lang="en-US" dirty="0"/>
              <a:t> </a:t>
            </a:r>
            <a:r>
              <a:rPr lang="en-US" dirty="0" err="1"/>
              <a:t>tự</a:t>
            </a:r>
            <a:r>
              <a:rPr lang="en-US" dirty="0"/>
              <a:t> do </a:t>
            </a:r>
            <a:r>
              <a:rPr lang="en-US" dirty="0" err="1"/>
              <a:t>giống</a:t>
            </a:r>
            <a:r>
              <a:rPr lang="en-US" dirty="0"/>
              <a:t> </a:t>
            </a:r>
            <a:r>
              <a:rPr lang="en-US" dirty="0" err="1"/>
              <a:t>như</a:t>
            </a:r>
            <a:r>
              <a:rPr lang="en-US" dirty="0"/>
              <a:t> </a:t>
            </a:r>
            <a:r>
              <a:rPr lang="en-US" dirty="0" err="1"/>
              <a:t>hầu</a:t>
            </a:r>
            <a:r>
              <a:rPr lang="en-US" dirty="0"/>
              <a:t> </a:t>
            </a:r>
            <a:r>
              <a:rPr lang="en-US" dirty="0" err="1"/>
              <a:t>hết</a:t>
            </a:r>
            <a:r>
              <a:rPr lang="en-US" dirty="0"/>
              <a:t> </a:t>
            </a:r>
            <a:r>
              <a:rPr lang="en-US" dirty="0" err="1"/>
              <a:t>các</a:t>
            </a:r>
            <a:r>
              <a:rPr lang="en-US" dirty="0"/>
              <a:t> </a:t>
            </a:r>
            <a:r>
              <a:rPr lang="en-US" dirty="0" err="1"/>
              <a:t>loại</a:t>
            </a:r>
            <a:r>
              <a:rPr lang="en-US" dirty="0"/>
              <a:t> </a:t>
            </a:r>
            <a:r>
              <a:rPr lang="vi-VN" dirty="0" smtClean="0"/>
              <a:t>tiền điện tử </a:t>
            </a:r>
            <a:r>
              <a:rPr lang="en-US" dirty="0" err="1" smtClean="0"/>
              <a:t>khác</a:t>
            </a:r>
            <a:r>
              <a:rPr lang="en-US" dirty="0"/>
              <a:t>. </a:t>
            </a:r>
            <a:endParaRPr lang="en-US" dirty="0" smtClean="0"/>
          </a:p>
          <a:p>
            <a:r>
              <a:rPr lang="en-US" dirty="0" err="1" smtClean="0"/>
              <a:t>Đây</a:t>
            </a:r>
            <a:r>
              <a:rPr lang="en-US" dirty="0" smtClean="0"/>
              <a:t> </a:t>
            </a:r>
            <a:r>
              <a:rPr lang="en-US" dirty="0" err="1"/>
              <a:t>là</a:t>
            </a:r>
            <a:r>
              <a:rPr lang="en-US" dirty="0"/>
              <a:t> </a:t>
            </a:r>
            <a:r>
              <a:rPr lang="en-US" dirty="0" err="1"/>
              <a:t>loại</a:t>
            </a:r>
            <a:r>
              <a:rPr lang="en-US" dirty="0"/>
              <a:t> coin </a:t>
            </a:r>
            <a:r>
              <a:rPr lang="en-US" dirty="0" err="1"/>
              <a:t>phân</a:t>
            </a:r>
            <a:r>
              <a:rPr lang="en-US" dirty="0"/>
              <a:t> </a:t>
            </a:r>
            <a:r>
              <a:rPr lang="en-US" dirty="0" err="1"/>
              <a:t>cấp</a:t>
            </a:r>
            <a:r>
              <a:rPr lang="en-US" dirty="0"/>
              <a:t> </a:t>
            </a:r>
            <a:r>
              <a:rPr lang="en-US" dirty="0" err="1"/>
              <a:t>cho</a:t>
            </a:r>
            <a:r>
              <a:rPr lang="en-US" dirty="0"/>
              <a:t> </a:t>
            </a:r>
            <a:r>
              <a:rPr lang="en-US" dirty="0" err="1"/>
              <a:t>hệ</a:t>
            </a:r>
            <a:r>
              <a:rPr lang="en-US" dirty="0"/>
              <a:t> </a:t>
            </a:r>
            <a:r>
              <a:rPr lang="en-US" dirty="0" err="1"/>
              <a:t>thống</a:t>
            </a:r>
            <a:r>
              <a:rPr lang="en-US" dirty="0"/>
              <a:t> </a:t>
            </a:r>
            <a:r>
              <a:rPr lang="en-US" dirty="0" err="1"/>
              <a:t>và</a:t>
            </a:r>
            <a:r>
              <a:rPr lang="en-US" dirty="0"/>
              <a:t> </a:t>
            </a:r>
            <a:r>
              <a:rPr lang="en-US" dirty="0" err="1"/>
              <a:t>ngăn</a:t>
            </a:r>
            <a:r>
              <a:rPr lang="en-US" dirty="0"/>
              <a:t> </a:t>
            </a:r>
            <a:r>
              <a:rPr lang="en-US" dirty="0" err="1"/>
              <a:t>chặn</a:t>
            </a:r>
            <a:r>
              <a:rPr lang="en-US" dirty="0"/>
              <a:t> </a:t>
            </a:r>
            <a:r>
              <a:rPr lang="en-US" dirty="0" err="1"/>
              <a:t>người</a:t>
            </a:r>
            <a:r>
              <a:rPr lang="en-US" dirty="0"/>
              <a:t> </a:t>
            </a:r>
            <a:r>
              <a:rPr lang="en-US" dirty="0" err="1"/>
              <a:t>dùng</a:t>
            </a:r>
            <a:r>
              <a:rPr lang="en-US" dirty="0"/>
              <a:t> spam </a:t>
            </a:r>
            <a:r>
              <a:rPr lang="en-US" dirty="0" err="1"/>
              <a:t>mạng</a:t>
            </a:r>
            <a:r>
              <a:rPr lang="en-US" dirty="0"/>
              <a:t> </a:t>
            </a:r>
            <a:r>
              <a:rPr lang="en-US" dirty="0" err="1"/>
              <a:t>lưới</a:t>
            </a:r>
            <a:r>
              <a:rPr lang="en-US" dirty="0"/>
              <a:t>.</a:t>
            </a:r>
            <a:endParaRPr lang="en-US" dirty="0"/>
          </a:p>
          <a:p>
            <a:r>
              <a:rPr lang="en-US" dirty="0" err="1"/>
              <a:t>Các</a:t>
            </a:r>
            <a:r>
              <a:rPr lang="en-US" dirty="0"/>
              <a:t> </a:t>
            </a:r>
            <a:r>
              <a:rPr lang="en-US" dirty="0" err="1"/>
              <a:t>máy</a:t>
            </a:r>
            <a:r>
              <a:rPr lang="en-US" dirty="0"/>
              <a:t> </a:t>
            </a:r>
            <a:r>
              <a:rPr lang="en-US" dirty="0" err="1"/>
              <a:t>chủ</a:t>
            </a:r>
            <a:r>
              <a:rPr lang="en-US" dirty="0"/>
              <a:t> </a:t>
            </a:r>
            <a:r>
              <a:rPr lang="en-US" dirty="0" err="1"/>
              <a:t>Factom</a:t>
            </a:r>
            <a:r>
              <a:rPr lang="en-US" dirty="0"/>
              <a:t> </a:t>
            </a:r>
            <a:r>
              <a:rPr lang="en-US" dirty="0" err="1"/>
              <a:t>sẽ</a:t>
            </a:r>
            <a:r>
              <a:rPr lang="en-US" dirty="0"/>
              <a:t> </a:t>
            </a:r>
            <a:r>
              <a:rPr lang="en-US" dirty="0" err="1"/>
              <a:t>nhận</a:t>
            </a:r>
            <a:r>
              <a:rPr lang="en-US" dirty="0"/>
              <a:t> </a:t>
            </a:r>
            <a:r>
              <a:rPr lang="en-US" dirty="0" err="1"/>
              <a:t>được</a:t>
            </a:r>
            <a:r>
              <a:rPr lang="en-US" dirty="0"/>
              <a:t> Factoids </a:t>
            </a:r>
            <a:r>
              <a:rPr lang="en-US" dirty="0" err="1"/>
              <a:t>như</a:t>
            </a:r>
            <a:r>
              <a:rPr lang="en-US" dirty="0"/>
              <a:t> </a:t>
            </a:r>
            <a:r>
              <a:rPr lang="en-US" dirty="0" err="1"/>
              <a:t>một</a:t>
            </a:r>
            <a:r>
              <a:rPr lang="en-US" dirty="0"/>
              <a:t> </a:t>
            </a:r>
            <a:r>
              <a:rPr lang="en-US" dirty="0" err="1"/>
              <a:t>phần</a:t>
            </a:r>
            <a:r>
              <a:rPr lang="en-US" dirty="0"/>
              <a:t> </a:t>
            </a:r>
            <a:r>
              <a:rPr lang="en-US" dirty="0" err="1"/>
              <a:t>thưởng</a:t>
            </a:r>
            <a:r>
              <a:rPr lang="en-US" dirty="0"/>
              <a:t> </a:t>
            </a:r>
            <a:r>
              <a:rPr lang="en-US" dirty="0" err="1"/>
              <a:t>cho</a:t>
            </a:r>
            <a:r>
              <a:rPr lang="en-US" dirty="0"/>
              <a:t> </a:t>
            </a:r>
            <a:r>
              <a:rPr lang="en-US" dirty="0" err="1"/>
              <a:t>việc</a:t>
            </a:r>
            <a:r>
              <a:rPr lang="en-US" dirty="0"/>
              <a:t> </a:t>
            </a:r>
            <a:r>
              <a:rPr lang="en-US" dirty="0" err="1"/>
              <a:t>duy</a:t>
            </a:r>
            <a:r>
              <a:rPr lang="en-US" dirty="0"/>
              <a:t> </a:t>
            </a:r>
            <a:r>
              <a:rPr lang="en-US" dirty="0" err="1"/>
              <a:t>trì</a:t>
            </a:r>
            <a:r>
              <a:rPr lang="en-US" dirty="0"/>
              <a:t> </a:t>
            </a:r>
            <a:r>
              <a:rPr lang="en-US" dirty="0" err="1"/>
              <a:t>mạng</a:t>
            </a:r>
            <a:r>
              <a:rPr lang="en-US" dirty="0"/>
              <a:t> </a:t>
            </a:r>
            <a:r>
              <a:rPr lang="en-US" dirty="0" err="1" smtClean="0"/>
              <a:t>lưới</a:t>
            </a:r>
            <a:r>
              <a:rPr lang="en-US" dirty="0" smtClean="0"/>
              <a:t>.</a:t>
            </a:r>
            <a:endParaRPr lang="en-US" dirty="0" smtClean="0"/>
          </a:p>
          <a:p>
            <a:r>
              <a:rPr lang="en-US" dirty="0" err="1"/>
              <a:t>Mạng</a:t>
            </a:r>
            <a:r>
              <a:rPr lang="en-US" dirty="0"/>
              <a:t> </a:t>
            </a:r>
            <a:r>
              <a:rPr lang="en-US" dirty="0" err="1"/>
              <a:t>lưới</a:t>
            </a:r>
            <a:r>
              <a:rPr lang="en-US" dirty="0"/>
              <a:t> </a:t>
            </a:r>
            <a:r>
              <a:rPr lang="en-US" dirty="0" err="1"/>
              <a:t>này</a:t>
            </a:r>
            <a:r>
              <a:rPr lang="en-US" dirty="0"/>
              <a:t> </a:t>
            </a:r>
            <a:r>
              <a:rPr lang="en-US" dirty="0" err="1"/>
              <a:t>phát</a:t>
            </a:r>
            <a:r>
              <a:rPr lang="en-US" dirty="0"/>
              <a:t> </a:t>
            </a:r>
            <a:r>
              <a:rPr lang="en-US" dirty="0" err="1"/>
              <a:t>chúng</a:t>
            </a:r>
            <a:r>
              <a:rPr lang="en-US" dirty="0"/>
              <a:t> </a:t>
            </a:r>
            <a:r>
              <a:rPr lang="en-US" dirty="0" err="1"/>
              <a:t>với</a:t>
            </a:r>
            <a:r>
              <a:rPr lang="en-US" dirty="0"/>
              <a:t> </a:t>
            </a:r>
            <a:r>
              <a:rPr lang="en-US" dirty="0" err="1"/>
              <a:t>tốc</a:t>
            </a:r>
            <a:r>
              <a:rPr lang="en-US" dirty="0"/>
              <a:t> </a:t>
            </a:r>
            <a:r>
              <a:rPr lang="en-US" dirty="0" err="1"/>
              <a:t>độ</a:t>
            </a:r>
            <a:r>
              <a:rPr lang="en-US" dirty="0"/>
              <a:t> </a:t>
            </a:r>
            <a:r>
              <a:rPr lang="en-US" dirty="0" err="1"/>
              <a:t>cố</a:t>
            </a:r>
            <a:r>
              <a:rPr lang="en-US" dirty="0"/>
              <a:t> </a:t>
            </a:r>
            <a:r>
              <a:rPr lang="en-US" dirty="0" err="1"/>
              <a:t>định</a:t>
            </a:r>
            <a:r>
              <a:rPr lang="en-US" dirty="0"/>
              <a:t> (</a:t>
            </a:r>
            <a:r>
              <a:rPr lang="en-US" dirty="0" err="1"/>
              <a:t>khoảng</a:t>
            </a:r>
            <a:r>
              <a:rPr lang="en-US" dirty="0"/>
              <a:t> 73.000 Factoids/</a:t>
            </a:r>
            <a:r>
              <a:rPr lang="en-US" dirty="0" err="1"/>
              <a:t>tháng</a:t>
            </a:r>
            <a:r>
              <a:rPr lang="en-US" dirty="0"/>
              <a:t>) </a:t>
            </a:r>
            <a:r>
              <a:rPr lang="en-US" dirty="0" err="1"/>
              <a:t>trong</a:t>
            </a:r>
            <a:r>
              <a:rPr lang="en-US" dirty="0"/>
              <a:t> </a:t>
            </a:r>
            <a:r>
              <a:rPr lang="en-US" dirty="0" err="1"/>
              <a:t>một</a:t>
            </a:r>
            <a:r>
              <a:rPr lang="en-US" dirty="0"/>
              <a:t> </a:t>
            </a:r>
            <a:r>
              <a:rPr lang="en-US" dirty="0" err="1"/>
              <a:t>quy</a:t>
            </a:r>
            <a:r>
              <a:rPr lang="en-US" dirty="0"/>
              <a:t> </a:t>
            </a:r>
            <a:r>
              <a:rPr lang="en-US" dirty="0" err="1"/>
              <a:t>trình</a:t>
            </a:r>
            <a:r>
              <a:rPr lang="en-US" dirty="0"/>
              <a:t> </a:t>
            </a:r>
            <a:r>
              <a:rPr lang="en-US" dirty="0" err="1"/>
              <a:t>độc</a:t>
            </a:r>
            <a:r>
              <a:rPr lang="en-US" dirty="0"/>
              <a:t> </a:t>
            </a:r>
            <a:r>
              <a:rPr lang="en-US" dirty="0" err="1"/>
              <a:t>lập</a:t>
            </a:r>
            <a:r>
              <a:rPr lang="en-US" dirty="0"/>
              <a:t> </a:t>
            </a:r>
            <a:r>
              <a:rPr lang="en-US" dirty="0" err="1"/>
              <a:t>với</a:t>
            </a:r>
            <a:r>
              <a:rPr lang="en-US" dirty="0"/>
              <a:t> </a:t>
            </a:r>
            <a:r>
              <a:rPr lang="en-US" dirty="0" err="1"/>
              <a:t>giá</a:t>
            </a:r>
            <a:r>
              <a:rPr lang="en-US" dirty="0"/>
              <a:t> </a:t>
            </a:r>
            <a:r>
              <a:rPr lang="en-US" dirty="0" err="1"/>
              <a:t>trị</a:t>
            </a:r>
            <a:r>
              <a:rPr lang="en-US" dirty="0"/>
              <a:t> </a:t>
            </a:r>
            <a:r>
              <a:rPr lang="en-US" dirty="0" err="1" smtClean="0"/>
              <a:t>của</a:t>
            </a:r>
            <a:r>
              <a:rPr lang="en-US" dirty="0"/>
              <a:t> </a:t>
            </a:r>
            <a:r>
              <a:rPr lang="en-US" dirty="0" err="1" smtClean="0"/>
              <a:t>chúng</a:t>
            </a:r>
            <a:r>
              <a:rPr lang="en-US" dirty="0"/>
              <a:t>. </a:t>
            </a:r>
            <a:br>
              <a:rPr lang="en-US" dirty="0"/>
            </a:b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47769" y="262890"/>
            <a:ext cx="8596668" cy="1320800"/>
          </a:xfrm>
        </p:spPr>
        <p:txBody>
          <a:bodyPr/>
          <a:p>
            <a:r>
              <a:rPr lang="en-US"/>
              <a:t>Factom System Overview</a:t>
            </a:r>
            <a:br>
              <a:rPr lang="en-US"/>
            </a:br>
            <a:r>
              <a:rPr lang="x-none" altLang="en-US"/>
              <a:t>Tổng quan về hệ thống Factom</a:t>
            </a:r>
            <a:endParaRPr lang="x-none" altLang="en-US"/>
          </a:p>
        </p:txBody>
      </p:sp>
      <p:sp>
        <p:nvSpPr>
          <p:cNvPr id="3" name="Content Placeholder 2"/>
          <p:cNvSpPr>
            <a:spLocks noGrp="1"/>
          </p:cNvSpPr>
          <p:nvPr>
            <p:ph idx="1"/>
          </p:nvPr>
        </p:nvSpPr>
        <p:spPr>
          <a:xfrm>
            <a:off x="352425" y="1816100"/>
            <a:ext cx="10500995" cy="5044440"/>
          </a:xfrm>
        </p:spPr>
        <p:txBody>
          <a:bodyPr>
            <a:normAutofit/>
          </a:bodyPr>
          <a:p>
            <a:r>
              <a:rPr lang="x-none" altLang="en-US" sz="2200"/>
              <a:t>Factom được xây dựng từ tập hợp các tầng Cấu Trúc Dữ Liệu (CTDL).</a:t>
            </a:r>
            <a:endParaRPr lang="x-none" altLang="en-US" sz="2200"/>
          </a:p>
          <a:p>
            <a:r>
              <a:rPr lang="x-none" altLang="en-US" sz="2200"/>
              <a:t>Factom được xây dựng từ một tập các blocks có thứ bậc với chiều cao cao nhất là Directory Blocks (DBs). Chúng tạo nên 1 micro-chain, chủ yếu gồm các tham chiếu (reference) đủ nhỏ. </a:t>
            </a:r>
            <a:endParaRPr lang="x-none" altLang="en-US" sz="2200"/>
          </a:p>
          <a:p>
            <a:r>
              <a:rPr lang="x-none" altLang="en-US" sz="2200"/>
              <a:t>Để giữ được kích thước nhỏ gọn, mỗi reference trong Directory Block (DB) phải là giá trị hash của Entry Block (EB) cùng với ChainID. </a:t>
            </a:r>
            <a:endParaRPr lang="x-none" altLang="en-US" sz="2200"/>
          </a:p>
          <a:p>
            <a:r>
              <a:rPr lang="x-none" altLang="en-US" sz="2200"/>
              <a:t>Các Entry Blocks (EBs) có references tới tất cả Entries với một giá trị ChainID nhất định trong một khoảng thời gian. Entry Block cho một ChainID cũng là một phần của micro-chain. </a:t>
            </a:r>
            <a:endParaRPr lang="x-none" altLang="en-US" sz="2200"/>
          </a:p>
          <a:p>
            <a:r>
              <a:rPr lang="x-none" altLang="en-US" sz="2200"/>
              <a:t>Dữ liệu trong Factom nằm ở các Entries. Những CTDL này tạo ra và không thể đổi nhờ 'sức mạnh' của Bitcoin.</a:t>
            </a:r>
            <a:endParaRPr lang="x-none" altLang="en-US" sz="2200"/>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92100" y="406400"/>
            <a:ext cx="9539605" cy="5984240"/>
          </a:xfrm>
        </p:spPr>
        <p:txBody>
          <a:bodyPr/>
          <a:p>
            <a:r>
              <a:rPr lang="x-none" altLang="en-US"/>
              <a:t>Các lớp và các ý niệm trong hệ thống Factom:</a:t>
            </a:r>
            <a:endParaRPr lang="x-none" altLang="en-US"/>
          </a:p>
          <a:p>
            <a:pPr lvl="1"/>
            <a:r>
              <a:rPr lang="x-none" altLang="en-US"/>
              <a:t>1. Directory Layer: Tầng tổ chức các Merkle Root của các Entry Blocks.</a:t>
            </a:r>
            <a:endParaRPr lang="x-none" altLang="en-US"/>
          </a:p>
          <a:p>
            <a:pPr lvl="1"/>
            <a:r>
              <a:rPr lang="x-none" altLang="en-US"/>
              <a:t>2. Entry Block Layer: Tầng tổ chức các references tới các Entries.</a:t>
            </a:r>
            <a:endParaRPr lang="x-none" altLang="en-US"/>
          </a:p>
          <a:p>
            <a:pPr lvl="1"/>
            <a:r>
              <a:rPr lang="x-none" altLang="en-US"/>
              <a:t>3. Entries: chứa dữ liệu của ứng dụng, có thể là giá trị thô (raw data) hoặc giá trị hash của nó (private data).</a:t>
            </a:r>
            <a:endParaRPr lang="x-none" altLang="en-US"/>
          </a:p>
          <a:p>
            <a:pPr lvl="1"/>
            <a:r>
              <a:rPr lang="x-none" altLang="en-US"/>
              <a:t>4. Chains: Chuỗi dùng để nhóm các Entries cụ thể cho một ứng dụng.</a:t>
            </a:r>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4749" y="262890"/>
            <a:ext cx="8596668" cy="1320800"/>
          </a:xfrm>
        </p:spPr>
        <p:txBody>
          <a:bodyPr>
            <a:normAutofit/>
          </a:bodyPr>
          <a:p>
            <a:r>
              <a:rPr lang="en-US"/>
              <a:t>Directory Layer: How the Directory Layer Organizes Merkle Roots</a:t>
            </a:r>
            <a:r>
              <a:rPr lang="x-none" altLang="en-US"/>
              <a:t>?</a:t>
            </a:r>
            <a:endParaRPr lang="x-none" altLang="en-US"/>
          </a:p>
        </p:txBody>
      </p:sp>
      <p:sp>
        <p:nvSpPr>
          <p:cNvPr id="3" name="Content Placeholder 2"/>
          <p:cNvSpPr>
            <a:spLocks noGrp="1"/>
          </p:cNvSpPr>
          <p:nvPr>
            <p:ph idx="1"/>
          </p:nvPr>
        </p:nvSpPr>
        <p:spPr>
          <a:xfrm>
            <a:off x="316230" y="1765935"/>
            <a:ext cx="9421495" cy="5083810"/>
          </a:xfrm>
        </p:spPr>
        <p:txBody>
          <a:bodyPr>
            <a:normAutofit/>
          </a:bodyPr>
          <a:p>
            <a:r>
              <a:rPr lang="x-none" altLang="en-US" sz="2200"/>
              <a:t>Directory Layer (DL) là mức đầu tiên trong các tầng kiến trúc của hệ thống Factom. Nó định nghĩa các ChainIDs cho các Entries.</a:t>
            </a:r>
            <a:endParaRPr lang="x-none" altLang="en-US" sz="2200"/>
          </a:p>
          <a:p>
            <a:r>
              <a:rPr lang="x-none" altLang="en-US" sz="2200"/>
              <a:t>ChainID dùng xác định Chain của các Entries của người dùng.</a:t>
            </a:r>
            <a:endParaRPr lang="x-none" altLang="en-US" sz="2200"/>
          </a:p>
          <a:p>
            <a:r>
              <a:rPr lang="x-none" altLang="en-US" sz="2200"/>
              <a:t>DL chủ yếu gồm một cặp ChainID và Merkle Root (MR) của Entry Block (EB) chứa dữ liệu cho ChainID đó.</a:t>
            </a:r>
            <a:endParaRPr lang="x-none" altLang="en-US" sz="2200"/>
          </a:p>
          <a:p>
            <a:r>
              <a:rPr lang="x-none" altLang="en-US" sz="2200"/>
              <a:t>Mỗi EB được tham chiếu trong 1 DB chiếm 64 bytes, gồm 2 giá trị hash 32 bytes của ChainID, và của MR của EB.</a:t>
            </a:r>
            <a:endParaRPr lang="x-none" altLang="en-US" sz="2200"/>
          </a:p>
          <a:p>
            <a:r>
              <a:rPr lang="x-none" altLang="en-US" sz="2200"/>
              <a:t>Nếu có 1 triệu EB như vậy thì 1 DB có kích thước khoảng 64 MB (= 10^6 * 64 bytes)</a:t>
            </a:r>
            <a:endParaRPr lang="x-none" altLang="en-US" sz="2200"/>
          </a:p>
          <a:p>
            <a:r>
              <a:rPr lang="x-none" altLang="en-US" sz="2200"/>
              <a:t>Nếu trung bình 1 EB có 5 Entries, 64 MB của DB cho phép 5 triệu Entries riêng biệt.</a:t>
            </a:r>
            <a:endParaRPr lang="x-none" altLang="en-US" sz="2200"/>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06070" y="375920"/>
            <a:ext cx="9409430" cy="6014720"/>
          </a:xfrm>
        </p:spPr>
        <p:txBody>
          <a:bodyPr>
            <a:normAutofit/>
          </a:bodyPr>
          <a:p>
            <a:r>
              <a:rPr lang="en-US" sz="2200"/>
              <a:t>Nếu một ứng dụng </a:t>
            </a:r>
            <a:r>
              <a:rPr lang="x-none" altLang="en-US" sz="2200"/>
              <a:t>chỉ </a:t>
            </a:r>
            <a:r>
              <a:rPr lang="en-US" sz="2200"/>
              <a:t>có </a:t>
            </a:r>
            <a:r>
              <a:rPr lang="x-none" altLang="en-US" sz="2200"/>
              <a:t>thông tin về </a:t>
            </a:r>
            <a:r>
              <a:rPr lang="en-US" sz="2200"/>
              <a:t>các </a:t>
            </a:r>
            <a:r>
              <a:rPr lang="x-none" altLang="en-US" sz="2200"/>
              <a:t>DBs</a:t>
            </a:r>
            <a:r>
              <a:rPr lang="en-US" sz="2200"/>
              <a:t>, nó có thể tìm thấy các </a:t>
            </a:r>
            <a:r>
              <a:rPr lang="x-none" altLang="en-US" sz="2200"/>
              <a:t>EBs</a:t>
            </a:r>
            <a:r>
              <a:rPr lang="en-US" sz="2200"/>
              <a:t> mà nó quan tâm mà không cần tải xuống mọi </a:t>
            </a:r>
            <a:r>
              <a:rPr lang="x-none" altLang="en-US" sz="2200"/>
              <a:t>EBs trong DBs</a:t>
            </a:r>
            <a:r>
              <a:rPr lang="en-US" sz="2200"/>
              <a:t>. </a:t>
            </a:r>
            <a:endParaRPr lang="en-US" sz="2200"/>
          </a:p>
          <a:p>
            <a:r>
              <a:rPr lang="en-US" sz="2200"/>
              <a:t>Một ứng dụng riêng lẻ sẽ chỉ quan tâm đến một tập nhỏ các ChainID đang được Factom theo dõi. Điều này sẽ hạn chế đáng kể lượng băng thông mà </a:t>
            </a:r>
            <a:r>
              <a:rPr lang="x-none" altLang="en-US" sz="2200"/>
              <a:t>1 client </a:t>
            </a:r>
            <a:r>
              <a:rPr lang="en-US" sz="2200"/>
              <a:t>cần phải sử dụng với Factom.</a:t>
            </a:r>
            <a:endParaRPr lang="en-US" sz="2200"/>
          </a:p>
          <a:p>
            <a:r>
              <a:rPr lang="en-US" sz="2200"/>
              <a:t>Các máy chủ Factom thu thập các Merkle </a:t>
            </a:r>
            <a:r>
              <a:rPr lang="x-none" altLang="en-US" sz="2200"/>
              <a:t>Roots (MRs)</a:t>
            </a:r>
            <a:r>
              <a:rPr lang="en-US" sz="2200"/>
              <a:t> của các </a:t>
            </a:r>
            <a:r>
              <a:rPr lang="x-none" altLang="en-US" sz="2200"/>
              <a:t>EBs</a:t>
            </a:r>
            <a:r>
              <a:rPr lang="en-US" sz="2200"/>
              <a:t> và gói chúng vào </a:t>
            </a:r>
            <a:r>
              <a:rPr lang="x-none" altLang="en-US" sz="2200"/>
              <a:t>1</a:t>
            </a:r>
            <a:r>
              <a:rPr lang="en-US" sz="2200"/>
              <a:t> </a:t>
            </a:r>
            <a:r>
              <a:rPr lang="x-none" altLang="en-US" sz="2200"/>
              <a:t>DB</a:t>
            </a:r>
            <a:r>
              <a:rPr lang="en-US" sz="2200"/>
              <a:t>. </a:t>
            </a:r>
            <a:endParaRPr lang="en-US" sz="2200"/>
          </a:p>
          <a:p>
            <a:r>
              <a:rPr lang="x-none" altLang="en-US" sz="2200"/>
              <a:t>Cứ 10</a:t>
            </a:r>
            <a:r>
              <a:rPr lang="en-US" sz="2200"/>
              <a:t> </a:t>
            </a:r>
            <a:r>
              <a:rPr lang="x-none" altLang="en-US" sz="2200"/>
              <a:t>DBs</a:t>
            </a:r>
            <a:r>
              <a:rPr lang="en-US" sz="2200"/>
              <a:t> liên tiếp </a:t>
            </a:r>
            <a:r>
              <a:rPr lang="x-none" altLang="en-US" sz="2200"/>
              <a:t>sẽ </a:t>
            </a:r>
            <a:r>
              <a:rPr lang="en-US" sz="2200"/>
              <a:t>được </a:t>
            </a:r>
            <a:r>
              <a:rPr lang="x-none" altLang="en-US" sz="2200"/>
              <a:t>hash</a:t>
            </a:r>
            <a:r>
              <a:rPr lang="en-US" sz="2200"/>
              <a:t> thông qua </a:t>
            </a:r>
            <a:r>
              <a:rPr lang="x-none" altLang="en-US" sz="2200"/>
              <a:t>1</a:t>
            </a:r>
            <a:r>
              <a:rPr lang="en-US" sz="2200"/>
              <a:t> Merkle </a:t>
            </a:r>
            <a:r>
              <a:rPr lang="x-none" altLang="en-US" sz="2200"/>
              <a:t>Tree</a:t>
            </a:r>
            <a:r>
              <a:rPr lang="en-US" sz="2200"/>
              <a:t>, và gốc Merkle được ghi vào </a:t>
            </a:r>
            <a:r>
              <a:rPr lang="x-none" altLang="en-US" sz="2200"/>
              <a:t>blockchain của B</a:t>
            </a:r>
            <a:r>
              <a:rPr lang="en-US" sz="2200"/>
              <a:t>itcoin </a:t>
            </a:r>
            <a:r>
              <a:rPr lang="x-none" altLang="en-US" sz="2200"/>
              <a:t>=&gt; </a:t>
            </a:r>
            <a:r>
              <a:rPr lang="en-US" sz="2200"/>
              <a:t>bảo đảm bằng sức mạnh </a:t>
            </a:r>
            <a:r>
              <a:rPr lang="x-none" altLang="en-US" sz="2200"/>
              <a:t>hash của </a:t>
            </a:r>
            <a:r>
              <a:rPr lang="en-US" sz="2200"/>
              <a:t>Bitcoin. Quá trình thêm gốc Merkle vào </a:t>
            </a:r>
            <a:r>
              <a:rPr lang="x-none" altLang="en-US" sz="2200"/>
              <a:t>B</a:t>
            </a:r>
            <a:r>
              <a:rPr lang="en-US" sz="2200"/>
              <a:t>itcoin gọi là "neo". </a:t>
            </a:r>
            <a:endParaRPr lang="en-US" sz="2200"/>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Nội dung trình bày</a:t>
            </a:r>
            <a:endParaRPr lang="en-US" dirty="0"/>
          </a:p>
        </p:txBody>
      </p:sp>
      <p:sp>
        <p:nvSpPr>
          <p:cNvPr id="3" name="Content Placeholder 2"/>
          <p:cNvSpPr>
            <a:spLocks noGrp="1"/>
          </p:cNvSpPr>
          <p:nvPr>
            <p:ph idx="1"/>
          </p:nvPr>
        </p:nvSpPr>
        <p:spPr/>
        <p:txBody>
          <a:bodyPr/>
          <a:lstStyle/>
          <a:p>
            <a:r>
              <a:rPr lang="vi-VN" dirty="0" smtClean="0"/>
              <a:t>Động lực </a:t>
            </a:r>
            <a:r>
              <a:rPr lang="x-none" altLang="vi-VN" dirty="0" smtClean="0"/>
              <a:t>phát triển và mục tiêu thiết kế</a:t>
            </a:r>
            <a:endParaRPr lang="vi-VN" dirty="0" smtClean="0"/>
          </a:p>
          <a:p>
            <a:r>
              <a:rPr lang="x-none" altLang="vi-VN" dirty="0" smtClean="0"/>
              <a:t>Giá trị của công nghệ Factom</a:t>
            </a:r>
            <a:endParaRPr lang="x-none" altLang="vi-VN" dirty="0" smtClean="0"/>
          </a:p>
          <a:p>
            <a:r>
              <a:rPr lang="vi-VN" dirty="0" smtClean="0"/>
              <a:t>Đội ngũ phát triển</a:t>
            </a:r>
            <a:endParaRPr lang="vi-VN" dirty="0" smtClean="0"/>
          </a:p>
          <a:p>
            <a:r>
              <a:rPr lang="vi-VN" dirty="0" smtClean="0"/>
              <a:t>Factoids - </a:t>
            </a:r>
            <a:r>
              <a:rPr lang="en-US" dirty="0" err="1"/>
              <a:t>C</a:t>
            </a:r>
            <a:r>
              <a:rPr lang="en-US" dirty="0" err="1" smtClean="0"/>
              <a:t>ryptocurrency</a:t>
            </a:r>
            <a:r>
              <a:rPr lang="en-US" dirty="0" smtClean="0"/>
              <a:t> </a:t>
            </a:r>
            <a:r>
              <a:rPr lang="en-US" dirty="0"/>
              <a:t>of </a:t>
            </a:r>
            <a:r>
              <a:rPr lang="en-US" dirty="0" err="1"/>
              <a:t>Factom</a:t>
            </a:r>
            <a:endParaRPr lang="en-US" dirty="0" err="1"/>
          </a:p>
          <a:p>
            <a:r>
              <a:rPr lang="x-none" altLang="en-US" dirty="0" err="1"/>
              <a:t>Factom System Overview</a:t>
            </a:r>
            <a:endParaRPr lang="x-none" altLang="en-US" dirty="0" err="1" smtClean="0"/>
          </a:p>
          <a:p>
            <a:r>
              <a:rPr lang="vi-VN" dirty="0" smtClean="0"/>
              <a:t>Factom Ecosystem</a:t>
            </a:r>
            <a:endParaRPr lang="vi-VN" dirty="0" smtClean="0"/>
          </a:p>
          <a:p>
            <a:r>
              <a:rPr lang="x-none" altLang="en-US" dirty="0"/>
              <a:t>Factom Data Structure</a:t>
            </a:r>
            <a:endParaRPr lang="x-none" alt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9179" y="312420"/>
            <a:ext cx="8596668" cy="1320800"/>
          </a:xfrm>
        </p:spPr>
        <p:txBody>
          <a:bodyPr>
            <a:normAutofit fontScale="90000"/>
          </a:bodyPr>
          <a:p>
            <a:r>
              <a:rPr lang="en-US"/>
              <a:t>Entry Block Layer: How the Entry Block Layer Organizes Hashes and Data</a:t>
            </a:r>
            <a:r>
              <a:rPr lang="x-none" altLang="en-US"/>
              <a:t>?</a:t>
            </a:r>
            <a:endParaRPr lang="x-none" altLang="en-US"/>
          </a:p>
        </p:txBody>
      </p:sp>
      <p:sp>
        <p:nvSpPr>
          <p:cNvPr id="3" name="Content Placeholder 2"/>
          <p:cNvSpPr>
            <a:spLocks noGrp="1"/>
          </p:cNvSpPr>
          <p:nvPr>
            <p:ph idx="1"/>
          </p:nvPr>
        </p:nvSpPr>
        <p:spPr>
          <a:xfrm>
            <a:off x="518795" y="2025015"/>
            <a:ext cx="9008110" cy="3796030"/>
          </a:xfrm>
        </p:spPr>
        <p:txBody>
          <a:bodyPr>
            <a:normAutofit lnSpcReduction="10000"/>
          </a:bodyPr>
          <a:p>
            <a:r>
              <a:rPr lang="en-US" sz="2300"/>
              <a:t>Entry Blocks là cấp thứ hai của </a:t>
            </a:r>
            <a:r>
              <a:rPr lang="x-none" altLang="en-US" sz="2300"/>
              <a:t>kiến trúc</a:t>
            </a:r>
            <a:r>
              <a:rPr lang="en-US" sz="2300"/>
              <a:t> phân cấp trong hệ thống. Các ứng dụng cá nhân sẽ chú ý đến các ChainID</a:t>
            </a:r>
            <a:r>
              <a:rPr lang="x-none" altLang="en-US" sz="2300"/>
              <a:t>s </a:t>
            </a:r>
            <a:r>
              <a:rPr lang="en-US" sz="2300"/>
              <a:t>khác nhau. </a:t>
            </a:r>
            <a:r>
              <a:rPr lang="x-none" altLang="en-US" sz="2300"/>
              <a:t>EBs</a:t>
            </a:r>
            <a:r>
              <a:rPr lang="en-US" sz="2300"/>
              <a:t> là nơi ứng dụng tìm kiếm Entries từ </a:t>
            </a:r>
            <a:r>
              <a:rPr lang="x-none" altLang="en-US" sz="2300"/>
              <a:t>1</a:t>
            </a:r>
            <a:r>
              <a:rPr lang="en-US" sz="2300"/>
              <a:t> ChainID</a:t>
            </a:r>
            <a:r>
              <a:rPr lang="x-none" altLang="en-US" sz="2300"/>
              <a:t>.</a:t>
            </a:r>
            <a:endParaRPr lang="x-none" altLang="en-US" sz="2300"/>
          </a:p>
          <a:p>
            <a:r>
              <a:rPr lang="en-US" sz="2300"/>
              <a:t>Có </a:t>
            </a:r>
            <a:r>
              <a:rPr lang="x-none" altLang="en-US" sz="2300"/>
              <a:t>1 </a:t>
            </a:r>
            <a:r>
              <a:rPr lang="en-US" sz="2300"/>
              <a:t>E</a:t>
            </a:r>
            <a:r>
              <a:rPr lang="x-none" altLang="en-US" sz="2300"/>
              <a:t>B</a:t>
            </a:r>
            <a:r>
              <a:rPr lang="en-US" sz="2300"/>
              <a:t> cho mỗi ChainID </a:t>
            </a:r>
            <a:r>
              <a:rPr lang="x-none" altLang="en-US" sz="2300"/>
              <a:t>được </a:t>
            </a:r>
            <a:r>
              <a:rPr lang="en-US" sz="2300"/>
              <a:t>cập nhật cho mỗi D</a:t>
            </a:r>
            <a:r>
              <a:rPr lang="x-none" altLang="en-US" sz="2300"/>
              <a:t>B</a:t>
            </a:r>
            <a:r>
              <a:rPr lang="en-US" sz="2300"/>
              <a:t>. Các </a:t>
            </a:r>
            <a:r>
              <a:rPr lang="x-none" altLang="en-US" sz="2300"/>
              <a:t>EBs</a:t>
            </a:r>
            <a:r>
              <a:rPr lang="en-US" sz="2300"/>
              <a:t> chứa các </a:t>
            </a:r>
            <a:r>
              <a:rPr lang="x-none" altLang="en-US" sz="2300"/>
              <a:t>giá trị hash</a:t>
            </a:r>
            <a:r>
              <a:rPr lang="en-US" sz="2300"/>
              <a:t> của các </a:t>
            </a:r>
            <a:r>
              <a:rPr lang="x-none" altLang="en-US" sz="2300"/>
              <a:t>Entries </a:t>
            </a:r>
            <a:r>
              <a:rPr lang="en-US" sz="2300"/>
              <a:t>riêng lẻ. Các </a:t>
            </a:r>
            <a:r>
              <a:rPr lang="x-none" altLang="en-US" sz="2300"/>
              <a:t>trị </a:t>
            </a:r>
            <a:r>
              <a:rPr lang="en-US" sz="2300"/>
              <a:t>hash của Entries đều chứng minh sự tồn tại của dữ liệu và đưa ra một khóa để tìm các Entries trong </a:t>
            </a:r>
            <a:r>
              <a:rPr lang="x-none" altLang="en-US" sz="2300"/>
              <a:t>mạng </a:t>
            </a:r>
            <a:r>
              <a:rPr lang="en-US" sz="2300"/>
              <a:t>Distributed Hash Table (DHT).</a:t>
            </a:r>
            <a:endParaRPr lang="en-US" sz="2300"/>
          </a:p>
          <a:p>
            <a:endParaRPr lang="en-US" sz="2300"/>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pic>
        <p:nvPicPr>
          <p:cNvPr id="5" name="Picture 4" descr="Whitepaper---Hashes-and-Data-are-Written-to-Entry-Blocks"/>
          <p:cNvPicPr>
            <a:picLocks noChangeAspect="1"/>
          </p:cNvPicPr>
          <p:nvPr/>
        </p:nvPicPr>
        <p:blipFill>
          <a:blip r:embed="rId1"/>
          <a:stretch>
            <a:fillRect/>
          </a:stretch>
        </p:blipFill>
        <p:spPr>
          <a:xfrm>
            <a:off x="494030" y="312420"/>
            <a:ext cx="9375775" cy="6342380"/>
          </a:xfrm>
          <a:prstGeom prst="rect">
            <a:avLst/>
          </a:prstGeom>
        </p:spPr>
      </p:pic>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30624" y="213360"/>
            <a:ext cx="8596668" cy="1320800"/>
          </a:xfrm>
        </p:spPr>
        <p:txBody>
          <a:bodyPr/>
          <a:p>
            <a:r>
              <a:rPr lang="en-US"/>
              <a:t>Entries: How Entries are Created</a:t>
            </a:r>
            <a:endParaRPr lang="en-US"/>
          </a:p>
        </p:txBody>
      </p:sp>
      <p:sp>
        <p:nvSpPr>
          <p:cNvPr id="3" name="Content Placeholder 2"/>
          <p:cNvSpPr>
            <a:spLocks noGrp="1"/>
          </p:cNvSpPr>
          <p:nvPr>
            <p:ph idx="1"/>
          </p:nvPr>
        </p:nvSpPr>
        <p:spPr>
          <a:xfrm>
            <a:off x="75565" y="1000125"/>
            <a:ext cx="10452735" cy="5555615"/>
          </a:xfrm>
        </p:spPr>
        <p:txBody>
          <a:bodyPr>
            <a:normAutofit/>
          </a:bodyPr>
          <a:p>
            <a:r>
              <a:rPr lang="x-none" altLang="en-US" sz="2300"/>
              <a:t>Entries được xây dựng bởi người dùng và được submit lên Factom. </a:t>
            </a:r>
            <a:endParaRPr lang="x-none" altLang="en-US" sz="2300"/>
          </a:p>
          <a:p>
            <a:r>
              <a:rPr lang="x-none" altLang="en-US" sz="2300"/>
              <a:t>Bằng những thông tin được hash hoặc mã hóa, người dùng có thể đảm bảo tính privacy của các entries. Các Entries này có thể là plain text nếu việc mã hóa dữ liệu là không cần thiết. </a:t>
            </a:r>
            <a:endParaRPr lang="x-none" altLang="en-US" sz="2300"/>
          </a:p>
          <a:p>
            <a:r>
              <a:rPr lang="x-none" altLang="en-US" sz="2300"/>
              <a:t>Bằng việc ghi nhận 1 giá trị hash của 1 tài liệu, Factom có thể cung cấp proof of publication.</a:t>
            </a:r>
            <a:endParaRPr lang="x-none" altLang="en-US" sz="2300"/>
          </a:p>
          <a:p>
            <a:r>
              <a:rPr lang="x-none" altLang="en-US" sz="2300">
                <a:sym typeface="+mn-ea"/>
              </a:rPr>
              <a:t>Dữ liệu cho phép linh động. Có thể nhỏ như Hyperlink. Có thể lớn hơn nhưng không thể quá lớn vì chi phí giới hạn kích thước dữ liệu. Điều này là tương tự như Bitcoin. Các transactions lớn hơn 100 kB+ Bitcoin là có thể nhưng yêu cầu chi trả cho khoảng phí tương ứng. Trong Bitcoin chi phí này sẽ là khổng lồ, bởi vì mỗi full node yêu cầu tất cả blockchain cho việc validate. Trong Factom, chỉ các DBs có level cao nhất yêu cầu full validate 1 chain, do đó chi phí nhỏ hơn.</a:t>
            </a:r>
            <a:endParaRPr lang="x-none" altLang="en-US" sz="2300"/>
          </a:p>
          <a:p>
            <a:endParaRPr lang="x-none" altLang="en-US" sz="2300"/>
          </a:p>
          <a:p>
            <a:endParaRPr lang="x-none" altLang="en-US" sz="2300"/>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66065" y="296545"/>
            <a:ext cx="8279130" cy="1320800"/>
          </a:xfrm>
        </p:spPr>
        <p:txBody>
          <a:bodyPr/>
          <a:p>
            <a:r>
              <a:rPr lang="en-US"/>
              <a:t>Chains: How Entries are Organized into Chains</a:t>
            </a:r>
            <a:r>
              <a:rPr lang="x-none" altLang="en-US"/>
              <a:t>?</a:t>
            </a:r>
            <a:endParaRPr lang="x-none" altLang="en-US"/>
          </a:p>
        </p:txBody>
      </p:sp>
      <p:sp>
        <p:nvSpPr>
          <p:cNvPr id="3" name="Content Placeholder 2"/>
          <p:cNvSpPr>
            <a:spLocks noGrp="1"/>
          </p:cNvSpPr>
          <p:nvPr>
            <p:ph idx="1"/>
          </p:nvPr>
        </p:nvSpPr>
        <p:spPr>
          <a:xfrm>
            <a:off x="265854" y="2161224"/>
            <a:ext cx="8596668" cy="3880773"/>
          </a:xfrm>
        </p:spPr>
        <p:txBody>
          <a:bodyPr/>
          <a:p>
            <a:r>
              <a:rPr lang="x-none" altLang="en-US"/>
              <a:t>Các Chains trong Factom là các chuỗi Entries cái phản ánh các sự kiện liên quan đến 1 ứng dụng. Những chuỗi này là cốt lõi của Bitcoin 2.0. </a:t>
            </a:r>
            <a:endParaRPr lang="x-none" altLang="en-US"/>
          </a:p>
          <a:p>
            <a:r>
              <a:rPr lang="x-none" altLang="en-US"/>
              <a:t>Chains là sự diễn giải logic dữ liệu được đặt bên trong DBs và EBs. DBs chỉ ra Chains nào được updated. EBs chỉ ra Entries được updated vào Chain nào.</a:t>
            </a:r>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pic>
        <p:nvPicPr>
          <p:cNvPr id="5" name="Picture 4" descr="Whitepaper---Factom-Complete-System"/>
          <p:cNvPicPr>
            <a:picLocks noChangeAspect="1"/>
          </p:cNvPicPr>
          <p:nvPr/>
        </p:nvPicPr>
        <p:blipFill>
          <a:blip r:embed="rId1"/>
          <a:stretch>
            <a:fillRect/>
          </a:stretch>
        </p:blipFill>
        <p:spPr>
          <a:xfrm>
            <a:off x="456565" y="146685"/>
            <a:ext cx="8403590" cy="6627495"/>
          </a:xfrm>
          <a:prstGeom prst="rect">
            <a:avLst/>
          </a:prstGeom>
        </p:spPr>
      </p:pic>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495" y="196850"/>
            <a:ext cx="10113645" cy="1320800"/>
          </a:xfrm>
        </p:spPr>
        <p:txBody>
          <a:bodyPr/>
          <a:lstStyle/>
          <a:p>
            <a:r>
              <a:rPr lang="vi-VN" dirty="0" smtClean="0"/>
              <a:t>Factom Ecosystem </a:t>
            </a:r>
            <a:r>
              <a:rPr lang="en-US" dirty="0" smtClean="0"/>
              <a:t>–</a:t>
            </a:r>
            <a:r>
              <a:rPr lang="vi-VN" dirty="0" smtClean="0"/>
              <a:t> Hệ sinh thái</a:t>
            </a:r>
            <a:endParaRPr lang="en-US" dirty="0"/>
          </a:p>
        </p:txBody>
      </p:sp>
      <p:sp>
        <p:nvSpPr>
          <p:cNvPr id="3" name="Content Placeholder 2"/>
          <p:cNvSpPr>
            <a:spLocks noGrp="1"/>
          </p:cNvSpPr>
          <p:nvPr>
            <p:ph idx="1"/>
          </p:nvPr>
        </p:nvSpPr>
        <p:spPr>
          <a:xfrm>
            <a:off x="150495" y="1517650"/>
            <a:ext cx="9569450" cy="4620260"/>
          </a:xfrm>
        </p:spPr>
        <p:txBody>
          <a:bodyPr>
            <a:normAutofit fontScale="90000"/>
          </a:bodyPr>
          <a:lstStyle/>
          <a:p>
            <a:r>
              <a:rPr lang="x-none" altLang="en-US" dirty="0"/>
              <a:t>Một khi hệ thống được thiết lập, bao gồm việc phát hành các Factoids và các tài khoản người sử dụng, giá trị token được chuyển đổi giữa các người dùng, Factom và Bitcoin theo các tương tác sau:</a:t>
            </a:r>
            <a:endParaRPr lang="x-none" altLang="en-US" dirty="0"/>
          </a:p>
          <a:p>
            <a:pPr lvl="1"/>
            <a:r>
              <a:rPr lang="x-none" altLang="en-US" dirty="0"/>
              <a:t>Người sở hữu ứng dụng mua Entry Credits bằng Factoids.</a:t>
            </a:r>
            <a:endParaRPr lang="x-none" altLang="en-US" dirty="0"/>
          </a:p>
          <a:p>
            <a:pPr lvl="1"/>
            <a:r>
              <a:rPr lang="x-none" altLang="en-US" dirty="0"/>
              <a:t>Ứng dụng ghi nhận một Entry.</a:t>
            </a:r>
            <a:endParaRPr lang="x-none" altLang="en-US" dirty="0"/>
          </a:p>
          <a:p>
            <a:pPr lvl="1"/>
            <a:r>
              <a:rPr lang="x-none" altLang="en-US" dirty="0"/>
              <a:t>Các máy chủ Factom tạo ra Entry Blocks và Directory Blocks.</a:t>
            </a:r>
            <a:endParaRPr lang="x-none" altLang="en-US" dirty="0"/>
          </a:p>
          <a:p>
            <a:pPr lvl="1"/>
            <a:r>
              <a:rPr lang="x-none" altLang="en-US" dirty="0"/>
              <a:t>Factom gắn giá trị hash của Directory Block vào blockchain.</a:t>
            </a:r>
            <a:endParaRPr lang="x-none" alt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pic>
        <p:nvPicPr>
          <p:cNvPr id="143" name="Shape 143"/>
          <p:cNvPicPr preferRelativeResize="0">
            <a:picLocks noChangeAspect="1"/>
          </p:cNvPicPr>
          <p:nvPr>
            <p:ph idx="1"/>
          </p:nvPr>
        </p:nvPicPr>
        <p:blipFill>
          <a:blip r:embed="rId1"/>
          <a:stretch>
            <a:fillRect/>
          </a:stretch>
        </p:blipFill>
        <p:spPr>
          <a:xfrm>
            <a:off x="470535" y="518795"/>
            <a:ext cx="9921875" cy="5690235"/>
          </a:xfrm>
          <a:prstGeom prst="rect">
            <a:avLst/>
          </a:prstGeom>
          <a:noFill/>
          <a:ln>
            <a:noFill/>
          </a:ln>
        </p:spPr>
      </p:pic>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pic>
        <p:nvPicPr>
          <p:cNvPr id="5" name="Picture 4" descr="Whitepaper---Factom-Complete-System"/>
          <p:cNvPicPr>
            <a:picLocks noChangeAspect="1"/>
          </p:cNvPicPr>
          <p:nvPr/>
        </p:nvPicPr>
        <p:blipFill>
          <a:blip r:embed="rId1"/>
          <a:stretch>
            <a:fillRect/>
          </a:stretch>
        </p:blipFill>
        <p:spPr>
          <a:xfrm>
            <a:off x="456565" y="146685"/>
            <a:ext cx="8403590" cy="6627495"/>
          </a:xfrm>
          <a:prstGeom prst="rect">
            <a:avLst/>
          </a:prstGeom>
        </p:spPr>
      </p:pic>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17170" y="246380"/>
            <a:ext cx="10588625" cy="1320800"/>
          </a:xfrm>
        </p:spPr>
        <p:txBody>
          <a:bodyPr/>
          <a:p>
            <a:r>
              <a:rPr lang="en-US"/>
              <a:t>Applications Validate Factom Chains</a:t>
            </a:r>
            <a:endParaRPr lang="en-US"/>
          </a:p>
        </p:txBody>
      </p:sp>
      <p:sp>
        <p:nvSpPr>
          <p:cNvPr id="3" name="Content Placeholder 2"/>
          <p:cNvSpPr>
            <a:spLocks noGrp="1"/>
          </p:cNvSpPr>
          <p:nvPr>
            <p:ph idx="1"/>
          </p:nvPr>
        </p:nvSpPr>
        <p:spPr>
          <a:xfrm>
            <a:off x="448310" y="1567180"/>
            <a:ext cx="9337040" cy="4803775"/>
          </a:xfrm>
        </p:spPr>
        <p:txBody>
          <a:bodyPr>
            <a:normAutofit fontScale="90000" lnSpcReduction="10000"/>
          </a:bodyPr>
          <a:p>
            <a:pPr>
              <a:lnSpc>
                <a:spcPct val="150000"/>
              </a:lnSpc>
            </a:pPr>
            <a:r>
              <a:rPr lang="x-none" altLang="en-US"/>
              <a:t>Factom không validate Entries.</a:t>
            </a:r>
            <a:endParaRPr lang="x-none" altLang="en-US"/>
          </a:p>
          <a:p>
            <a:pPr>
              <a:lnSpc>
                <a:spcPct val="150000"/>
              </a:lnSpc>
            </a:pPr>
            <a:r>
              <a:rPr lang="x-none" altLang="en-US"/>
              <a:t>Thay vào đó, E</a:t>
            </a:r>
            <a:r>
              <a:rPr lang="x-none" altLang="en-US">
                <a:sym typeface="+mn-ea"/>
              </a:rPr>
              <a:t>ntries </a:t>
            </a:r>
            <a:r>
              <a:rPr lang="x-none" altLang="en-US"/>
              <a:t>được valiated bởi users hoặc các ứng dụng ở phía client.</a:t>
            </a:r>
            <a:endParaRPr lang="x-none" altLang="en-US"/>
          </a:p>
          <a:p>
            <a:pPr>
              <a:lnSpc>
                <a:spcPct val="150000"/>
              </a:lnSpc>
            </a:pPr>
            <a:r>
              <a:rPr lang="x-none" altLang="en-US"/>
              <a:t>Miễn là ứng dụng hiểu được và biết các luật một Chain được tạo ra thì sự tồn tại của các Entries invalid không gây ra sự gián đoạn.</a:t>
            </a:r>
            <a:endParaRPr lang="x-none" altLang="en-US"/>
          </a:p>
          <a:p>
            <a:pPr>
              <a:lnSpc>
                <a:spcPct val="150000"/>
              </a:lnSpc>
            </a:pPr>
            <a:r>
              <a:rPr lang="x-none" altLang="en-US"/>
              <a:t>Các Entries không tuân theo luật mà ứng dụng hiểu trong một Chain có thể được ignored bởi ứng dụng.</a:t>
            </a:r>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75895" y="575945"/>
            <a:ext cx="10077450" cy="6188710"/>
          </a:xfrm>
        </p:spPr>
        <p:txBody>
          <a:bodyPr>
            <a:normAutofit fontScale="90000" lnSpcReduction="10000"/>
          </a:bodyPr>
          <a:p>
            <a:pPr algn="just"/>
            <a:r>
              <a:rPr lang="x-none" altLang="en-US"/>
              <a:t>Người dùng có thể sử dụng bất kì tập luật nào cho những Chains của họ, và bất kì quy ước nào để giao tiếp với các users khác trong những Chains của họ.</a:t>
            </a:r>
            <a:endParaRPr lang="x-none" altLang="en-US"/>
          </a:p>
          <a:p>
            <a:pPr algn="just"/>
            <a:r>
              <a:rPr lang="x-none" altLang="en-US"/>
              <a:t>First Entry (entry đầu tiên) trong một Chain có thể nắm giữ tập luật của chuỗi đó, hoặc giá trị hash của chương trình audit, ...</a:t>
            </a:r>
            <a:endParaRPr lang="x-none" altLang="en-US"/>
          </a:p>
          <a:p>
            <a:pPr algn="just"/>
            <a:r>
              <a:rPr lang="x-none" altLang="en-US"/>
              <a:t>Những luật này được hiểu bởi các ứng dụng đang chạy trên mạng Factom để ignore các invalid Entries ở phía client.</a:t>
            </a:r>
            <a:endParaRPr lang="x-none" altLang="en-US"/>
          </a:p>
          <a:p>
            <a:pPr algn="just"/>
            <a:r>
              <a:rPr lang="x-none" altLang="en-US"/>
              <a:t>Một chuỗi thực thi có thể được xác định. Các entries không meet được requirements sẽ bị từ chối (rejected, bỏ đi). </a:t>
            </a:r>
            <a:endParaRPr lang="x-none" altLang="en-US"/>
          </a:p>
          <a:p>
            <a:pPr algn="just"/>
            <a:r>
              <a:rPr lang="x-none" altLang="en-US"/>
              <a:t>Tuy nhiên những Entries bị từ chối bởi rules hoặc audit program sẽ vẫn được ghi nhận. Những users sử dụng các Chains này sẽ cần chạy chương trình audit để validate chuỗi loại này. Các máy chủ Factom sẽ không can thiệp vào các luật này hay chương trình audit.</a:t>
            </a:r>
            <a:endParaRPr lang="x-none" altLang="en-US"/>
          </a:p>
          <a:p>
            <a:pPr algn="just"/>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550" y="314960"/>
            <a:ext cx="10164445" cy="1320800"/>
          </a:xfrm>
        </p:spPr>
        <p:txBody>
          <a:bodyPr/>
          <a:lstStyle/>
          <a:p>
            <a:r>
              <a:rPr lang="vi-VN" dirty="0" smtClean="0">
                <a:sym typeface="+mn-ea"/>
              </a:rPr>
              <a:t>Động lực </a:t>
            </a:r>
            <a:r>
              <a:rPr lang="x-none" altLang="vi-VN" dirty="0" smtClean="0">
                <a:sym typeface="+mn-ea"/>
              </a:rPr>
              <a:t>phát triển và mục tiêu thiết kế</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97068" y="1377614"/>
            <a:ext cx="3321743" cy="1860176"/>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4887" y="1377614"/>
            <a:ext cx="3384190" cy="193109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068" y="4029216"/>
            <a:ext cx="2705834" cy="1544007"/>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4845" y="4016610"/>
            <a:ext cx="1601667" cy="1544007"/>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03159" y="3934282"/>
            <a:ext cx="2987543" cy="170866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8900" y="267335"/>
            <a:ext cx="9919970" cy="6162675"/>
          </a:xfrm>
        </p:spPr>
        <p:txBody>
          <a:bodyPr>
            <a:noAutofit/>
          </a:bodyPr>
          <a:p>
            <a:r>
              <a:rPr lang="x-none" altLang="en-US" sz="2000">
                <a:sym typeface="+mn-ea"/>
              </a:rPr>
              <a:t>Việc validation ở ứng dụng cùng với việc tự định nghĩa các chains của người dùng tạo ra những thuận lợi như sau:</a:t>
            </a:r>
            <a:endParaRPr lang="x-none" altLang="en-US" sz="2000">
              <a:sym typeface="+mn-ea"/>
            </a:endParaRPr>
          </a:p>
          <a:p>
            <a:pPr lvl="1"/>
            <a:r>
              <a:rPr lang="x-none" altLang="en-US" sz="2000">
                <a:sym typeface="+mn-ea"/>
              </a:rPr>
              <a:t>Ứng dụng có thể đặt vào Factom bất kì Entries nào có ý nghĩa cho ứng dụng. Do đó, 1 danh sách các giá trị hashes dùng để validate 1 danh sách các lệnh có thể được ghi nhận dễ dàng như việc trao đổi 1 tài sản.</a:t>
            </a:r>
            <a:endParaRPr lang="x-none" altLang="en-US" sz="2000">
              <a:sym typeface="+mn-ea"/>
            </a:endParaRPr>
          </a:p>
          <a:p>
            <a:pPr lvl="1"/>
            <a:r>
              <a:rPr lang="x-none" altLang="en-US" sz="2000">
                <a:sym typeface="+mn-ea"/>
              </a:rPr>
              <a:t>Việc thực thi các tập luật diễn ra hiệu quả. Khi mạng lưới phân tán phải thực thi tập luật validate của bạn, việc validation yêu cầu tất cả các node phải thực hiện. Còn việc vaidate ở phía client chỉ yêu cầu hệ thống quan tâm đến các luật đó để thực thi chúng. Factom cho phép 1 Chain tự định nghĩa các luật của nó trong bất kì ngôn ngữ nào, chạy trên bất kì nền tảng nào mà người thiết kế lựa chọn, và sử dụng bất kì dữ liệu nào bên ngoài. Không có những quyết định nào trên một ứng dụng lại ảnh hưởng đến 1 ứng dụng khác.</a:t>
            </a:r>
            <a:endParaRPr lang="x-none" altLang="en-US" sz="2000">
              <a:sym typeface="+mn-ea"/>
            </a:endParaRPr>
          </a:p>
          <a:p>
            <a:pPr lvl="1"/>
            <a:r>
              <a:rPr lang="x-none" altLang="en-US" sz="2000">
                <a:sym typeface="+mn-ea"/>
              </a:rPr>
              <a:t>Các máy chủ Factom không biết nhiều về những Entries được ghi nhận. Factom sử dụng commitment scheme khiến vai trò Factom trong việc ghi nhận các entries trở nên rất đơn giản.</a:t>
            </a:r>
            <a:endParaRPr lang="x-none" altLang="en-US" sz="2000">
              <a:sym typeface="+mn-ea"/>
            </a:endParaRPr>
          </a:p>
          <a:p>
            <a:pPr lvl="1"/>
            <a:r>
              <a:rPr lang="x-none" altLang="en-US" sz="2000">
                <a:sym typeface="+mn-ea"/>
              </a:rPr>
              <a:t>Tốc độ ghi nhận Entries rất nhanh, vì số lần kiểm tra được thực hiện bởi các máy chủ Factom là tối thiểu.</a:t>
            </a:r>
            <a:endParaRPr lang="x-none" altLang="en-US" sz="2000">
              <a:sym typeface="+mn-ea"/>
            </a:endParaRPr>
          </a:p>
          <a:p>
            <a:pPr lvl="1"/>
            <a:endParaRPr lang="x-none" altLang="en-US" sz="2000">
              <a:sym typeface="+mn-ea"/>
            </a:endParaRPr>
          </a:p>
          <a:p>
            <a:pPr lvl="1"/>
            <a:endParaRPr lang="x-none" altLang="en-US" sz="2000">
              <a:sym typeface="+mn-ea"/>
            </a:endParaRPr>
          </a:p>
          <a:p>
            <a:endParaRPr lang="x-none" altLang="en-US" sz="2000">
              <a:sym typeface="+mn-ea"/>
            </a:endParaRPr>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7000" y="137795"/>
            <a:ext cx="9535795" cy="1320800"/>
          </a:xfrm>
        </p:spPr>
        <p:txBody>
          <a:bodyPr>
            <a:normAutofit fontScale="90000"/>
          </a:bodyPr>
          <a:p>
            <a:r>
              <a:rPr lang="en-US"/>
              <a:t>Factom Federated Servers Manage Chains </a:t>
            </a:r>
            <a:br>
              <a:rPr lang="en-US"/>
            </a:br>
            <a:endParaRPr lang="x-none" altLang="en-US"/>
          </a:p>
        </p:txBody>
      </p:sp>
      <p:sp>
        <p:nvSpPr>
          <p:cNvPr id="3" name="Content Placeholder 2"/>
          <p:cNvSpPr>
            <a:spLocks noGrp="1"/>
          </p:cNvSpPr>
          <p:nvPr>
            <p:ph idx="1"/>
          </p:nvPr>
        </p:nvSpPr>
        <p:spPr>
          <a:xfrm>
            <a:off x="301625" y="910590"/>
            <a:ext cx="9815830" cy="5882640"/>
          </a:xfrm>
        </p:spPr>
        <p:txBody>
          <a:bodyPr>
            <a:normAutofit/>
          </a:bodyPr>
          <a:p>
            <a:r>
              <a:rPr lang="x-none" altLang="en-US"/>
              <a:t>Factom là một phương pháp phân tán để thu thập, đóng gói, bảo vệ dữ liệu vào blockchain Bitcoin.</a:t>
            </a:r>
            <a:endParaRPr lang="x-none" altLang="en-US"/>
          </a:p>
          <a:p>
            <a:r>
              <a:rPr lang="x-none" altLang="en-US"/>
              <a:t>Factom hoàn thành việc này bằng mạng lưới các máy chủ liên kết (Federated Server). </a:t>
            </a:r>
            <a:endParaRPr lang="x-none" altLang="en-US"/>
          </a:p>
          <a:p>
            <a:r>
              <a:rPr lang="x-none" altLang="en-US"/>
              <a:t>Những máy chủ này luân phiên thay đổi trách nhiệm cho những mặt khác nhau trong hệ thống.</a:t>
            </a:r>
            <a:endParaRPr lang="x-none" altLang="en-US"/>
          </a:p>
          <a:p>
            <a:r>
              <a:rPr lang="x-none" altLang="en-US"/>
              <a:t>Không có máy chủ nào điều khiển cả hệ thống mà chỉ một phần trong hệ thống. Và cũng không có máy chủ nào duy trì việc điều khiển bất kì phần nào của hệ thống. Trách nhiệm điều khiển các phần trong hệ thống Factom được xoay vòng giữa các máy chủ từng phút.</a:t>
            </a:r>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93675" y="260350"/>
            <a:ext cx="9833610" cy="6148705"/>
          </a:xfrm>
        </p:spPr>
        <p:txBody>
          <a:bodyPr>
            <a:normAutofit fontScale="70000"/>
          </a:bodyPr>
          <a:p>
            <a:r>
              <a:rPr lang="x-none" altLang="en-US"/>
              <a:t>Các máy chủ liên kết chịu trách nhiệm cho một phần con của những Chains của người dùng từ lúc tạo ra một Directory Block. Quá trình đó gồm những bước sau:</a:t>
            </a:r>
            <a:endParaRPr lang="x-none" altLang="en-US"/>
          </a:p>
          <a:p>
            <a:pPr lvl="1"/>
            <a:r>
              <a:rPr lang="x-none" altLang="en-US"/>
              <a:t>1. Tất cả máy chủ reset danh sách các tiến trình về empty.</a:t>
            </a:r>
            <a:endParaRPr lang="x-none" altLang="en-US"/>
          </a:p>
          <a:p>
            <a:pPr lvl="1"/>
            <a:r>
              <a:rPr lang="x-none" altLang="en-US"/>
              <a:t>2. Người dùng submit Entry Payment (thanh toán Entry) sử dụng public key (pubkey) liên kết với Entry Credits (ECs)</a:t>
            </a:r>
            <a:endParaRPr lang="x-none" altLang="en-US"/>
          </a:p>
          <a:p>
            <a:pPr lvl="1"/>
            <a:r>
              <a:rPr lang="x-none" altLang="en-US"/>
              <a:t>3. Dựa trên pubkey được sử dụng để thanh toán cho entry, một trong những server sẽ chấp thuận việc thanh toán.</a:t>
            </a:r>
            <a:endParaRPr lang="x-none" altLang="en-US"/>
          </a:p>
          <a:p>
            <a:pPr lvl="1"/>
            <a:r>
              <a:rPr lang="x-none" altLang="en-US"/>
              <a:t>4. Server đó (chấp thuận payment) broadcast (phát tín hiệu đi) việc đã chấp nhận thanh toán đó.</a:t>
            </a:r>
            <a:endParaRPr lang="x-none" altLang="en-US"/>
          </a:p>
          <a:p>
            <a:pPr lvl="1"/>
            <a:r>
              <a:rPr lang="x-none" altLang="en-US"/>
              <a:t>5. Người dùng nhận được tín hiệu từ server và submit Entry lên.</a:t>
            </a:r>
            <a:endParaRPr lang="x-none" altLang="en-US"/>
          </a:p>
          <a:p>
            <a:pPr lvl="1"/>
            <a:r>
              <a:rPr lang="x-none" altLang="en-US"/>
              <a:t>6. Dựa trên ChainID (id của Chain)  của Entry, một trong các máy chủ thêm Entry đó vào danh sách các process, và thêm Entry đó vào Entry Block tương ứng với ChainID nói trên, nếu Entry Block là rỗng, tạo ra một Entry Block mới với first entry là Entry này.</a:t>
            </a:r>
            <a:endParaRPr lang="x-none" altLang="en-US"/>
          </a:p>
          <a:p>
            <a:pPr lvl="1"/>
            <a:r>
              <a:rPr lang="x-none" altLang="en-US"/>
              <a:t>7. Server này broadcast việc confirm Entry đồng thời chứa chỉ mục danh sách các process của Entry này, giá tị hash của entry (được linked tới payment), và chuỗi hash liên tục của danh sách tiến trình của máy chủ này.</a:t>
            </a:r>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76225" y="243205"/>
            <a:ext cx="9727565" cy="6594475"/>
          </a:xfrm>
        </p:spPr>
        <p:txBody>
          <a:bodyPr>
            <a:normAutofit lnSpcReduction="10000"/>
          </a:bodyPr>
          <a:p>
            <a:pPr lvl="1"/>
            <a:r>
              <a:rPr lang="x-none" altLang="en-US" sz="2200"/>
              <a:t>8. Tất cả các máy chủ khác cập nhật view của danh sách process, validate danh sách này và cập nhật view của Entry Block với ChainID trên.</a:t>
            </a:r>
            <a:endParaRPr lang="x-none" altLang="en-US" sz="2200"/>
          </a:p>
          <a:p>
            <a:pPr lvl="1"/>
            <a:r>
              <a:rPr lang="x-none" altLang="en-US" sz="2200"/>
              <a:t>9. Miễn là user có thể validate danh sách tiến trình giữ Entry của họ, thì họ có được mức độ công bằng về việc đảm bảo Entry sẽ được thêm vào Factom thành công.</a:t>
            </a:r>
            <a:endParaRPr lang="x-none" altLang="en-US" sz="2200"/>
          </a:p>
          <a:p>
            <a:pPr lvl="1"/>
            <a:r>
              <a:rPr lang="x-none" altLang="en-US" sz="2200"/>
              <a:t>10. Phút cuối cùng, tất cả máy chủ confirm lại chiều cao của danh sách tiến trình, tiết lộ một con số bí mật được xác định (Reverse Hash: xuất ra một ảnh của một chuỗi hash dài liên tiếp), chuỗi hash liên tục của process block (match với item cuối trong danh sách).</a:t>
            </a:r>
            <a:endParaRPr lang="x-none" altLang="en-US" sz="2200"/>
          </a:p>
          <a:p>
            <a:pPr lvl="1"/>
            <a:r>
              <a:rPr lang="x-none" altLang="en-US" sz="2200"/>
              <a:t>11. Directory Block cho phút này được xây dựng từ tất cả các entry blocks được định nghĩa bởi tất cả máy chủ. Nên mỗi máy chủ có tất cả Entry Blocks, tất cả Directory Blocks và tất cả Entries.</a:t>
            </a:r>
            <a:endParaRPr lang="x-none" altLang="en-US" sz="2200"/>
          </a:p>
          <a:p>
            <a:pPr lvl="1"/>
            <a:r>
              <a:rPr lang="x-none" altLang="en-US" sz="2200"/>
              <a:t>12. Tập hợp các Reverse Hash được combined để tạo một seed cho việc tái phân bố các ChainIDs cho các máy chủ trong mạng cho round tiếp theo.</a:t>
            </a:r>
            <a:endParaRPr lang="x-none" altLang="en-US" sz="2200"/>
          </a:p>
          <a:p>
            <a:pPr lvl="1"/>
            <a:endParaRPr lang="x-none" altLang="en-US" sz="2200"/>
          </a:p>
          <a:p>
            <a:pPr marL="457200" lvl="1" indent="0">
              <a:buNone/>
            </a:pPr>
            <a:endParaRPr lang="x-none" altLang="en-US" sz="2200"/>
          </a:p>
          <a:p>
            <a:pPr marL="457200" lvl="1" indent="0">
              <a:buNone/>
            </a:pPr>
            <a:endParaRPr lang="x-none" altLang="en-US" sz="2200"/>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86690" y="302260"/>
            <a:ext cx="8596630" cy="5282565"/>
          </a:xfrm>
        </p:spPr>
        <p:txBody>
          <a:bodyPr>
            <a:normAutofit/>
          </a:bodyPr>
          <a:p>
            <a:pPr marL="457200" lvl="1" indent="0">
              <a:buNone/>
            </a:pPr>
            <a:r>
              <a:rPr lang="x-none" altLang="en-US">
                <a:sym typeface="+mn-ea"/>
              </a:rPr>
              <a:t>Khi hoàn tất Directory Block thứ 10, thực hiện những bước sau:</a:t>
            </a:r>
            <a:endParaRPr lang="x-none" altLang="en-US"/>
          </a:p>
          <a:p>
            <a:pPr marL="457200" lvl="1" indent="0">
              <a:buNone/>
            </a:pPr>
            <a:r>
              <a:rPr lang="x-none" altLang="en-US">
                <a:sym typeface="+mn-ea"/>
              </a:rPr>
              <a:t>	1. Tạo ra Merkel roots cho các Entry Blocks tại phút cuối cùng, sorted by ChainID.</a:t>
            </a:r>
            <a:endParaRPr lang="x-none" altLang="en-US"/>
          </a:p>
          <a:p>
            <a:pPr marL="457200" lvl="1" indent="0">
              <a:buNone/>
            </a:pPr>
            <a:r>
              <a:rPr lang="x-none" altLang="en-US">
                <a:sym typeface="+mn-ea"/>
              </a:rPr>
              <a:t>	2. Tạo Directory Block tại phút cuối cùng và tính Merkel root của nó.</a:t>
            </a:r>
            <a:endParaRPr lang="x-none" altLang="en-US"/>
          </a:p>
          <a:p>
            <a:pPr marL="457200" lvl="1" indent="0">
              <a:buNone/>
            </a:pPr>
            <a:r>
              <a:rPr lang="x-none" altLang="en-US">
                <a:sym typeface="+mn-ea"/>
              </a:rPr>
              <a:t>	3. Tạo ra một neo của Merkle root của 10 Directory Block.</a:t>
            </a:r>
            <a:endParaRPr lang="x-none" altLang="en-US">
              <a:sym typeface="+mn-ea"/>
            </a:endParaRPr>
          </a:p>
          <a:p>
            <a:pPr marL="457200" lvl="1" indent="0">
              <a:buNone/>
            </a:pPr>
            <a:r>
              <a:rPr lang="x-none" altLang="en-US"/>
              <a:t>	4. Các Revse Hashes được combined để tạo ra 1 seed dùng để lựa chọn máy chủ ghi neo vào Bitcoin.</a:t>
            </a:r>
            <a:endParaRPr lang="x-none" altLang="en-US"/>
          </a:p>
          <a:p>
            <a:pPr marL="457200" lvl="1" indent="0">
              <a:buNone/>
            </a:pPr>
            <a:endParaRPr lang="x-none" altLang="en-US"/>
          </a:p>
          <a:p>
            <a:pPr marL="457200" lvl="1" indent="0">
              <a:buNone/>
            </a:pPr>
            <a:r>
              <a:rPr lang="x-none" altLang="en-US"/>
              <a:t>Quay về bước 1.</a:t>
            </a:r>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pic>
        <p:nvPicPr>
          <p:cNvPr id="6" name="Picture 5" descr="Whitepaper---Entries-Blocks-written-as-Factom-Blocks"/>
          <p:cNvPicPr>
            <a:picLocks noChangeAspect="1"/>
          </p:cNvPicPr>
          <p:nvPr/>
        </p:nvPicPr>
        <p:blipFill>
          <a:blip r:embed="rId1"/>
          <a:stretch>
            <a:fillRect/>
          </a:stretch>
        </p:blipFill>
        <p:spPr>
          <a:xfrm>
            <a:off x="18415" y="-64770"/>
            <a:ext cx="9156065" cy="6917055"/>
          </a:xfrm>
          <a:prstGeom prst="rect">
            <a:avLst/>
          </a:prstGeom>
        </p:spPr>
      </p:pic>
    </p:spTree>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pic>
        <p:nvPicPr>
          <p:cNvPr id="3" name="Picture 2" descr="Whitepaper---Factom-Layer-Diagram"/>
          <p:cNvPicPr>
            <a:picLocks noChangeAspect="1"/>
          </p:cNvPicPr>
          <p:nvPr/>
        </p:nvPicPr>
        <p:blipFill>
          <a:blip r:embed="rId1"/>
          <a:stretch>
            <a:fillRect/>
          </a:stretch>
        </p:blipFill>
        <p:spPr>
          <a:xfrm>
            <a:off x="259080" y="201930"/>
            <a:ext cx="8752840" cy="3103245"/>
          </a:xfrm>
          <a:prstGeom prst="rect">
            <a:avLst/>
          </a:prstGeom>
        </p:spPr>
      </p:pic>
      <p:pic>
        <p:nvPicPr>
          <p:cNvPr id="5" name="Picture 4" descr="Whitepaper---Factom---Proof-of-Existance-Layer"/>
          <p:cNvPicPr>
            <a:picLocks noChangeAspect="1"/>
          </p:cNvPicPr>
          <p:nvPr/>
        </p:nvPicPr>
        <p:blipFill>
          <a:blip r:embed="rId2"/>
          <a:stretch>
            <a:fillRect/>
          </a:stretch>
        </p:blipFill>
        <p:spPr>
          <a:xfrm>
            <a:off x="259080" y="3372485"/>
            <a:ext cx="9035415" cy="3218180"/>
          </a:xfrm>
          <a:prstGeom prst="rect">
            <a:avLst/>
          </a:prstGeom>
        </p:spPr>
      </p:pic>
    </p:spTree>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06070" y="315595"/>
            <a:ext cx="9337675" cy="6275070"/>
          </a:xfrm>
        </p:spPr>
        <p:txBody>
          <a:bodyPr>
            <a:normAutofit/>
          </a:bodyPr>
          <a:p>
            <a:r>
              <a:rPr lang="x-none" altLang="en-US" sz="2200"/>
              <a:t>Các máy chủ liên kết xây dựng một danh sách các process cho các Chains mà nó có trách nhiệm cũng như xây dựng Entry Blocks sẽ được sử dụng để tạo ra Directory Blocks vào phút cuối. Danh sách này là quan trọng cho việc broadcast các quyết định được thực hiện bởi một máy chủ trong mạng.</a:t>
            </a:r>
            <a:endParaRPr lang="x-none" altLang="en-US" sz="2200"/>
          </a:p>
          <a:p>
            <a:r>
              <a:rPr lang="x-none" altLang="en-US" sz="2200"/>
              <a:t>Cứ 4 tiếng, các máy chủ được xếp lại rank. Việc xếp hạng là một hàm số vote bởi các users, người mà phải tạo ra một chain profile của mình trong Factom. Profile đó chứa bất kì số địa chỉ Entries đã được kí. Trọng số của vote của user được xác định bởi public address profile của họ. Hàm này tính trọng số này là tổng của 2 yếu tố:</a:t>
            </a:r>
            <a:endParaRPr lang="x-none" altLang="en-US" sz="2200"/>
          </a:p>
          <a:p>
            <a:pPr lvl="1"/>
            <a:r>
              <a:rPr lang="x-none" altLang="en-US" sz="2200"/>
              <a:t>1. Số lương ECs được mua trong 6 tháng gần nhất (nhân hệ số 6 cho tháng hiện tại, 5 cho trước, ...)</a:t>
            </a:r>
            <a:endParaRPr lang="x-none" altLang="en-US" sz="2200"/>
          </a:p>
          <a:p>
            <a:pPr lvl="1"/>
            <a:r>
              <a:rPr lang="x-none" altLang="en-US" sz="2200"/>
              <a:t>2. Số lượng Entries được dùng trong 6 tháng gần nhất (nhân hệ số tương tự trên)</a:t>
            </a:r>
            <a:endParaRPr lang="x-none" altLang="en-US" sz="2200"/>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56845" y="610235"/>
            <a:ext cx="9488170" cy="5963920"/>
          </a:xfrm>
        </p:spPr>
        <p:txBody>
          <a:bodyPr>
            <a:noAutofit/>
          </a:bodyPr>
          <a:p>
            <a:r>
              <a:rPr lang="x-none" altLang="en-US" sz="2000"/>
              <a:t>Khi thực thi vơi n máy chủ, n máy chủ xếp hạng đầu tiên là các máy chủ liên kết được chọn, và n máy chủ khác sẽ là các máy chủ kiểm tra (auditing server). Tất cả máy chủ được duy trì bởi hạng dựa trên số lượng vote của họ. Số lượng n được khởi tạo là 16, nhưng số lượng này được tăng lên bởi cộng đồng, và có thể là giá trị thực.</a:t>
            </a:r>
            <a:endParaRPr lang="x-none" altLang="en-US" sz="2000"/>
          </a:p>
          <a:p>
            <a:r>
              <a:rPr lang="x-none" altLang="en-US" sz="2000"/>
              <a:t>Tất cả máy chủ phải broadcast nhịp tim (heartbeat) sau mỗi khoảng thời gian nhịp tim (heartbeat: kiểm tra máy chủ còn hoạt động). Nếu một máy chủ không nhận được 1 nhịp tim hoặc verify entry timeout, máy chủ broadcast 1 Server Fault Message (SFM). Nếu một máy chủ đa số broadcast 1 SFM, nó sẽ bị giáng làm Auditing server, và auditing server có rank tiếp theo sẽ đảm nhận trách nhiệm này (thay thế). Máy chủ này (được thăng hạng, thay thế) sẽ đảm nhiệm đến phút cuối của nhiệm kì 4 tiếng này.</a:t>
            </a:r>
            <a:endParaRPr lang="x-none" altLang="en-US" sz="2000"/>
          </a:p>
          <a:p>
            <a:r>
              <a:rPr lang="x-none" altLang="en-US" sz="2000">
                <a:sym typeface="+mn-ea"/>
              </a:rPr>
              <a:t>Khoảng thời gian nhip tim và khoảng thời gian timeout sẽ được sửa đổi bởi số đông máy chủ liên kết, được thiết lập trong chuỗi cấu hình. Hearbeat nên là 4s và timeout nên là 8s.</a:t>
            </a:r>
            <a:endParaRPr lang="x-none" altLang="en-US" sz="2000">
              <a:sym typeface="+mn-ea"/>
            </a:endParaRPr>
          </a:p>
          <a:p>
            <a:endParaRPr lang="x-none" altLang="en-US" sz="2000">
              <a:sym typeface="+mn-ea"/>
            </a:endParaRPr>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4370" y="544195"/>
            <a:ext cx="4436745" cy="2661920"/>
          </a:xfrm>
          <a:prstGeom prst="rect">
            <a:avLst/>
          </a:prstGeom>
        </p:spPr>
      </p:pic>
      <p:pic>
        <p:nvPicPr>
          <p:cNvPr id="7" name="Picture 6"/>
          <p:cNvPicPr>
            <a:picLocks noChangeAspect="1"/>
          </p:cNvPicPr>
          <p:nvPr/>
        </p:nvPicPr>
        <p:blipFill>
          <a:blip r:embed="rId2"/>
          <a:stretch>
            <a:fillRect/>
          </a:stretch>
        </p:blipFill>
        <p:spPr>
          <a:xfrm>
            <a:off x="3582670" y="3754120"/>
            <a:ext cx="4012565" cy="2674620"/>
          </a:xfrm>
          <a:prstGeom prst="rect">
            <a:avLst/>
          </a:prstGeom>
        </p:spPr>
      </p:pic>
      <p:pic>
        <p:nvPicPr>
          <p:cNvPr id="8" name="Picture 7"/>
          <p:cNvPicPr>
            <a:picLocks noChangeAspect="1"/>
          </p:cNvPicPr>
          <p:nvPr/>
        </p:nvPicPr>
        <p:blipFill>
          <a:blip r:embed="rId3"/>
          <a:stretch>
            <a:fillRect/>
          </a:stretch>
        </p:blipFill>
        <p:spPr>
          <a:xfrm>
            <a:off x="6597015" y="544195"/>
            <a:ext cx="2446655" cy="2446655"/>
          </a:xfrm>
          <a:prstGeom prst="rect">
            <a:avLst/>
          </a:prstGeo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624" y="196850"/>
            <a:ext cx="8596668" cy="1320800"/>
          </a:xfrm>
        </p:spPr>
        <p:txBody>
          <a:bodyPr/>
          <a:lstStyle/>
          <a:p>
            <a:r>
              <a:rPr lang="vi-VN" dirty="0" smtClean="0"/>
              <a:t>Mục tiêu thiết kế</a:t>
            </a:r>
            <a:endParaRPr lang="en-US" dirty="0"/>
          </a:p>
        </p:txBody>
      </p:sp>
      <p:sp>
        <p:nvSpPr>
          <p:cNvPr id="3" name="Content Placeholder 2"/>
          <p:cNvSpPr>
            <a:spLocks noGrp="1"/>
          </p:cNvSpPr>
          <p:nvPr>
            <p:ph idx="1"/>
          </p:nvPr>
        </p:nvSpPr>
        <p:spPr>
          <a:xfrm>
            <a:off x="330624" y="1517763"/>
            <a:ext cx="8596668" cy="3880773"/>
          </a:xfrm>
        </p:spPr>
        <p:txBody>
          <a:bodyPr/>
          <a:lstStyle/>
          <a:p>
            <a:r>
              <a:rPr lang="en-US" sz="2800" dirty="0" err="1" smtClean="0">
                <a:latin typeface="Arial" charset="0"/>
                <a:ea typeface="Arial" charset="0"/>
                <a:cs typeface="Arial" charset="0"/>
              </a:rPr>
              <a:t>Factom</a:t>
            </a:r>
            <a:r>
              <a:rPr lang="en-US" sz="2800" dirty="0" smtClean="0">
                <a:latin typeface="Arial" charset="0"/>
                <a:ea typeface="Arial" charset="0"/>
                <a:cs typeface="Arial" charset="0"/>
              </a:rPr>
              <a:t> </a:t>
            </a:r>
            <a:r>
              <a:rPr lang="en-US" sz="2800" dirty="0" err="1" smtClean="0">
                <a:latin typeface="Arial" charset="0"/>
                <a:ea typeface="Arial" charset="0"/>
                <a:cs typeface="Arial" charset="0"/>
              </a:rPr>
              <a:t>cố</a:t>
            </a:r>
            <a:r>
              <a:rPr lang="en-US" sz="2800" dirty="0" smtClean="0">
                <a:latin typeface="Arial" charset="0"/>
                <a:ea typeface="Arial" charset="0"/>
                <a:cs typeface="Arial" charset="0"/>
              </a:rPr>
              <a:t> </a:t>
            </a:r>
            <a:r>
              <a:rPr lang="en-US" sz="2800" dirty="0" err="1" smtClean="0">
                <a:latin typeface="Arial" charset="0"/>
                <a:ea typeface="Arial" charset="0"/>
                <a:cs typeface="Arial" charset="0"/>
              </a:rPr>
              <a:t>gắng</a:t>
            </a:r>
            <a:r>
              <a:rPr lang="en-US" sz="2800" dirty="0" smtClean="0">
                <a:latin typeface="Arial" charset="0"/>
                <a:ea typeface="Arial" charset="0"/>
                <a:cs typeface="Arial" charset="0"/>
              </a:rPr>
              <a:t> </a:t>
            </a:r>
            <a:r>
              <a:rPr lang="en-US" sz="2800" dirty="0" err="1" smtClean="0">
                <a:latin typeface="Arial" charset="0"/>
                <a:ea typeface="Arial" charset="0"/>
                <a:cs typeface="Arial" charset="0"/>
              </a:rPr>
              <a:t>giải</a:t>
            </a:r>
            <a:r>
              <a:rPr lang="en-US" sz="2800" dirty="0" smtClean="0">
                <a:latin typeface="Arial" charset="0"/>
                <a:ea typeface="Arial" charset="0"/>
                <a:cs typeface="Arial" charset="0"/>
              </a:rPr>
              <a:t> </a:t>
            </a:r>
            <a:r>
              <a:rPr lang="en-US" sz="2800" dirty="0" err="1" smtClean="0">
                <a:latin typeface="Arial" charset="0"/>
                <a:ea typeface="Arial" charset="0"/>
                <a:cs typeface="Arial" charset="0"/>
              </a:rPr>
              <a:t>quyết</a:t>
            </a:r>
            <a:r>
              <a:rPr lang="en-US" sz="2800" dirty="0" smtClean="0">
                <a:latin typeface="Arial" charset="0"/>
                <a:ea typeface="Arial" charset="0"/>
                <a:cs typeface="Arial" charset="0"/>
              </a:rPr>
              <a:t> </a:t>
            </a:r>
            <a:r>
              <a:rPr lang="en-US" sz="2800" dirty="0" err="1" smtClean="0">
                <a:latin typeface="Arial" charset="0"/>
                <a:ea typeface="Arial" charset="0"/>
                <a:cs typeface="Arial" charset="0"/>
              </a:rPr>
              <a:t>ba</a:t>
            </a:r>
            <a:r>
              <a:rPr lang="en-US" sz="2800" dirty="0" smtClean="0">
                <a:latin typeface="Arial" charset="0"/>
                <a:ea typeface="Arial" charset="0"/>
                <a:cs typeface="Arial" charset="0"/>
              </a:rPr>
              <a:t> </a:t>
            </a:r>
            <a:r>
              <a:rPr lang="en-US" sz="2800" dirty="0" err="1" smtClean="0">
                <a:latin typeface="Arial" charset="0"/>
                <a:ea typeface="Arial" charset="0"/>
                <a:cs typeface="Arial" charset="0"/>
              </a:rPr>
              <a:t>vấn</a:t>
            </a:r>
            <a:r>
              <a:rPr lang="en-US" sz="2800" dirty="0" smtClean="0">
                <a:latin typeface="Arial" charset="0"/>
                <a:ea typeface="Arial" charset="0"/>
                <a:cs typeface="Arial" charset="0"/>
              </a:rPr>
              <a:t> </a:t>
            </a:r>
            <a:r>
              <a:rPr lang="en-US" sz="2800" dirty="0" err="1" smtClean="0">
                <a:latin typeface="Arial" charset="0"/>
                <a:ea typeface="Arial" charset="0"/>
                <a:cs typeface="Arial" charset="0"/>
              </a:rPr>
              <a:t>trong</a:t>
            </a:r>
            <a:r>
              <a:rPr lang="en-US" sz="2800" dirty="0" smtClean="0">
                <a:latin typeface="Arial" charset="0"/>
                <a:ea typeface="Arial" charset="0"/>
                <a:cs typeface="Arial" charset="0"/>
              </a:rPr>
              <a:t> Bitcoin</a:t>
            </a:r>
            <a:endParaRPr lang="en-US" sz="2800" dirty="0" smtClean="0">
              <a:latin typeface="Arial" charset="0"/>
              <a:ea typeface="Arial" charset="0"/>
              <a:cs typeface="Arial" charset="0"/>
            </a:endParaRPr>
          </a:p>
          <a:p>
            <a:pPr lvl="1"/>
            <a:r>
              <a:rPr lang="en-US" sz="2800" dirty="0" err="1" smtClean="0">
                <a:latin typeface="Arial" charset="0"/>
                <a:ea typeface="Arial" charset="0"/>
                <a:cs typeface="Arial" charset="0"/>
              </a:rPr>
              <a:t>Tốc</a:t>
            </a:r>
            <a:r>
              <a:rPr lang="en-US" sz="2800" dirty="0" smtClean="0">
                <a:latin typeface="Arial" charset="0"/>
                <a:ea typeface="Arial" charset="0"/>
                <a:cs typeface="Arial" charset="0"/>
              </a:rPr>
              <a:t> </a:t>
            </a:r>
            <a:r>
              <a:rPr lang="en-US" sz="2800" dirty="0" err="1" smtClean="0">
                <a:latin typeface="Arial" charset="0"/>
                <a:ea typeface="Arial" charset="0"/>
                <a:cs typeface="Arial" charset="0"/>
              </a:rPr>
              <a:t>độ</a:t>
            </a:r>
            <a:r>
              <a:rPr lang="en-US" sz="2800" dirty="0" smtClean="0">
                <a:latin typeface="Arial" charset="0"/>
                <a:ea typeface="Arial" charset="0"/>
                <a:cs typeface="Arial" charset="0"/>
              </a:rPr>
              <a:t> </a:t>
            </a:r>
            <a:r>
              <a:rPr lang="vi-VN" sz="2800" dirty="0" smtClean="0">
                <a:latin typeface="Arial" charset="0"/>
                <a:ea typeface="Arial" charset="0"/>
                <a:cs typeface="Arial" charset="0"/>
              </a:rPr>
              <a:t>giao dịch</a:t>
            </a:r>
            <a:endParaRPr lang="vi-VN" sz="2800" dirty="0" smtClean="0">
              <a:latin typeface="Arial" charset="0"/>
              <a:ea typeface="Arial" charset="0"/>
              <a:cs typeface="Arial" charset="0"/>
            </a:endParaRPr>
          </a:p>
          <a:p>
            <a:pPr lvl="1"/>
            <a:r>
              <a:rPr lang="en-US" sz="2800" dirty="0" smtClean="0">
                <a:latin typeface="Arial" charset="0"/>
                <a:ea typeface="Arial" charset="0"/>
                <a:cs typeface="Arial" charset="0"/>
              </a:rPr>
              <a:t>Chi </a:t>
            </a:r>
            <a:r>
              <a:rPr lang="en-US" sz="2800" dirty="0" err="1" smtClean="0">
                <a:latin typeface="Arial" charset="0"/>
                <a:ea typeface="Arial" charset="0"/>
                <a:cs typeface="Arial" charset="0"/>
              </a:rPr>
              <a:t>ph</a:t>
            </a:r>
            <a:r>
              <a:rPr lang="vi-VN" sz="2800" dirty="0" smtClean="0">
                <a:latin typeface="Arial" charset="0"/>
                <a:ea typeface="Arial" charset="0"/>
                <a:cs typeface="Arial" charset="0"/>
              </a:rPr>
              <a:t>í giao dịch</a:t>
            </a:r>
            <a:endParaRPr lang="vi-VN" sz="2800" dirty="0" smtClean="0">
              <a:latin typeface="Arial" charset="0"/>
              <a:ea typeface="Arial" charset="0"/>
              <a:cs typeface="Arial" charset="0"/>
            </a:endParaRPr>
          </a:p>
          <a:p>
            <a:pPr lvl="1"/>
            <a:r>
              <a:rPr lang="vi-VN" sz="2800" dirty="0" smtClean="0">
                <a:latin typeface="Arial" charset="0"/>
                <a:ea typeface="Arial" charset="0"/>
                <a:cs typeface="Arial" charset="0"/>
              </a:rPr>
              <a:t>Vấn đề quá tải</a:t>
            </a:r>
            <a:endParaRPr lang="vi-VN" sz="2800" dirty="0" smtClean="0">
              <a:latin typeface="Arial" charset="0"/>
              <a:ea typeface="Arial" charset="0"/>
              <a:cs typeface="Arial" charset="0"/>
            </a:endParaRPr>
          </a:p>
          <a:p>
            <a:pPr lvl="2"/>
            <a:r>
              <a:rPr lang="vi-VN" sz="2800" dirty="0" smtClean="0">
                <a:latin typeface="Arial" charset="0"/>
                <a:ea typeface="Arial" charset="0"/>
                <a:cs typeface="Arial" charset="0"/>
              </a:rPr>
              <a:t>Kích thước giới hạn block</a:t>
            </a:r>
            <a:endParaRPr lang="vi-VN" sz="2800" dirty="0" smtClean="0">
              <a:latin typeface="Arial" charset="0"/>
              <a:ea typeface="Arial" charset="0"/>
              <a:cs typeface="Arial" charset="0"/>
            </a:endParaRPr>
          </a:p>
          <a:p>
            <a:pPr lvl="2"/>
            <a:r>
              <a:rPr lang="vi-VN" sz="2800" dirty="0" smtClean="0">
                <a:latin typeface="Arial" charset="0"/>
                <a:ea typeface="Arial" charset="0"/>
                <a:cs typeface="Arial" charset="0"/>
              </a:rPr>
              <a:t>Số transaction thực hiện</a:t>
            </a:r>
            <a:endParaRPr lang="vi-VN" sz="2800" dirty="0" smtClean="0">
              <a:latin typeface="Arial" charset="0"/>
              <a:ea typeface="Arial" charset="0"/>
              <a:cs typeface="Arial" charset="0"/>
            </a:endParaRPr>
          </a:p>
          <a:p>
            <a:endParaRPr lang="vi-VN" sz="2800" dirty="0" smtClean="0">
              <a:latin typeface="Arial" charset="0"/>
              <a:ea typeface="Arial" charset="0"/>
              <a:cs typeface="Arial"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421" y="190373"/>
            <a:ext cx="8596668" cy="1320800"/>
          </a:xfrm>
        </p:spPr>
        <p:txBody>
          <a:bodyPr/>
          <a:lstStyle/>
          <a:p>
            <a:r>
              <a:rPr lang="vi-VN" dirty="0" smtClean="0"/>
              <a:t>Tốc độ giao dịch Bitcoin</a:t>
            </a:r>
            <a:endParaRPr lang="en-US" dirty="0"/>
          </a:p>
        </p:txBody>
      </p:sp>
      <p:sp>
        <p:nvSpPr>
          <p:cNvPr id="3" name="Content Placeholder 2"/>
          <p:cNvSpPr>
            <a:spLocks noGrp="1"/>
          </p:cNvSpPr>
          <p:nvPr>
            <p:ph idx="1"/>
          </p:nvPr>
        </p:nvSpPr>
        <p:spPr>
          <a:xfrm>
            <a:off x="195580" y="906145"/>
            <a:ext cx="10040620" cy="1365250"/>
          </a:xfrm>
        </p:spPr>
        <p:txBody>
          <a:bodyPr>
            <a:normAutofit/>
          </a:bodyPr>
          <a:lstStyle/>
          <a:p>
            <a:r>
              <a:rPr lang="x-none" altLang="en-US" sz="2400" dirty="0">
                <a:ea typeface="Arial" charset="0"/>
                <a:cs typeface="Arial" charset="0"/>
              </a:rPr>
              <a:t>Ít</a:t>
            </a:r>
            <a:r>
              <a:rPr lang="en-US" sz="2400" dirty="0">
                <a:ea typeface="Arial" charset="0"/>
                <a:cs typeface="Arial" charset="0"/>
              </a:rPr>
              <a:t> </a:t>
            </a:r>
            <a:r>
              <a:rPr lang="en-US" sz="2400" dirty="0" err="1">
                <a:ea typeface="Arial" charset="0"/>
                <a:cs typeface="Arial" charset="0"/>
              </a:rPr>
              <a:t>nhất</a:t>
            </a:r>
            <a:r>
              <a:rPr lang="en-US" sz="2400" dirty="0">
                <a:ea typeface="Arial" charset="0"/>
                <a:cs typeface="Arial" charset="0"/>
              </a:rPr>
              <a:t> 10 </a:t>
            </a:r>
            <a:r>
              <a:rPr lang="en-US" sz="2400" dirty="0" err="1">
                <a:ea typeface="Arial" charset="0"/>
                <a:cs typeface="Arial" charset="0"/>
              </a:rPr>
              <a:t>phút</a:t>
            </a:r>
            <a:r>
              <a:rPr lang="en-US" sz="2400" dirty="0">
                <a:ea typeface="Arial" charset="0"/>
                <a:cs typeface="Arial" charset="0"/>
              </a:rPr>
              <a:t> </a:t>
            </a:r>
            <a:r>
              <a:rPr lang="x-none" altLang="en-US" sz="2400" dirty="0">
                <a:ea typeface="Arial" charset="0"/>
                <a:cs typeface="Arial" charset="0"/>
              </a:rPr>
              <a:t>cho </a:t>
            </a:r>
            <a:r>
              <a:rPr lang="en-US" sz="2400" dirty="0" err="1">
                <a:ea typeface="Arial" charset="0"/>
                <a:cs typeface="Arial" charset="0"/>
              </a:rPr>
              <a:t>một</a:t>
            </a:r>
            <a:r>
              <a:rPr lang="en-US" sz="2400" dirty="0">
                <a:ea typeface="Arial" charset="0"/>
                <a:cs typeface="Arial" charset="0"/>
              </a:rPr>
              <a:t> </a:t>
            </a:r>
            <a:r>
              <a:rPr lang="en-US" sz="2400" dirty="0" err="1">
                <a:ea typeface="Arial" charset="0"/>
                <a:cs typeface="Arial" charset="0"/>
              </a:rPr>
              <a:t>l</a:t>
            </a:r>
            <a:r>
              <a:rPr lang="x-none" altLang="en-US" sz="2400" dirty="0" err="1">
                <a:ea typeface="Arial" charset="0"/>
                <a:cs typeface="Arial" charset="0"/>
              </a:rPr>
              <a:t>ần</a:t>
            </a:r>
            <a:r>
              <a:rPr lang="en-US" sz="2400" dirty="0">
                <a:ea typeface="Arial" charset="0"/>
                <a:cs typeface="Arial" charset="0"/>
              </a:rPr>
              <a:t> </a:t>
            </a:r>
            <a:r>
              <a:rPr lang="en-US" sz="2400" dirty="0" err="1">
                <a:ea typeface="Arial" charset="0"/>
                <a:cs typeface="Arial" charset="0"/>
              </a:rPr>
              <a:t>x</a:t>
            </a:r>
            <a:r>
              <a:rPr lang="x-none" altLang="en-US" sz="2400" dirty="0" err="1">
                <a:ea typeface="Arial" charset="0"/>
                <a:cs typeface="Arial" charset="0"/>
              </a:rPr>
              <a:t>ác</a:t>
            </a:r>
            <a:r>
              <a:rPr lang="en-US" sz="2400" dirty="0">
                <a:ea typeface="Arial" charset="0"/>
                <a:cs typeface="Arial" charset="0"/>
              </a:rPr>
              <a:t> </a:t>
            </a:r>
            <a:r>
              <a:rPr lang="en-US" sz="2400" dirty="0" err="1">
                <a:ea typeface="Arial" charset="0"/>
                <a:cs typeface="Arial" charset="0"/>
              </a:rPr>
              <a:t>nh</a:t>
            </a:r>
            <a:r>
              <a:rPr lang="x-none" altLang="en-US" sz="2400" dirty="0" err="1">
                <a:ea typeface="Arial" charset="0"/>
                <a:cs typeface="Arial" charset="0"/>
              </a:rPr>
              <a:t>ận.</a:t>
            </a:r>
            <a:endParaRPr lang="en-US" sz="2400" dirty="0">
              <a:ea typeface="Arial" charset="0"/>
              <a:cs typeface="Arial" charset="0"/>
            </a:endParaRPr>
          </a:p>
          <a:p>
            <a:r>
              <a:rPr lang="x-none" altLang="en-US" sz="2400" dirty="0">
                <a:ea typeface="Arial" charset="0"/>
                <a:cs typeface="Arial" charset="0"/>
              </a:rPr>
              <a:t>Tốn </a:t>
            </a:r>
            <a:r>
              <a:rPr lang="en-US" sz="2400" dirty="0">
                <a:ea typeface="Arial" charset="0"/>
                <a:cs typeface="Arial" charset="0"/>
              </a:rPr>
              <a:t>6 </a:t>
            </a:r>
            <a:r>
              <a:rPr lang="x-none" altLang="en-US" sz="2400" dirty="0">
                <a:ea typeface="Arial" charset="0"/>
                <a:cs typeface="Arial" charset="0"/>
              </a:rPr>
              <a:t>confirmations</a:t>
            </a:r>
            <a:r>
              <a:rPr lang="en-US" sz="2400" dirty="0">
                <a:ea typeface="Arial" charset="0"/>
                <a:cs typeface="Arial" charset="0"/>
              </a:rPr>
              <a:t> </a:t>
            </a:r>
            <a:r>
              <a:rPr lang="en-US" sz="2400" dirty="0" err="1">
                <a:ea typeface="Arial" charset="0"/>
                <a:cs typeface="Arial" charset="0"/>
              </a:rPr>
              <a:t>đ</a:t>
            </a:r>
            <a:r>
              <a:rPr lang="x-none" altLang="en-US" sz="2400" dirty="0" err="1">
                <a:ea typeface="Arial" charset="0"/>
                <a:cs typeface="Arial" charset="0"/>
              </a:rPr>
              <a:t>ể </a:t>
            </a:r>
            <a:r>
              <a:rPr lang="en-US" sz="2400" dirty="0" err="1">
                <a:ea typeface="Arial" charset="0"/>
                <a:cs typeface="Arial" charset="0"/>
              </a:rPr>
              <a:t>xử</a:t>
            </a:r>
            <a:r>
              <a:rPr lang="en-US" sz="2400" dirty="0">
                <a:ea typeface="Arial" charset="0"/>
                <a:cs typeface="Arial" charset="0"/>
              </a:rPr>
              <a:t> </a:t>
            </a:r>
            <a:r>
              <a:rPr lang="en-US" sz="2400" dirty="0" err="1">
                <a:ea typeface="Arial" charset="0"/>
                <a:cs typeface="Arial" charset="0"/>
              </a:rPr>
              <a:t>lý</a:t>
            </a:r>
            <a:r>
              <a:rPr lang="en-US" sz="2400" dirty="0">
                <a:ea typeface="Arial" charset="0"/>
                <a:cs typeface="Arial" charset="0"/>
              </a:rPr>
              <a:t> </a:t>
            </a:r>
            <a:r>
              <a:rPr lang="en-US" sz="2400" dirty="0" err="1">
                <a:ea typeface="Arial" charset="0"/>
                <a:cs typeface="Arial" charset="0"/>
              </a:rPr>
              <a:t>đầy</a:t>
            </a:r>
            <a:r>
              <a:rPr lang="en-US" sz="2400" dirty="0">
                <a:ea typeface="Arial" charset="0"/>
                <a:cs typeface="Arial" charset="0"/>
              </a:rPr>
              <a:t> </a:t>
            </a:r>
            <a:r>
              <a:rPr lang="en-US" sz="2400" dirty="0" err="1">
                <a:ea typeface="Arial" charset="0"/>
                <a:cs typeface="Arial" charset="0"/>
              </a:rPr>
              <a:t>đủ </a:t>
            </a:r>
            <a:r>
              <a:rPr lang="x-none" altLang="en-US" sz="2400" dirty="0" err="1">
                <a:ea typeface="Arial" charset="0"/>
                <a:cs typeface="Arial" charset="0"/>
              </a:rPr>
              <a:t>transaction, nhiều trường hợp tốn hơn 1 giờ để hoàn tất giao dịch</a:t>
            </a:r>
            <a:r>
              <a:rPr lang="en-US" sz="2400" dirty="0">
                <a:ea typeface="Arial" charset="0"/>
                <a:cs typeface="Arial" charset="0"/>
              </a:rPr>
              <a:t>.</a:t>
            </a:r>
            <a:endParaRPr lang="en-US" sz="2400" dirty="0">
              <a:ea typeface="Arial" charset="0"/>
              <a:cs typeface="Arial" charset="0"/>
            </a:endParaRPr>
          </a:p>
          <a:p>
            <a:endParaRPr lang="en-US" sz="2400" dirty="0">
              <a:ea typeface="Arial" charset="0"/>
              <a:cs typeface="Arial"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0545" y="2232025"/>
            <a:ext cx="8068945" cy="4538980"/>
          </a:xfrm>
          <a:prstGeom prst="rect">
            <a:avLst/>
          </a:prstGeo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993" y="201827"/>
            <a:ext cx="8596668" cy="1320800"/>
          </a:xfrm>
        </p:spPr>
        <p:txBody>
          <a:bodyPr/>
          <a:lstStyle/>
          <a:p>
            <a:r>
              <a:rPr lang="en-US" dirty="0" smtClean="0"/>
              <a:t>Chi </a:t>
            </a:r>
            <a:r>
              <a:rPr lang="en-US" dirty="0" err="1" smtClean="0"/>
              <a:t>ph</a:t>
            </a:r>
            <a:r>
              <a:rPr lang="vi-VN" dirty="0" smtClean="0"/>
              <a:t>í giao dịch Bitcoin</a:t>
            </a:r>
            <a:endParaRPr lang="en-US" dirty="0"/>
          </a:p>
        </p:txBody>
      </p:sp>
      <p:sp>
        <p:nvSpPr>
          <p:cNvPr id="3" name="Content Placeholder 2"/>
          <p:cNvSpPr>
            <a:spLocks noGrp="1"/>
          </p:cNvSpPr>
          <p:nvPr>
            <p:ph idx="1"/>
          </p:nvPr>
        </p:nvSpPr>
        <p:spPr>
          <a:xfrm>
            <a:off x="146050" y="1037590"/>
            <a:ext cx="9034780" cy="1570355"/>
          </a:xfrm>
        </p:spPr>
        <p:txBody>
          <a:bodyPr>
            <a:normAutofit lnSpcReduction="10000"/>
          </a:bodyPr>
          <a:lstStyle/>
          <a:p>
            <a:r>
              <a:rPr lang="vi-VN" dirty="0" smtClean="0"/>
              <a:t>Chi phí 1 transaction khoảng 0.01 mBTC.</a:t>
            </a:r>
            <a:endParaRPr lang="vi-VN" dirty="0" smtClean="0"/>
          </a:p>
          <a:p>
            <a:r>
              <a:rPr lang="vi-VN" dirty="0" smtClean="0"/>
              <a:t>Giá Bitcoin liên tục biến động.</a:t>
            </a:r>
            <a:endParaRPr lang="vi-VN" dirty="0" smtClean="0"/>
          </a:p>
          <a:p>
            <a:r>
              <a:rPr lang="vi-VN" dirty="0"/>
              <a:t>G</a:t>
            </a:r>
            <a:r>
              <a:rPr lang="vi-VN" dirty="0" smtClean="0"/>
              <a:t>iá BTC tăng =&gt; chi phí cho transaction tăng.</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84229" y="2619632"/>
            <a:ext cx="7534877" cy="4238368"/>
          </a:xfrm>
          <a:prstGeom prst="rect">
            <a:avLst/>
          </a:prstGeo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1960" y="866775"/>
            <a:ext cx="8635365" cy="4857750"/>
          </a:xfrm>
          <a:prstGeom prst="rect">
            <a:avLst/>
          </a:prstGeom>
        </p:spPr>
      </p:pic>
      <p:sp>
        <p:nvSpPr>
          <p:cNvPr id="2" name="Title 1"/>
          <p:cNvSpPr>
            <a:spLocks noGrp="1"/>
          </p:cNvSpPr>
          <p:nvPr>
            <p:ph type="title"/>
          </p:nvPr>
        </p:nvSpPr>
        <p:spPr>
          <a:xfrm>
            <a:off x="145993" y="201827"/>
            <a:ext cx="8596668" cy="1320800"/>
          </a:xfrm>
        </p:spPr>
        <p:txBody>
          <a:bodyPr/>
          <a:p>
            <a:r>
              <a:rPr lang="en-US" dirty="0" smtClean="0"/>
              <a:t>Chi </a:t>
            </a:r>
            <a:r>
              <a:rPr lang="en-US" dirty="0" err="1" smtClean="0"/>
              <a:t>ph</a:t>
            </a:r>
            <a:r>
              <a:rPr lang="vi-VN" dirty="0" smtClean="0"/>
              <a:t>í giao dịch Bitcoin</a:t>
            </a:r>
            <a:endParaRPr lang="en-US" dirty="0"/>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280" y="189230"/>
            <a:ext cx="9586595" cy="1320800"/>
          </a:xfrm>
        </p:spPr>
        <p:txBody>
          <a:bodyPr/>
          <a:lstStyle/>
          <a:p>
            <a:r>
              <a:rPr lang="vi-VN" dirty="0"/>
              <a:t>Q</a:t>
            </a:r>
            <a:r>
              <a:rPr lang="vi-VN" dirty="0" smtClean="0"/>
              <a:t>uá tải về kích thước block của Bitcoin</a:t>
            </a:r>
            <a:endParaRPr lang="en-US" dirty="0"/>
          </a:p>
        </p:txBody>
      </p:sp>
      <p:sp>
        <p:nvSpPr>
          <p:cNvPr id="3" name="Content Placeholder 2"/>
          <p:cNvSpPr>
            <a:spLocks noGrp="1"/>
          </p:cNvSpPr>
          <p:nvPr>
            <p:ph idx="1"/>
          </p:nvPr>
        </p:nvSpPr>
        <p:spPr>
          <a:xfrm>
            <a:off x="207776" y="986697"/>
            <a:ext cx="11321078" cy="3880773"/>
          </a:xfrm>
        </p:spPr>
        <p:txBody>
          <a:bodyPr/>
          <a:lstStyle/>
          <a:p>
            <a:r>
              <a:rPr lang="vi-VN" dirty="0" smtClean="0"/>
              <a:t>Kích thước giới hạn 1 MB / block.</a:t>
            </a:r>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65325" y="1653422"/>
            <a:ext cx="8125337" cy="4570502"/>
          </a:xfrm>
          <a:prstGeom prst="rect">
            <a:avLst/>
          </a:prstGeom>
        </p:spPr>
      </p:pic>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65276" y="1653422"/>
            <a:ext cx="8125337" cy="4570502"/>
          </a:xfrm>
          <a:prstGeom prst="rect">
            <a:avLst/>
          </a:prstGeo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14506</Words>
  <Application>Kingsoft Office WPP</Application>
  <PresentationFormat>Widescreen</PresentationFormat>
  <Paragraphs>274</Paragraphs>
  <Slides>38</Slides>
  <Notes>2</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Facet</vt:lpstr>
      <vt:lpstr>PowerPoint 演示文稿</vt:lpstr>
      <vt:lpstr>Nội dung trình bày</vt:lpstr>
      <vt:lpstr>Động lực phát triển và mục tiêu thiết kế</vt:lpstr>
      <vt:lpstr>PowerPoint 演示文稿</vt:lpstr>
      <vt:lpstr>Mục tiêu thiết kế</vt:lpstr>
      <vt:lpstr>Tốc độ giao dịch Bitcoin</vt:lpstr>
      <vt:lpstr>Chi phí giao dịch Bitcoin</vt:lpstr>
      <vt:lpstr>Chi phí giao dịch Bitcoin</vt:lpstr>
      <vt:lpstr>Quá tải về kích thước block của Bitcoin</vt:lpstr>
      <vt:lpstr>PowerPoint 演示文稿</vt:lpstr>
      <vt:lpstr>Factom - Giải quyết 3 vấn đề ở Bitcoin</vt:lpstr>
      <vt:lpstr>PowerPoint 演示文稿</vt:lpstr>
      <vt:lpstr>PowerPoint 演示文稿</vt:lpstr>
      <vt:lpstr>Đội ngũ phát triển của Factom</vt:lpstr>
      <vt:lpstr>Factoids - Cryptocurrency of Factom</vt:lpstr>
      <vt:lpstr>Factom System Overview Tổng quan về hệ thống Factom</vt:lpstr>
      <vt:lpstr>PowerPoint 演示文稿</vt:lpstr>
      <vt:lpstr>Directory Layer: How the Directory Layer Organizes Merkle Roots?</vt:lpstr>
      <vt:lpstr>PowerPoint 演示文稿</vt:lpstr>
      <vt:lpstr>Entry Block Layer: How the Entry Block Layer Organizes Hashes and Data?</vt:lpstr>
      <vt:lpstr>PowerPoint 演示文稿</vt:lpstr>
      <vt:lpstr>Entries: How Entries are Created</vt:lpstr>
      <vt:lpstr>Chains: How Entries are Organized into Chains?</vt:lpstr>
      <vt:lpstr>PowerPoint 演示文稿</vt:lpstr>
      <vt:lpstr>Factom Ecosystem – Hệ sinh thái</vt:lpstr>
      <vt:lpstr>PowerPoint 演示文稿</vt:lpstr>
      <vt:lpstr>PowerPoint 演示文稿</vt:lpstr>
      <vt:lpstr>Applications Validate Factom Chains</vt:lpstr>
      <vt:lpstr>PowerPoint 演示文稿</vt:lpstr>
      <vt:lpstr>PowerPoint 演示文稿</vt:lpstr>
      <vt:lpstr>Factom Federated Servers Manage Chains  </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huynhsamha</cp:lastModifiedBy>
  <cp:revision>310</cp:revision>
  <dcterms:created xsi:type="dcterms:W3CDTF">2018-08-02T02:01:54Z</dcterms:created>
  <dcterms:modified xsi:type="dcterms:W3CDTF">2018-08-02T02:01:54Z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1033-10.1.0.5707</vt:lpwstr>
  </property>
</Properties>
</file>