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25"/>
  </p:notesMasterIdLst>
  <p:sldIdLst>
    <p:sldId id="256" r:id="rId2"/>
    <p:sldId id="257" r:id="rId3"/>
    <p:sldId id="258" r:id="rId4"/>
    <p:sldId id="264" r:id="rId5"/>
    <p:sldId id="265" r:id="rId6"/>
    <p:sldId id="266" r:id="rId7"/>
    <p:sldId id="268" r:id="rId8"/>
    <p:sldId id="267" r:id="rId9"/>
    <p:sldId id="269" r:id="rId10"/>
    <p:sldId id="270" r:id="rId11"/>
    <p:sldId id="263" r:id="rId12"/>
    <p:sldId id="259" r:id="rId13"/>
    <p:sldId id="262" r:id="rId14"/>
    <p:sldId id="271" r:id="rId15"/>
    <p:sldId id="272" r:id="rId16"/>
    <p:sldId id="273" r:id="rId17"/>
    <p:sldId id="274" r:id="rId18"/>
    <p:sldId id="275" r:id="rId19"/>
    <p:sldId id="277" r:id="rId20"/>
    <p:sldId id="278" r:id="rId21"/>
    <p:sldId id="284" r:id="rId22"/>
    <p:sldId id="28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al Kudaimi" initials="BK" lastIdx="1" clrIdx="0">
    <p:extLst>
      <p:ext uri="{19B8F6BF-5375-455C-9EA6-DF929625EA0E}">
        <p15:presenceInfo xmlns:p15="http://schemas.microsoft.com/office/powerpoint/2012/main" userId="1030cc04129715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6" d="100"/>
          <a:sy n="86"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00FEA-1F86-4B93-A678-4B0B71B4E041}"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A3458-7DB6-443F-B95D-F233529FD6CA}" type="slidenum">
              <a:rPr lang="en-US" smtClean="0"/>
              <a:t>‹#›</a:t>
            </a:fld>
            <a:endParaRPr lang="en-US"/>
          </a:p>
        </p:txBody>
      </p:sp>
    </p:spTree>
    <p:extLst>
      <p:ext uri="{BB962C8B-B14F-4D97-AF65-F5344CB8AC3E}">
        <p14:creationId xmlns:p14="http://schemas.microsoft.com/office/powerpoint/2010/main" val="2116906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E26BA-ECB9-4D03-9C6B-F18057B6F549}"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70687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20494215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965593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427779202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334372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400266004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62BAE-93A1-4E36-AC0C-83A55838097C}"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352788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0DC8A-59A3-4D9D-B03F-E6D957417B51}"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9883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041EE-201C-4DA2-ACFF-69A7C41B1BB3}"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71418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2A0AE-3F9F-4407-9D54-8B773F02BBD1}" type="datetime1">
              <a:rPr lang="en-US" smtClean="0"/>
              <a:t>1/9/2021</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45587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409D8-2CA9-4578-A0A3-4D92EDB07357}" type="datetime1">
              <a:rPr lang="en-US" smtClean="0"/>
              <a:t>1/9/2021</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92058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F8BCE-4294-4BA3-BAF4-556E07481152}" type="datetime1">
              <a:rPr lang="en-US" smtClean="0"/>
              <a:t>1/9/2021</a:t>
            </a:fld>
            <a:endParaRPr lang="en-US"/>
          </a:p>
        </p:txBody>
      </p:sp>
      <p:sp>
        <p:nvSpPr>
          <p:cNvPr id="8" name="Footer Placeholder 7"/>
          <p:cNvSpPr>
            <a:spLocks noGrp="1"/>
          </p:cNvSpPr>
          <p:nvPr>
            <p:ph type="ftr" sz="quarter" idx="11"/>
          </p:nvPr>
        </p:nvSpPr>
        <p:spPr/>
        <p:txBody>
          <a:bodyPr/>
          <a:lstStyle/>
          <a:p>
            <a:r>
              <a:rPr lang="en-US"/>
              <a:t>Note: bar charts are used for categorical variables instead of histograms</a:t>
            </a:r>
          </a:p>
        </p:txBody>
      </p:sp>
      <p:sp>
        <p:nvSpPr>
          <p:cNvPr id="9" name="Slide Number Placeholder 8"/>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18928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7DDDE1-4E7D-4CD3-977B-8D421D818860}" type="datetime1">
              <a:rPr lang="en-US" smtClean="0"/>
              <a:t>1/9/2021</a:t>
            </a:fld>
            <a:endParaRPr lang="en-US"/>
          </a:p>
        </p:txBody>
      </p:sp>
      <p:sp>
        <p:nvSpPr>
          <p:cNvPr id="4" name="Footer Placeholder 3"/>
          <p:cNvSpPr>
            <a:spLocks noGrp="1"/>
          </p:cNvSpPr>
          <p:nvPr>
            <p:ph type="ftr" sz="quarter" idx="11"/>
          </p:nvPr>
        </p:nvSpPr>
        <p:spPr/>
        <p:txBody>
          <a:bodyPr/>
          <a:lstStyle/>
          <a:p>
            <a:r>
              <a:rPr lang="en-US"/>
              <a:t>Note: bar charts are used for categorical variables instead of histograms</a:t>
            </a:r>
          </a:p>
        </p:txBody>
      </p:sp>
      <p:sp>
        <p:nvSpPr>
          <p:cNvPr id="5" name="Slide Number Placeholder 4"/>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7004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C05B7-5086-4F4F-AD1F-2EEBC5291338}" type="datetime1">
              <a:rPr lang="en-US" smtClean="0"/>
              <a:t>1/9/2021</a:t>
            </a:fld>
            <a:endParaRPr lang="en-US"/>
          </a:p>
        </p:txBody>
      </p:sp>
      <p:sp>
        <p:nvSpPr>
          <p:cNvPr id="3" name="Footer Placeholder 2"/>
          <p:cNvSpPr>
            <a:spLocks noGrp="1"/>
          </p:cNvSpPr>
          <p:nvPr>
            <p:ph type="ftr" sz="quarter" idx="11"/>
          </p:nvPr>
        </p:nvSpPr>
        <p:spPr/>
        <p:txBody>
          <a:bodyPr/>
          <a:lstStyle/>
          <a:p>
            <a:r>
              <a:rPr lang="en-US"/>
              <a:t>Note: bar charts are used for categorical variables instead of histograms</a:t>
            </a:r>
          </a:p>
        </p:txBody>
      </p:sp>
      <p:sp>
        <p:nvSpPr>
          <p:cNvPr id="4" name="Slide Number Placeholder 3"/>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53713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8DB0-C660-4CCC-BE4D-699D1D727607}" type="datetime1">
              <a:rPr lang="en-US" smtClean="0"/>
              <a:t>1/9/2021</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42718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3330A1-4BC1-4468-9720-95E94EF5B945}" type="datetime1">
              <a:rPr lang="en-US" smtClean="0"/>
              <a:t>1/9/2021</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1047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456158-F16E-44C8-96DF-849CD2AE1C49}" type="datetime1">
              <a:rPr lang="en-US" smtClean="0"/>
              <a:t>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Note: bar charts are used for categorical variables instead of histograms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AE5151-A796-4458-8A55-4AE8E4F9E88B}" type="slidenum">
              <a:rPr lang="en-US" smtClean="0"/>
              <a:t>‹#›</a:t>
            </a:fld>
            <a:endParaRPr lang="en-US"/>
          </a:p>
        </p:txBody>
      </p:sp>
    </p:spTree>
    <p:extLst>
      <p:ext uri="{BB962C8B-B14F-4D97-AF65-F5344CB8AC3E}">
        <p14:creationId xmlns:p14="http://schemas.microsoft.com/office/powerpoint/2010/main" val="70114398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DFDD-BED9-48AB-9C80-7738FC91AB07}"/>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DSC 530 Final Project: Vehicle Emissions Dataset</a:t>
            </a:r>
          </a:p>
        </p:txBody>
      </p:sp>
      <p:sp>
        <p:nvSpPr>
          <p:cNvPr id="3" name="Subtitle 2">
            <a:extLst>
              <a:ext uri="{FF2B5EF4-FFF2-40B4-BE49-F238E27FC236}">
                <a16:creationId xmlns:a16="http://schemas.microsoft.com/office/drawing/2014/main" id="{C49DCDF8-B8BD-4E8E-AF5E-52479064C157}"/>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Bilal Kudaimi</a:t>
            </a:r>
          </a:p>
        </p:txBody>
      </p:sp>
    </p:spTree>
    <p:extLst>
      <p:ext uri="{BB962C8B-B14F-4D97-AF65-F5344CB8AC3E}">
        <p14:creationId xmlns:p14="http://schemas.microsoft.com/office/powerpoint/2010/main" val="17938486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a:t>
            </a:r>
          </a:p>
        </p:txBody>
      </p:sp>
      <p:pic>
        <p:nvPicPr>
          <p:cNvPr id="10244" name="Picture 4">
            <a:extLst>
              <a:ext uri="{FF2B5EF4-FFF2-40B4-BE49-F238E27FC236}">
                <a16:creationId xmlns:a16="http://schemas.microsoft.com/office/drawing/2014/main" id="{50AB0F48-5711-4FFF-B4B4-0614F4837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257800" cy="451440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
        <p:nvSpPr>
          <p:cNvPr id="3" name="TextBox 2">
            <a:extLst>
              <a:ext uri="{FF2B5EF4-FFF2-40B4-BE49-F238E27FC236}">
                <a16:creationId xmlns:a16="http://schemas.microsoft.com/office/drawing/2014/main" id="{8A96300D-510D-4A88-8067-3CFF7A90D1EE}"/>
              </a:ext>
            </a:extLst>
          </p:cNvPr>
          <p:cNvSpPr txBox="1"/>
          <p:nvPr/>
        </p:nvSpPr>
        <p:spPr>
          <a:xfrm>
            <a:off x="6095999" y="1694619"/>
            <a:ext cx="3411985" cy="1200329"/>
          </a:xfrm>
          <a:prstGeom prst="rect">
            <a:avLst/>
          </a:prstGeom>
          <a:noFill/>
        </p:spPr>
        <p:txBody>
          <a:bodyPr wrap="square" rtlCol="0">
            <a:spAutoFit/>
          </a:bodyPr>
          <a:lstStyle/>
          <a:p>
            <a:r>
              <a:rPr lang="en-US" dirty="0"/>
              <a:t>Sports cars are much less frequent in the dataset due to their astronomically high prices compared to other cars.</a:t>
            </a:r>
          </a:p>
        </p:txBody>
      </p:sp>
    </p:spTree>
    <p:extLst>
      <p:ext uri="{BB962C8B-B14F-4D97-AF65-F5344CB8AC3E}">
        <p14:creationId xmlns:p14="http://schemas.microsoft.com/office/powerpoint/2010/main" val="83889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a:t>
            </a:r>
            <a:r>
              <a:rPr lang="en-US"/>
              <a:t>charts continued</a:t>
            </a:r>
            <a:endParaRPr lang="en-US" dirty="0"/>
          </a:p>
        </p:txBody>
      </p:sp>
      <p:pic>
        <p:nvPicPr>
          <p:cNvPr id="3074" name="Picture 2">
            <a:extLst>
              <a:ext uri="{FF2B5EF4-FFF2-40B4-BE49-F238E27FC236}">
                <a16:creationId xmlns:a16="http://schemas.microsoft.com/office/drawing/2014/main" id="{A11CFDEA-332A-46D8-BFF6-9073C4192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845728" cy="464944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Tree>
    <p:extLst>
      <p:ext uri="{BB962C8B-B14F-4D97-AF65-F5344CB8AC3E}">
        <p14:creationId xmlns:p14="http://schemas.microsoft.com/office/powerpoint/2010/main" val="239198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 continued</a:t>
            </a:r>
          </a:p>
        </p:txBody>
      </p:sp>
      <p:pic>
        <p:nvPicPr>
          <p:cNvPr id="1030" name="Picture 6">
            <a:extLst>
              <a:ext uri="{FF2B5EF4-FFF2-40B4-BE49-F238E27FC236}">
                <a16:creationId xmlns:a16="http://schemas.microsoft.com/office/drawing/2014/main" id="{8987C41A-4655-4AD1-9DA1-A424D9CD65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4778"/>
            <a:ext cx="6572250" cy="462553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
        <p:nvSpPr>
          <p:cNvPr id="4" name="TextBox 3">
            <a:extLst>
              <a:ext uri="{FF2B5EF4-FFF2-40B4-BE49-F238E27FC236}">
                <a16:creationId xmlns:a16="http://schemas.microsoft.com/office/drawing/2014/main" id="{EC597175-FFE8-47F0-BEF9-1F415C304A8F}"/>
              </a:ext>
            </a:extLst>
          </p:cNvPr>
          <p:cNvSpPr txBox="1"/>
          <p:nvPr/>
        </p:nvSpPr>
        <p:spPr>
          <a:xfrm>
            <a:off x="7410450" y="1691676"/>
            <a:ext cx="2239578" cy="2308324"/>
          </a:xfrm>
          <a:prstGeom prst="rect">
            <a:avLst/>
          </a:prstGeom>
          <a:noFill/>
        </p:spPr>
        <p:txBody>
          <a:bodyPr wrap="square" rtlCol="0">
            <a:spAutoFit/>
          </a:bodyPr>
          <a:lstStyle/>
          <a:p>
            <a:r>
              <a:rPr lang="en-US" dirty="0"/>
              <a:t>Only 1 car model runs on natural gas because the infrastructure for natural gas refueling is not as widespread as other fuels.</a:t>
            </a:r>
          </a:p>
        </p:txBody>
      </p:sp>
    </p:spTree>
    <p:extLst>
      <p:ext uri="{BB962C8B-B14F-4D97-AF65-F5344CB8AC3E}">
        <p14:creationId xmlns:p14="http://schemas.microsoft.com/office/powerpoint/2010/main" val="68121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 continued</a:t>
            </a:r>
          </a:p>
        </p:txBody>
      </p:sp>
      <p:pic>
        <p:nvPicPr>
          <p:cNvPr id="6" name="Picture 4">
            <a:extLst>
              <a:ext uri="{FF2B5EF4-FFF2-40B4-BE49-F238E27FC236}">
                <a16:creationId xmlns:a16="http://schemas.microsoft.com/office/drawing/2014/main" id="{3A9952CC-00A7-40F4-AD7D-C5A7CD142F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563851" cy="461962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Tree>
    <p:extLst>
      <p:ext uri="{BB962C8B-B14F-4D97-AF65-F5344CB8AC3E}">
        <p14:creationId xmlns:p14="http://schemas.microsoft.com/office/powerpoint/2010/main" val="274163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6B99-4BD7-44D9-9962-21800F115101}"/>
              </a:ext>
            </a:extLst>
          </p:cNvPr>
          <p:cNvSpPr>
            <a:spLocks noGrp="1"/>
          </p:cNvSpPr>
          <p:nvPr>
            <p:ph type="title"/>
          </p:nvPr>
        </p:nvSpPr>
        <p:spPr/>
        <p:txBody>
          <a:bodyPr/>
          <a:lstStyle/>
          <a:p>
            <a:r>
              <a:rPr lang="en-US" dirty="0"/>
              <a:t>Probability Mass Function (Chapter 3)</a:t>
            </a:r>
          </a:p>
        </p:txBody>
      </p:sp>
      <p:pic>
        <p:nvPicPr>
          <p:cNvPr id="1026" name="Picture 2">
            <a:extLst>
              <a:ext uri="{FF2B5EF4-FFF2-40B4-BE49-F238E27FC236}">
                <a16:creationId xmlns:a16="http://schemas.microsoft.com/office/drawing/2014/main" id="{D42DC03E-E41D-4FFD-88F4-923FFED04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7850"/>
            <a:ext cx="4137706"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CE543F-B565-41CF-9C5D-EC7220B86614}"/>
              </a:ext>
            </a:extLst>
          </p:cNvPr>
          <p:cNvSpPr txBox="1"/>
          <p:nvPr/>
        </p:nvSpPr>
        <p:spPr>
          <a:xfrm>
            <a:off x="5353050" y="2066925"/>
            <a:ext cx="280035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43852996-E0BE-4A6B-9839-1922CB813A0D}"/>
              </a:ext>
            </a:extLst>
          </p:cNvPr>
          <p:cNvSpPr txBox="1"/>
          <p:nvPr/>
        </p:nvSpPr>
        <p:spPr>
          <a:xfrm>
            <a:off x="4975907" y="2066925"/>
            <a:ext cx="482504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Here, the variable is fuel consumption and the scenario is whether a car runs on regular gas or premium gas. </a:t>
            </a:r>
          </a:p>
          <a:p>
            <a:pPr marL="285750" indent="-285750">
              <a:buFont typeface="Arial" panose="020B0604020202020204" pitchFamily="34" charset="0"/>
              <a:buChar char="•"/>
            </a:pPr>
            <a:r>
              <a:rPr lang="en-US" dirty="0"/>
              <a:t>Below are the summary statistics of the two. We can see that premium gas has slightly different statistics.</a:t>
            </a:r>
          </a:p>
          <a:p>
            <a:pPr marL="285750" indent="-285750">
              <a:buFont typeface="Arial" panose="020B0604020202020204" pitchFamily="34" charset="0"/>
              <a:buChar char="•"/>
            </a:pPr>
            <a:r>
              <a:rPr lang="en-US" dirty="0"/>
              <a:t>The difference in means will be tested in a later slide.</a:t>
            </a:r>
          </a:p>
        </p:txBody>
      </p:sp>
      <p:sp>
        <p:nvSpPr>
          <p:cNvPr id="4" name="Rectangle 1">
            <a:extLst>
              <a:ext uri="{FF2B5EF4-FFF2-40B4-BE49-F238E27FC236}">
                <a16:creationId xmlns:a16="http://schemas.microsoft.com/office/drawing/2014/main" id="{E2BDFB48-DB96-494D-95CA-D8036355C70F}"/>
              </a:ext>
            </a:extLst>
          </p:cNvPr>
          <p:cNvSpPr>
            <a:spLocks noChangeArrowheads="1"/>
          </p:cNvSpPr>
          <p:nvPr/>
        </p:nvSpPr>
        <p:spPr bwMode="auto">
          <a:xfrm>
            <a:off x="4975668" y="4675694"/>
            <a:ext cx="364128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Mean: 10.084575199340101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Mode: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Variance: 6.071180827243045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Skewness: 0.53489278479614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Mean: 11.422767020612149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Mode: 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Variance: 5.935462299874252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Skewness: 0.7900462389283516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0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8F2-BF53-4DE8-A562-BC9D01AFE119}"/>
              </a:ext>
            </a:extLst>
          </p:cNvPr>
          <p:cNvSpPr>
            <a:spLocks noGrp="1"/>
          </p:cNvSpPr>
          <p:nvPr>
            <p:ph type="title"/>
          </p:nvPr>
        </p:nvSpPr>
        <p:spPr/>
        <p:txBody>
          <a:bodyPr/>
          <a:lstStyle/>
          <a:p>
            <a:r>
              <a:rPr lang="en-US" dirty="0"/>
              <a:t>Cumulative Density Function (Chapter 4)</a:t>
            </a:r>
          </a:p>
        </p:txBody>
      </p:sp>
      <p:pic>
        <p:nvPicPr>
          <p:cNvPr id="5124" name="Picture 4">
            <a:extLst>
              <a:ext uri="{FF2B5EF4-FFF2-40B4-BE49-F238E27FC236}">
                <a16:creationId xmlns:a16="http://schemas.microsoft.com/office/drawing/2014/main" id="{5ECC1580-C5BB-4E2F-B65E-05AB87FDDE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400800" cy="46099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904AE-B618-4811-9ED9-04CCD365B688}"/>
              </a:ext>
            </a:extLst>
          </p:cNvPr>
          <p:cNvSpPr txBox="1"/>
          <p:nvPr/>
        </p:nvSpPr>
        <p:spPr>
          <a:xfrm>
            <a:off x="7239000" y="1690688"/>
            <a:ext cx="255307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CDF shows that most cars’ emissions are roughly below 300 g/km.</a:t>
            </a:r>
          </a:p>
          <a:p>
            <a:pPr marL="285750" indent="-285750">
              <a:buFont typeface="Arial" panose="020B0604020202020204" pitchFamily="34" charset="0"/>
              <a:buChar char="•"/>
            </a:pPr>
            <a:r>
              <a:rPr lang="en-US" dirty="0"/>
              <a:t>Thus, we can say that cars emitting around or above 300 g/km are most definitely bad for the environment.</a:t>
            </a:r>
          </a:p>
        </p:txBody>
      </p:sp>
    </p:spTree>
    <p:extLst>
      <p:ext uri="{BB962C8B-B14F-4D97-AF65-F5344CB8AC3E}">
        <p14:creationId xmlns:p14="http://schemas.microsoft.com/office/powerpoint/2010/main" val="353974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4739-E332-4E9A-A5D2-FE269D6F189C}"/>
              </a:ext>
            </a:extLst>
          </p:cNvPr>
          <p:cNvSpPr>
            <a:spLocks noGrp="1"/>
          </p:cNvSpPr>
          <p:nvPr>
            <p:ph type="title"/>
          </p:nvPr>
        </p:nvSpPr>
        <p:spPr/>
        <p:txBody>
          <a:bodyPr/>
          <a:lstStyle/>
          <a:p>
            <a:r>
              <a:rPr lang="en-US" dirty="0"/>
              <a:t>Analytical Distribution (Chapter 5)</a:t>
            </a:r>
          </a:p>
        </p:txBody>
      </p:sp>
      <p:pic>
        <p:nvPicPr>
          <p:cNvPr id="2061" name="Picture 13">
            <a:extLst>
              <a:ext uri="{FF2B5EF4-FFF2-40B4-BE49-F238E27FC236}">
                <a16:creationId xmlns:a16="http://schemas.microsoft.com/office/drawing/2014/main" id="{81EB59F4-9BE0-4D8A-B9F1-BBA3F3FDFC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423" y="1635908"/>
            <a:ext cx="3705225" cy="26685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6FE6565-C2D9-4046-922F-00FC708DDB0B}"/>
              </a:ext>
            </a:extLst>
          </p:cNvPr>
          <p:cNvSpPr>
            <a:spLocks noChangeArrowheads="1"/>
          </p:cNvSpPr>
          <p:nvPr/>
        </p:nvSpPr>
        <p:spPr bwMode="auto">
          <a:xfrm>
            <a:off x="838195" y="4304438"/>
            <a:ext cx="340798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Mean: 2.4195343542091905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Variance: 0.01207008739404742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Skewness: -0.08981425704872431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3C864A3-5577-4216-9A52-9AE5F87173B7}"/>
              </a:ext>
            </a:extLst>
          </p:cNvPr>
          <p:cNvSpPr txBox="1"/>
          <p:nvPr/>
        </p:nvSpPr>
        <p:spPr>
          <a:xfrm>
            <a:off x="4543424" y="4309726"/>
            <a:ext cx="515986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can see that the distribution is approximately lognormal (supported by the skewness value).</a:t>
            </a:r>
          </a:p>
          <a:p>
            <a:pPr marL="285750" indent="-285750">
              <a:buFont typeface="Arial" panose="020B0604020202020204" pitchFamily="34" charset="0"/>
              <a:buChar char="•"/>
            </a:pPr>
            <a:r>
              <a:rPr lang="en-US" sz="1600" dirty="0"/>
              <a:t>All the emissions are within half an order of magnitude of each other (supported by the variance value). This reveals that most cars tend to have very similar emission values.</a:t>
            </a:r>
          </a:p>
        </p:txBody>
      </p:sp>
      <p:pic>
        <p:nvPicPr>
          <p:cNvPr id="2065" name="Picture 17">
            <a:extLst>
              <a:ext uri="{FF2B5EF4-FFF2-40B4-BE49-F238E27FC236}">
                <a16:creationId xmlns:a16="http://schemas.microsoft.com/office/drawing/2014/main" id="{56E73954-4B42-40C0-9317-1CB046649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7" y="1688350"/>
            <a:ext cx="37052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9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3E84-7465-4B1E-8235-B684A8AFEAB2}"/>
              </a:ext>
            </a:extLst>
          </p:cNvPr>
          <p:cNvSpPr>
            <a:spLocks noGrp="1"/>
          </p:cNvSpPr>
          <p:nvPr>
            <p:ph type="title"/>
          </p:nvPr>
        </p:nvSpPr>
        <p:spPr/>
        <p:txBody>
          <a:bodyPr/>
          <a:lstStyle/>
          <a:p>
            <a:r>
              <a:rPr lang="en-US" dirty="0"/>
              <a:t>Scatter Plots (Chapter 7)</a:t>
            </a:r>
          </a:p>
        </p:txBody>
      </p:sp>
      <p:pic>
        <p:nvPicPr>
          <p:cNvPr id="3074" name="Picture 2">
            <a:extLst>
              <a:ext uri="{FF2B5EF4-FFF2-40B4-BE49-F238E27FC236}">
                <a16:creationId xmlns:a16="http://schemas.microsoft.com/office/drawing/2014/main" id="{45275EB1-00C6-4C12-BC23-F22784BEB4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F2936D2-28C3-4A21-9EB6-D6A3A71D5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4"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C9E8420-DF0B-465C-8D7C-5AF0BF98A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849D8A2F-55BD-4AA0-896E-E2D5713FA3C9}"/>
              </a:ext>
            </a:extLst>
          </p:cNvPr>
          <p:cNvSpPr>
            <a:spLocks noChangeArrowheads="1"/>
          </p:cNvSpPr>
          <p:nvPr/>
        </p:nvSpPr>
        <p:spPr bwMode="auto">
          <a:xfrm>
            <a:off x="8677274" y="4257760"/>
            <a:ext cx="305752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0.9180515723870852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D0C38C81-C32D-4ABD-B508-78FF9E7A403E}"/>
              </a:ext>
            </a:extLst>
          </p:cNvPr>
          <p:cNvSpPr>
            <a:spLocks noChangeArrowheads="1"/>
          </p:cNvSpPr>
          <p:nvPr/>
        </p:nvSpPr>
        <p:spPr bwMode="auto">
          <a:xfrm>
            <a:off x="1266825" y="4257760"/>
            <a:ext cx="305752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0.919592474902484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9ADC14E6-97E8-4145-9B04-EFFEA3EF9499}"/>
              </a:ext>
            </a:extLst>
          </p:cNvPr>
          <p:cNvSpPr>
            <a:spLocks noChangeArrowheads="1"/>
          </p:cNvSpPr>
          <p:nvPr/>
        </p:nvSpPr>
        <p:spPr bwMode="auto">
          <a:xfrm>
            <a:off x="4972050" y="4257760"/>
            <a:ext cx="305752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0.8835359454649435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BA5C07F-5F41-4101-8B05-46C51A756FD8}"/>
              </a:ext>
            </a:extLst>
          </p:cNvPr>
          <p:cNvSpPr txBox="1"/>
          <p:nvPr/>
        </p:nvSpPr>
        <p:spPr>
          <a:xfrm>
            <a:off x="838200" y="4495856"/>
            <a:ext cx="9220200" cy="646331"/>
          </a:xfrm>
          <a:prstGeom prst="rect">
            <a:avLst/>
          </a:prstGeom>
          <a:noFill/>
        </p:spPr>
        <p:txBody>
          <a:bodyPr wrap="square" rtlCol="0">
            <a:spAutoFit/>
          </a:bodyPr>
          <a:lstStyle/>
          <a:p>
            <a:r>
              <a:rPr lang="en-US" dirty="0"/>
              <a:t>Each plot of emissions vs fuel consumption is positively correlated and forms multiple lines. These multiple lines are due to the influence of fuel type (see the following slide). </a:t>
            </a:r>
          </a:p>
        </p:txBody>
      </p:sp>
    </p:spTree>
    <p:extLst>
      <p:ext uri="{BB962C8B-B14F-4D97-AF65-F5344CB8AC3E}">
        <p14:creationId xmlns:p14="http://schemas.microsoft.com/office/powerpoint/2010/main" val="260869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7AA7-41C7-4BDC-93D4-5A1399EA8DC8}"/>
              </a:ext>
            </a:extLst>
          </p:cNvPr>
          <p:cNvSpPr>
            <a:spLocks noGrp="1"/>
          </p:cNvSpPr>
          <p:nvPr>
            <p:ph type="title"/>
          </p:nvPr>
        </p:nvSpPr>
        <p:spPr/>
        <p:txBody>
          <a:bodyPr/>
          <a:lstStyle/>
          <a:p>
            <a:r>
              <a:rPr lang="en-US" dirty="0"/>
              <a:t>Scatter Plots continued</a:t>
            </a:r>
          </a:p>
        </p:txBody>
      </p:sp>
      <p:pic>
        <p:nvPicPr>
          <p:cNvPr id="4104" name="Picture 8">
            <a:extLst>
              <a:ext uri="{FF2B5EF4-FFF2-40B4-BE49-F238E27FC236}">
                <a16:creationId xmlns:a16="http://schemas.microsoft.com/office/drawing/2014/main" id="{9637CED5-42D6-49DD-B219-399AC37536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425"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11CEE29-4F3D-4293-B7B0-CE629FAA2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344E275C-1711-4D99-80D4-E3D67C89B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a:extLst>
              <a:ext uri="{FF2B5EF4-FFF2-40B4-BE49-F238E27FC236}">
                <a16:creationId xmlns:a16="http://schemas.microsoft.com/office/drawing/2014/main" id="{A7284681-7774-4190-B570-96C6328B1FF9}"/>
              </a:ext>
            </a:extLst>
          </p:cNvPr>
          <p:cNvSpPr>
            <a:spLocks noChangeArrowheads="1"/>
          </p:cNvSpPr>
          <p:nvPr/>
        </p:nvSpPr>
        <p:spPr bwMode="auto">
          <a:xfrm>
            <a:off x="8248649" y="4410868"/>
            <a:ext cx="3943351" cy="107721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correlations for CO2 emissions vs combined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0.999104454969996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0.9986701682176715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0.9992097488006007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0.9907236726077863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4">
            <a:extLst>
              <a:ext uri="{FF2B5EF4-FFF2-40B4-BE49-F238E27FC236}">
                <a16:creationId xmlns:a16="http://schemas.microsoft.com/office/drawing/2014/main" id="{C28A0987-C1E4-4C46-BDFF-B849EC2ECD45}"/>
              </a:ext>
            </a:extLst>
          </p:cNvPr>
          <p:cNvSpPr>
            <a:spLocks noChangeArrowheads="1"/>
          </p:cNvSpPr>
          <p:nvPr/>
        </p:nvSpPr>
        <p:spPr bwMode="auto">
          <a:xfrm>
            <a:off x="838202" y="4410868"/>
            <a:ext cx="370522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correlations for CO2 emissions </a:t>
            </a:r>
            <a:r>
              <a:rPr lang="en-US" altLang="en-US" sz="1000" dirty="0">
                <a:solidFill>
                  <a:srgbClr val="000000"/>
                </a:solidFill>
                <a:latin typeface="Courier New" panose="02070309020205020404" pitchFamily="49" charset="0"/>
              </a:rPr>
              <a:t>vs </a:t>
            </a:r>
            <a:r>
              <a:rPr kumimoji="0" lang="en-US" altLang="en-US" sz="1000" b="0" i="0" u="none" strike="noStrike" cap="none" normalizeH="0" baseline="0" dirty="0">
                <a:ln>
                  <a:noFill/>
                </a:ln>
                <a:solidFill>
                  <a:srgbClr val="000000"/>
                </a:solidFill>
                <a:effectLst/>
                <a:latin typeface="Courier New" panose="02070309020205020404" pitchFamily="49" charset="0"/>
              </a:rPr>
              <a:t>city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0.9916813002841378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0.9912005043729494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0.9880517014865934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0.9820949677590284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5">
            <a:extLst>
              <a:ext uri="{FF2B5EF4-FFF2-40B4-BE49-F238E27FC236}">
                <a16:creationId xmlns:a16="http://schemas.microsoft.com/office/drawing/2014/main" id="{53B74344-7220-4FDD-946C-AED66A6D8FA3}"/>
              </a:ext>
            </a:extLst>
          </p:cNvPr>
          <p:cNvSpPr>
            <a:spLocks noChangeArrowheads="1"/>
          </p:cNvSpPr>
          <p:nvPr/>
        </p:nvSpPr>
        <p:spPr bwMode="auto">
          <a:xfrm>
            <a:off x="4543425" y="4388824"/>
            <a:ext cx="370522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for CO2 emissions vs highway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0.9752567673414445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0.9644273961679315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0.9722999057548193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0.971276733692256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37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44BB-753A-49C0-9CAA-A09423946B01}"/>
              </a:ext>
            </a:extLst>
          </p:cNvPr>
          <p:cNvSpPr>
            <a:spLocks noGrp="1"/>
          </p:cNvSpPr>
          <p:nvPr>
            <p:ph type="title"/>
          </p:nvPr>
        </p:nvSpPr>
        <p:spPr/>
        <p:txBody>
          <a:bodyPr/>
          <a:lstStyle/>
          <a:p>
            <a:r>
              <a:rPr lang="en-US" dirty="0"/>
              <a:t>Scatter Plots continued</a:t>
            </a:r>
          </a:p>
        </p:txBody>
      </p:sp>
      <p:pic>
        <p:nvPicPr>
          <p:cNvPr id="6" name="Picture 6">
            <a:extLst>
              <a:ext uri="{FF2B5EF4-FFF2-40B4-BE49-F238E27FC236}">
                <a16:creationId xmlns:a16="http://schemas.microsoft.com/office/drawing/2014/main" id="{3ADC7952-1B41-4BCE-92B8-A4818B7884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489867"/>
            <a:ext cx="6033117" cy="43563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02854156-796B-46D3-B95A-19BC704E0FB3}"/>
              </a:ext>
            </a:extLst>
          </p:cNvPr>
          <p:cNvSpPr>
            <a:spLocks noChangeArrowheads="1"/>
          </p:cNvSpPr>
          <p:nvPr/>
        </p:nvSpPr>
        <p:spPr bwMode="auto">
          <a:xfrm>
            <a:off x="2360720" y="5870467"/>
            <a:ext cx="335575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0.8153070402829823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94E969-E08A-4110-A734-DE12CB89D9F3}"/>
              </a:ext>
            </a:extLst>
          </p:cNvPr>
          <p:cNvSpPr txBox="1"/>
          <p:nvPr/>
        </p:nvSpPr>
        <p:spPr>
          <a:xfrm>
            <a:off x="6871316" y="1690688"/>
            <a:ext cx="2734323" cy="2031325"/>
          </a:xfrm>
          <a:prstGeom prst="rect">
            <a:avLst/>
          </a:prstGeom>
          <a:noFill/>
        </p:spPr>
        <p:txBody>
          <a:bodyPr wrap="square" rtlCol="0">
            <a:spAutoFit/>
          </a:bodyPr>
          <a:lstStyle/>
          <a:p>
            <a:r>
              <a:rPr lang="en-US" dirty="0"/>
              <a:t>It is no surprise that an increase in engine displacement correlated to a linear increase in fuel consumption and thus emissions (seen in next slide). </a:t>
            </a:r>
          </a:p>
        </p:txBody>
      </p:sp>
    </p:spTree>
    <p:extLst>
      <p:ext uri="{BB962C8B-B14F-4D97-AF65-F5344CB8AC3E}">
        <p14:creationId xmlns:p14="http://schemas.microsoft.com/office/powerpoint/2010/main" val="60277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FF96-C8D1-438B-B8D2-045E0D258BCE}"/>
              </a:ext>
            </a:extLst>
          </p:cNvPr>
          <p:cNvSpPr>
            <a:spLocks noGrp="1"/>
          </p:cNvSpPr>
          <p:nvPr>
            <p:ph type="title"/>
          </p:nvPr>
        </p:nvSpPr>
        <p:spPr/>
        <p:txBody>
          <a:bodyPr>
            <a:normAutofit/>
          </a:bodyPr>
          <a:lstStyle/>
          <a:p>
            <a:r>
              <a:rPr lang="en-US"/>
              <a:t>Statistical Question</a:t>
            </a:r>
          </a:p>
        </p:txBody>
      </p:sp>
      <p:sp>
        <p:nvSpPr>
          <p:cNvPr id="3" name="Content Placeholder 2">
            <a:extLst>
              <a:ext uri="{FF2B5EF4-FFF2-40B4-BE49-F238E27FC236}">
                <a16:creationId xmlns:a16="http://schemas.microsoft.com/office/drawing/2014/main" id="{0874DA70-A414-4D68-9043-585C48DFA425}"/>
              </a:ext>
            </a:extLst>
          </p:cNvPr>
          <p:cNvSpPr>
            <a:spLocks noGrp="1"/>
          </p:cNvSpPr>
          <p:nvPr>
            <p:ph idx="1"/>
          </p:nvPr>
        </p:nvSpPr>
        <p:spPr/>
        <p:txBody>
          <a:bodyPr>
            <a:normAutofit/>
          </a:bodyPr>
          <a:lstStyle/>
          <a:p>
            <a:pPr marL="0" indent="0">
              <a:lnSpc>
                <a:spcPct val="90000"/>
              </a:lnSpc>
              <a:buNone/>
            </a:pPr>
            <a:r>
              <a:rPr lang="en-US" dirty="0"/>
              <a:t>What features on a motor vehicle are most correlated with an increase in its carbon dioxide emissions?</a:t>
            </a:r>
          </a:p>
          <a:p>
            <a:pPr lvl="1">
              <a:lnSpc>
                <a:spcPct val="90000"/>
              </a:lnSpc>
            </a:pPr>
            <a:r>
              <a:rPr lang="en-US" dirty="0"/>
              <a:t>Transportation accounts for about 26-28% of greenhouse gas emissions depending on the country. By answering this question, I will help consumers as well as myself make informed decisions on which cars to purchase to reduce our collective carbon footprint.</a:t>
            </a:r>
          </a:p>
          <a:p>
            <a:pPr lvl="1">
              <a:lnSpc>
                <a:spcPct val="90000"/>
              </a:lnSpc>
            </a:pPr>
            <a:r>
              <a:rPr lang="en-US" dirty="0"/>
              <a:t>I also have three minor questions I would like to answer:</a:t>
            </a:r>
          </a:p>
          <a:p>
            <a:pPr lvl="2">
              <a:lnSpc>
                <a:spcPct val="90000"/>
              </a:lnSpc>
            </a:pPr>
            <a:r>
              <a:rPr lang="en-US" b="0" i="0" dirty="0">
                <a:effectLst/>
                <a:latin typeface="Open Sans"/>
              </a:rPr>
              <a:t>Do cars using premium-grade gasoline get better fuel economy compared to cars using base unleaded gasoline?</a:t>
            </a:r>
          </a:p>
          <a:p>
            <a:pPr lvl="2">
              <a:lnSpc>
                <a:spcPct val="90000"/>
              </a:lnSpc>
            </a:pPr>
            <a:r>
              <a:rPr lang="en-US" b="0" i="0" dirty="0">
                <a:effectLst/>
                <a:latin typeface="Open Sans"/>
              </a:rPr>
              <a:t>Are higher-cylinder engines more or less likely to carry a continuously variable transmission?</a:t>
            </a:r>
          </a:p>
          <a:p>
            <a:pPr lvl="2">
              <a:lnSpc>
                <a:spcPct val="90000"/>
              </a:lnSpc>
            </a:pPr>
            <a:r>
              <a:rPr lang="en-US" b="0" i="0" dirty="0">
                <a:effectLst/>
                <a:latin typeface="Open Sans"/>
              </a:rPr>
              <a:t>Are there car manufacturers that pollute more than others (i.e., are there car brands one should avoid to be eco-friendly)? </a:t>
            </a:r>
          </a:p>
          <a:p>
            <a:pPr lvl="1">
              <a:lnSpc>
                <a:spcPct val="90000"/>
              </a:lnSpc>
            </a:pPr>
            <a:r>
              <a:rPr lang="en-US" dirty="0"/>
              <a:t>I will use a dataset of 7,385 fuel-powered Canadian vehicles from 2013-2020.</a:t>
            </a:r>
          </a:p>
          <a:p>
            <a:pPr marL="0" indent="0">
              <a:lnSpc>
                <a:spcPct val="90000"/>
              </a:lnSpc>
              <a:buNone/>
            </a:pPr>
            <a:endParaRPr lang="en-US" dirty="0"/>
          </a:p>
          <a:p>
            <a:pPr lvl="1">
              <a:lnSpc>
                <a:spcPct val="90000"/>
              </a:lnSpc>
            </a:pPr>
            <a:endParaRPr lang="en-US" dirty="0"/>
          </a:p>
        </p:txBody>
      </p:sp>
    </p:spTree>
    <p:extLst>
      <p:ext uri="{BB962C8B-B14F-4D97-AF65-F5344CB8AC3E}">
        <p14:creationId xmlns:p14="http://schemas.microsoft.com/office/powerpoint/2010/main" val="12458427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0DD-FB07-453C-811A-0E7929753C28}"/>
              </a:ext>
            </a:extLst>
          </p:cNvPr>
          <p:cNvSpPr>
            <a:spLocks noGrp="1"/>
          </p:cNvSpPr>
          <p:nvPr>
            <p:ph type="title"/>
          </p:nvPr>
        </p:nvSpPr>
        <p:spPr/>
        <p:txBody>
          <a:bodyPr/>
          <a:lstStyle/>
          <a:p>
            <a:r>
              <a:rPr lang="en-US" dirty="0"/>
              <a:t>Scatter Plots continued</a:t>
            </a:r>
          </a:p>
        </p:txBody>
      </p:sp>
      <p:pic>
        <p:nvPicPr>
          <p:cNvPr id="8194" name="Picture 2">
            <a:extLst>
              <a:ext uri="{FF2B5EF4-FFF2-40B4-BE49-F238E27FC236}">
                <a16:creationId xmlns:a16="http://schemas.microsoft.com/office/drawing/2014/main" id="{BB788D1C-39EE-4732-847B-B0B0491938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5900454" cy="4195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EAD93D2-48A2-44DB-8B9F-BE0FC1C1B164}"/>
              </a:ext>
            </a:extLst>
          </p:cNvPr>
          <p:cNvSpPr>
            <a:spLocks noChangeArrowheads="1"/>
          </p:cNvSpPr>
          <p:nvPr/>
        </p:nvSpPr>
        <p:spPr bwMode="auto">
          <a:xfrm>
            <a:off x="2405108" y="5890290"/>
            <a:ext cx="326698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Pearson correlation: 0.8491893178045624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848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Hypothesis Test (Chapter 9)</a:t>
            </a:r>
          </a:p>
        </p:txBody>
      </p:sp>
      <p:sp>
        <p:nvSpPr>
          <p:cNvPr id="3" name="Content Placeholder 2">
            <a:extLst>
              <a:ext uri="{FF2B5EF4-FFF2-40B4-BE49-F238E27FC236}">
                <a16:creationId xmlns:a16="http://schemas.microsoft.com/office/drawing/2014/main" id="{F4995732-6073-4912-A068-1BE6AC8D8397}"/>
              </a:ext>
            </a:extLst>
          </p:cNvPr>
          <p:cNvSpPr>
            <a:spLocks noGrp="1"/>
          </p:cNvSpPr>
          <p:nvPr>
            <p:ph idx="1"/>
          </p:nvPr>
        </p:nvSpPr>
        <p:spPr/>
        <p:txBody>
          <a:bodyPr/>
          <a:lstStyle/>
          <a:p>
            <a:r>
              <a:rPr lang="en-US" dirty="0"/>
              <a:t>Here, the difference in means between the fuel consumption of gas and premium gas cars is tested. </a:t>
            </a:r>
          </a:p>
          <a:p>
            <a:r>
              <a:rPr lang="en-US" dirty="0"/>
              <a:t>The p-value was found to be very close to 0, so we conclude that there is a statistically significant different between the fuel consumptions of gas and premium gas cars. </a:t>
            </a:r>
          </a:p>
          <a:p>
            <a:r>
              <a:rPr lang="en-US" dirty="0"/>
              <a:t>This confirms the difference seen in the earlier PMF slide.</a:t>
            </a:r>
          </a:p>
          <a:p>
            <a:r>
              <a:rPr lang="en-US" dirty="0"/>
              <a:t>Note that no plot is generated here, only a p-value. </a:t>
            </a:r>
          </a:p>
        </p:txBody>
      </p:sp>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125592" cy="365125"/>
          </a:xfrm>
        </p:spPr>
        <p:txBody>
          <a:bodyPr/>
          <a:lstStyle/>
          <a:p>
            <a:r>
              <a:rPr lang="en-US" dirty="0"/>
              <a:t>    </a:t>
            </a:r>
          </a:p>
        </p:txBody>
      </p:sp>
      <p:sp>
        <p:nvSpPr>
          <p:cNvPr id="7" name="TextBox 6">
            <a:extLst>
              <a:ext uri="{FF2B5EF4-FFF2-40B4-BE49-F238E27FC236}">
                <a16:creationId xmlns:a16="http://schemas.microsoft.com/office/drawing/2014/main" id="{57DE09B9-392B-4990-AF41-2D9B56AEA2DA}"/>
              </a:ext>
            </a:extLst>
          </p:cNvPr>
          <p:cNvSpPr txBox="1"/>
          <p:nvPr/>
        </p:nvSpPr>
        <p:spPr>
          <a:xfrm>
            <a:off x="7335175" y="1690688"/>
            <a:ext cx="437964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935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Regression Analysis (Chapter 10-11)</a:t>
            </a:r>
          </a:p>
        </p:txBody>
      </p:sp>
      <p:sp>
        <p:nvSpPr>
          <p:cNvPr id="3" name="Content Placeholder 2">
            <a:extLst>
              <a:ext uri="{FF2B5EF4-FFF2-40B4-BE49-F238E27FC236}">
                <a16:creationId xmlns:a16="http://schemas.microsoft.com/office/drawing/2014/main" id="{F4995732-6073-4912-A068-1BE6AC8D8397}"/>
              </a:ext>
            </a:extLst>
          </p:cNvPr>
          <p:cNvSpPr>
            <a:spLocks noGrp="1"/>
          </p:cNvSpPr>
          <p:nvPr>
            <p:ph idx="1"/>
          </p:nvPr>
        </p:nvSpPr>
        <p:spPr>
          <a:xfrm>
            <a:off x="838200" y="1780620"/>
            <a:ext cx="10515600" cy="4351338"/>
          </a:xfrm>
        </p:spPr>
        <p:txBody>
          <a:bodyPr/>
          <a:lstStyle/>
          <a:p>
            <a:r>
              <a:rPr lang="en-US" sz="2500" dirty="0"/>
              <a:t>I have selected a few explanatory variables to run a </a:t>
            </a:r>
            <a:r>
              <a:rPr lang="en-US" sz="2500"/>
              <a:t>linear regression.</a:t>
            </a:r>
            <a:endParaRPr lang="en-US" sz="2500" dirty="0"/>
          </a:p>
          <a:p>
            <a:pPr marL="0" indent="0">
              <a:buNone/>
            </a:pPr>
            <a:endParaRPr lang="en-US" dirty="0"/>
          </a:p>
        </p:txBody>
      </p:sp>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125592" cy="365125"/>
          </a:xfrm>
        </p:spPr>
        <p:txBody>
          <a:bodyPr/>
          <a:lstStyle/>
          <a:p>
            <a:r>
              <a:rPr lang="en-US" dirty="0"/>
              <a:t>    </a:t>
            </a:r>
          </a:p>
        </p:txBody>
      </p:sp>
      <p:sp>
        <p:nvSpPr>
          <p:cNvPr id="7" name="TextBox 6">
            <a:extLst>
              <a:ext uri="{FF2B5EF4-FFF2-40B4-BE49-F238E27FC236}">
                <a16:creationId xmlns:a16="http://schemas.microsoft.com/office/drawing/2014/main" id="{57DE09B9-392B-4990-AF41-2D9B56AEA2DA}"/>
              </a:ext>
            </a:extLst>
          </p:cNvPr>
          <p:cNvSpPr txBox="1"/>
          <p:nvPr/>
        </p:nvSpPr>
        <p:spPr>
          <a:xfrm>
            <a:off x="7335175" y="1690688"/>
            <a:ext cx="437964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DB78905B-4C2D-4D61-879F-D3F3E2616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9210"/>
            <a:ext cx="5257800" cy="37575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EDD5C82-69F5-4CED-9426-4D5E7E0AA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49210"/>
            <a:ext cx="5163186" cy="37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98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70A-65DD-4903-8ED9-6188B7E1EAE9}"/>
              </a:ext>
            </a:extLst>
          </p:cNvPr>
          <p:cNvSpPr>
            <a:spLocks noGrp="1"/>
          </p:cNvSpPr>
          <p:nvPr>
            <p:ph type="title"/>
          </p:nvPr>
        </p:nvSpPr>
        <p:spPr/>
        <p:txBody>
          <a:bodyPr>
            <a:normAutofit/>
          </a:bodyPr>
          <a:lstStyle/>
          <a:p>
            <a:r>
              <a:rPr lang="en-US" dirty="0"/>
              <a:t>Summary</a:t>
            </a:r>
          </a:p>
        </p:txBody>
      </p:sp>
      <p:sp>
        <p:nvSpPr>
          <p:cNvPr id="3" name="Content Placeholder 2">
            <a:extLst>
              <a:ext uri="{FF2B5EF4-FFF2-40B4-BE49-F238E27FC236}">
                <a16:creationId xmlns:a16="http://schemas.microsoft.com/office/drawing/2014/main" id="{D7C8FF11-52C9-4F7F-9D81-F90845E6286D}"/>
              </a:ext>
            </a:extLst>
          </p:cNvPr>
          <p:cNvSpPr>
            <a:spLocks noGrp="1"/>
          </p:cNvSpPr>
          <p:nvPr>
            <p:ph idx="1"/>
          </p:nvPr>
        </p:nvSpPr>
        <p:spPr>
          <a:xfrm>
            <a:off x="677334" y="2160589"/>
            <a:ext cx="8724118" cy="3880773"/>
          </a:xfrm>
        </p:spPr>
        <p:txBody>
          <a:bodyPr>
            <a:normAutofit lnSpcReduction="10000"/>
          </a:bodyPr>
          <a:lstStyle/>
          <a:p>
            <a:pPr>
              <a:lnSpc>
                <a:spcPct val="90000"/>
              </a:lnSpc>
            </a:pPr>
            <a:r>
              <a:rPr lang="en-US" dirty="0"/>
              <a:t>Vehicle shape, engine displacement, and fuel economy appeared to have the greatest effect on CO2 emissions. This makes sense, as vehicle shape factors in weight and air resistance, and displacement and fuel consumption affect the amount of carbon burned.</a:t>
            </a:r>
          </a:p>
          <a:p>
            <a:pPr>
              <a:lnSpc>
                <a:spcPct val="90000"/>
              </a:lnSpc>
            </a:pPr>
            <a:r>
              <a:rPr lang="en-US" dirty="0"/>
              <a:t>Cars running premium gas do consume more fuel than cars running regular gas. Premium gas has a greater octane rating, so I speculate the increased carbon content causes a greater combustion rate.</a:t>
            </a:r>
          </a:p>
          <a:p>
            <a:pPr>
              <a:lnSpc>
                <a:spcPct val="90000"/>
              </a:lnSpc>
            </a:pPr>
            <a:r>
              <a:rPr lang="en-US" dirty="0"/>
              <a:t>CVT transmissions are found mainly installed on smaller engines. CVTs are known for not being as reliable as other transmissions despite their improvement to fuel consumption, so this is most likely the reason.</a:t>
            </a:r>
          </a:p>
          <a:p>
            <a:pPr>
              <a:lnSpc>
                <a:spcPct val="90000"/>
              </a:lnSpc>
            </a:pPr>
            <a:r>
              <a:rPr lang="en-US" dirty="0"/>
              <a:t>Avoid sports cars! The brands that were guilty of emitting the most CO2 per kilometer were almost all sport brands (with some luxury brands as well). Alfa Romeo was strangely in the bottom third of emitters, however.</a:t>
            </a:r>
          </a:p>
          <a:p>
            <a:pPr lvl="2">
              <a:lnSpc>
                <a:spcPct val="90000"/>
              </a:lnSpc>
            </a:pPr>
            <a:r>
              <a:rPr lang="en-US"/>
              <a:t>Box plots were not included with this presentation but can be found in the working code. </a:t>
            </a:r>
            <a:endParaRPr lang="en-US" dirty="0"/>
          </a:p>
        </p:txBody>
      </p:sp>
    </p:spTree>
    <p:extLst>
      <p:ext uri="{BB962C8B-B14F-4D97-AF65-F5344CB8AC3E}">
        <p14:creationId xmlns:p14="http://schemas.microsoft.com/office/powerpoint/2010/main" val="1118952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70A-65DD-4903-8ED9-6188B7E1EAE9}"/>
              </a:ext>
            </a:extLst>
          </p:cNvPr>
          <p:cNvSpPr>
            <a:spLocks noGrp="1"/>
          </p:cNvSpPr>
          <p:nvPr>
            <p:ph type="title"/>
          </p:nvPr>
        </p:nvSpPr>
        <p:spPr/>
        <p:txBody>
          <a:bodyPr>
            <a:normAutofit/>
          </a:bodyPr>
          <a:lstStyle/>
          <a:p>
            <a:r>
              <a:rPr lang="en-US"/>
              <a:t>Dataset Variables (Chapter 1)</a:t>
            </a:r>
          </a:p>
        </p:txBody>
      </p:sp>
      <p:sp>
        <p:nvSpPr>
          <p:cNvPr id="3" name="Content Placeholder 2">
            <a:extLst>
              <a:ext uri="{FF2B5EF4-FFF2-40B4-BE49-F238E27FC236}">
                <a16:creationId xmlns:a16="http://schemas.microsoft.com/office/drawing/2014/main" id="{D7C8FF11-52C9-4F7F-9D81-F90845E6286D}"/>
              </a:ext>
            </a:extLst>
          </p:cNvPr>
          <p:cNvSpPr>
            <a:spLocks noGrp="1"/>
          </p:cNvSpPr>
          <p:nvPr>
            <p:ph idx="1"/>
          </p:nvPr>
        </p:nvSpPr>
        <p:spPr/>
        <p:txBody>
          <a:bodyPr>
            <a:normAutofit/>
          </a:bodyPr>
          <a:lstStyle/>
          <a:p>
            <a:pPr>
              <a:lnSpc>
                <a:spcPct val="90000"/>
              </a:lnSpc>
            </a:pPr>
            <a:r>
              <a:rPr lang="en-US" sz="1300" b="0" i="0" u="none" strike="noStrike" dirty="0">
                <a:effectLst/>
                <a:latin typeface="Calibri" panose="020F0502020204030204" pitchFamily="34" charset="0"/>
              </a:rPr>
              <a:t>Make: The manufacturer of each car (model will not be used in the analysis as it is just a marketing name).</a:t>
            </a:r>
          </a:p>
          <a:p>
            <a:pPr>
              <a:lnSpc>
                <a:spcPct val="90000"/>
              </a:lnSpc>
            </a:pPr>
            <a:r>
              <a:rPr lang="en-US" sz="1300" dirty="0">
                <a:latin typeface="Calibri" panose="020F0502020204030204" pitchFamily="34" charset="0"/>
              </a:rPr>
              <a:t>Vehicle Class: The overall shape of the vehicle, such as sedan, SUV, station wagon, etc. This variable factors in weight.</a:t>
            </a:r>
          </a:p>
          <a:p>
            <a:pPr>
              <a:lnSpc>
                <a:spcPct val="90000"/>
              </a:lnSpc>
            </a:pPr>
            <a:r>
              <a:rPr lang="en-US" sz="1300" b="0" i="0" u="none" strike="noStrike" dirty="0">
                <a:effectLst/>
                <a:latin typeface="Calibri" panose="020F0502020204030204" pitchFamily="34" charset="0"/>
              </a:rPr>
              <a:t>Engine Size: The displacement of the engine, or the volume swept by all the pistons, measured in liters.</a:t>
            </a:r>
          </a:p>
          <a:p>
            <a:pPr>
              <a:lnSpc>
                <a:spcPct val="90000"/>
              </a:lnSpc>
            </a:pPr>
            <a:r>
              <a:rPr lang="en-US" sz="1300" b="0" i="0" u="none" strike="noStrike" dirty="0">
                <a:effectLst/>
                <a:latin typeface="Calibri" panose="020F0502020204030204" pitchFamily="34" charset="0"/>
              </a:rPr>
              <a:t>Cylinders: The number of pistons within the engine.</a:t>
            </a:r>
          </a:p>
          <a:p>
            <a:pPr>
              <a:lnSpc>
                <a:spcPct val="90000"/>
              </a:lnSpc>
            </a:pPr>
            <a:r>
              <a:rPr lang="en-US" sz="1300" b="0" i="0" u="none" strike="noStrike" dirty="0">
                <a:effectLst/>
                <a:latin typeface="Calibri" panose="020F0502020204030204" pitchFamily="34" charset="0"/>
              </a:rPr>
              <a:t>Transmission: The mechanism used to transfer engine power to the wheels. Five transmission types currently exist: Automatic (A), Manual (M), Automated Manual (AM), Automatic Hybrid (AS), and </a:t>
            </a:r>
            <a:r>
              <a:rPr lang="en-US" sz="1300" dirty="0">
                <a:latin typeface="Calibri" panose="020F0502020204030204" pitchFamily="34" charset="0"/>
              </a:rPr>
              <a:t>Continuously Variable (AV</a:t>
            </a:r>
            <a:r>
              <a:rPr lang="en-US" sz="1300" b="0" i="0" u="none" strike="noStrike" dirty="0">
                <a:effectLst/>
                <a:latin typeface="Calibri" panose="020F0502020204030204" pitchFamily="34" charset="0"/>
              </a:rPr>
              <a:t>).</a:t>
            </a:r>
          </a:p>
          <a:p>
            <a:pPr>
              <a:lnSpc>
                <a:spcPct val="90000"/>
              </a:lnSpc>
            </a:pPr>
            <a:r>
              <a:rPr lang="en-US" sz="1300" dirty="0">
                <a:latin typeface="Calibri" panose="020F0502020204030204" pitchFamily="34" charset="0"/>
              </a:rPr>
              <a:t>Fuel Type: The fuel used to power the engine. Five fuels currently exist: gasoline (X), premium gasoline (Z), diesel (D), natural gas (N), and ethanol (E).</a:t>
            </a:r>
            <a:endParaRPr lang="en-US" sz="1300" i="0" u="none" strike="noStrike" dirty="0">
              <a:effectLst/>
              <a:latin typeface="Calibri" panose="020F0502020204030204" pitchFamily="34" charset="0"/>
            </a:endParaRPr>
          </a:p>
          <a:p>
            <a:pPr>
              <a:lnSpc>
                <a:spcPct val="90000"/>
              </a:lnSpc>
            </a:pPr>
            <a:r>
              <a:rPr lang="en-US" sz="1300" i="0" u="none" strike="noStrike" dirty="0">
                <a:effectLst/>
                <a:latin typeface="Calibri" panose="020F0502020204030204" pitchFamily="34" charset="0"/>
              </a:rPr>
              <a:t>City Fuel Consumption: The </a:t>
            </a:r>
            <a:r>
              <a:rPr lang="en-US" sz="1300" dirty="0">
                <a:latin typeface="Calibri" panose="020F0502020204030204" pitchFamily="34" charset="0"/>
              </a:rPr>
              <a:t>estimated </a:t>
            </a:r>
            <a:r>
              <a:rPr lang="en-US" sz="1300" i="0" u="none" strike="noStrike" dirty="0">
                <a:effectLst/>
                <a:latin typeface="Calibri" panose="020F0502020204030204" pitchFamily="34" charset="0"/>
              </a:rPr>
              <a:t>fuel consumed using city driving habits, measured in liters per 100 </a:t>
            </a:r>
            <a:r>
              <a:rPr lang="en-US" sz="1300" dirty="0">
                <a:latin typeface="Calibri" panose="020F0502020204030204" pitchFamily="34" charset="0"/>
              </a:rPr>
              <a:t>kilometers</a:t>
            </a:r>
            <a:r>
              <a:rPr lang="en-US" sz="1300" i="0" u="none" strike="noStrike" dirty="0">
                <a:effectLst/>
                <a:latin typeface="Calibri" panose="020F0502020204030204" pitchFamily="34" charset="0"/>
              </a:rPr>
              <a:t>.</a:t>
            </a:r>
            <a:endParaRPr lang="en-US" sz="1300" dirty="0">
              <a:latin typeface="Calibri" panose="020F0502020204030204" pitchFamily="34" charset="0"/>
            </a:endParaRPr>
          </a:p>
          <a:p>
            <a:pPr>
              <a:lnSpc>
                <a:spcPct val="90000"/>
              </a:lnSpc>
            </a:pPr>
            <a:r>
              <a:rPr lang="en-US" sz="1300" b="0" i="0" u="none" strike="noStrike" dirty="0">
                <a:effectLst/>
                <a:latin typeface="Calibri" panose="020F0502020204030204" pitchFamily="34" charset="0"/>
              </a:rPr>
              <a:t>Highway Fuel Consumption: The estimated fuel consumed using highway driving habits, measured in liters per 100 kilometers.</a:t>
            </a:r>
          </a:p>
          <a:p>
            <a:pPr>
              <a:lnSpc>
                <a:spcPct val="90000"/>
              </a:lnSpc>
            </a:pPr>
            <a:r>
              <a:rPr lang="en-US" sz="1300" dirty="0">
                <a:latin typeface="Calibri" panose="020F0502020204030204" pitchFamily="34" charset="0"/>
                <a:cs typeface="Calibri" panose="020F0502020204030204" pitchFamily="34" charset="0"/>
              </a:rPr>
              <a:t>Combined Fuel Consumption: An estimate of the real-world fuel economy from the car. This is NOT the arithmetic mean of the city and highway fuel economies.</a:t>
            </a:r>
          </a:p>
          <a:p>
            <a:pPr>
              <a:lnSpc>
                <a:spcPct val="90000"/>
              </a:lnSpc>
            </a:pPr>
            <a:r>
              <a:rPr lang="en-US" sz="1300" b="0" i="0" u="none" strike="noStrike" dirty="0">
                <a:effectLst/>
                <a:latin typeface="Calibri" panose="020F0502020204030204" pitchFamily="34" charset="0"/>
              </a:rPr>
              <a:t>CO</a:t>
            </a:r>
            <a:r>
              <a:rPr lang="en-US" sz="1300" b="0" i="0" u="none" strike="noStrike" baseline="-25000" dirty="0">
                <a:effectLst/>
                <a:latin typeface="Calibri" panose="020F0502020204030204" pitchFamily="34" charset="0"/>
              </a:rPr>
              <a:t>2</a:t>
            </a:r>
            <a:r>
              <a:rPr lang="en-US" sz="1300" b="0" i="0" u="none" strike="noStrike" dirty="0">
                <a:effectLst/>
                <a:latin typeface="Calibri" panose="020F0502020204030204" pitchFamily="34" charset="0"/>
              </a:rPr>
              <a:t> Emissions: The mass of carbon dioxide emitted by each vehicle, measured as grams CO</a:t>
            </a:r>
            <a:r>
              <a:rPr lang="en-US" sz="1300" b="0" i="0" u="none" strike="noStrike" baseline="-25000" dirty="0">
                <a:effectLst/>
                <a:latin typeface="Calibri" panose="020F0502020204030204" pitchFamily="34" charset="0"/>
              </a:rPr>
              <a:t>2</a:t>
            </a:r>
            <a:r>
              <a:rPr lang="en-US" sz="1300" b="0" i="0" u="none" strike="noStrike" dirty="0">
                <a:effectLst/>
                <a:latin typeface="Calibri" panose="020F0502020204030204" pitchFamily="34" charset="0"/>
              </a:rPr>
              <a:t> per kilometer traveled.</a:t>
            </a:r>
            <a:endParaRPr lang="en-US" sz="1300" dirty="0"/>
          </a:p>
        </p:txBody>
      </p:sp>
    </p:spTree>
    <p:extLst>
      <p:ext uri="{BB962C8B-B14F-4D97-AF65-F5344CB8AC3E}">
        <p14:creationId xmlns:p14="http://schemas.microsoft.com/office/powerpoint/2010/main" val="35231148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(Chapter 2)</a:t>
            </a:r>
          </a:p>
        </p:txBody>
      </p:sp>
      <p:pic>
        <p:nvPicPr>
          <p:cNvPr id="4098" name="Picture 2">
            <a:extLst>
              <a:ext uri="{FF2B5EF4-FFF2-40B4-BE49-F238E27FC236}">
                <a16:creationId xmlns:a16="http://schemas.microsoft.com/office/drawing/2014/main" id="{DC33AC30-02A9-4F16-9B20-A0BB1B1A31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437" y="1690688"/>
            <a:ext cx="6230513" cy="43086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0B3BA8-EFDA-4F62-B048-D1A97F0D757A}"/>
              </a:ext>
            </a:extLst>
          </p:cNvPr>
          <p:cNvSpPr>
            <a:spLocks noChangeArrowheads="1"/>
          </p:cNvSpPr>
          <p:nvPr/>
        </p:nvSpPr>
        <p:spPr bwMode="auto">
          <a:xfrm>
            <a:off x="7219950" y="1690688"/>
            <a:ext cx="233482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5.615030467163169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3.342252080994665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1.1101898640440213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53B25F-CEA5-4D4C-BBD2-CE53FD7C0368}"/>
              </a:ext>
            </a:extLst>
          </p:cNvPr>
          <p:cNvSpPr txBox="1"/>
          <p:nvPr/>
        </p:nvSpPr>
        <p:spPr>
          <a:xfrm>
            <a:off x="7219950" y="2484294"/>
            <a:ext cx="2742592" cy="2585323"/>
          </a:xfrm>
          <a:prstGeom prst="rect">
            <a:avLst/>
          </a:prstGeom>
          <a:noFill/>
        </p:spPr>
        <p:txBody>
          <a:bodyPr wrap="square" rtlCol="0">
            <a:spAutoFit/>
          </a:bodyPr>
          <a:lstStyle/>
          <a:p>
            <a:r>
              <a:rPr lang="en-US" dirty="0"/>
              <a:t>The average number of cylinders may be near 6, but 4-cylinder engines are the most common due to their fuel economy. The 10- and 12-cylinder cars will be kept since they are heavy emitters of CO2.</a:t>
            </a:r>
          </a:p>
        </p:txBody>
      </p:sp>
    </p:spTree>
    <p:extLst>
      <p:ext uri="{BB962C8B-B14F-4D97-AF65-F5344CB8AC3E}">
        <p14:creationId xmlns:p14="http://schemas.microsoft.com/office/powerpoint/2010/main" val="168224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5122" name="Picture 2">
            <a:extLst>
              <a:ext uri="{FF2B5EF4-FFF2-40B4-BE49-F238E27FC236}">
                <a16:creationId xmlns:a16="http://schemas.microsoft.com/office/drawing/2014/main" id="{E2E38482-9B5C-48C5-835A-2FB045718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105525" cy="42970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65CD16B-AF64-48CD-A20C-3B6EB58B4AC2}"/>
              </a:ext>
            </a:extLst>
          </p:cNvPr>
          <p:cNvSpPr>
            <a:spLocks noChangeArrowheads="1"/>
          </p:cNvSpPr>
          <p:nvPr/>
        </p:nvSpPr>
        <p:spPr bwMode="auto">
          <a:xfrm>
            <a:off x="6943725" y="1690688"/>
            <a:ext cx="2485748"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3.1600677048070125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1.8335293115975175 Skewness: 0.8090166237091084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BF98163-BB5D-4641-8382-D4ED5A1650C8}"/>
              </a:ext>
            </a:extLst>
          </p:cNvPr>
          <p:cNvSpPr txBox="1"/>
          <p:nvPr/>
        </p:nvSpPr>
        <p:spPr>
          <a:xfrm>
            <a:off x="6943725" y="2685053"/>
            <a:ext cx="2688548" cy="2308324"/>
          </a:xfrm>
          <a:prstGeom prst="rect">
            <a:avLst/>
          </a:prstGeom>
          <a:noFill/>
        </p:spPr>
        <p:txBody>
          <a:bodyPr wrap="square">
            <a:spAutoFit/>
          </a:bodyPr>
          <a:lstStyle/>
          <a:p>
            <a:r>
              <a:rPr lang="en-US" dirty="0"/>
              <a:t>The mean and most common engine size are 3.16L and 2.0L, respectively, due to car makers focusing on increasing the power output of smaller engines.</a:t>
            </a:r>
          </a:p>
        </p:txBody>
      </p:sp>
    </p:spTree>
    <p:extLst>
      <p:ext uri="{BB962C8B-B14F-4D97-AF65-F5344CB8AC3E}">
        <p14:creationId xmlns:p14="http://schemas.microsoft.com/office/powerpoint/2010/main" val="374990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6146" name="Picture 2">
            <a:extLst>
              <a:ext uri="{FF2B5EF4-FFF2-40B4-BE49-F238E27FC236}">
                <a16:creationId xmlns:a16="http://schemas.microsoft.com/office/drawing/2014/main" id="{CDB9E32A-6E19-4137-881B-19BA8EC9C0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248400" cy="44654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D05863CF-C034-4C40-B605-142FD04C6B55}"/>
              </a:ext>
            </a:extLst>
          </p:cNvPr>
          <p:cNvSpPr>
            <a:spLocks noChangeArrowheads="1"/>
          </p:cNvSpPr>
          <p:nvPr/>
        </p:nvSpPr>
        <p:spPr bwMode="auto">
          <a:xfrm>
            <a:off x="7086600" y="1690688"/>
            <a:ext cx="222020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12.556533513879508 Mode: 10.8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12.25025961515979 Skewness: 0.8088403827811873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360E8E2-C6BA-4029-BAA5-6F7484E206A3}"/>
              </a:ext>
            </a:extLst>
          </p:cNvPr>
          <p:cNvSpPr txBox="1"/>
          <p:nvPr/>
        </p:nvSpPr>
        <p:spPr>
          <a:xfrm>
            <a:off x="7015578" y="2492246"/>
            <a:ext cx="2652205" cy="2862322"/>
          </a:xfrm>
          <a:prstGeom prst="rect">
            <a:avLst/>
          </a:prstGeom>
          <a:noFill/>
        </p:spPr>
        <p:txBody>
          <a:bodyPr wrap="square">
            <a:spAutoFit/>
          </a:bodyPr>
          <a:lstStyle/>
          <a:p>
            <a:r>
              <a:rPr lang="en-US" dirty="0"/>
              <a:t>For all three fuel consumption distributions, the higher values come from larger vehicles/engines, while the small values come from smaller vehicles/engines and hybrid vehicles.</a:t>
            </a:r>
          </a:p>
        </p:txBody>
      </p:sp>
    </p:spTree>
    <p:extLst>
      <p:ext uri="{BB962C8B-B14F-4D97-AF65-F5344CB8AC3E}">
        <p14:creationId xmlns:p14="http://schemas.microsoft.com/office/powerpoint/2010/main" val="350109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8194" name="Picture 2">
            <a:extLst>
              <a:ext uri="{FF2B5EF4-FFF2-40B4-BE49-F238E27FC236}">
                <a16:creationId xmlns:a16="http://schemas.microsoft.com/office/drawing/2014/main" id="{49B5BC42-94C5-4440-8CC1-D2F36F3FBC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724650" cy="4805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68576C-FEA1-4DE8-BD1F-5A30B5425A61}"/>
              </a:ext>
            </a:extLst>
          </p:cNvPr>
          <p:cNvSpPr>
            <a:spLocks noChangeArrowheads="1"/>
          </p:cNvSpPr>
          <p:nvPr/>
        </p:nvSpPr>
        <p:spPr bwMode="auto">
          <a:xfrm>
            <a:off x="7562850" y="1690688"/>
            <a:ext cx="3171825"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9.04170616113748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4.947536154687878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1.078997475325438</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32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7170" name="Picture 2">
            <a:extLst>
              <a:ext uri="{FF2B5EF4-FFF2-40B4-BE49-F238E27FC236}">
                <a16:creationId xmlns:a16="http://schemas.microsoft.com/office/drawing/2014/main" id="{1D67F521-FE74-41B7-A1F8-FEB8131DC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457950" cy="461519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290846" cy="365125"/>
          </a:xfrm>
        </p:spPr>
        <p:txBody>
          <a:bodyPr/>
          <a:lstStyle/>
          <a:p>
            <a:r>
              <a:rPr lang="en-US" dirty="0"/>
              <a:t>Note: combined fuel consumption is NOT a 50/50 average of city and highway fuel consumption.</a:t>
            </a:r>
          </a:p>
        </p:txBody>
      </p:sp>
      <p:sp>
        <p:nvSpPr>
          <p:cNvPr id="4" name="Rectangle 3">
            <a:extLst>
              <a:ext uri="{FF2B5EF4-FFF2-40B4-BE49-F238E27FC236}">
                <a16:creationId xmlns:a16="http://schemas.microsoft.com/office/drawing/2014/main" id="{72D1F55D-C354-4927-8894-62F56213EE50}"/>
              </a:ext>
            </a:extLst>
          </p:cNvPr>
          <p:cNvSpPr>
            <a:spLocks noChangeArrowheads="1"/>
          </p:cNvSpPr>
          <p:nvPr/>
        </p:nvSpPr>
        <p:spPr bwMode="auto">
          <a:xfrm>
            <a:off x="7296150" y="1686257"/>
            <a:ext cx="2533650"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10.97507109004736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8.365459795216976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0.8931342662031229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59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9218" name="Picture 2">
            <a:extLst>
              <a:ext uri="{FF2B5EF4-FFF2-40B4-BE49-F238E27FC236}">
                <a16:creationId xmlns:a16="http://schemas.microsoft.com/office/drawing/2014/main" id="{29A1BCC1-499C-4D38-8367-BEE5E10CF8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719607" cy="48021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20D46C7-904E-4F8A-8D0D-6AAAB38DC180}"/>
              </a:ext>
            </a:extLst>
          </p:cNvPr>
          <p:cNvSpPr>
            <a:spLocks noChangeArrowheads="1"/>
          </p:cNvSpPr>
          <p:nvPr/>
        </p:nvSpPr>
        <p:spPr bwMode="auto">
          <a:xfrm>
            <a:off x="7557807" y="1690688"/>
            <a:ext cx="3870664"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250.58469871360867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242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3423.270043460344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0.5259869435378954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122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5853</TotalTime>
  <Words>1394</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Open Sans</vt:lpstr>
      <vt:lpstr>Trebuchet MS</vt:lpstr>
      <vt:lpstr>Wingdings 3</vt:lpstr>
      <vt:lpstr>Facet</vt:lpstr>
      <vt:lpstr>DSC 530 Final Project: Vehicle Emissions Dataset</vt:lpstr>
      <vt:lpstr>Statistical Question</vt:lpstr>
      <vt:lpstr>Dataset Variables (Chapter 1)</vt:lpstr>
      <vt:lpstr>Histograms (Chapter 2)</vt:lpstr>
      <vt:lpstr>Histograms continued</vt:lpstr>
      <vt:lpstr>Histograms continued</vt:lpstr>
      <vt:lpstr>Histograms continued</vt:lpstr>
      <vt:lpstr>Histograms continued</vt:lpstr>
      <vt:lpstr>Histograms continued</vt:lpstr>
      <vt:lpstr>Bar charts*</vt:lpstr>
      <vt:lpstr>Bar charts continued</vt:lpstr>
      <vt:lpstr>Bar charts continued</vt:lpstr>
      <vt:lpstr>Bar charts continued</vt:lpstr>
      <vt:lpstr>Probability Mass Function (Chapter 3)</vt:lpstr>
      <vt:lpstr>Cumulative Density Function (Chapter 4)</vt:lpstr>
      <vt:lpstr>Analytical Distribution (Chapter 5)</vt:lpstr>
      <vt:lpstr>Scatter Plots (Chapter 7)</vt:lpstr>
      <vt:lpstr>Scatter Plots continued</vt:lpstr>
      <vt:lpstr>Scatter Plots continued</vt:lpstr>
      <vt:lpstr>Scatter Plots continued</vt:lpstr>
      <vt:lpstr>Hypothesis Test (Chapter 9)</vt:lpstr>
      <vt:lpstr>Regression Analysis (Chapter 10-11)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Kudaimi</dc:creator>
  <cp:lastModifiedBy>Bilal Kudaimi</cp:lastModifiedBy>
  <cp:revision>344</cp:revision>
  <dcterms:created xsi:type="dcterms:W3CDTF">2020-10-25T23:38:16Z</dcterms:created>
  <dcterms:modified xsi:type="dcterms:W3CDTF">2021-01-10T01:37:58Z</dcterms:modified>
</cp:coreProperties>
</file>