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1C541D-553A-4F51-B9E3-FAD5ED5BF500}">
  <a:tblStyle styleId="{561C541D-553A-4F51-B9E3-FAD5ED5BF5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49b664c4e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49b664c4e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49b664c4e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49b664c4e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4596345b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4596345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49b664c4e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49b664c4e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4b6e00b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4b6e00b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4b6e00b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4b6e00b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49b664c4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49b664c4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49b664c4e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49b664c4e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4b6e00b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4b6e00b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4e7b7082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4e7b7082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4e7b7082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4e7b7082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e7b7082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4e7b7082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4e7b7082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4e7b7082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49b664c4e_0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49b664c4e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Predicting Movie Popularity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Laura Hoffmann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Bilal Kudaimi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Erez Sarousi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2487300" y="575950"/>
            <a:ext cx="62346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Issues/Challenges Encountered During the Work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2210925" y="1595775"/>
            <a:ext cx="6520800" cy="32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R</a:t>
            </a:r>
            <a:r>
              <a:rPr lang="en" sz="1900"/>
              <a:t>ecognizing the best steps to take for each issue while cleaning the data</a:t>
            </a:r>
            <a:endParaRPr sz="1900"/>
          </a:p>
          <a:p>
            <a:pPr indent="-3095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Special characters were removed from the title column</a:t>
            </a:r>
            <a:endParaRPr sz="1500"/>
          </a:p>
          <a:p>
            <a:pPr indent="-3095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Whitespaces were trimmed from each of the character columns</a:t>
            </a:r>
            <a:endParaRPr sz="1500"/>
          </a:p>
          <a:p>
            <a:pPr indent="-3095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All NA values in numerical columns were filled with column means and duplicated rows were removed </a:t>
            </a:r>
            <a:endParaRPr sz="1500"/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Originally several genres were listed for each movie in the data set</a:t>
            </a:r>
            <a:endParaRPr sz="1900"/>
          </a:p>
          <a:p>
            <a:pPr indent="-31112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29"/>
              <a:t>Figure out the best way to have all of the genres for each movie listed separately</a:t>
            </a:r>
            <a:endParaRPr sz="1529"/>
          </a:p>
          <a:p>
            <a:pPr indent="-31112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29"/>
              <a:t>Each type of genre was made into its own column and the movie rows were given 0s or 1s for that column</a:t>
            </a:r>
            <a:endParaRPr sz="1529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2410100" y="1595775"/>
            <a:ext cx="6321600" cy="31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determined that the combination that would output the best movie (in that, it would result in the highest IMDB score):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 between 150 to 200 minutes long.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 rated G or 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 directed by Marc Forster.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Has Leonardo DiCaprio as Actor 1 and Rory Kinnear as Actor 3 - both of whom have higher likes on Facebook.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Made in the UK or France.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 not a comedy.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Required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here is future work that could build upon this predictive model. One such example is that many studios have a budget. If we had further data, such as average movie cost per actor, we could find the top IMDb score with those constraints.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Furthermore, if this work was done in conjunction with a site such as Rotten Tomatoes, sentiment analysis could be used on reviews to understand feelings towards certain film elements.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Team Contributions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2400262" y="12113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following table outlines the contributions made by each team member:</a:t>
            </a:r>
            <a:endParaRPr/>
          </a:p>
        </p:txBody>
      </p:sp>
      <p:graphicFrame>
        <p:nvGraphicFramePr>
          <p:cNvPr id="150" name="Google Shape;150;p25"/>
          <p:cNvGraphicFramePr/>
          <p:nvPr/>
        </p:nvGraphicFramePr>
        <p:xfrm>
          <a:off x="2400250" y="193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{561C541D-553A-4F51-B9E3-FAD5ED5BF500}</a:tableStyleId>
              </a:tblPr>
              <a:tblGrid>
                <a:gridCol w="1460050"/>
                <a:gridCol w="32447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Team Member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Task Contributions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Laura Hoffmann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Evaluated issues encountered in the coding, debugg</a:t>
                      </a:r>
                      <a:r>
                        <a:rPr lang="en"/>
                        <a:t>ing</a:t>
                      </a:r>
                      <a:r>
                        <a:rPr lang="en"/>
                        <a:t> the EDA and developing the model.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Bilal Kudaimi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Generated a problem s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olution, performed EDA/made graphs, and edited the model.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Erez Sarousi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Created the ridge regression model, estimated the accuracy of the model, and conducted hyperparameter tuning.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2410100" y="1595775"/>
            <a:ext cx="6516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would like to thank the following people for their continued enthusiasm and support during this MSDS program: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Professor Fadi Alsaleem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of our DSC 630 classmates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2400250" y="4252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2341750" y="1060675"/>
            <a:ext cx="6538800" cy="3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lang="en" sz="900"/>
              <a:t>Brown, Z. (2016). </a:t>
            </a:r>
            <a:r>
              <a:rPr i="1" lang="en" sz="900"/>
              <a:t>How many films are produced each year? </a:t>
            </a:r>
            <a:r>
              <a:rPr lang="en" sz="900"/>
              <a:t>Quora. https://www.quora.com/How-many-films-are-produced-each-year.</a:t>
            </a:r>
            <a:endParaRPr sz="900"/>
          </a:p>
          <a:p>
            <a:pPr indent="0" lvl="0" marL="0" rtl="0" algn="l">
              <a:lnSpc>
                <a:spcPct val="1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lang="en" sz="900"/>
              <a:t>Gleeson, P. P. D. (2018, June 27). Statistics on People Getting Famous in Acting. Work - Chron.Com. https://work.chron.com/statistics-people-getting-famous-acting-23946.html</a:t>
            </a:r>
            <a:endParaRPr sz="900"/>
          </a:p>
          <a:p>
            <a:pPr indent="0" lvl="0" marL="0" rtl="0" algn="l">
              <a:lnSpc>
                <a:spcPct val="1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lang="en" sz="900"/>
              <a:t>Odegua, R. (2020) </a:t>
            </a:r>
            <a:r>
              <a:rPr i="1" lang="en" sz="900"/>
              <a:t>How to put machine learning models into production. </a:t>
            </a:r>
            <a:r>
              <a:rPr lang="en" sz="900"/>
              <a:t>Stack Overflow Blog. https://stackoverflow.blog/2020/10/12/how-to-put-machine-learning-models-into-production/.</a:t>
            </a:r>
            <a:endParaRPr sz="900"/>
          </a:p>
          <a:p>
            <a:pPr indent="0" lvl="0" marL="0" rtl="0" algn="l">
              <a:lnSpc>
                <a:spcPct val="1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lang="en" sz="900"/>
              <a:t>Pittet, S. (2021). </a:t>
            </a:r>
            <a:r>
              <a:rPr i="1" lang="en" sz="900"/>
              <a:t>Continuous integration vs continuous delivery vs continuous deployment. </a:t>
            </a:r>
            <a:r>
              <a:rPr lang="en" sz="900"/>
              <a:t>Atlassian. https://www.atlassian.com/continuous-delivery/principles/continuous-integration-vs-delivery-vs-deployment.</a:t>
            </a:r>
            <a:endParaRPr sz="900"/>
          </a:p>
          <a:p>
            <a:pPr indent="0" lvl="0" marL="0" rtl="0" algn="l">
              <a:lnSpc>
                <a:spcPct val="1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lang="en" sz="900"/>
              <a:t>Sakoui, A. (2019, March 18). Hollywood Employs More Workers Than Mining and Farming, MPAA Says</a:t>
            </a:r>
            <a:r>
              <a:rPr lang="en" sz="900"/>
              <a:t>.</a:t>
            </a:r>
            <a:r>
              <a:rPr lang="en" sz="900"/>
              <a:t> Bloomberg. https://www.bloomberg.com/news/articles/2019-03-18/hollywood-tops-mining-crop-production-in-employment-mpaa-says</a:t>
            </a:r>
            <a:endParaRPr sz="900"/>
          </a:p>
          <a:p>
            <a:pPr indent="0" lvl="0" marL="0" rtl="0" algn="l">
              <a:lnSpc>
                <a:spcPct val="19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lang="en" sz="900"/>
              <a:t>Watson, A. (2020, November 10). Film Industry - statistics &amp; facts. Statista. https://www.statista.com/topics/964/film/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Introduction/Problem Background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Hollywood is worth over forty-two billion dollars as of 2019.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Roughly 13,500 people are actors.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Hollywood employees just under a million people.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the commercial profitability of Hollywood, it becomes important to provide quality movies.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question of this assignment is, “Can predictive analytics predict the next blockbuster hit to increase profits?”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00" y="1211350"/>
            <a:ext cx="6321600" cy="3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Yes it can! Predictive analytics can predict the next blockbuster hit using machine learning models. The goal of this project was to build one such model using the Python </a:t>
            </a:r>
            <a:r>
              <a:rPr lang="en"/>
              <a:t>programming</a:t>
            </a:r>
            <a:r>
              <a:rPr lang="en"/>
              <a:t> language.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machine learning model is a program that draws relationships from historical data to output predictions about new data.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model was able to predict the IMDb score of new movies using information from previously released movies, such as </a:t>
            </a:r>
            <a:r>
              <a:rPr lang="en"/>
              <a:t>directors, actors, budget, box office,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Directors can use the model to increase their profits by shifting focus to the movies predicted to succeed.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00" y="1211350"/>
            <a:ext cx="6321600" cy="3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Our analysis was split into three parts: 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1. Importing the data and preparing it for the model.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2. Conducting </a:t>
            </a:r>
            <a:r>
              <a:rPr lang="en" sz="1600"/>
              <a:t>exploratory data analysis (EDA) to gain insight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3. Building the model and evaluating its performance using RMSE.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is RMSE? </a:t>
            </a:r>
            <a:r>
              <a:rPr lang="en" sz="2000"/>
              <a:t>Root Mean Squared Error (RMSE) is a numerical value used to evaluate how well some machine learning models perform.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RMSE is essentially a measure of how inaccurate a model is. The closer it is to 0,  the more accurate the model is.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642900" y="3924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Data Preparation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04900" y="1027850"/>
            <a:ext cx="8939100" cy="24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The machine learning model can’t draw relationships from the data as it is, so we need to “prepare” it.</a:t>
            </a:r>
            <a:endParaRPr sz="1600"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Without preparing the data, the model might output a very high RMSE value.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We used the R programming language for this part, as it made data preparation faster.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highlight>
                  <a:srgbClr val="FFFFFF"/>
                </a:highlight>
              </a:rPr>
              <a:t>To accomplish this preparation, we did four things to our starting dataset: </a:t>
            </a:r>
            <a:endParaRPr sz="1600"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We replaced missing data with median data.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We removed any strange characters such as </a:t>
            </a: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</a:rPr>
              <a:t>Å.</a:t>
            </a:r>
            <a:endParaRPr sz="1600"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We removed duplicate movie entries.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We performed what is called one-hot encoding to avoid over or under-representing data (see below figure for one-hot encoding example).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525" y="3408125"/>
            <a:ext cx="6186475" cy="17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400250" y="575950"/>
            <a:ext cx="652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Exploratory Data Analysis (EDA)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410100" y="1211350"/>
            <a:ext cx="6321600" cy="3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EDA is the act of generating visualizations from the data to gain insight.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includes reducing the number of features to improve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EDA consisted of a few steps: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dropped any movie information that </a:t>
            </a:r>
            <a:r>
              <a:rPr lang="en"/>
              <a:t>correlated highly to other movie information within the dataset.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Histograms were generated for all variables to find the data range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following plots were generated: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Scatter plots of IMDb score versus movie budget and Facebook likes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chart of the 10 highest scoring directors and their scores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Visualizations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46250" y="4173625"/>
            <a:ext cx="5767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Left: Top 20 highest scoring directors and their IMDb scores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Right: IMDb score versus movie Facebook likes</a:t>
            </a:r>
            <a:endParaRPr sz="1200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50" y="1131125"/>
            <a:ext cx="3115775" cy="30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2025" y="1211350"/>
            <a:ext cx="4298421" cy="30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Model Building and Evaluation 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410100" y="1595775"/>
            <a:ext cx="6321600" cy="32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With the data prepared and analyzed, the machine learning model - the meat of the project - was constructed to predict IMDb scores from input movie information.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data was split into two sections: One for building our model (letting it draw </a:t>
            </a:r>
            <a:r>
              <a:rPr lang="en"/>
              <a:t>relationships from the data)</a:t>
            </a:r>
            <a:r>
              <a:rPr lang="en"/>
              <a:t>, and one for evaluating our model (letting it predict the IMDb score for those movies and seeing how close the predicted scores were to the true scores).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chose ridge regression to build our method because this was the best method for our dataset. We built four variants of the model in an attempt to reduce RMSE values.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Two with different methods of splitting the data, and two without one-hot encoded features (see the table on the next slide).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Results 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1521623" y="1211350"/>
            <a:ext cx="7200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models were built and tested, and the following is a table summarizing the RMSE for each of the models.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lowest RMSE is 0.69, obtained by Model 1. The values were all very close to 0, meaning our model is fairly accurate at predicting movie IMDb scores.</a:t>
            </a:r>
            <a:endParaRPr/>
          </a:p>
        </p:txBody>
      </p:sp>
      <p:graphicFrame>
        <p:nvGraphicFramePr>
          <p:cNvPr id="125" name="Google Shape;125;p21"/>
          <p:cNvGraphicFramePr/>
          <p:nvPr/>
        </p:nvGraphicFramePr>
        <p:xfrm>
          <a:off x="2400250" y="244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{561C541D-553A-4F51-B9E3-FAD5ED5BF500}</a:tableStyleId>
              </a:tblPr>
              <a:tblGrid>
                <a:gridCol w="708425"/>
                <a:gridCol w="1608525"/>
                <a:gridCol w="2155050"/>
                <a:gridCol w="1394200"/>
                <a:gridCol w="75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One-hot encoded features?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10-fold cross-validation?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Train_test_split used?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