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Economica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Economica-bold.fntdata"/><Relationship Id="rId10" Type="http://schemas.openxmlformats.org/officeDocument/2006/relationships/slide" Target="slides/slide5.xml"/><Relationship Id="rId32" Type="http://schemas.openxmlformats.org/officeDocument/2006/relationships/font" Target="fonts/Economica-regular.fntdata"/><Relationship Id="rId13" Type="http://schemas.openxmlformats.org/officeDocument/2006/relationships/slide" Target="slides/slide8.xml"/><Relationship Id="rId35" Type="http://schemas.openxmlformats.org/officeDocument/2006/relationships/font" Target="fonts/Economica-boldItalic.fntdata"/><Relationship Id="rId12" Type="http://schemas.openxmlformats.org/officeDocument/2006/relationships/slide" Target="slides/slide7.xml"/><Relationship Id="rId34" Type="http://schemas.openxmlformats.org/officeDocument/2006/relationships/font" Target="fonts/Economica-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71a832f8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71a832f8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71a832f8e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71a832f8e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71a832f8e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71a832f8e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71a832f8e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71a832f8e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1563cf92e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1563cf92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1563cf92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1563cf92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717c999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717c999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71a832f8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71a832f8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1563cf92e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1563cf92e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71a832f8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71a832f8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1a832f8e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1a832f8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1563cf92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1563cf92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71a832f8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71a832f8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1563cf92e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1563cf92e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71a832f8e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71a832f8e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71a832f8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71a832f8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71a832f8e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71a832f8e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71a832f8e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71a832f8e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71a832f8e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71a832f8e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71a832f8e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71a832f8e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71a832f8e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71a832f8e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71a832f8e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71a832f8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71a832f8e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71a832f8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72bded9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72bded9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72bded9a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72bded9a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988573"/>
            <a:ext cx="3054600" cy="223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UBLI: A Study on Soft-Core Processor Configurations for Embedded Applications</a:t>
            </a:r>
            <a:endParaRPr sz="30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865600" y="3168400"/>
            <a:ext cx="3412800" cy="10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Ben Kueffler • </a:t>
            </a:r>
            <a:r>
              <a:rPr lang="en" sz="1800"/>
              <a:t>Christopher Cole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Sasoun Torousian</a:t>
            </a:r>
            <a:r>
              <a:rPr lang="en" sz="1800"/>
              <a:t> • Vlad Cretu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Rafi Meguerdijian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Architecture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225225"/>
            <a:ext cx="51945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Data, in the form of a file, is read in over UART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Timer is initialized and started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Encryption begins, the file is encrypted and written internally into BRAM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Decryption begins on the data in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Timer is stopped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Execution time is written to UART, optionally the file is written out for verification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3975" y="374385"/>
            <a:ext cx="3278325" cy="4394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Rivest–Shamir–Adleman (</a:t>
            </a:r>
            <a:r>
              <a:rPr lang="en"/>
              <a:t>RSA) Encryption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a two key system.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public key for encryption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private key for decryption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primes numbers p1/p2 are used, any prime can work (larger is safer)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Totient = (p1 - 1) (p2 - 1)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get the encryption key, find a number &gt; 1 that is the coprime to totient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a number ekey, such that GCD(totient, ekey) =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get the decryption key, use (1 + k*totient) / e, where k is some integer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you’ve calculated the keys, you can use them to encrypt/decrypt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Encryption &amp; Decryption using RSA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encryption key to encrypt: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 = Encryption Key; d = Decryption Key; m = message; c = cipher text;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 = p1 * p2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 = m^e </a:t>
            </a:r>
            <a:r>
              <a:rPr b="1" i="1" lang="en"/>
              <a:t>mod</a:t>
            </a:r>
            <a:r>
              <a:rPr b="1" lang="en"/>
              <a:t> 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 = c^d </a:t>
            </a:r>
            <a:r>
              <a:rPr b="1" i="1" lang="en"/>
              <a:t>mod</a:t>
            </a:r>
            <a:r>
              <a:rPr b="1" lang="en"/>
              <a:t> n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called modular exponentiation, which is exponentiation performed over a modulus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Encryption &amp; Decryption using RSA continued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225225"/>
            <a:ext cx="8520600" cy="13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Modular Exponentiation can be solved directly, or through the memory efficient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memory efficient method was used, which involves more instructions, but each instruction is smaller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5375" y="2571625"/>
            <a:ext cx="3973250" cy="108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3655225"/>
            <a:ext cx="8520600" cy="13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result, many multiply and divide operations are produced! This should be noted as we implement different processors with various multiply/divider unit support!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	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</a:t>
            </a:r>
            <a:r>
              <a:rPr lang="en"/>
              <a:t>: Compare changes in performance and resources use </a:t>
            </a:r>
            <a:r>
              <a:rPr lang="en"/>
              <a:t>throughout</a:t>
            </a:r>
            <a:r>
              <a:rPr lang="en"/>
              <a:t> different hardware implementations: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Platform: Xilinx 7s50csga324 FPGA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Tests: Encryption and decryption of 32kB of characters and 32kB of numbers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continued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 different implementations: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3 stage Pipeline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3 stage pipeline with multiplier &amp; divider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5 stage pipeline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5 Stage pipeline with multiplier 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5 stage pipeline with multiplier and divider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5 stage pipeline with multiplier and divider and BTB (Branch Target Buffer)</a:t>
            </a:r>
            <a:endParaRPr sz="1400"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9125" y="3306550"/>
            <a:ext cx="2845749" cy="107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Frequency</a:t>
            </a:r>
            <a:endParaRPr/>
          </a:p>
        </p:txBody>
      </p:sp>
      <p:pic>
        <p:nvPicPr>
          <p:cNvPr id="159" name="Google Shape;159;p2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131513"/>
            <a:ext cx="594360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Frequency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Maximum Frequency is 125 MHz for both 3 stage and 5 stage pipeline.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Maximum Frequency drops to 115 MHz when adding a multiplier and divider to 3 stage pipeline due to longer signal paths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BTB (Branch Target Buffer) also slows down the clock speed by 20%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Performance</a:t>
            </a:r>
            <a:endParaRPr/>
          </a:p>
        </p:txBody>
      </p:sp>
      <p:pic>
        <p:nvPicPr>
          <p:cNvPr id="171" name="Google Shape;171;p3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121988"/>
            <a:ext cx="5943600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Performance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Multiplier improved performance by 20%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Divider improved performance by 60%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both 3 stage pipeline and 5 stage pipeline, the inclusion of both a multiplier and a divider improved performance by 80%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BTB inclusion slows down the maximum clock speed, thereby there is actually a drop in overall performance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their inception, FPGAs have become popular due to their flexibility in creating custom hardware for a specific application without the cost of ASIC production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Processors are often desired by system designers as apart of the FPGA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Enhances runtime control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reduce power [1]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Rapid development through software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Resources</a:t>
            </a:r>
            <a:endParaRPr/>
          </a:p>
        </p:txBody>
      </p:sp>
      <p:pic>
        <p:nvPicPr>
          <p:cNvPr id="183" name="Google Shape;183;p3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56362"/>
            <a:ext cx="4326300" cy="280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77757"/>
            <a:ext cx="4260301" cy="2765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Resources</a:t>
            </a:r>
            <a:endParaRPr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Resource Utilization increases by 33% when going from a 3 stage pipeline to a 5 stage pipeline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addition of a multiplier does not add LUT/FF logic due to the presence of DSP slices in Xilinx FPGAs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divider increases utilization by 6% but adds a 60% increase in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BTB does not add significant logic, but it does add an additional block of RAM to store the branch table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Power Consumption</a:t>
            </a:r>
            <a:endParaRPr/>
          </a:p>
        </p:txBody>
      </p:sp>
      <p:pic>
        <p:nvPicPr>
          <p:cNvPr id="196" name="Google Shape;196;p3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77785"/>
            <a:ext cx="4260301" cy="2765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6450" y="1659751"/>
            <a:ext cx="4315851" cy="280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Power Consumption</a:t>
            </a:r>
            <a:endParaRPr/>
          </a:p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Although dynamic power appears low, dynamic power will scale much higher as the FPGA reaches capacity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 logic and lower clock speed will give lower power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 of BTB gives a loss in overall performance due to its lower frequency, but it also returns lower power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9" name="Google Shape;209;p3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Clock frequency plays a large role in power utilization and overall performance.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 of hardware can increase performance, however it is not guaranteed.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Hardware that directly targets the applications and instructions being processed in the core will see the largest benefit.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 processors, configured to target a specific application, can achieve competitive results with their hard processor counterparts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	</a:t>
            </a:r>
            <a:endParaRPr/>
          </a:p>
        </p:txBody>
      </p:sp>
      <p:sp>
        <p:nvSpPr>
          <p:cNvPr id="215" name="Google Shape;215;p3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Dr Mohamed El-Hadedy, for support during this undertaking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Md Mohsin for a starting point on RSA encryption implementation in C.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21" name="Google Shape;221;p3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[1] </a:t>
            </a:r>
            <a:r>
              <a:rPr lang="en" sz="1200">
                <a:solidFill>
                  <a:srgbClr val="323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Henkel, J, “A low power hardware/software partitioning approach for core-based embedded systems,” Design Automation Conference (DAC), 1999. </a:t>
            </a:r>
            <a:endParaRPr sz="1200">
              <a:solidFill>
                <a:srgbClr val="323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23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Xilinx, “Zynq-7000 SoC First Generation Architecture,” ds190 datasheet, July 2018.</a:t>
            </a:r>
            <a:endParaRPr sz="1200">
              <a:solidFill>
                <a:srgbClr val="323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323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</a:t>
            </a:r>
            <a:r>
              <a:rPr lang="en" sz="1200">
                <a:solidFill>
                  <a:srgbClr val="32323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J. G. Tong, I. D. L. Anderson, and M. A. S. Khalid, “Soft-Core Processors for Embedded Systems,” </a:t>
            </a:r>
            <a:r>
              <a:rPr i="1" lang="en" sz="1200">
                <a:solidFill>
                  <a:srgbClr val="32323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2006 International Conference on Microelectronics</a:t>
            </a:r>
            <a:r>
              <a:rPr lang="en" sz="1200">
                <a:solidFill>
                  <a:srgbClr val="32323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Dec. 2006.</a:t>
            </a:r>
            <a:endParaRPr sz="1200">
              <a:solidFill>
                <a:srgbClr val="323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on a chip solutions combining hard-processors with reprogrammable logic come at an increased cost compared to pure fabric alone [3]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 to their nature, hard-processors can not be reconfigured after creation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Cannot create 100% application specific processor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Cannot replicate (or reduce) number of cores as application needs change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Cannot take advantage of FPGA dynamic reconfiguration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Soft-processors have significant potential by offering up reduced cost and greater </a:t>
            </a:r>
            <a:r>
              <a:rPr lang="en"/>
              <a:t>flexibility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Reprogrammability is key! Processors can be specifically tailored for the exact application.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of the Art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Traditionally, if a processor was warranted in an FPGA system it would need to be an external chip connected to the system.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PowerPC, ARM, etc...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modern SoC such as the Xilinx Zynq now have processors and reprogrammable logic in the same fabric [2]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Standing to challenge these hard-processors are processors synthesized within the FPGA logic itself, called soft-processors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MicroBlaze, Cortex M1, LatticeMico, etc...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Analyze the effect and realize the advantage of soft processor implementations by </a:t>
            </a:r>
            <a:r>
              <a:rPr lang="en"/>
              <a:t>targeting a common embedded software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Replicate a common system by utilizing a MicroBlaze soft processor on board an AXI bus on a Xilinx 7-Series FPGA (S7-50)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RSA encryption and decryption tests and study performance, power, and utilization statistics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Six different MicroBlaze Implementations will be used, each implementing different hardware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Various pipelines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Various execution units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Branch target buffers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125" y="1147225"/>
            <a:ext cx="8255761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 Continued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MicroBlaze soft processor acts as a master on the AXI bus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Commands slaves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AXI slaves include UART and Timer module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UART is used to input user data and output results for verification and status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Timer module keeps a cycle-accurate count in order to produce execution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Clock generator allows for easy configuration of clocks different frequencies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every processor implementation, the maximum frequency is used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implementations can only reach 100 MHz, others can reach 125 MHz, etc.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15925"/>
            <a:ext cx="8520600" cy="7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MicroBlaze core layout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225" y="976900"/>
            <a:ext cx="6829049" cy="39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Stage Pipeline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2573525"/>
            <a:ext cx="6519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>
                <a:latin typeface="Economica"/>
                <a:ea typeface="Economica"/>
                <a:cs typeface="Economica"/>
                <a:sym typeface="Economica"/>
              </a:rPr>
              <a:t>Five</a:t>
            </a:r>
            <a:r>
              <a:rPr lang="en" sz="4200">
                <a:latin typeface="Economica"/>
                <a:ea typeface="Economica"/>
                <a:cs typeface="Economica"/>
                <a:sym typeface="Economica"/>
              </a:rPr>
              <a:t> Stage Pipeline</a:t>
            </a:r>
            <a:endParaRPr sz="4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950" y="1147225"/>
            <a:ext cx="6633050" cy="106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075" y="3439975"/>
            <a:ext cx="7900194" cy="128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