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1"/>
  </p:sldMasterIdLst>
  <p:sldIdLst>
    <p:sldId id="256" r:id="rId2"/>
    <p:sldId id="258" r:id="rId3"/>
    <p:sldId id="257" r:id="rId4"/>
    <p:sldId id="261" r:id="rId5"/>
    <p:sldId id="262" r:id="rId6"/>
    <p:sldId id="263" r:id="rId7"/>
    <p:sldId id="264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07"/>
  </p:normalViewPr>
  <p:slideViewPr>
    <p:cSldViewPr snapToGrid="0" snapToObjects="1">
      <p:cViewPr varScale="1">
        <p:scale>
          <a:sx n="103" d="100"/>
          <a:sy n="103" d="100"/>
        </p:scale>
        <p:origin x="13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0A4D9A-F9FE-4F23-B202-3427EE1B9F77}" type="doc">
      <dgm:prSet loTypeId="urn:microsoft.com/office/officeart/2016/7/layout/VerticalSolidAction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D4CCC66-57E1-421B-BF6C-FB7BC691F9DD}">
      <dgm:prSet/>
      <dgm:spPr/>
      <dgm:t>
        <a:bodyPr/>
        <a:lstStyle/>
        <a:p>
          <a:r>
            <a:rPr lang="en-US"/>
            <a:t>Analyze</a:t>
          </a:r>
        </a:p>
      </dgm:t>
    </dgm:pt>
    <dgm:pt modelId="{5B84E7A3-EECE-4C5D-B57C-4D2EAE1FB707}" type="parTrans" cxnId="{9F37D195-5C91-40EC-84E2-2AA4020E9722}">
      <dgm:prSet/>
      <dgm:spPr/>
      <dgm:t>
        <a:bodyPr/>
        <a:lstStyle/>
        <a:p>
          <a:endParaRPr lang="en-US"/>
        </a:p>
      </dgm:t>
    </dgm:pt>
    <dgm:pt modelId="{84174F33-C237-40DB-A74E-9BDBA3C0C6E3}" type="sibTrans" cxnId="{9F37D195-5C91-40EC-84E2-2AA4020E9722}">
      <dgm:prSet/>
      <dgm:spPr/>
      <dgm:t>
        <a:bodyPr/>
        <a:lstStyle/>
        <a:p>
          <a:endParaRPr lang="en-US"/>
        </a:p>
      </dgm:t>
    </dgm:pt>
    <dgm:pt modelId="{EC6BD756-06E7-4587-97EE-B72A432BE1B0}">
      <dgm:prSet/>
      <dgm:spPr/>
      <dgm:t>
        <a:bodyPr/>
        <a:lstStyle/>
        <a:p>
          <a:r>
            <a:rPr lang="en-US"/>
            <a:t>Analyze the Imperial credit data</a:t>
          </a:r>
        </a:p>
      </dgm:t>
    </dgm:pt>
    <dgm:pt modelId="{879A92F9-AA85-4AAC-B7A7-1E04973EA401}" type="parTrans" cxnId="{BF732048-2CDB-475E-92C4-5DCECB09C74B}">
      <dgm:prSet/>
      <dgm:spPr/>
      <dgm:t>
        <a:bodyPr/>
        <a:lstStyle/>
        <a:p>
          <a:endParaRPr lang="en-US"/>
        </a:p>
      </dgm:t>
    </dgm:pt>
    <dgm:pt modelId="{FC2CC859-A191-4852-8F6F-50E8FAB0B3D4}" type="sibTrans" cxnId="{BF732048-2CDB-475E-92C4-5DCECB09C74B}">
      <dgm:prSet/>
      <dgm:spPr/>
      <dgm:t>
        <a:bodyPr/>
        <a:lstStyle/>
        <a:p>
          <a:endParaRPr lang="en-US"/>
        </a:p>
      </dgm:t>
    </dgm:pt>
    <dgm:pt modelId="{827E15A2-ED0B-4BAF-B233-0EA143E31BC1}">
      <dgm:prSet/>
      <dgm:spPr/>
      <dgm:t>
        <a:bodyPr/>
        <a:lstStyle/>
        <a:p>
          <a:r>
            <a:rPr lang="en-US" dirty="0"/>
            <a:t>Create </a:t>
          </a:r>
        </a:p>
      </dgm:t>
    </dgm:pt>
    <dgm:pt modelId="{8028A515-8BF1-4C56-BA5A-A20EF9F5F94D}" type="parTrans" cxnId="{E993031E-56FB-42CE-83CB-4C3F16C87BDA}">
      <dgm:prSet/>
      <dgm:spPr/>
      <dgm:t>
        <a:bodyPr/>
        <a:lstStyle/>
        <a:p>
          <a:endParaRPr lang="en-US"/>
        </a:p>
      </dgm:t>
    </dgm:pt>
    <dgm:pt modelId="{66FF28A1-970D-4F16-9BF1-478C3778236D}" type="sibTrans" cxnId="{E993031E-56FB-42CE-83CB-4C3F16C87BDA}">
      <dgm:prSet/>
      <dgm:spPr/>
      <dgm:t>
        <a:bodyPr/>
        <a:lstStyle/>
        <a:p>
          <a:endParaRPr lang="en-US"/>
        </a:p>
      </dgm:t>
    </dgm:pt>
    <dgm:pt modelId="{449B4045-AA4D-4E17-A794-1CCDFEEAD367}">
      <dgm:prSet/>
      <dgm:spPr/>
      <dgm:t>
        <a:bodyPr/>
        <a:lstStyle/>
        <a:p>
          <a:r>
            <a:rPr lang="en-US"/>
            <a:t>Create and tune multiple models to predict future credit data</a:t>
          </a:r>
        </a:p>
      </dgm:t>
    </dgm:pt>
    <dgm:pt modelId="{9FC4CCE8-216A-4A12-A3DA-2FB45014275D}" type="parTrans" cxnId="{12B3536A-BAB7-489A-84FE-C4C630B6544C}">
      <dgm:prSet/>
      <dgm:spPr/>
      <dgm:t>
        <a:bodyPr/>
        <a:lstStyle/>
        <a:p>
          <a:endParaRPr lang="en-US"/>
        </a:p>
      </dgm:t>
    </dgm:pt>
    <dgm:pt modelId="{13156DBD-A825-421F-8FF6-3B5F07F9A9D7}" type="sibTrans" cxnId="{12B3536A-BAB7-489A-84FE-C4C630B6544C}">
      <dgm:prSet/>
      <dgm:spPr/>
      <dgm:t>
        <a:bodyPr/>
        <a:lstStyle/>
        <a:p>
          <a:endParaRPr lang="en-US"/>
        </a:p>
      </dgm:t>
    </dgm:pt>
    <dgm:pt modelId="{E5A7D031-BF7D-477A-8187-EDBD69F58292}">
      <dgm:prSet/>
      <dgm:spPr/>
      <dgm:t>
        <a:bodyPr/>
        <a:lstStyle/>
        <a:p>
          <a:r>
            <a:rPr lang="en-US"/>
            <a:t>Use</a:t>
          </a:r>
        </a:p>
      </dgm:t>
    </dgm:pt>
    <dgm:pt modelId="{D90073FB-4DD3-470A-9413-E01FB59B8291}" type="parTrans" cxnId="{E2ECDE32-C8C0-4833-B5F0-68318B66DE4F}">
      <dgm:prSet/>
      <dgm:spPr/>
      <dgm:t>
        <a:bodyPr/>
        <a:lstStyle/>
        <a:p>
          <a:endParaRPr lang="en-US"/>
        </a:p>
      </dgm:t>
    </dgm:pt>
    <dgm:pt modelId="{EF4FC7D0-A188-4161-9768-3982B19FE5C4}" type="sibTrans" cxnId="{E2ECDE32-C8C0-4833-B5F0-68318B66DE4F}">
      <dgm:prSet/>
      <dgm:spPr/>
      <dgm:t>
        <a:bodyPr/>
        <a:lstStyle/>
        <a:p>
          <a:endParaRPr lang="en-US"/>
        </a:p>
      </dgm:t>
    </dgm:pt>
    <dgm:pt modelId="{456B5218-6CA7-43DD-95D2-4E6D9A21E759}">
      <dgm:prSet/>
      <dgm:spPr/>
      <dgm:t>
        <a:bodyPr/>
        <a:lstStyle/>
        <a:p>
          <a:r>
            <a:rPr lang="en-US"/>
            <a:t>Use the most accurate model to predict future Imperial credits</a:t>
          </a:r>
        </a:p>
      </dgm:t>
    </dgm:pt>
    <dgm:pt modelId="{727C03BE-A025-4A59-B325-C0CF5051AFDC}" type="parTrans" cxnId="{8EA54327-6F76-499E-8E79-2737CAFEDF15}">
      <dgm:prSet/>
      <dgm:spPr/>
      <dgm:t>
        <a:bodyPr/>
        <a:lstStyle/>
        <a:p>
          <a:endParaRPr lang="en-US"/>
        </a:p>
      </dgm:t>
    </dgm:pt>
    <dgm:pt modelId="{0497DB4F-E370-4C49-8393-A69C2DFAD50C}" type="sibTrans" cxnId="{8EA54327-6F76-499E-8E79-2737CAFEDF15}">
      <dgm:prSet/>
      <dgm:spPr/>
      <dgm:t>
        <a:bodyPr/>
        <a:lstStyle/>
        <a:p>
          <a:endParaRPr lang="en-US"/>
        </a:p>
      </dgm:t>
    </dgm:pt>
    <dgm:pt modelId="{A9D7CC1D-1253-DA44-A5DA-E1E8ACD33D58}" type="pres">
      <dgm:prSet presAssocID="{F20A4D9A-F9FE-4F23-B202-3427EE1B9F77}" presName="Name0" presStyleCnt="0">
        <dgm:presLayoutVars>
          <dgm:dir/>
          <dgm:animLvl val="lvl"/>
          <dgm:resizeHandles val="exact"/>
        </dgm:presLayoutVars>
      </dgm:prSet>
      <dgm:spPr/>
    </dgm:pt>
    <dgm:pt modelId="{76F643FD-E36D-ED43-B81D-3F401493DD98}" type="pres">
      <dgm:prSet presAssocID="{7D4CCC66-57E1-421B-BF6C-FB7BC691F9DD}" presName="linNode" presStyleCnt="0"/>
      <dgm:spPr/>
    </dgm:pt>
    <dgm:pt modelId="{FD5F6E2E-377B-9A4A-BA93-A33C0471AF9F}" type="pres">
      <dgm:prSet presAssocID="{7D4CCC66-57E1-421B-BF6C-FB7BC691F9DD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77FCCE6C-D758-F849-B8CE-6379ECD2B299}" type="pres">
      <dgm:prSet presAssocID="{7D4CCC66-57E1-421B-BF6C-FB7BC691F9DD}" presName="descendantText" presStyleLbl="alignAccFollowNode1" presStyleIdx="0" presStyleCnt="3">
        <dgm:presLayoutVars>
          <dgm:bulletEnabled/>
        </dgm:presLayoutVars>
      </dgm:prSet>
      <dgm:spPr/>
    </dgm:pt>
    <dgm:pt modelId="{A83DB2E0-6126-F043-99A9-D675BE0AEB17}" type="pres">
      <dgm:prSet presAssocID="{84174F33-C237-40DB-A74E-9BDBA3C0C6E3}" presName="sp" presStyleCnt="0"/>
      <dgm:spPr/>
    </dgm:pt>
    <dgm:pt modelId="{9A227709-0B0B-EC45-9231-FE5F92DBFFCF}" type="pres">
      <dgm:prSet presAssocID="{827E15A2-ED0B-4BAF-B233-0EA143E31BC1}" presName="linNode" presStyleCnt="0"/>
      <dgm:spPr/>
    </dgm:pt>
    <dgm:pt modelId="{B0D80622-D5DD-A946-B6C3-33C0B3ED6B2F}" type="pres">
      <dgm:prSet presAssocID="{827E15A2-ED0B-4BAF-B233-0EA143E31BC1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FC342909-4E59-694F-98FA-A52C89F4F3AD}" type="pres">
      <dgm:prSet presAssocID="{827E15A2-ED0B-4BAF-B233-0EA143E31BC1}" presName="descendantText" presStyleLbl="alignAccFollowNode1" presStyleIdx="1" presStyleCnt="3">
        <dgm:presLayoutVars>
          <dgm:bulletEnabled/>
        </dgm:presLayoutVars>
      </dgm:prSet>
      <dgm:spPr/>
    </dgm:pt>
    <dgm:pt modelId="{9E6422C5-A7FF-7742-9B7D-F05F88912F1D}" type="pres">
      <dgm:prSet presAssocID="{66FF28A1-970D-4F16-9BF1-478C3778236D}" presName="sp" presStyleCnt="0"/>
      <dgm:spPr/>
    </dgm:pt>
    <dgm:pt modelId="{87718832-C935-CD4A-8000-CCDC3CABEDF6}" type="pres">
      <dgm:prSet presAssocID="{E5A7D031-BF7D-477A-8187-EDBD69F58292}" presName="linNode" presStyleCnt="0"/>
      <dgm:spPr/>
    </dgm:pt>
    <dgm:pt modelId="{723CA9AE-0B33-964F-8935-8A661ACEC563}" type="pres">
      <dgm:prSet presAssocID="{E5A7D031-BF7D-477A-8187-EDBD69F58292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AAD216AF-70B9-F14A-9958-16BAA216E2C6}" type="pres">
      <dgm:prSet presAssocID="{E5A7D031-BF7D-477A-8187-EDBD69F58292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E993031E-56FB-42CE-83CB-4C3F16C87BDA}" srcId="{F20A4D9A-F9FE-4F23-B202-3427EE1B9F77}" destId="{827E15A2-ED0B-4BAF-B233-0EA143E31BC1}" srcOrd="1" destOrd="0" parTransId="{8028A515-8BF1-4C56-BA5A-A20EF9F5F94D}" sibTransId="{66FF28A1-970D-4F16-9BF1-478C3778236D}"/>
    <dgm:cxn modelId="{3BC70025-DC26-DD4B-99C3-B648657ABF9F}" type="presOf" srcId="{E5A7D031-BF7D-477A-8187-EDBD69F58292}" destId="{723CA9AE-0B33-964F-8935-8A661ACEC563}" srcOrd="0" destOrd="0" presId="urn:microsoft.com/office/officeart/2016/7/layout/VerticalSolidActionList"/>
    <dgm:cxn modelId="{8EA54327-6F76-499E-8E79-2737CAFEDF15}" srcId="{E5A7D031-BF7D-477A-8187-EDBD69F58292}" destId="{456B5218-6CA7-43DD-95D2-4E6D9A21E759}" srcOrd="0" destOrd="0" parTransId="{727C03BE-A025-4A59-B325-C0CF5051AFDC}" sibTransId="{0497DB4F-E370-4C49-8393-A69C2DFAD50C}"/>
    <dgm:cxn modelId="{4E60342F-E9C1-2D4C-85B2-68B7263AF239}" type="presOf" srcId="{827E15A2-ED0B-4BAF-B233-0EA143E31BC1}" destId="{B0D80622-D5DD-A946-B6C3-33C0B3ED6B2F}" srcOrd="0" destOrd="0" presId="urn:microsoft.com/office/officeart/2016/7/layout/VerticalSolidActionList"/>
    <dgm:cxn modelId="{E2ECDE32-C8C0-4833-B5F0-68318B66DE4F}" srcId="{F20A4D9A-F9FE-4F23-B202-3427EE1B9F77}" destId="{E5A7D031-BF7D-477A-8187-EDBD69F58292}" srcOrd="2" destOrd="0" parTransId="{D90073FB-4DD3-470A-9413-E01FB59B8291}" sibTransId="{EF4FC7D0-A188-4161-9768-3982B19FE5C4}"/>
    <dgm:cxn modelId="{80571E5F-8549-9C47-A7CB-1588CFAD1A30}" type="presOf" srcId="{7D4CCC66-57E1-421B-BF6C-FB7BC691F9DD}" destId="{FD5F6E2E-377B-9A4A-BA93-A33C0471AF9F}" srcOrd="0" destOrd="0" presId="urn:microsoft.com/office/officeart/2016/7/layout/VerticalSolidActionList"/>
    <dgm:cxn modelId="{FFBD3B64-CE74-C542-8B00-1949992D4CD9}" type="presOf" srcId="{449B4045-AA4D-4E17-A794-1CCDFEEAD367}" destId="{FC342909-4E59-694F-98FA-A52C89F4F3AD}" srcOrd="0" destOrd="0" presId="urn:microsoft.com/office/officeart/2016/7/layout/VerticalSolidActionList"/>
    <dgm:cxn modelId="{BF732048-2CDB-475E-92C4-5DCECB09C74B}" srcId="{7D4CCC66-57E1-421B-BF6C-FB7BC691F9DD}" destId="{EC6BD756-06E7-4587-97EE-B72A432BE1B0}" srcOrd="0" destOrd="0" parTransId="{879A92F9-AA85-4AAC-B7A7-1E04973EA401}" sibTransId="{FC2CC859-A191-4852-8F6F-50E8FAB0B3D4}"/>
    <dgm:cxn modelId="{12B3536A-BAB7-489A-84FE-C4C630B6544C}" srcId="{827E15A2-ED0B-4BAF-B233-0EA143E31BC1}" destId="{449B4045-AA4D-4E17-A794-1CCDFEEAD367}" srcOrd="0" destOrd="0" parTransId="{9FC4CCE8-216A-4A12-A3DA-2FB45014275D}" sibTransId="{13156DBD-A825-421F-8FF6-3B5F07F9A9D7}"/>
    <dgm:cxn modelId="{9F37D195-5C91-40EC-84E2-2AA4020E9722}" srcId="{F20A4D9A-F9FE-4F23-B202-3427EE1B9F77}" destId="{7D4CCC66-57E1-421B-BF6C-FB7BC691F9DD}" srcOrd="0" destOrd="0" parTransId="{5B84E7A3-EECE-4C5D-B57C-4D2EAE1FB707}" sibTransId="{84174F33-C237-40DB-A74E-9BDBA3C0C6E3}"/>
    <dgm:cxn modelId="{996BFBAC-9818-5D42-8EFA-DFBBAB92D67C}" type="presOf" srcId="{456B5218-6CA7-43DD-95D2-4E6D9A21E759}" destId="{AAD216AF-70B9-F14A-9958-16BAA216E2C6}" srcOrd="0" destOrd="0" presId="urn:microsoft.com/office/officeart/2016/7/layout/VerticalSolidActionList"/>
    <dgm:cxn modelId="{719BACC7-85E6-D34F-B727-2FB49EC78485}" type="presOf" srcId="{F20A4D9A-F9FE-4F23-B202-3427EE1B9F77}" destId="{A9D7CC1D-1253-DA44-A5DA-E1E8ACD33D58}" srcOrd="0" destOrd="0" presId="urn:microsoft.com/office/officeart/2016/7/layout/VerticalSolidActionList"/>
    <dgm:cxn modelId="{E23931E0-3104-284B-B4A0-0B1DBF57DB2B}" type="presOf" srcId="{EC6BD756-06E7-4587-97EE-B72A432BE1B0}" destId="{77FCCE6C-D758-F849-B8CE-6379ECD2B299}" srcOrd="0" destOrd="0" presId="urn:microsoft.com/office/officeart/2016/7/layout/VerticalSolidActionList"/>
    <dgm:cxn modelId="{8842C996-231E-544F-A04D-2271BAD1F041}" type="presParOf" srcId="{A9D7CC1D-1253-DA44-A5DA-E1E8ACD33D58}" destId="{76F643FD-E36D-ED43-B81D-3F401493DD98}" srcOrd="0" destOrd="0" presId="urn:microsoft.com/office/officeart/2016/7/layout/VerticalSolidActionList"/>
    <dgm:cxn modelId="{A0FB3F78-0B65-794D-B712-C4939F85D40E}" type="presParOf" srcId="{76F643FD-E36D-ED43-B81D-3F401493DD98}" destId="{FD5F6E2E-377B-9A4A-BA93-A33C0471AF9F}" srcOrd="0" destOrd="0" presId="urn:microsoft.com/office/officeart/2016/7/layout/VerticalSolidActionList"/>
    <dgm:cxn modelId="{22D92F79-39A6-8743-B32E-B3EDFCEC91DA}" type="presParOf" srcId="{76F643FD-E36D-ED43-B81D-3F401493DD98}" destId="{77FCCE6C-D758-F849-B8CE-6379ECD2B299}" srcOrd="1" destOrd="0" presId="urn:microsoft.com/office/officeart/2016/7/layout/VerticalSolidActionList"/>
    <dgm:cxn modelId="{82AB263D-F789-6B42-96A7-977AB976373C}" type="presParOf" srcId="{A9D7CC1D-1253-DA44-A5DA-E1E8ACD33D58}" destId="{A83DB2E0-6126-F043-99A9-D675BE0AEB17}" srcOrd="1" destOrd="0" presId="urn:microsoft.com/office/officeart/2016/7/layout/VerticalSolidActionList"/>
    <dgm:cxn modelId="{4792BF9B-C6DB-FB4C-9FEC-5D57EFD465FD}" type="presParOf" srcId="{A9D7CC1D-1253-DA44-A5DA-E1E8ACD33D58}" destId="{9A227709-0B0B-EC45-9231-FE5F92DBFFCF}" srcOrd="2" destOrd="0" presId="urn:microsoft.com/office/officeart/2016/7/layout/VerticalSolidActionList"/>
    <dgm:cxn modelId="{D03E2CCC-D37C-1C49-A19D-FE1166A5AB07}" type="presParOf" srcId="{9A227709-0B0B-EC45-9231-FE5F92DBFFCF}" destId="{B0D80622-D5DD-A946-B6C3-33C0B3ED6B2F}" srcOrd="0" destOrd="0" presId="urn:microsoft.com/office/officeart/2016/7/layout/VerticalSolidActionList"/>
    <dgm:cxn modelId="{B23A182B-80C3-2B4F-AA8D-7D7EB605249B}" type="presParOf" srcId="{9A227709-0B0B-EC45-9231-FE5F92DBFFCF}" destId="{FC342909-4E59-694F-98FA-A52C89F4F3AD}" srcOrd="1" destOrd="0" presId="urn:microsoft.com/office/officeart/2016/7/layout/VerticalSolidActionList"/>
    <dgm:cxn modelId="{F6A0DF5A-BB4D-8044-8F8C-40947F68246E}" type="presParOf" srcId="{A9D7CC1D-1253-DA44-A5DA-E1E8ACD33D58}" destId="{9E6422C5-A7FF-7742-9B7D-F05F88912F1D}" srcOrd="3" destOrd="0" presId="urn:microsoft.com/office/officeart/2016/7/layout/VerticalSolidActionList"/>
    <dgm:cxn modelId="{97F55DDD-77A7-4C4B-9BC0-2AD829B8464F}" type="presParOf" srcId="{A9D7CC1D-1253-DA44-A5DA-E1E8ACD33D58}" destId="{87718832-C935-CD4A-8000-CCDC3CABEDF6}" srcOrd="4" destOrd="0" presId="urn:microsoft.com/office/officeart/2016/7/layout/VerticalSolidActionList"/>
    <dgm:cxn modelId="{D7C1046E-8A8A-7847-B32D-72387CF54FAB}" type="presParOf" srcId="{87718832-C935-CD4A-8000-CCDC3CABEDF6}" destId="{723CA9AE-0B33-964F-8935-8A661ACEC563}" srcOrd="0" destOrd="0" presId="urn:microsoft.com/office/officeart/2016/7/layout/VerticalSolidActionList"/>
    <dgm:cxn modelId="{D824D074-8E18-3C42-8EB5-1FB79F15CACD}" type="presParOf" srcId="{87718832-C935-CD4A-8000-CCDC3CABEDF6}" destId="{AAD216AF-70B9-F14A-9958-16BAA216E2C6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FCCE6C-D758-F849-B8CE-6379ECD2B299}">
      <dsp:nvSpPr>
        <dsp:cNvPr id="0" name=""/>
        <dsp:cNvSpPr/>
      </dsp:nvSpPr>
      <dsp:spPr>
        <a:xfrm>
          <a:off x="1402474" y="1471"/>
          <a:ext cx="5609896" cy="150839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8" tIns="383132" rIns="108848" bIns="38313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Analyze the Imperial credit data</a:t>
          </a:r>
        </a:p>
      </dsp:txBody>
      <dsp:txXfrm>
        <a:off x="1402474" y="1471"/>
        <a:ext cx="5609896" cy="1508393"/>
      </dsp:txXfrm>
    </dsp:sp>
    <dsp:sp modelId="{FD5F6E2E-377B-9A4A-BA93-A33C0471AF9F}">
      <dsp:nvSpPr>
        <dsp:cNvPr id="0" name=""/>
        <dsp:cNvSpPr/>
      </dsp:nvSpPr>
      <dsp:spPr>
        <a:xfrm>
          <a:off x="0" y="1471"/>
          <a:ext cx="1402474" cy="150839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4214" tIns="148996" rIns="74214" bIns="14899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Analyze</a:t>
          </a:r>
        </a:p>
      </dsp:txBody>
      <dsp:txXfrm>
        <a:off x="0" y="1471"/>
        <a:ext cx="1402474" cy="1508393"/>
      </dsp:txXfrm>
    </dsp:sp>
    <dsp:sp modelId="{FC342909-4E59-694F-98FA-A52C89F4F3AD}">
      <dsp:nvSpPr>
        <dsp:cNvPr id="0" name=""/>
        <dsp:cNvSpPr/>
      </dsp:nvSpPr>
      <dsp:spPr>
        <a:xfrm>
          <a:off x="1402474" y="1600368"/>
          <a:ext cx="5609896" cy="1508393"/>
        </a:xfrm>
        <a:prstGeom prst="rect">
          <a:avLst/>
        </a:prstGeom>
        <a:solidFill>
          <a:schemeClr val="accent2">
            <a:tint val="40000"/>
            <a:alpha val="90000"/>
            <a:hueOff val="522394"/>
            <a:satOff val="6723"/>
            <a:lumOff val="875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522394"/>
              <a:satOff val="6723"/>
              <a:lumOff val="87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8" tIns="383132" rIns="108848" bIns="38313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Create and tune multiple models to predict future credit data</a:t>
          </a:r>
        </a:p>
      </dsp:txBody>
      <dsp:txXfrm>
        <a:off x="1402474" y="1600368"/>
        <a:ext cx="5609896" cy="1508393"/>
      </dsp:txXfrm>
    </dsp:sp>
    <dsp:sp modelId="{B0D80622-D5DD-A946-B6C3-33C0B3ED6B2F}">
      <dsp:nvSpPr>
        <dsp:cNvPr id="0" name=""/>
        <dsp:cNvSpPr/>
      </dsp:nvSpPr>
      <dsp:spPr>
        <a:xfrm>
          <a:off x="0" y="1600368"/>
          <a:ext cx="1402474" cy="1508393"/>
        </a:xfrm>
        <a:prstGeom prst="rect">
          <a:avLst/>
        </a:prstGeom>
        <a:gradFill rotWithShape="0">
          <a:gsLst>
            <a:gs pos="0">
              <a:schemeClr val="accent2">
                <a:hueOff val="595867"/>
                <a:satOff val="3457"/>
                <a:lumOff val="3432"/>
                <a:alphaOff val="0"/>
                <a:tint val="98000"/>
                <a:lumMod val="110000"/>
              </a:schemeClr>
            </a:gs>
            <a:gs pos="84000">
              <a:schemeClr val="accent2">
                <a:hueOff val="595867"/>
                <a:satOff val="3457"/>
                <a:lumOff val="3432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595867"/>
              <a:satOff val="3457"/>
              <a:lumOff val="343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4214" tIns="148996" rIns="74214" bIns="14899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Create </a:t>
          </a:r>
        </a:p>
      </dsp:txBody>
      <dsp:txXfrm>
        <a:off x="0" y="1600368"/>
        <a:ext cx="1402474" cy="1508393"/>
      </dsp:txXfrm>
    </dsp:sp>
    <dsp:sp modelId="{AAD216AF-70B9-F14A-9958-16BAA216E2C6}">
      <dsp:nvSpPr>
        <dsp:cNvPr id="0" name=""/>
        <dsp:cNvSpPr/>
      </dsp:nvSpPr>
      <dsp:spPr>
        <a:xfrm>
          <a:off x="1402474" y="3199265"/>
          <a:ext cx="5609896" cy="1508393"/>
        </a:xfrm>
        <a:prstGeom prst="rect">
          <a:avLst/>
        </a:prstGeom>
        <a:solidFill>
          <a:schemeClr val="accent2">
            <a:tint val="40000"/>
            <a:alpha val="90000"/>
            <a:hueOff val="1044789"/>
            <a:satOff val="13446"/>
            <a:lumOff val="1751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1044789"/>
              <a:satOff val="13446"/>
              <a:lumOff val="175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8" tIns="383132" rIns="108848" bIns="38313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Use the most accurate model to predict future Imperial credits</a:t>
          </a:r>
        </a:p>
      </dsp:txBody>
      <dsp:txXfrm>
        <a:off x="1402474" y="3199265"/>
        <a:ext cx="5609896" cy="1508393"/>
      </dsp:txXfrm>
    </dsp:sp>
    <dsp:sp modelId="{723CA9AE-0B33-964F-8935-8A661ACEC563}">
      <dsp:nvSpPr>
        <dsp:cNvPr id="0" name=""/>
        <dsp:cNvSpPr/>
      </dsp:nvSpPr>
      <dsp:spPr>
        <a:xfrm>
          <a:off x="0" y="3199265"/>
          <a:ext cx="1402474" cy="1508393"/>
        </a:xfrm>
        <a:prstGeom prst="rect">
          <a:avLst/>
        </a:prstGeom>
        <a:gradFill rotWithShape="0">
          <a:gsLst>
            <a:gs pos="0">
              <a:schemeClr val="accent2">
                <a:hueOff val="1191735"/>
                <a:satOff val="6913"/>
                <a:lumOff val="6864"/>
                <a:alphaOff val="0"/>
                <a:tint val="98000"/>
                <a:lumMod val="110000"/>
              </a:schemeClr>
            </a:gs>
            <a:gs pos="84000">
              <a:schemeClr val="accent2">
                <a:hueOff val="1191735"/>
                <a:satOff val="6913"/>
                <a:lumOff val="6864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1191735"/>
              <a:satOff val="6913"/>
              <a:lumOff val="686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4214" tIns="148996" rIns="74214" bIns="14899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Use</a:t>
          </a:r>
        </a:p>
      </dsp:txBody>
      <dsp:txXfrm>
        <a:off x="0" y="3199265"/>
        <a:ext cx="1402474" cy="15083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72E345-5D2A-A74F-916B-075DE1AD9D2E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5D98DD-D061-C24D-A90C-6A4998A75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15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345-5D2A-A74F-916B-075DE1AD9D2E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D98DD-D061-C24D-A90C-6A4998A75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72E345-5D2A-A74F-916B-075DE1AD9D2E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5D98DD-D061-C24D-A90C-6A4998A75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36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345-5D2A-A74F-916B-075DE1AD9D2E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C5D98DD-D061-C24D-A90C-6A4998A75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3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72E345-5D2A-A74F-916B-075DE1AD9D2E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5D98DD-D061-C24D-A90C-6A4998A75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63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345-5D2A-A74F-916B-075DE1AD9D2E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D98DD-D061-C24D-A90C-6A4998A75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2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345-5D2A-A74F-916B-075DE1AD9D2E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D98DD-D061-C24D-A90C-6A4998A75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22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345-5D2A-A74F-916B-075DE1AD9D2E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D98DD-D061-C24D-A90C-6A4998A75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4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345-5D2A-A74F-916B-075DE1AD9D2E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D98DD-D061-C24D-A90C-6A4998A75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4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72E345-5D2A-A74F-916B-075DE1AD9D2E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5D98DD-D061-C24D-A90C-6A4998A75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89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345-5D2A-A74F-916B-075DE1AD9D2E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D98DD-D061-C24D-A90C-6A4998A75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23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A72E345-5D2A-A74F-916B-075DE1AD9D2E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C5D98DD-D061-C24D-A90C-6A4998A75C7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2292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DBCEE-1577-5FD4-B0AF-0394DF5BFD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Future Credits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AFF210-F09B-BC48-77C9-6C2FAD0623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Griffin Thurman, Brett </a:t>
            </a:r>
            <a:r>
              <a:rPr lang="en-US" dirty="0" err="1"/>
              <a:t>Kuefler</a:t>
            </a:r>
            <a:r>
              <a:rPr lang="en-US" dirty="0"/>
              <a:t>, and Hunter Weimar</a:t>
            </a:r>
          </a:p>
        </p:txBody>
      </p:sp>
    </p:spTree>
    <p:extLst>
      <p:ext uri="{BB962C8B-B14F-4D97-AF65-F5344CB8AC3E}">
        <p14:creationId xmlns:p14="http://schemas.microsoft.com/office/powerpoint/2010/main" val="3976355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F28DDD-9641-43BA-944D-79B068705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B5B29F-8894-1521-53F8-6B812AD63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Our Goals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AA2954-062E-4B72-A97B-0B066FB15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CA29A6-E0B1-40CD-ADF7-7B8E932A3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D5F866-AD72-475A-B6C6-54E4577D4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2BAD4C-6EA9-4F10-92D4-A1C8C53DA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E6E0F62-B3CF-B283-9D7F-2F43B9F56F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5875631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6389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65316-3DEE-1B58-3654-5BD19463F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E800F-E956-279C-0535-EF5D0047A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Had one field describing the credits received in millions</a:t>
            </a:r>
          </a:p>
          <a:p>
            <a:endParaRPr lang="en-US" dirty="0"/>
          </a:p>
          <a:p>
            <a:r>
              <a:rPr lang="en-US" dirty="0"/>
              <a:t>On average we received 1.57 million credits per month</a:t>
            </a:r>
          </a:p>
          <a:p>
            <a:endParaRPr lang="en-US" dirty="0"/>
          </a:p>
          <a:p>
            <a:r>
              <a:rPr lang="en-US" dirty="0"/>
              <a:t>A column was added to track the date of credits</a:t>
            </a:r>
          </a:p>
          <a:p>
            <a:endParaRPr lang="en-US" dirty="0"/>
          </a:p>
          <a:p>
            <a:r>
              <a:rPr lang="en-US" dirty="0"/>
              <a:t>Credits have seen a steady increase monthly [Insert Graph to the right]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539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DFC37-E8CE-AF47-8999-8FBDF5A8C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Forecast model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8CF1E43-98C5-2109-C76D-69D4FB791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9306" y="2059927"/>
            <a:ext cx="8376697" cy="429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641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6C8C0-E279-F60C-680B-7BD03BEF8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Fit Model Report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483AAA-33FF-CBB4-E54C-9A3974062E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8364" y="2181225"/>
            <a:ext cx="6435271" cy="3678238"/>
          </a:xfrm>
        </p:spPr>
      </p:pic>
    </p:spTree>
    <p:extLst>
      <p:ext uri="{BB962C8B-B14F-4D97-AF65-F5344CB8AC3E}">
        <p14:creationId xmlns:p14="http://schemas.microsoft.com/office/powerpoint/2010/main" val="4215709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B80B1-203F-9A17-041C-55FBF53CF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Model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3B280611-2D4F-5B68-7047-7E4EC3739B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8351" y="2316291"/>
            <a:ext cx="7475297" cy="3832735"/>
          </a:xfrm>
        </p:spPr>
      </p:pic>
    </p:spTree>
    <p:extLst>
      <p:ext uri="{BB962C8B-B14F-4D97-AF65-F5344CB8AC3E}">
        <p14:creationId xmlns:p14="http://schemas.microsoft.com/office/powerpoint/2010/main" val="3591045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BD4729-DBDF-40A6-9BA4-E4C97EF6D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125130-F4AB-465E-8AE2-E583FCAAB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BA65A2-0302-4468-ADA7-9EC3F9593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59A422-0023-4292-8200-E080556F3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E4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413CA5-4739-4BC9-8BB3-B0A4928D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3316CB-82A8-9710-8326-DBDFB3F0AE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813" y="643467"/>
            <a:ext cx="1087037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62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007AE-F4B5-0EF6-FC6D-8A0539DF3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of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6AD5A-7C42-57AA-26F8-1569A09DD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created Neural Network, Exponential Smoothing, and ARIMA models.</a:t>
            </a:r>
          </a:p>
          <a:p>
            <a:endParaRPr lang="en-US" dirty="0"/>
          </a:p>
          <a:p>
            <a:r>
              <a:rPr lang="en-US" dirty="0"/>
              <a:t>The best model was the model to make the most accurate predictions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chose the [model name] which made predictions that were accurate [1-rmse]%  of the time.</a:t>
            </a:r>
          </a:p>
        </p:txBody>
      </p:sp>
    </p:spTree>
    <p:extLst>
      <p:ext uri="{BB962C8B-B14F-4D97-AF65-F5344CB8AC3E}">
        <p14:creationId xmlns:p14="http://schemas.microsoft.com/office/powerpoint/2010/main" val="1106338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4124-F1E3-0542-52A6-FA0D9F306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2E34E-F437-B331-D2C3-B4FF0AC05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Forecast shows a steady increase in Imperial credits</a:t>
            </a:r>
          </a:p>
          <a:p>
            <a:endParaRPr lang="en-US" dirty="0"/>
          </a:p>
          <a:p>
            <a:r>
              <a:rPr lang="en-US" dirty="0"/>
              <a:t>We predict to gain [sum(predictions)] credits over the next 12 months</a:t>
            </a:r>
          </a:p>
          <a:p>
            <a:endParaRPr lang="en-US" dirty="0"/>
          </a:p>
          <a:p>
            <a:r>
              <a:rPr lang="en-US" dirty="0"/>
              <a:t>The final predicted month is expected to be [last prediction month / first data month] times higher than the first month in our </a:t>
            </a:r>
            <a:r>
              <a:rPr lang="en-US"/>
              <a:t>credit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147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{D9BDC92F-469A-7A41-AE46-19219A4C2467}tf10001123</Template>
  <TotalTime>87</TotalTime>
  <Words>197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Gill Sans MT</vt:lpstr>
      <vt:lpstr>Wingdings 2</vt:lpstr>
      <vt:lpstr>Dividend</vt:lpstr>
      <vt:lpstr>Predicting Future Credits</vt:lpstr>
      <vt:lpstr>Our Goals</vt:lpstr>
      <vt:lpstr>The Data</vt:lpstr>
      <vt:lpstr>Linear Forecast model</vt:lpstr>
      <vt:lpstr>Linear Fit Model Report</vt:lpstr>
      <vt:lpstr>Neural Network Model</vt:lpstr>
      <vt:lpstr>PowerPoint Presentation</vt:lpstr>
      <vt:lpstr>Model of choice</vt:lpstr>
      <vt:lpstr>Predictions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Future Credits</dc:title>
  <dc:creator>Weimar, Hunter Drake</dc:creator>
  <cp:lastModifiedBy>Griffin Thurman</cp:lastModifiedBy>
  <cp:revision>3</cp:revision>
  <dcterms:created xsi:type="dcterms:W3CDTF">2022-05-04T13:48:14Z</dcterms:created>
  <dcterms:modified xsi:type="dcterms:W3CDTF">2022-05-04T22:04:16Z</dcterms:modified>
</cp:coreProperties>
</file>