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505C8D-1D93-45A8-9A9C-EEDE38A3BDA9}">
  <a:tblStyle styleId="{A8505C8D-1D93-45A8-9A9C-EEDE38A3BDA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25f8d34faa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125f8d34faa_1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25f8d34faa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125f8d34faa_1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25f8d34faa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g125f8d34faa_1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0" y="1508612"/>
            <a:ext cx="9144000" cy="37240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55A11"/>
              </a:buClr>
              <a:buSzPts val="2400"/>
              <a:buFont typeface="Calibri"/>
              <a:buNone/>
            </a:pPr>
            <a:r>
              <a:rPr lang="en-US" sz="2400" b="1" i="0" u="none" strike="noStrike" cap="none">
                <a:solidFill>
                  <a:srgbClr val="C55A11"/>
                </a:solidFill>
                <a:latin typeface="Calibri"/>
                <a:ea typeface="Calibri"/>
                <a:cs typeface="Calibri"/>
                <a:sym typeface="Calibri"/>
              </a:rPr>
              <a:t>UE19CS353 – Object Oriented Analysis and Design with Java</a:t>
            </a:r>
            <a:endParaRPr/>
          </a:p>
          <a:p>
            <a:pPr marL="0" marR="0" lvl="0" indent="0" algn="ctr" rtl="0">
              <a:lnSpc>
                <a:spcPct val="100000"/>
              </a:lnSpc>
              <a:spcBef>
                <a:spcPts val="0"/>
              </a:spcBef>
              <a:spcAft>
                <a:spcPts val="0"/>
              </a:spcAft>
              <a:buClr>
                <a:schemeClr val="dk1"/>
              </a:buClr>
              <a:buSzPts val="2000"/>
              <a:buFont typeface="Calibri"/>
              <a:buNone/>
            </a:pPr>
            <a:r>
              <a:rPr lang="en-US" sz="2000" b="1" i="0" u="none" strike="noStrike" cap="none">
                <a:solidFill>
                  <a:schemeClr val="dk1"/>
                </a:solidFill>
                <a:latin typeface="Calibri"/>
                <a:ea typeface="Calibri"/>
                <a:cs typeface="Calibri"/>
                <a:sym typeface="Calibri"/>
              </a:rPr>
              <a:t>Theory ISA (Mini Project)</a:t>
            </a:r>
            <a:endParaRPr/>
          </a:p>
          <a:p>
            <a:pPr marL="0" marR="0" lvl="0" indent="0" algn="ctr" rtl="0">
              <a:lnSpc>
                <a:spcPct val="100000"/>
              </a:lnSpc>
              <a:spcBef>
                <a:spcPts val="0"/>
              </a:spcBef>
              <a:spcAft>
                <a:spcPts val="0"/>
              </a:spcAft>
              <a:buClr>
                <a:schemeClr val="dk1"/>
              </a:buClr>
              <a:buSzPts val="900"/>
              <a:buFont typeface="Calibri"/>
              <a:buNone/>
            </a:pPr>
            <a:endParaRPr sz="9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900"/>
              <a:buFont typeface="Calibri"/>
              <a:buNone/>
            </a:pPr>
            <a:endParaRPr sz="9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Presentation on</a:t>
            </a:r>
            <a:endParaRPr sz="10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C55A11"/>
              </a:buClr>
              <a:buSzPts val="2400"/>
              <a:buFont typeface="Calibri"/>
              <a:buNone/>
            </a:pPr>
            <a:r>
              <a:rPr lang="en-US" sz="2400" b="1" i="0" u="none" strike="noStrike" cap="none">
                <a:solidFill>
                  <a:srgbClr val="C55A11"/>
                </a:solidFill>
                <a:latin typeface="Calibri"/>
                <a:ea typeface="Calibri"/>
                <a:cs typeface="Calibri"/>
                <a:sym typeface="Calibri"/>
              </a:rPr>
              <a:t>Pharmacy Inventory Management System</a:t>
            </a:r>
            <a:endParaRPr/>
          </a:p>
          <a:p>
            <a:pPr marL="0" marR="0" lvl="0" indent="0" algn="ctr" rtl="0">
              <a:lnSpc>
                <a:spcPct val="100000"/>
              </a:lnSpc>
              <a:spcBef>
                <a:spcPts val="0"/>
              </a:spcBef>
              <a:spcAft>
                <a:spcPts val="0"/>
              </a:spcAft>
              <a:buClr>
                <a:schemeClr val="dk1"/>
              </a:buClr>
              <a:buSzPts val="900"/>
              <a:buFont typeface="Calibri"/>
              <a:buNone/>
            </a:pPr>
            <a:endParaRPr sz="900" b="1"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900"/>
              <a:buFont typeface="Calibri"/>
              <a:buNone/>
            </a:pPr>
            <a:endParaRPr sz="900" b="1"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900"/>
              <a:buFont typeface="Calibri"/>
              <a:buNone/>
            </a:pPr>
            <a:endParaRPr sz="900" b="1"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900"/>
              <a:buFont typeface="Calibri"/>
              <a:buNone/>
            </a:pPr>
            <a:endParaRPr sz="9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600"/>
              <a:buFont typeface="Calibri"/>
              <a:buNone/>
            </a:pPr>
            <a:r>
              <a:rPr lang="en-US" sz="1600" b="1" i="0" u="none" strike="noStrike" cap="none">
                <a:solidFill>
                  <a:schemeClr val="dk1"/>
                </a:solidFill>
                <a:latin typeface="Calibri"/>
                <a:ea typeface="Calibri"/>
                <a:cs typeface="Calibri"/>
                <a:sym typeface="Calibri"/>
              </a:rPr>
              <a:t>By:</a:t>
            </a:r>
            <a:endParaRPr sz="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600"/>
              <a:buFont typeface="Calibri"/>
              <a:buNone/>
            </a:pPr>
            <a:r>
              <a:rPr lang="en-US" sz="1600" b="1" i="0" u="none" strike="noStrike" cap="none">
                <a:solidFill>
                  <a:schemeClr val="dk1"/>
                </a:solidFill>
                <a:latin typeface="Calibri"/>
                <a:ea typeface="Calibri"/>
                <a:cs typeface="Calibri"/>
                <a:sym typeface="Calibri"/>
              </a:rPr>
              <a:t>B Pravena – PES2UG19CS076</a:t>
            </a:r>
            <a:endParaRPr sz="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600"/>
              <a:buFont typeface="Calibri"/>
              <a:buNone/>
            </a:pPr>
            <a:r>
              <a:rPr lang="en-US" sz="1600" b="1" i="0" u="none" strike="noStrike" cap="none">
                <a:solidFill>
                  <a:schemeClr val="dk1"/>
                </a:solidFill>
                <a:latin typeface="Calibri"/>
                <a:ea typeface="Calibri"/>
                <a:cs typeface="Calibri"/>
                <a:sym typeface="Calibri"/>
              </a:rPr>
              <a:t>Bharath Kumar S P – PES2UG19CS087</a:t>
            </a:r>
            <a:endParaRPr sz="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600"/>
              <a:buFont typeface="Calibri"/>
              <a:buNone/>
            </a:pPr>
            <a:r>
              <a:rPr lang="en-US" sz="1600" b="1" i="0" u="none" strike="noStrike" cap="none">
                <a:solidFill>
                  <a:schemeClr val="dk1"/>
                </a:solidFill>
                <a:latin typeface="Calibri"/>
                <a:ea typeface="Calibri"/>
                <a:cs typeface="Calibri"/>
                <a:sym typeface="Calibri"/>
              </a:rPr>
              <a:t>Bhuvantej R – PES2UG19CS092</a:t>
            </a:r>
            <a:endParaRPr sz="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600"/>
              <a:buFont typeface="Calibri"/>
              <a:buNone/>
            </a:pPr>
            <a:endParaRPr sz="1600" b="1"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600"/>
              <a:buFont typeface="Calibri"/>
              <a:buNone/>
            </a:pPr>
            <a:r>
              <a:rPr lang="en-US" sz="1600" b="1" i="0" u="none" strike="noStrike" cap="none">
                <a:solidFill>
                  <a:schemeClr val="dk1"/>
                </a:solidFill>
                <a:latin typeface="Calibri"/>
                <a:ea typeface="Calibri"/>
                <a:cs typeface="Calibri"/>
                <a:sym typeface="Calibri"/>
              </a:rPr>
              <a:t>6</a:t>
            </a:r>
            <a:r>
              <a:rPr lang="en-US" sz="1600" b="1" i="0" u="none" strike="noStrike" cap="none" baseline="30000">
                <a:solidFill>
                  <a:schemeClr val="dk1"/>
                </a:solidFill>
                <a:latin typeface="Calibri"/>
                <a:ea typeface="Calibri"/>
                <a:cs typeface="Calibri"/>
                <a:sym typeface="Calibri"/>
              </a:rPr>
              <a:t>th</a:t>
            </a:r>
            <a:r>
              <a:rPr lang="en-US" sz="1600" b="1" i="0" u="none" strike="noStrike" cap="none">
                <a:solidFill>
                  <a:schemeClr val="dk1"/>
                </a:solidFill>
                <a:latin typeface="Calibri"/>
                <a:ea typeface="Calibri"/>
                <a:cs typeface="Calibri"/>
                <a:sym typeface="Calibri"/>
              </a:rPr>
              <a:t> Semester </a:t>
            </a:r>
            <a:endParaRPr sz="1800" b="0" i="0" u="none" strike="noStrike" cap="none">
              <a:solidFill>
                <a:schemeClr val="dk1"/>
              </a:solidFill>
              <a:latin typeface="Arial"/>
              <a:ea typeface="Arial"/>
              <a:cs typeface="Arial"/>
              <a:sym typeface="Arial"/>
            </a:endParaRPr>
          </a:p>
        </p:txBody>
      </p:sp>
      <p:graphicFrame>
        <p:nvGraphicFramePr>
          <p:cNvPr id="85" name="Google Shape;85;p13"/>
          <p:cNvGraphicFramePr/>
          <p:nvPr/>
        </p:nvGraphicFramePr>
        <p:xfrm>
          <a:off x="1981200" y="5572061"/>
          <a:ext cx="4910875" cy="1038861"/>
        </p:xfrm>
        <a:graphic>
          <a:graphicData uri="http://schemas.openxmlformats.org/drawingml/2006/table">
            <a:tbl>
              <a:tblPr>
                <a:noFill/>
                <a:tableStyleId>{A8505C8D-1D93-45A8-9A9C-EEDE38A3BDA9}</a:tableStyleId>
              </a:tblPr>
              <a:tblGrid>
                <a:gridCol w="4910875">
                  <a:extLst>
                    <a:ext uri="{9D8B030D-6E8A-4147-A177-3AD203B41FA5}">
                      <a16:colId xmlns:a16="http://schemas.microsoft.com/office/drawing/2014/main" val="20000"/>
                    </a:ext>
                  </a:extLst>
                </a:gridCol>
              </a:tblGrid>
              <a:tr h="228600">
                <a:tc>
                  <a:txBody>
                    <a:bodyPr/>
                    <a:lstStyle/>
                    <a:p>
                      <a:pPr marL="0" marR="0" lvl="0" indent="0" algn="ctr" rtl="0">
                        <a:lnSpc>
                          <a:spcPct val="107000"/>
                        </a:lnSpc>
                        <a:spcBef>
                          <a:spcPts val="0"/>
                        </a:spcBef>
                        <a:spcAft>
                          <a:spcPts val="0"/>
                        </a:spcAft>
                        <a:buNone/>
                      </a:pPr>
                      <a:r>
                        <a:rPr lang="en-US" sz="1800" b="1" u="none" strike="noStrike" cap="none">
                          <a:solidFill>
                            <a:srgbClr val="000000"/>
                          </a:solidFill>
                          <a:latin typeface="Calibri"/>
                          <a:ea typeface="Calibri"/>
                          <a:cs typeface="Calibri"/>
                          <a:sym typeface="Calibri"/>
                        </a:rPr>
                        <a:t>PES University, Bengaluru</a:t>
                      </a:r>
                      <a:endParaRPr sz="1100" u="none" strike="noStrike" cap="none">
                        <a:latin typeface="Calibri"/>
                        <a:ea typeface="Calibri"/>
                        <a:cs typeface="Calibri"/>
                        <a:sym typeface="Calibri"/>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28600">
                <a:tc>
                  <a:txBody>
                    <a:bodyPr/>
                    <a:lstStyle/>
                    <a:p>
                      <a:pPr marL="0" marR="0" lvl="0" indent="0" algn="ctr" rtl="0">
                        <a:lnSpc>
                          <a:spcPct val="107000"/>
                        </a:lnSpc>
                        <a:spcBef>
                          <a:spcPts val="0"/>
                        </a:spcBef>
                        <a:spcAft>
                          <a:spcPts val="0"/>
                        </a:spcAft>
                        <a:buNone/>
                      </a:pPr>
                      <a:r>
                        <a:rPr lang="en-US" sz="1100" u="none" strike="noStrike" cap="none">
                          <a:solidFill>
                            <a:srgbClr val="000000"/>
                          </a:solidFill>
                          <a:latin typeface="Calibri"/>
                          <a:ea typeface="Calibri"/>
                          <a:cs typeface="Calibri"/>
                          <a:sym typeface="Calibri"/>
                        </a:rPr>
                        <a:t>(Established under Karnataka Act 16 of 2013)</a:t>
                      </a:r>
                      <a:endParaRPr sz="1100" u="none" strike="noStrike" cap="none">
                        <a:latin typeface="Calibri"/>
                        <a:ea typeface="Calibri"/>
                        <a:cs typeface="Calibri"/>
                        <a:sym typeface="Calibri"/>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28600">
                <a:tc>
                  <a:txBody>
                    <a:bodyPr/>
                    <a:lstStyle/>
                    <a:p>
                      <a:pPr marL="0" marR="0" lvl="0" indent="0" algn="ctr" rtl="0">
                        <a:lnSpc>
                          <a:spcPct val="107000"/>
                        </a:lnSpc>
                        <a:spcBef>
                          <a:spcPts val="0"/>
                        </a:spcBef>
                        <a:spcAft>
                          <a:spcPts val="0"/>
                        </a:spcAft>
                        <a:buNone/>
                      </a:pPr>
                      <a:r>
                        <a:rPr lang="en-US" sz="1800" b="1" u="none" strike="noStrike" cap="none">
                          <a:solidFill>
                            <a:srgbClr val="000000"/>
                          </a:solidFill>
                          <a:latin typeface="Calibri"/>
                          <a:ea typeface="Calibri"/>
                          <a:cs typeface="Calibri"/>
                          <a:sym typeface="Calibri"/>
                        </a:rPr>
                        <a:t>Department of Computer Science &amp; Engineering</a:t>
                      </a:r>
                      <a:endParaRPr sz="1100" u="none" strike="noStrike" cap="none">
                        <a:latin typeface="Calibri"/>
                        <a:ea typeface="Calibri"/>
                        <a:cs typeface="Calibri"/>
                        <a:sym typeface="Calibri"/>
                      </a:endParaRPr>
                    </a:p>
                  </a:txBody>
                  <a:tcPr marL="68575" marR="68575"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28600">
                <a:tc>
                  <a:txBody>
                    <a:bodyPr/>
                    <a:lstStyle/>
                    <a:p>
                      <a:pPr marL="0" marR="0" lvl="0" indent="0" algn="ctr" rtl="0">
                        <a:lnSpc>
                          <a:spcPct val="107000"/>
                        </a:lnSpc>
                        <a:spcBef>
                          <a:spcPts val="0"/>
                        </a:spcBef>
                        <a:spcAft>
                          <a:spcPts val="0"/>
                        </a:spcAft>
                        <a:buNone/>
                      </a:pPr>
                      <a:r>
                        <a:rPr lang="en-US" sz="1600" b="1" u="none" strike="noStrike" cap="none">
                          <a:latin typeface="Calibri"/>
                          <a:ea typeface="Calibri"/>
                          <a:cs typeface="Calibri"/>
                          <a:sym typeface="Calibri"/>
                        </a:rPr>
                        <a:t>Session: Jan - May 2022</a:t>
                      </a:r>
                      <a:endParaRPr sz="1100" u="none" strike="noStrike" cap="none">
                        <a:latin typeface="Calibri"/>
                        <a:ea typeface="Calibri"/>
                        <a:cs typeface="Calibri"/>
                        <a:sym typeface="Calibri"/>
                      </a:endParaRPr>
                    </a:p>
                  </a:txBody>
                  <a:tcPr marL="68575" marR="6857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pic>
        <p:nvPicPr>
          <p:cNvPr id="86" name="Google Shape;86;p13"/>
          <p:cNvPicPr preferRelativeResize="0"/>
          <p:nvPr/>
        </p:nvPicPr>
        <p:blipFill rotWithShape="1">
          <a:blip r:embed="rId3">
            <a:alphaModFix/>
          </a:blip>
          <a:srcRect/>
          <a:stretch/>
        </p:blipFill>
        <p:spPr>
          <a:xfrm>
            <a:off x="8077200" y="152400"/>
            <a:ext cx="762000" cy="990600"/>
          </a:xfrm>
          <a:prstGeom prst="rect">
            <a:avLst/>
          </a:prstGeom>
          <a:solidFill>
            <a:srgbClr val="FFFFFF"/>
          </a:solid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0" algn="l" rtl="0">
              <a:spcBef>
                <a:spcPts val="0"/>
              </a:spcBef>
              <a:spcAft>
                <a:spcPts val="0"/>
              </a:spcAft>
              <a:buNone/>
            </a:pPr>
            <a:r>
              <a:rPr lang="en-US"/>
              <a:t>Company page</a:t>
            </a:r>
            <a:endParaRPr/>
          </a:p>
        </p:txBody>
      </p:sp>
      <p:cxnSp>
        <p:nvCxnSpPr>
          <p:cNvPr id="170" name="Google Shape;170;p22"/>
          <p:cNvCxnSpPr/>
          <p:nvPr/>
        </p:nvCxnSpPr>
        <p:spPr>
          <a:xfrm>
            <a:off x="-8308" y="1316458"/>
            <a:ext cx="8300100" cy="0"/>
          </a:xfrm>
          <a:prstGeom prst="straightConnector1">
            <a:avLst/>
          </a:prstGeom>
          <a:noFill/>
          <a:ln w="38100" cap="flat" cmpd="sng">
            <a:solidFill>
              <a:srgbClr val="C55A11"/>
            </a:solidFill>
            <a:prstDash val="solid"/>
            <a:miter lim="800000"/>
            <a:headEnd type="none" w="sm" len="sm"/>
            <a:tailEnd type="none" w="sm" len="sm"/>
          </a:ln>
        </p:spPr>
      </p:cxnSp>
      <p:sp>
        <p:nvSpPr>
          <p:cNvPr id="171" name="Google Shape;171;p22"/>
          <p:cNvSpPr/>
          <p:nvPr/>
        </p:nvSpPr>
        <p:spPr>
          <a:xfrm>
            <a:off x="146798" y="303979"/>
            <a:ext cx="81210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Object Oriented Analysis and Design with Java (Mini Project)</a:t>
            </a:r>
            <a:endParaRPr sz="1400" b="0" i="0" u="none" strike="noStrike" cap="none">
              <a:solidFill>
                <a:srgbClr val="000000"/>
              </a:solidFill>
              <a:latin typeface="Arial"/>
              <a:ea typeface="Arial"/>
              <a:cs typeface="Arial"/>
              <a:sym typeface="Arial"/>
            </a:endParaRPr>
          </a:p>
        </p:txBody>
      </p:sp>
      <p:pic>
        <p:nvPicPr>
          <p:cNvPr id="172" name="Google Shape;172;p22"/>
          <p:cNvPicPr preferRelativeResize="0"/>
          <p:nvPr/>
        </p:nvPicPr>
        <p:blipFill rotWithShape="1">
          <a:blip r:embed="rId3">
            <a:alphaModFix/>
          </a:blip>
          <a:srcRect/>
          <a:stretch/>
        </p:blipFill>
        <p:spPr>
          <a:xfrm>
            <a:off x="8229600" y="76200"/>
            <a:ext cx="762000" cy="990600"/>
          </a:xfrm>
          <a:prstGeom prst="rect">
            <a:avLst/>
          </a:prstGeom>
          <a:solidFill>
            <a:srgbClr val="FFFFFF"/>
          </a:solidFill>
          <a:ln>
            <a:noFill/>
          </a:ln>
        </p:spPr>
      </p:pic>
      <p:sp>
        <p:nvSpPr>
          <p:cNvPr id="173" name="Google Shape;173;p22"/>
          <p:cNvSpPr txBox="1"/>
          <p:nvPr/>
        </p:nvSpPr>
        <p:spPr>
          <a:xfrm>
            <a:off x="228600" y="762000"/>
            <a:ext cx="7620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a:solidFill>
                  <a:srgbClr val="C55A11"/>
                </a:solidFill>
                <a:latin typeface="Calibri"/>
                <a:ea typeface="Calibri"/>
                <a:cs typeface="Calibri"/>
                <a:sym typeface="Calibri"/>
              </a:rPr>
              <a:t>Screenshots</a:t>
            </a:r>
            <a:endParaRPr sz="1600" b="1" i="0" u="none" strike="noStrike" cap="none">
              <a:solidFill>
                <a:srgbClr val="000000"/>
              </a:solidFill>
              <a:latin typeface="Arial"/>
              <a:ea typeface="Arial"/>
              <a:cs typeface="Arial"/>
              <a:sym typeface="Arial"/>
            </a:endParaRPr>
          </a:p>
        </p:txBody>
      </p:sp>
      <p:pic>
        <p:nvPicPr>
          <p:cNvPr id="174" name="Google Shape;174;p22"/>
          <p:cNvPicPr preferRelativeResize="0"/>
          <p:nvPr/>
        </p:nvPicPr>
        <p:blipFill>
          <a:blip r:embed="rId4">
            <a:alphaModFix/>
          </a:blip>
          <a:stretch>
            <a:fillRect/>
          </a:stretch>
        </p:blipFill>
        <p:spPr>
          <a:xfrm>
            <a:off x="1497525" y="2221375"/>
            <a:ext cx="6732075" cy="4352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0" algn="l" rtl="0">
              <a:spcBef>
                <a:spcPts val="0"/>
              </a:spcBef>
              <a:spcAft>
                <a:spcPts val="0"/>
              </a:spcAft>
              <a:buNone/>
            </a:pPr>
            <a:r>
              <a:rPr lang="en-US"/>
              <a:t>Agent page</a:t>
            </a:r>
            <a:endParaRPr/>
          </a:p>
        </p:txBody>
      </p:sp>
      <p:cxnSp>
        <p:nvCxnSpPr>
          <p:cNvPr id="180" name="Google Shape;180;p23"/>
          <p:cNvCxnSpPr/>
          <p:nvPr/>
        </p:nvCxnSpPr>
        <p:spPr>
          <a:xfrm>
            <a:off x="-8308" y="1316458"/>
            <a:ext cx="8300100" cy="0"/>
          </a:xfrm>
          <a:prstGeom prst="straightConnector1">
            <a:avLst/>
          </a:prstGeom>
          <a:noFill/>
          <a:ln w="38100" cap="flat" cmpd="sng">
            <a:solidFill>
              <a:srgbClr val="C55A11"/>
            </a:solidFill>
            <a:prstDash val="solid"/>
            <a:miter lim="800000"/>
            <a:headEnd type="none" w="sm" len="sm"/>
            <a:tailEnd type="none" w="sm" len="sm"/>
          </a:ln>
        </p:spPr>
      </p:cxnSp>
      <p:sp>
        <p:nvSpPr>
          <p:cNvPr id="181" name="Google Shape;181;p23"/>
          <p:cNvSpPr/>
          <p:nvPr/>
        </p:nvSpPr>
        <p:spPr>
          <a:xfrm>
            <a:off x="146798" y="303979"/>
            <a:ext cx="81210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Object Oriented Analysis and Design with Java (Mini Project)</a:t>
            </a:r>
            <a:endParaRPr sz="1400" b="0" i="0" u="none" strike="noStrike" cap="none">
              <a:solidFill>
                <a:srgbClr val="000000"/>
              </a:solidFill>
              <a:latin typeface="Arial"/>
              <a:ea typeface="Arial"/>
              <a:cs typeface="Arial"/>
              <a:sym typeface="Arial"/>
            </a:endParaRPr>
          </a:p>
        </p:txBody>
      </p:sp>
      <p:pic>
        <p:nvPicPr>
          <p:cNvPr id="182" name="Google Shape;182;p23"/>
          <p:cNvPicPr preferRelativeResize="0"/>
          <p:nvPr/>
        </p:nvPicPr>
        <p:blipFill rotWithShape="1">
          <a:blip r:embed="rId3">
            <a:alphaModFix/>
          </a:blip>
          <a:srcRect/>
          <a:stretch/>
        </p:blipFill>
        <p:spPr>
          <a:xfrm>
            <a:off x="8229600" y="76200"/>
            <a:ext cx="762000" cy="990600"/>
          </a:xfrm>
          <a:prstGeom prst="rect">
            <a:avLst/>
          </a:prstGeom>
          <a:solidFill>
            <a:srgbClr val="FFFFFF"/>
          </a:solidFill>
          <a:ln>
            <a:noFill/>
          </a:ln>
        </p:spPr>
      </p:pic>
      <p:sp>
        <p:nvSpPr>
          <p:cNvPr id="183" name="Google Shape;183;p23"/>
          <p:cNvSpPr txBox="1"/>
          <p:nvPr/>
        </p:nvSpPr>
        <p:spPr>
          <a:xfrm>
            <a:off x="228600" y="762000"/>
            <a:ext cx="7620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a:solidFill>
                  <a:srgbClr val="C55A11"/>
                </a:solidFill>
                <a:latin typeface="Calibri"/>
                <a:ea typeface="Calibri"/>
                <a:cs typeface="Calibri"/>
                <a:sym typeface="Calibri"/>
              </a:rPr>
              <a:t>Screenshots</a:t>
            </a:r>
            <a:endParaRPr sz="1600" b="1" i="0" u="none" strike="noStrike" cap="none">
              <a:solidFill>
                <a:srgbClr val="000000"/>
              </a:solidFill>
              <a:latin typeface="Arial"/>
              <a:ea typeface="Arial"/>
              <a:cs typeface="Arial"/>
              <a:sym typeface="Arial"/>
            </a:endParaRPr>
          </a:p>
        </p:txBody>
      </p:sp>
      <p:pic>
        <p:nvPicPr>
          <p:cNvPr id="184" name="Google Shape;184;p23"/>
          <p:cNvPicPr preferRelativeResize="0"/>
          <p:nvPr/>
        </p:nvPicPr>
        <p:blipFill>
          <a:blip r:embed="rId4">
            <a:alphaModFix/>
          </a:blip>
          <a:stretch>
            <a:fillRect/>
          </a:stretch>
        </p:blipFill>
        <p:spPr>
          <a:xfrm>
            <a:off x="610250" y="2153325"/>
            <a:ext cx="7886499" cy="452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0" algn="l" rtl="0">
              <a:spcBef>
                <a:spcPts val="0"/>
              </a:spcBef>
              <a:spcAft>
                <a:spcPts val="0"/>
              </a:spcAft>
              <a:buNone/>
            </a:pPr>
            <a:r>
              <a:rPr lang="en-US"/>
              <a:t>Seller page</a:t>
            </a:r>
            <a:endParaRPr/>
          </a:p>
        </p:txBody>
      </p:sp>
      <p:cxnSp>
        <p:nvCxnSpPr>
          <p:cNvPr id="190" name="Google Shape;190;p24"/>
          <p:cNvCxnSpPr/>
          <p:nvPr/>
        </p:nvCxnSpPr>
        <p:spPr>
          <a:xfrm>
            <a:off x="-8308" y="1316458"/>
            <a:ext cx="8300100" cy="0"/>
          </a:xfrm>
          <a:prstGeom prst="straightConnector1">
            <a:avLst/>
          </a:prstGeom>
          <a:noFill/>
          <a:ln w="38100" cap="flat" cmpd="sng">
            <a:solidFill>
              <a:srgbClr val="C55A11"/>
            </a:solidFill>
            <a:prstDash val="solid"/>
            <a:miter lim="800000"/>
            <a:headEnd type="none" w="sm" len="sm"/>
            <a:tailEnd type="none" w="sm" len="sm"/>
          </a:ln>
        </p:spPr>
      </p:cxnSp>
      <p:sp>
        <p:nvSpPr>
          <p:cNvPr id="191" name="Google Shape;191;p24"/>
          <p:cNvSpPr/>
          <p:nvPr/>
        </p:nvSpPr>
        <p:spPr>
          <a:xfrm>
            <a:off x="146798" y="303979"/>
            <a:ext cx="81210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Object Oriented Analysis and Design with Java (Mini Project)</a:t>
            </a:r>
            <a:endParaRPr sz="1400" b="0" i="0" u="none" strike="noStrike" cap="none">
              <a:solidFill>
                <a:srgbClr val="000000"/>
              </a:solidFill>
              <a:latin typeface="Arial"/>
              <a:ea typeface="Arial"/>
              <a:cs typeface="Arial"/>
              <a:sym typeface="Arial"/>
            </a:endParaRPr>
          </a:p>
        </p:txBody>
      </p:sp>
      <p:pic>
        <p:nvPicPr>
          <p:cNvPr id="192" name="Google Shape;192;p24"/>
          <p:cNvPicPr preferRelativeResize="0"/>
          <p:nvPr/>
        </p:nvPicPr>
        <p:blipFill rotWithShape="1">
          <a:blip r:embed="rId3">
            <a:alphaModFix/>
          </a:blip>
          <a:srcRect/>
          <a:stretch/>
        </p:blipFill>
        <p:spPr>
          <a:xfrm>
            <a:off x="8229600" y="76200"/>
            <a:ext cx="762000" cy="990600"/>
          </a:xfrm>
          <a:prstGeom prst="rect">
            <a:avLst/>
          </a:prstGeom>
          <a:solidFill>
            <a:srgbClr val="FFFFFF"/>
          </a:solidFill>
          <a:ln>
            <a:noFill/>
          </a:ln>
        </p:spPr>
      </p:pic>
      <p:sp>
        <p:nvSpPr>
          <p:cNvPr id="193" name="Google Shape;193;p24"/>
          <p:cNvSpPr txBox="1"/>
          <p:nvPr/>
        </p:nvSpPr>
        <p:spPr>
          <a:xfrm>
            <a:off x="228600" y="762000"/>
            <a:ext cx="7620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a:solidFill>
                  <a:srgbClr val="C55A11"/>
                </a:solidFill>
                <a:latin typeface="Calibri"/>
                <a:ea typeface="Calibri"/>
                <a:cs typeface="Calibri"/>
                <a:sym typeface="Calibri"/>
              </a:rPr>
              <a:t>Screenshots</a:t>
            </a:r>
            <a:endParaRPr sz="1600" b="1" i="0" u="none" strike="noStrike" cap="none">
              <a:solidFill>
                <a:srgbClr val="000000"/>
              </a:solidFill>
              <a:latin typeface="Arial"/>
              <a:ea typeface="Arial"/>
              <a:cs typeface="Arial"/>
              <a:sym typeface="Arial"/>
            </a:endParaRPr>
          </a:p>
        </p:txBody>
      </p:sp>
      <p:pic>
        <p:nvPicPr>
          <p:cNvPr id="194" name="Google Shape;194;p24"/>
          <p:cNvPicPr preferRelativeResize="0"/>
          <p:nvPr/>
        </p:nvPicPr>
        <p:blipFill>
          <a:blip r:embed="rId4">
            <a:alphaModFix/>
          </a:blip>
          <a:stretch>
            <a:fillRect/>
          </a:stretch>
        </p:blipFill>
        <p:spPr>
          <a:xfrm>
            <a:off x="228600" y="2171890"/>
            <a:ext cx="8300099" cy="45455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20000"/>
          </a:bodyPr>
          <a:lstStyle/>
          <a:p>
            <a:pPr marL="342900" lvl="0" indent="-292100" algn="l" rtl="0">
              <a:spcBef>
                <a:spcPts val="0"/>
              </a:spcBef>
              <a:spcAft>
                <a:spcPts val="0"/>
              </a:spcAft>
              <a:buClr>
                <a:schemeClr val="dk1"/>
              </a:buClr>
              <a:buSzPts val="2400"/>
              <a:buChar char="•"/>
            </a:pPr>
            <a:r>
              <a:rPr lang="en-US" sz="2400"/>
              <a:t>B Pravena(PES2UG19CS076)</a:t>
            </a:r>
            <a:endParaRPr sz="2400"/>
          </a:p>
          <a:p>
            <a:pPr marL="342900" lvl="0" indent="0" algn="l" rtl="0">
              <a:spcBef>
                <a:spcPts val="0"/>
              </a:spcBef>
              <a:spcAft>
                <a:spcPts val="0"/>
              </a:spcAft>
              <a:buNone/>
            </a:pPr>
            <a:r>
              <a:rPr lang="en-US" sz="2400"/>
              <a:t>→ Medicine class </a:t>
            </a:r>
            <a:endParaRPr sz="2400"/>
          </a:p>
          <a:p>
            <a:pPr marL="342900" lvl="0" indent="0" algn="l" rtl="0">
              <a:spcBef>
                <a:spcPts val="0"/>
              </a:spcBef>
              <a:spcAft>
                <a:spcPts val="0"/>
              </a:spcAft>
              <a:buNone/>
            </a:pPr>
            <a:r>
              <a:rPr lang="en-US" sz="2400"/>
              <a:t>→ Company class</a:t>
            </a:r>
            <a:endParaRPr sz="2400"/>
          </a:p>
          <a:p>
            <a:pPr marL="342900" lvl="0" indent="0" algn="l" rtl="0">
              <a:spcBef>
                <a:spcPts val="0"/>
              </a:spcBef>
              <a:spcAft>
                <a:spcPts val="0"/>
              </a:spcAft>
              <a:buNone/>
            </a:pPr>
            <a:r>
              <a:rPr lang="en-US" sz="2400"/>
              <a:t>→ Database Queries for Inventory System</a:t>
            </a:r>
            <a:endParaRPr sz="2400"/>
          </a:p>
          <a:p>
            <a:pPr marL="342900" lvl="0" indent="0" algn="l" rtl="0">
              <a:spcBef>
                <a:spcPts val="0"/>
              </a:spcBef>
              <a:spcAft>
                <a:spcPts val="0"/>
              </a:spcAft>
              <a:buNone/>
            </a:pPr>
            <a:endParaRPr sz="2400"/>
          </a:p>
          <a:p>
            <a:pPr marL="342900" lvl="0" indent="-292100" algn="l" rtl="0">
              <a:spcBef>
                <a:spcPts val="0"/>
              </a:spcBef>
              <a:spcAft>
                <a:spcPts val="0"/>
              </a:spcAft>
              <a:buSzPts val="2400"/>
              <a:buChar char="•"/>
            </a:pPr>
            <a:r>
              <a:rPr lang="en-US" sz="2400"/>
              <a:t>Bharath Kumar S P (PES2UG19CS087)</a:t>
            </a:r>
            <a:endParaRPr sz="2400"/>
          </a:p>
          <a:p>
            <a:pPr marL="342900" lvl="0" indent="0" algn="l" rtl="0">
              <a:spcBef>
                <a:spcPts val="0"/>
              </a:spcBef>
              <a:spcAft>
                <a:spcPts val="0"/>
              </a:spcAft>
              <a:buNone/>
            </a:pPr>
            <a:r>
              <a:rPr lang="en-US" sz="2400"/>
              <a:t>→ Seller class </a:t>
            </a:r>
            <a:endParaRPr sz="2400"/>
          </a:p>
          <a:p>
            <a:pPr marL="342900" lvl="0" indent="0" algn="l" rtl="0">
              <a:spcBef>
                <a:spcPts val="0"/>
              </a:spcBef>
              <a:spcAft>
                <a:spcPts val="0"/>
              </a:spcAft>
              <a:buNone/>
            </a:pPr>
            <a:r>
              <a:rPr lang="en-US" sz="2400"/>
              <a:t>→backend database connection, Invoice</a:t>
            </a:r>
            <a:endParaRPr sz="2400"/>
          </a:p>
          <a:p>
            <a:pPr marL="342900" lvl="0" indent="0" algn="l" rtl="0">
              <a:spcBef>
                <a:spcPts val="0"/>
              </a:spcBef>
              <a:spcAft>
                <a:spcPts val="0"/>
              </a:spcAft>
              <a:buNone/>
            </a:pPr>
            <a:r>
              <a:rPr lang="en-US" sz="2400"/>
              <a:t>→Bill generation and Medicine Queries</a:t>
            </a:r>
            <a:endParaRPr sz="2400"/>
          </a:p>
          <a:p>
            <a:pPr marL="342900" lvl="0" indent="0" algn="l" rtl="0">
              <a:spcBef>
                <a:spcPts val="0"/>
              </a:spcBef>
              <a:spcAft>
                <a:spcPts val="0"/>
              </a:spcAft>
              <a:buNone/>
            </a:pPr>
            <a:endParaRPr sz="2400"/>
          </a:p>
          <a:p>
            <a:pPr marL="342900" lvl="0" indent="-292100" algn="l" rtl="0">
              <a:spcBef>
                <a:spcPts val="0"/>
              </a:spcBef>
              <a:spcAft>
                <a:spcPts val="0"/>
              </a:spcAft>
              <a:buSzPts val="2400"/>
              <a:buChar char="•"/>
            </a:pPr>
            <a:r>
              <a:rPr lang="en-US" sz="2400"/>
              <a:t>Bhuvantej R(PES2UG19CS092)</a:t>
            </a:r>
            <a:endParaRPr sz="2400"/>
          </a:p>
          <a:p>
            <a:pPr marL="342900" lvl="0" indent="0" algn="l" rtl="0">
              <a:spcBef>
                <a:spcPts val="0"/>
              </a:spcBef>
              <a:spcAft>
                <a:spcPts val="0"/>
              </a:spcAft>
              <a:buNone/>
            </a:pPr>
            <a:r>
              <a:rPr lang="en-US" sz="2400"/>
              <a:t>→Agent class , </a:t>
            </a:r>
            <a:endParaRPr sz="2400"/>
          </a:p>
          <a:p>
            <a:pPr marL="342900" lvl="0" indent="0" algn="l" rtl="0">
              <a:spcBef>
                <a:spcPts val="0"/>
              </a:spcBef>
              <a:spcAft>
                <a:spcPts val="0"/>
              </a:spcAft>
              <a:buNone/>
            </a:pPr>
            <a:r>
              <a:rPr lang="en-US" sz="2400"/>
              <a:t>→User table creations </a:t>
            </a:r>
            <a:endParaRPr sz="2400"/>
          </a:p>
          <a:p>
            <a:pPr marL="342900" lvl="0" indent="0" algn="l" rtl="0">
              <a:spcBef>
                <a:spcPts val="0"/>
              </a:spcBef>
              <a:spcAft>
                <a:spcPts val="0"/>
              </a:spcAft>
              <a:buNone/>
            </a:pPr>
            <a:r>
              <a:rPr lang="en-US" sz="2400"/>
              <a:t>→Database Query for Agent profile</a:t>
            </a:r>
            <a:endParaRPr sz="2400"/>
          </a:p>
        </p:txBody>
      </p:sp>
      <p:cxnSp>
        <p:nvCxnSpPr>
          <p:cNvPr id="200" name="Google Shape;200;p25"/>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01" name="Google Shape;201;p25"/>
          <p:cNvSpPr/>
          <p:nvPr/>
        </p:nvSpPr>
        <p:spPr>
          <a:xfrm>
            <a:off x="146798" y="303979"/>
            <a:ext cx="8121032" cy="4616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Object Oriented Analysis and Design with Java (Mini Project)</a:t>
            </a:r>
            <a:endParaRPr sz="1400" b="0" i="0" u="none" strike="noStrike" cap="none">
              <a:solidFill>
                <a:srgbClr val="000000"/>
              </a:solidFill>
              <a:latin typeface="Arial"/>
              <a:ea typeface="Arial"/>
              <a:cs typeface="Arial"/>
              <a:sym typeface="Arial"/>
            </a:endParaRPr>
          </a:p>
        </p:txBody>
      </p:sp>
      <p:pic>
        <p:nvPicPr>
          <p:cNvPr id="202" name="Google Shape;202;p25"/>
          <p:cNvPicPr preferRelativeResize="0"/>
          <p:nvPr/>
        </p:nvPicPr>
        <p:blipFill rotWithShape="1">
          <a:blip r:embed="rId3">
            <a:alphaModFix/>
          </a:blip>
          <a:srcRect/>
          <a:stretch/>
        </p:blipFill>
        <p:spPr>
          <a:xfrm>
            <a:off x="8229600" y="76200"/>
            <a:ext cx="762000" cy="990600"/>
          </a:xfrm>
          <a:prstGeom prst="rect">
            <a:avLst/>
          </a:prstGeom>
          <a:solidFill>
            <a:srgbClr val="FFFFFF"/>
          </a:solidFill>
          <a:ln>
            <a:noFill/>
          </a:ln>
        </p:spPr>
      </p:pic>
      <p:sp>
        <p:nvSpPr>
          <p:cNvPr id="203" name="Google Shape;203;p25"/>
          <p:cNvSpPr txBox="1"/>
          <p:nvPr/>
        </p:nvSpPr>
        <p:spPr>
          <a:xfrm>
            <a:off x="228600" y="762000"/>
            <a:ext cx="7620000"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a:solidFill>
                  <a:srgbClr val="C55A11"/>
                </a:solidFill>
                <a:latin typeface="Calibri"/>
                <a:ea typeface="Calibri"/>
                <a:cs typeface="Calibri"/>
                <a:sym typeface="Calibri"/>
              </a:rPr>
              <a:t>Team member contributions</a:t>
            </a:r>
            <a:endParaRPr sz="1600" b="1"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body" idx="1"/>
          </p:nvPr>
        </p:nvSpPr>
        <p:spPr>
          <a:xfrm>
            <a:off x="457200" y="1600200"/>
            <a:ext cx="8229600" cy="4909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600"/>
              <a:buNone/>
            </a:pPr>
            <a:r>
              <a:rPr lang="en-US" sz="2200"/>
              <a:t>Pharmacy management system stores and manages Medicine, company and agent details. </a:t>
            </a:r>
            <a:endParaRPr sz="2200"/>
          </a:p>
          <a:p>
            <a:pPr marL="457200" lvl="0" indent="-368300" algn="l" rtl="0">
              <a:spcBef>
                <a:spcPts val="0"/>
              </a:spcBef>
              <a:spcAft>
                <a:spcPts val="0"/>
              </a:spcAft>
              <a:buSzPts val="2200"/>
              <a:buChar char="●"/>
            </a:pPr>
            <a:r>
              <a:rPr lang="en-US" sz="2200"/>
              <a:t>It helps in storing the data, organizes the entire system, controls the use of medication &amp; improves customer satisfaction. </a:t>
            </a:r>
            <a:endParaRPr sz="2200"/>
          </a:p>
          <a:p>
            <a:pPr marL="457200" lvl="0" indent="-368300" algn="l" rtl="0">
              <a:spcBef>
                <a:spcPts val="0"/>
              </a:spcBef>
              <a:spcAft>
                <a:spcPts val="0"/>
              </a:spcAft>
              <a:buSzPts val="2200"/>
              <a:buChar char="●"/>
            </a:pPr>
            <a:r>
              <a:rPr lang="en-US" sz="2200"/>
              <a:t>Our project helps the business owner to control their stock, accounting and choose the right medication. With all the basic and advanced pharmacy features it helps in controlling all the business activities .</a:t>
            </a:r>
            <a:endParaRPr sz="2200"/>
          </a:p>
          <a:p>
            <a:pPr marL="457200" lvl="0" indent="-368300" algn="l" rtl="0">
              <a:spcBef>
                <a:spcPts val="0"/>
              </a:spcBef>
              <a:spcAft>
                <a:spcPts val="0"/>
              </a:spcAft>
              <a:buSzPts val="2200"/>
              <a:buChar char="●"/>
            </a:pPr>
            <a:r>
              <a:rPr lang="en-US" sz="2200"/>
              <a:t>Agents are able to sell the stock to different vendors and automatic bill get printed.</a:t>
            </a:r>
            <a:endParaRPr sz="2200"/>
          </a:p>
        </p:txBody>
      </p:sp>
      <p:cxnSp>
        <p:nvCxnSpPr>
          <p:cNvPr id="92" name="Google Shape;92;p14"/>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93" name="Google Shape;93;p14"/>
          <p:cNvSpPr/>
          <p:nvPr/>
        </p:nvSpPr>
        <p:spPr>
          <a:xfrm>
            <a:off x="146798" y="303979"/>
            <a:ext cx="8121032" cy="4616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Object Oriented Analysis and Design with Java (Mini Project)</a:t>
            </a:r>
            <a:endParaRPr sz="1400" b="0" i="0" u="none" strike="noStrike" cap="none">
              <a:solidFill>
                <a:srgbClr val="000000"/>
              </a:solidFill>
              <a:latin typeface="Arial"/>
              <a:ea typeface="Arial"/>
              <a:cs typeface="Arial"/>
              <a:sym typeface="Arial"/>
            </a:endParaRPr>
          </a:p>
        </p:txBody>
      </p:sp>
      <p:pic>
        <p:nvPicPr>
          <p:cNvPr id="94" name="Google Shape;94;p14"/>
          <p:cNvPicPr preferRelativeResize="0"/>
          <p:nvPr/>
        </p:nvPicPr>
        <p:blipFill rotWithShape="1">
          <a:blip r:embed="rId3">
            <a:alphaModFix/>
          </a:blip>
          <a:srcRect/>
          <a:stretch/>
        </p:blipFill>
        <p:spPr>
          <a:xfrm>
            <a:off x="8229600" y="76200"/>
            <a:ext cx="762000" cy="990600"/>
          </a:xfrm>
          <a:prstGeom prst="rect">
            <a:avLst/>
          </a:prstGeom>
          <a:solidFill>
            <a:srgbClr val="FFFFFF"/>
          </a:solidFill>
          <a:ln>
            <a:noFill/>
          </a:ln>
        </p:spPr>
      </p:pic>
      <p:sp>
        <p:nvSpPr>
          <p:cNvPr id="95" name="Google Shape;95;p14"/>
          <p:cNvSpPr txBox="1"/>
          <p:nvPr/>
        </p:nvSpPr>
        <p:spPr>
          <a:xfrm>
            <a:off x="228600" y="762000"/>
            <a:ext cx="76200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800" b="1" i="0" u="none" strike="noStrike" cap="none">
                <a:solidFill>
                  <a:srgbClr val="C55A11"/>
                </a:solidFill>
                <a:latin typeface="Calibri"/>
                <a:ea typeface="Calibri"/>
                <a:cs typeface="Calibri"/>
                <a:sym typeface="Calibri"/>
              </a:rPr>
              <a:t>Project Description</a:t>
            </a:r>
            <a:endParaRPr sz="1600" b="1" i="0" u="none" strike="noStrike" cap="none">
              <a:solidFill>
                <a:srgbClr val="000000"/>
              </a:solidFill>
              <a:latin typeface="Arial"/>
              <a:ea typeface="Arial"/>
              <a:cs typeface="Arial"/>
              <a:sym typeface="Arial"/>
            </a:endParaRPr>
          </a:p>
        </p:txBody>
      </p:sp>
      <p:sp>
        <p:nvSpPr>
          <p:cNvPr id="96" name="Google Shape;96;p14"/>
          <p:cNvSpPr txBox="1"/>
          <p:nvPr/>
        </p:nvSpPr>
        <p:spPr>
          <a:xfrm>
            <a:off x="377775" y="5710150"/>
            <a:ext cx="8369100" cy="699900"/>
          </a:xfrm>
          <a:prstGeom prst="rect">
            <a:avLst/>
          </a:prstGeom>
          <a:noFill/>
          <a:ln>
            <a:noFill/>
          </a:ln>
        </p:spPr>
        <p:txBody>
          <a:bodyPr spcFirstLastPara="1" wrap="square" lIns="91425" tIns="45700" rIns="91425" bIns="45700" anchor="t" anchorCtr="0">
            <a:normAutofit fontScale="25000" lnSpcReduction="20000"/>
          </a:bodyPr>
          <a:lstStyle/>
          <a:p>
            <a:pPr marL="0" marR="0" lvl="0" indent="0" algn="l" rtl="0">
              <a:spcBef>
                <a:spcPts val="0"/>
              </a:spcBef>
              <a:spcAft>
                <a:spcPts val="0"/>
              </a:spcAft>
              <a:buNone/>
            </a:pPr>
            <a:r>
              <a:rPr lang="en-US" sz="8800" b="1" i="0" u="none" strike="noStrike" cap="none">
                <a:solidFill>
                  <a:schemeClr val="dk1"/>
                </a:solidFill>
                <a:latin typeface="Calibri"/>
                <a:ea typeface="Calibri"/>
                <a:cs typeface="Calibri"/>
                <a:sym typeface="Calibri"/>
              </a:rPr>
              <a:t>GitHub Link </a:t>
            </a:r>
            <a:r>
              <a:rPr lang="en-US" sz="8800" b="1" i="0" u="none" strike="noStrike" cap="none">
                <a:solidFill>
                  <a:srgbClr val="888888"/>
                </a:solidFill>
                <a:latin typeface="Calibri"/>
                <a:ea typeface="Calibri"/>
                <a:cs typeface="Calibri"/>
                <a:sym typeface="Calibri"/>
              </a:rPr>
              <a:t>- </a:t>
            </a:r>
            <a:r>
              <a:rPr lang="en-US" sz="8000">
                <a:solidFill>
                  <a:schemeClr val="dk1"/>
                </a:solidFill>
                <a:latin typeface="Calibri"/>
                <a:ea typeface="Calibri"/>
                <a:cs typeface="Calibri"/>
                <a:sym typeface="Calibri"/>
              </a:rPr>
              <a:t>https://github.com/bkumarsp/PharmacyInventoryManagementSystem</a:t>
            </a:r>
            <a:endParaRPr sz="2800" b="0" i="0" u="none" strike="noStrike" cap="none">
              <a:solidFill>
                <a:schemeClr val="dk1"/>
              </a:solidFill>
              <a:latin typeface="Calibri"/>
              <a:ea typeface="Calibri"/>
              <a:cs typeface="Calibri"/>
              <a:sym typeface="Calibri"/>
            </a:endParaRPr>
          </a:p>
          <a:p>
            <a:pPr marL="0" marR="0" lvl="0" indent="0" algn="l" rtl="0">
              <a:lnSpc>
                <a:spcPct val="100000"/>
              </a:lnSpc>
              <a:spcBef>
                <a:spcPts val="140"/>
              </a:spcBef>
              <a:spcAft>
                <a:spcPts val="0"/>
              </a:spcAft>
              <a:buClr>
                <a:srgbClr val="888888"/>
              </a:buClr>
              <a:buSzPct val="100000"/>
              <a:buFont typeface="Arial"/>
              <a:buNone/>
            </a:pPr>
            <a:r>
              <a:rPr lang="en-US" sz="2800" b="0" i="0" u="none" strike="noStrike" cap="none">
                <a:solidFill>
                  <a:srgbClr val="888888"/>
                </a:solidFill>
                <a:latin typeface="Calibri"/>
                <a:ea typeface="Calibri"/>
                <a:cs typeface="Calibri"/>
                <a:sym typeface="Calibri"/>
              </a:rPr>
              <a:t> </a:t>
            </a:r>
            <a:endParaRPr sz="2800" b="0" i="0" u="none" strike="noStrike" cap="none">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body" idx="1"/>
          </p:nvPr>
        </p:nvSpPr>
        <p:spPr>
          <a:xfrm>
            <a:off x="228600" y="1406835"/>
            <a:ext cx="8229600" cy="533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r>
              <a:rPr lang="en-US" sz="2400"/>
              <a:t>USE CASE diagram</a:t>
            </a:r>
            <a:endParaRPr/>
          </a:p>
          <a:p>
            <a:pPr marL="0" lvl="0" indent="0" algn="l" rtl="0">
              <a:spcBef>
                <a:spcPts val="560"/>
              </a:spcBef>
              <a:spcAft>
                <a:spcPts val="0"/>
              </a:spcAft>
              <a:buClr>
                <a:schemeClr val="dk1"/>
              </a:buClr>
              <a:buSzPts val="2800"/>
              <a:buNone/>
            </a:pPr>
            <a:endParaRPr sz="2800"/>
          </a:p>
        </p:txBody>
      </p:sp>
      <p:cxnSp>
        <p:nvCxnSpPr>
          <p:cNvPr id="102" name="Google Shape;102;p15"/>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03" name="Google Shape;103;p15"/>
          <p:cNvSpPr/>
          <p:nvPr/>
        </p:nvSpPr>
        <p:spPr>
          <a:xfrm>
            <a:off x="146798" y="303979"/>
            <a:ext cx="8121032" cy="4616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Object Oriented Analysis and Design with Java (Mini Project)</a:t>
            </a:r>
            <a:endParaRPr sz="1400" b="0" i="0" u="none" strike="noStrike" cap="none">
              <a:solidFill>
                <a:srgbClr val="000000"/>
              </a:solidFill>
              <a:latin typeface="Arial"/>
              <a:ea typeface="Arial"/>
              <a:cs typeface="Arial"/>
              <a:sym typeface="Arial"/>
            </a:endParaRPr>
          </a:p>
        </p:txBody>
      </p:sp>
      <p:pic>
        <p:nvPicPr>
          <p:cNvPr id="104" name="Google Shape;104;p15"/>
          <p:cNvPicPr preferRelativeResize="0"/>
          <p:nvPr/>
        </p:nvPicPr>
        <p:blipFill rotWithShape="1">
          <a:blip r:embed="rId3">
            <a:alphaModFix/>
          </a:blip>
          <a:srcRect/>
          <a:stretch/>
        </p:blipFill>
        <p:spPr>
          <a:xfrm>
            <a:off x="8229600" y="76200"/>
            <a:ext cx="762000" cy="990600"/>
          </a:xfrm>
          <a:prstGeom prst="rect">
            <a:avLst/>
          </a:prstGeom>
          <a:solidFill>
            <a:srgbClr val="FFFFFF"/>
          </a:solidFill>
          <a:ln>
            <a:noFill/>
          </a:ln>
        </p:spPr>
      </p:pic>
      <p:sp>
        <p:nvSpPr>
          <p:cNvPr id="105" name="Google Shape;105;p15"/>
          <p:cNvSpPr txBox="1"/>
          <p:nvPr/>
        </p:nvSpPr>
        <p:spPr>
          <a:xfrm>
            <a:off x="228600" y="762000"/>
            <a:ext cx="7620000"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a:solidFill>
                  <a:srgbClr val="C55A11"/>
                </a:solidFill>
                <a:latin typeface="Calibri"/>
                <a:ea typeface="Calibri"/>
                <a:cs typeface="Calibri"/>
                <a:sym typeface="Calibri"/>
              </a:rPr>
              <a:t>Analysis and Design Models</a:t>
            </a:r>
            <a:endParaRPr sz="1600" b="1" i="0" u="none" strike="noStrike" cap="none">
              <a:solidFill>
                <a:srgbClr val="000000"/>
              </a:solidFill>
              <a:latin typeface="Arial"/>
              <a:ea typeface="Arial"/>
              <a:cs typeface="Arial"/>
              <a:sym typeface="Arial"/>
            </a:endParaRPr>
          </a:p>
        </p:txBody>
      </p:sp>
      <p:pic>
        <p:nvPicPr>
          <p:cNvPr id="106" name="Google Shape;106;p15"/>
          <p:cNvPicPr preferRelativeResize="0"/>
          <p:nvPr/>
        </p:nvPicPr>
        <p:blipFill rotWithShape="1">
          <a:blip r:embed="rId4">
            <a:alphaModFix/>
          </a:blip>
          <a:srcRect l="3333" t="5163" r="16666" b="7586"/>
          <a:stretch/>
        </p:blipFill>
        <p:spPr>
          <a:xfrm>
            <a:off x="1416776" y="1940235"/>
            <a:ext cx="6310447" cy="473283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body" idx="1"/>
          </p:nvPr>
        </p:nvSpPr>
        <p:spPr>
          <a:xfrm>
            <a:off x="457200" y="1371602"/>
            <a:ext cx="8229600" cy="457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r>
              <a:rPr lang="en-US" sz="2400"/>
              <a:t>Class Diagram</a:t>
            </a:r>
            <a:endParaRPr sz="2400"/>
          </a:p>
        </p:txBody>
      </p:sp>
      <p:cxnSp>
        <p:nvCxnSpPr>
          <p:cNvPr id="112" name="Google Shape;112;p16"/>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13" name="Google Shape;113;p16"/>
          <p:cNvSpPr/>
          <p:nvPr/>
        </p:nvSpPr>
        <p:spPr>
          <a:xfrm>
            <a:off x="146798" y="303979"/>
            <a:ext cx="8121032" cy="4616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Object Oriented Analysis and Design with Java (Mini Project)</a:t>
            </a:r>
            <a:endParaRPr sz="1400" b="0" i="0" u="none" strike="noStrike" cap="none">
              <a:solidFill>
                <a:srgbClr val="000000"/>
              </a:solidFill>
              <a:latin typeface="Arial"/>
              <a:ea typeface="Arial"/>
              <a:cs typeface="Arial"/>
              <a:sym typeface="Arial"/>
            </a:endParaRPr>
          </a:p>
        </p:txBody>
      </p:sp>
      <p:pic>
        <p:nvPicPr>
          <p:cNvPr id="114" name="Google Shape;114;p16"/>
          <p:cNvPicPr preferRelativeResize="0"/>
          <p:nvPr/>
        </p:nvPicPr>
        <p:blipFill rotWithShape="1">
          <a:blip r:embed="rId3">
            <a:alphaModFix/>
          </a:blip>
          <a:srcRect/>
          <a:stretch/>
        </p:blipFill>
        <p:spPr>
          <a:xfrm>
            <a:off x="8229600" y="76200"/>
            <a:ext cx="762000" cy="990600"/>
          </a:xfrm>
          <a:prstGeom prst="rect">
            <a:avLst/>
          </a:prstGeom>
          <a:solidFill>
            <a:srgbClr val="FFFFFF"/>
          </a:solidFill>
          <a:ln>
            <a:noFill/>
          </a:ln>
        </p:spPr>
      </p:pic>
      <p:sp>
        <p:nvSpPr>
          <p:cNvPr id="115" name="Google Shape;115;p16"/>
          <p:cNvSpPr txBox="1"/>
          <p:nvPr/>
        </p:nvSpPr>
        <p:spPr>
          <a:xfrm>
            <a:off x="228600" y="762000"/>
            <a:ext cx="7620000"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a:solidFill>
                  <a:srgbClr val="C55A11"/>
                </a:solidFill>
                <a:latin typeface="Calibri"/>
                <a:ea typeface="Calibri"/>
                <a:cs typeface="Calibri"/>
                <a:sym typeface="Calibri"/>
              </a:rPr>
              <a:t>Analysis and Design Models</a:t>
            </a:r>
            <a:endParaRPr sz="1600" b="1" i="0" u="none" strike="noStrike" cap="none">
              <a:solidFill>
                <a:srgbClr val="000000"/>
              </a:solidFill>
              <a:latin typeface="Arial"/>
              <a:ea typeface="Arial"/>
              <a:cs typeface="Arial"/>
              <a:sym typeface="Arial"/>
            </a:endParaRPr>
          </a:p>
        </p:txBody>
      </p:sp>
      <p:pic>
        <p:nvPicPr>
          <p:cNvPr id="116" name="Google Shape;116;p16"/>
          <p:cNvPicPr preferRelativeResize="0"/>
          <p:nvPr/>
        </p:nvPicPr>
        <p:blipFill rotWithShape="1">
          <a:blip r:embed="rId4">
            <a:alphaModFix/>
          </a:blip>
          <a:srcRect l="3333" t="6232" r="6667" b="4815"/>
          <a:stretch/>
        </p:blipFill>
        <p:spPr>
          <a:xfrm>
            <a:off x="609600" y="1771193"/>
            <a:ext cx="8001000" cy="48127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body" idx="1"/>
          </p:nvPr>
        </p:nvSpPr>
        <p:spPr>
          <a:xfrm>
            <a:off x="228600" y="1389055"/>
            <a:ext cx="8229600" cy="457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r>
              <a:rPr lang="en-US" sz="2400"/>
              <a:t>State Diagram</a:t>
            </a:r>
            <a:endParaRPr/>
          </a:p>
        </p:txBody>
      </p:sp>
      <p:cxnSp>
        <p:nvCxnSpPr>
          <p:cNvPr id="132" name="Google Shape;132;p18"/>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33" name="Google Shape;133;p18"/>
          <p:cNvSpPr/>
          <p:nvPr/>
        </p:nvSpPr>
        <p:spPr>
          <a:xfrm>
            <a:off x="146798" y="303979"/>
            <a:ext cx="8121032" cy="4616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Object Oriented Analysis and Design with Java (Mini Project)</a:t>
            </a:r>
            <a:endParaRPr sz="1400" b="0" i="0" u="none" strike="noStrike" cap="none">
              <a:solidFill>
                <a:srgbClr val="000000"/>
              </a:solidFill>
              <a:latin typeface="Arial"/>
              <a:ea typeface="Arial"/>
              <a:cs typeface="Arial"/>
              <a:sym typeface="Arial"/>
            </a:endParaRPr>
          </a:p>
        </p:txBody>
      </p:sp>
      <p:pic>
        <p:nvPicPr>
          <p:cNvPr id="134" name="Google Shape;134;p18"/>
          <p:cNvPicPr preferRelativeResize="0"/>
          <p:nvPr/>
        </p:nvPicPr>
        <p:blipFill rotWithShape="1">
          <a:blip r:embed="rId3">
            <a:alphaModFix/>
          </a:blip>
          <a:srcRect/>
          <a:stretch/>
        </p:blipFill>
        <p:spPr>
          <a:xfrm>
            <a:off x="8229600" y="76200"/>
            <a:ext cx="762000" cy="990600"/>
          </a:xfrm>
          <a:prstGeom prst="rect">
            <a:avLst/>
          </a:prstGeom>
          <a:solidFill>
            <a:srgbClr val="FFFFFF"/>
          </a:solidFill>
          <a:ln>
            <a:noFill/>
          </a:ln>
        </p:spPr>
      </p:pic>
      <p:sp>
        <p:nvSpPr>
          <p:cNvPr id="135" name="Google Shape;135;p18"/>
          <p:cNvSpPr txBox="1"/>
          <p:nvPr/>
        </p:nvSpPr>
        <p:spPr>
          <a:xfrm>
            <a:off x="228600" y="762000"/>
            <a:ext cx="7620000"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a:solidFill>
                  <a:srgbClr val="C55A11"/>
                </a:solidFill>
                <a:latin typeface="Calibri"/>
                <a:ea typeface="Calibri"/>
                <a:cs typeface="Calibri"/>
                <a:sym typeface="Calibri"/>
              </a:rPr>
              <a:t>Analysis and Design Models</a:t>
            </a:r>
            <a:endParaRPr sz="1600" b="1" i="0" u="none" strike="noStrike" cap="none">
              <a:solidFill>
                <a:srgbClr val="000000"/>
              </a:solidFill>
              <a:latin typeface="Arial"/>
              <a:ea typeface="Arial"/>
              <a:cs typeface="Arial"/>
              <a:sym typeface="Arial"/>
            </a:endParaRPr>
          </a:p>
        </p:txBody>
      </p:sp>
      <p:pic>
        <p:nvPicPr>
          <p:cNvPr id="136" name="Google Shape;136;p18"/>
          <p:cNvPicPr preferRelativeResize="0"/>
          <p:nvPr/>
        </p:nvPicPr>
        <p:blipFill rotWithShape="1">
          <a:blip r:embed="rId4">
            <a:alphaModFix/>
          </a:blip>
          <a:srcRect/>
          <a:stretch/>
        </p:blipFill>
        <p:spPr>
          <a:xfrm>
            <a:off x="228600" y="2057399"/>
            <a:ext cx="8570944" cy="3352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body" idx="1"/>
          </p:nvPr>
        </p:nvSpPr>
        <p:spPr>
          <a:xfrm>
            <a:off x="146798" y="1410114"/>
            <a:ext cx="8229600" cy="457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r>
              <a:rPr lang="en-US" sz="2400"/>
              <a:t>Activity Diagram</a:t>
            </a:r>
            <a:endParaRPr sz="2400"/>
          </a:p>
        </p:txBody>
      </p:sp>
      <p:cxnSp>
        <p:nvCxnSpPr>
          <p:cNvPr id="122" name="Google Shape;122;p17"/>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23" name="Google Shape;123;p17"/>
          <p:cNvSpPr/>
          <p:nvPr/>
        </p:nvSpPr>
        <p:spPr>
          <a:xfrm>
            <a:off x="146798" y="303979"/>
            <a:ext cx="8121032" cy="4616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Object Oriented Analysis and Design with Java (Mini Project)</a:t>
            </a:r>
            <a:endParaRPr sz="1400" b="0" i="0" u="none" strike="noStrike" cap="none">
              <a:solidFill>
                <a:srgbClr val="000000"/>
              </a:solidFill>
              <a:latin typeface="Arial"/>
              <a:ea typeface="Arial"/>
              <a:cs typeface="Arial"/>
              <a:sym typeface="Arial"/>
            </a:endParaRPr>
          </a:p>
        </p:txBody>
      </p:sp>
      <p:pic>
        <p:nvPicPr>
          <p:cNvPr id="124" name="Google Shape;124;p17"/>
          <p:cNvPicPr preferRelativeResize="0"/>
          <p:nvPr/>
        </p:nvPicPr>
        <p:blipFill rotWithShape="1">
          <a:blip r:embed="rId3">
            <a:alphaModFix/>
          </a:blip>
          <a:srcRect/>
          <a:stretch/>
        </p:blipFill>
        <p:spPr>
          <a:xfrm>
            <a:off x="8229600" y="76200"/>
            <a:ext cx="762000" cy="990600"/>
          </a:xfrm>
          <a:prstGeom prst="rect">
            <a:avLst/>
          </a:prstGeom>
          <a:solidFill>
            <a:srgbClr val="FFFFFF"/>
          </a:solidFill>
          <a:ln>
            <a:noFill/>
          </a:ln>
        </p:spPr>
      </p:pic>
      <p:sp>
        <p:nvSpPr>
          <p:cNvPr id="125" name="Google Shape;125;p17"/>
          <p:cNvSpPr txBox="1"/>
          <p:nvPr/>
        </p:nvSpPr>
        <p:spPr>
          <a:xfrm>
            <a:off x="228600" y="762000"/>
            <a:ext cx="7620000"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a:solidFill>
                  <a:srgbClr val="C55A11"/>
                </a:solidFill>
                <a:latin typeface="Calibri"/>
                <a:ea typeface="Calibri"/>
                <a:cs typeface="Calibri"/>
                <a:sym typeface="Calibri"/>
              </a:rPr>
              <a:t>Analysis and Design Models</a:t>
            </a:r>
            <a:endParaRPr sz="1600" b="1"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13975C37-B22F-4992-AE42-716A5A179A5C}"/>
              </a:ext>
            </a:extLst>
          </p:cNvPr>
          <p:cNvPicPr>
            <a:picLocks noChangeAspect="1"/>
          </p:cNvPicPr>
          <p:nvPr/>
        </p:nvPicPr>
        <p:blipFill rotWithShape="1">
          <a:blip r:embed="rId4"/>
          <a:srcRect l="19694" t="8320" r="19796" b="15442"/>
          <a:stretch/>
        </p:blipFill>
        <p:spPr>
          <a:xfrm>
            <a:off x="1396481" y="1867314"/>
            <a:ext cx="6351037" cy="450101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sz="2800" dirty="0" err="1"/>
              <a:t>IDE:NetBeans</a:t>
            </a:r>
            <a:r>
              <a:rPr lang="en-US" sz="2800" dirty="0"/>
              <a:t> </a:t>
            </a:r>
            <a:endParaRPr sz="2800" dirty="0"/>
          </a:p>
          <a:p>
            <a:pPr marL="0" lvl="0" indent="0" algn="l" rtl="0">
              <a:spcBef>
                <a:spcPts val="0"/>
              </a:spcBef>
              <a:spcAft>
                <a:spcPts val="0"/>
              </a:spcAft>
              <a:buClr>
                <a:schemeClr val="dk1"/>
              </a:buClr>
              <a:buSzPts val="3200"/>
              <a:buNone/>
            </a:pPr>
            <a:r>
              <a:rPr lang="en-US" sz="2000" dirty="0">
                <a:solidFill>
                  <a:srgbClr val="4D5156"/>
                </a:solidFill>
                <a:highlight>
                  <a:srgbClr val="FFFFFF"/>
                </a:highlight>
                <a:latin typeface="Arial"/>
                <a:ea typeface="Arial"/>
                <a:cs typeface="Arial"/>
                <a:sym typeface="Arial"/>
              </a:rPr>
              <a:t>NetBeans is an integrated development environment for Java. NetBeans allows applications to be developed from a set of modular software components called modules.</a:t>
            </a:r>
          </a:p>
          <a:p>
            <a:pPr marL="0" lvl="0" indent="0" algn="l" rtl="0">
              <a:spcBef>
                <a:spcPts val="0"/>
              </a:spcBef>
              <a:spcAft>
                <a:spcPts val="0"/>
              </a:spcAft>
              <a:buClr>
                <a:schemeClr val="dk1"/>
              </a:buClr>
              <a:buSzPts val="3200"/>
              <a:buNone/>
            </a:pPr>
            <a:endParaRPr sz="2000" dirty="0"/>
          </a:p>
          <a:p>
            <a:pPr marL="0" lvl="0" indent="0" algn="l" rtl="0">
              <a:spcBef>
                <a:spcPts val="0"/>
              </a:spcBef>
              <a:spcAft>
                <a:spcPts val="0"/>
              </a:spcAft>
              <a:buClr>
                <a:schemeClr val="dk1"/>
              </a:buClr>
              <a:buSzPts val="3200"/>
              <a:buNone/>
            </a:pPr>
            <a:r>
              <a:rPr lang="en-US" sz="2800" dirty="0"/>
              <a:t>DATABASE: </a:t>
            </a:r>
            <a:r>
              <a:rPr lang="en-US" sz="2800" dirty="0" err="1"/>
              <a:t>JavaDB</a:t>
            </a:r>
            <a:r>
              <a:rPr lang="en-US" sz="2800" dirty="0"/>
              <a:t> </a:t>
            </a:r>
          </a:p>
          <a:p>
            <a:pPr marL="0" lvl="0" indent="0" algn="l" rtl="0">
              <a:spcBef>
                <a:spcPts val="0"/>
              </a:spcBef>
              <a:spcAft>
                <a:spcPts val="0"/>
              </a:spcAft>
              <a:buClr>
                <a:schemeClr val="dk1"/>
              </a:buClr>
              <a:buSzPts val="3200"/>
              <a:buNone/>
            </a:pPr>
            <a:r>
              <a:rPr lang="en-US" sz="2200" dirty="0"/>
              <a:t>Java DB is a relational database management system (RDBMS). Data is stored and queried via SQL or JDBC.</a:t>
            </a:r>
            <a:r>
              <a:rPr sz="2200" dirty="0"/>
              <a:t> </a:t>
            </a:r>
            <a:endParaRPr lang="en-US" sz="2200" dirty="0"/>
          </a:p>
          <a:p>
            <a:pPr marL="0" lvl="0" indent="0" algn="l" rtl="0">
              <a:spcBef>
                <a:spcPts val="0"/>
              </a:spcBef>
              <a:spcAft>
                <a:spcPts val="0"/>
              </a:spcAft>
              <a:buClr>
                <a:schemeClr val="dk1"/>
              </a:buClr>
              <a:buSzPts val="3200"/>
              <a:buNone/>
            </a:pPr>
            <a:endParaRPr lang="en-IN" sz="2200" dirty="0"/>
          </a:p>
          <a:p>
            <a:pPr marL="0" lvl="0" indent="0" algn="l" rtl="0">
              <a:spcBef>
                <a:spcPts val="0"/>
              </a:spcBef>
              <a:spcAft>
                <a:spcPts val="0"/>
              </a:spcAft>
              <a:buClr>
                <a:schemeClr val="dk1"/>
              </a:buClr>
              <a:buSzPts val="3200"/>
              <a:buNone/>
            </a:pPr>
            <a:r>
              <a:rPr lang="en-US" sz="2800" dirty="0"/>
              <a:t>FRAMEWORK: Swing </a:t>
            </a:r>
            <a:endParaRPr sz="2800" dirty="0"/>
          </a:p>
          <a:p>
            <a:pPr marL="0" lvl="0" indent="0" algn="l" rtl="0">
              <a:spcBef>
                <a:spcPts val="0"/>
              </a:spcBef>
              <a:spcAft>
                <a:spcPts val="0"/>
              </a:spcAft>
              <a:buClr>
                <a:schemeClr val="dk1"/>
              </a:buClr>
              <a:buSzPts val="3200"/>
              <a:buNone/>
            </a:pPr>
            <a:r>
              <a:rPr lang="en-US" sz="2000" dirty="0">
                <a:solidFill>
                  <a:srgbClr val="4D5156"/>
                </a:solidFill>
                <a:highlight>
                  <a:srgbClr val="FFFFFF"/>
                </a:highlight>
                <a:latin typeface="Arial"/>
                <a:ea typeface="Arial"/>
                <a:cs typeface="Arial"/>
                <a:sym typeface="Arial"/>
              </a:rPr>
              <a:t>The Swing Application Framework is a Java specification for a simple application framework.</a:t>
            </a:r>
            <a:endParaRPr sz="2000" dirty="0"/>
          </a:p>
        </p:txBody>
      </p:sp>
      <p:cxnSp>
        <p:nvCxnSpPr>
          <p:cNvPr id="142" name="Google Shape;142;p19"/>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43" name="Google Shape;143;p19"/>
          <p:cNvSpPr/>
          <p:nvPr/>
        </p:nvSpPr>
        <p:spPr>
          <a:xfrm>
            <a:off x="146798" y="303979"/>
            <a:ext cx="8121032" cy="4616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Object Oriented Analysis and Design with Java (Mini Project)</a:t>
            </a:r>
            <a:endParaRPr sz="1400" b="0" i="0" u="none" strike="noStrike" cap="none">
              <a:solidFill>
                <a:srgbClr val="000000"/>
              </a:solidFill>
              <a:latin typeface="Arial"/>
              <a:ea typeface="Arial"/>
              <a:cs typeface="Arial"/>
              <a:sym typeface="Arial"/>
            </a:endParaRPr>
          </a:p>
        </p:txBody>
      </p:sp>
      <p:pic>
        <p:nvPicPr>
          <p:cNvPr id="144" name="Google Shape;144;p19"/>
          <p:cNvPicPr preferRelativeResize="0"/>
          <p:nvPr/>
        </p:nvPicPr>
        <p:blipFill rotWithShape="1">
          <a:blip r:embed="rId3">
            <a:alphaModFix/>
          </a:blip>
          <a:srcRect/>
          <a:stretch/>
        </p:blipFill>
        <p:spPr>
          <a:xfrm>
            <a:off x="8229600" y="76200"/>
            <a:ext cx="762000" cy="990600"/>
          </a:xfrm>
          <a:prstGeom prst="rect">
            <a:avLst/>
          </a:prstGeom>
          <a:solidFill>
            <a:srgbClr val="FFFFFF"/>
          </a:solidFill>
          <a:ln>
            <a:noFill/>
          </a:ln>
        </p:spPr>
      </p:pic>
      <p:sp>
        <p:nvSpPr>
          <p:cNvPr id="145" name="Google Shape;145;p19"/>
          <p:cNvSpPr txBox="1"/>
          <p:nvPr/>
        </p:nvSpPr>
        <p:spPr>
          <a:xfrm>
            <a:off x="228600" y="762000"/>
            <a:ext cx="7620000"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a:solidFill>
                  <a:srgbClr val="C55A11"/>
                </a:solidFill>
                <a:latin typeface="Calibri"/>
                <a:ea typeface="Calibri"/>
                <a:cs typeface="Calibri"/>
                <a:sym typeface="Calibri"/>
              </a:rPr>
              <a:t>Tools and Frameworks Used</a:t>
            </a:r>
            <a:endParaRPr sz="1600" b="1"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254000" algn="l" rtl="0">
              <a:spcBef>
                <a:spcPts val="0"/>
              </a:spcBef>
              <a:spcAft>
                <a:spcPts val="0"/>
              </a:spcAft>
              <a:buSzPts val="1800"/>
              <a:buChar char="•"/>
            </a:pPr>
            <a:r>
              <a:rPr lang="en-US" dirty="0"/>
              <a:t>Design Principle:-</a:t>
            </a:r>
            <a:r>
              <a:rPr lang="en-US" sz="2600" dirty="0"/>
              <a:t> Single responsibility Principle(SRP)</a:t>
            </a:r>
            <a:endParaRPr sz="2600" dirty="0"/>
          </a:p>
          <a:p>
            <a:pPr marL="742950" lvl="1" indent="-336550" algn="l" rtl="0">
              <a:spcBef>
                <a:spcPts val="0"/>
              </a:spcBef>
              <a:spcAft>
                <a:spcPts val="0"/>
              </a:spcAft>
              <a:buSzPts val="2600"/>
              <a:buChar char="–"/>
            </a:pPr>
            <a:r>
              <a:rPr lang="en-US" sz="2600" dirty="0" err="1"/>
              <a:t>MedicineClass</a:t>
            </a:r>
            <a:endParaRPr sz="2600" dirty="0"/>
          </a:p>
          <a:p>
            <a:pPr marL="742950" lvl="1" indent="-336550" algn="l" rtl="0">
              <a:spcBef>
                <a:spcPts val="0"/>
              </a:spcBef>
              <a:spcAft>
                <a:spcPts val="0"/>
              </a:spcAft>
              <a:buSzPts val="2600"/>
              <a:buChar char="–"/>
            </a:pPr>
            <a:r>
              <a:rPr lang="en-US" sz="2600" dirty="0" err="1"/>
              <a:t>AgentClass</a:t>
            </a:r>
            <a:endParaRPr sz="2600" dirty="0"/>
          </a:p>
          <a:p>
            <a:pPr marL="742950" lvl="1" indent="-336550" algn="l" rtl="0">
              <a:spcBef>
                <a:spcPts val="0"/>
              </a:spcBef>
              <a:spcAft>
                <a:spcPts val="0"/>
              </a:spcAft>
              <a:buSzPts val="2600"/>
              <a:buChar char="–"/>
            </a:pPr>
            <a:r>
              <a:rPr lang="en-US" sz="2600" dirty="0" err="1"/>
              <a:t>CompanyClass</a:t>
            </a:r>
            <a:endParaRPr lang="en-US" sz="2600" dirty="0"/>
          </a:p>
          <a:p>
            <a:pPr marL="406400" lvl="1" indent="0" algn="l" rtl="0">
              <a:spcBef>
                <a:spcPts val="0"/>
              </a:spcBef>
              <a:spcAft>
                <a:spcPts val="0"/>
              </a:spcAft>
              <a:buSzPts val="2600"/>
              <a:buNone/>
            </a:pPr>
            <a:endParaRPr sz="2600" dirty="0"/>
          </a:p>
          <a:p>
            <a:pPr marL="342900" lvl="0" indent="-254000" algn="l" rtl="0">
              <a:spcBef>
                <a:spcPts val="0"/>
              </a:spcBef>
              <a:spcAft>
                <a:spcPts val="0"/>
              </a:spcAft>
              <a:buSzPts val="1800"/>
              <a:buChar char="•"/>
            </a:pPr>
            <a:r>
              <a:rPr lang="en-US" dirty="0"/>
              <a:t>Design Patterns:- </a:t>
            </a:r>
            <a:r>
              <a:rPr lang="en-US" sz="2600" dirty="0"/>
              <a:t>Facade</a:t>
            </a:r>
            <a:endParaRPr sz="2600" dirty="0"/>
          </a:p>
          <a:p>
            <a:pPr marL="742950" lvl="1" indent="-336550" algn="l" rtl="0">
              <a:spcBef>
                <a:spcPts val="0"/>
              </a:spcBef>
              <a:spcAft>
                <a:spcPts val="0"/>
              </a:spcAft>
              <a:buSzPts val="2600"/>
              <a:buChar char="–"/>
            </a:pPr>
            <a:r>
              <a:rPr lang="en-US" sz="2600" dirty="0" err="1"/>
              <a:t>SellerClass</a:t>
            </a:r>
            <a:endParaRPr sz="2600" dirty="0"/>
          </a:p>
          <a:p>
            <a:pPr marL="742950" lvl="1" indent="-298450" algn="l" rtl="0">
              <a:spcBef>
                <a:spcPts val="0"/>
              </a:spcBef>
              <a:spcAft>
                <a:spcPts val="0"/>
              </a:spcAft>
              <a:buSzPts val="2000"/>
              <a:buChar char="–"/>
            </a:pPr>
            <a:r>
              <a:rPr lang="en-US" sz="2000" dirty="0">
                <a:solidFill>
                  <a:srgbClr val="202124"/>
                </a:solidFill>
                <a:highlight>
                  <a:srgbClr val="FFFFFF"/>
                </a:highlight>
                <a:latin typeface="Arial"/>
                <a:ea typeface="Arial"/>
                <a:cs typeface="Arial"/>
                <a:sym typeface="Arial"/>
              </a:rPr>
              <a:t>Facade is a structural design pattern that provides a simplified interface to a complex system of classes, library or framework.</a:t>
            </a:r>
            <a:endParaRPr sz="2000" dirty="0"/>
          </a:p>
        </p:txBody>
      </p:sp>
      <p:cxnSp>
        <p:nvCxnSpPr>
          <p:cNvPr id="151" name="Google Shape;151;p20"/>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52" name="Google Shape;152;p20"/>
          <p:cNvSpPr/>
          <p:nvPr/>
        </p:nvSpPr>
        <p:spPr>
          <a:xfrm>
            <a:off x="146798" y="303979"/>
            <a:ext cx="8121032" cy="4616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Object Oriented Analysis and Design with Java (Mini Project)</a:t>
            </a:r>
            <a:endParaRPr sz="1400" b="0" i="0" u="none" strike="noStrike" cap="none">
              <a:solidFill>
                <a:srgbClr val="000000"/>
              </a:solidFill>
              <a:latin typeface="Arial"/>
              <a:ea typeface="Arial"/>
              <a:cs typeface="Arial"/>
              <a:sym typeface="Arial"/>
            </a:endParaRPr>
          </a:p>
        </p:txBody>
      </p:sp>
      <p:pic>
        <p:nvPicPr>
          <p:cNvPr id="153" name="Google Shape;153;p20"/>
          <p:cNvPicPr preferRelativeResize="0"/>
          <p:nvPr/>
        </p:nvPicPr>
        <p:blipFill rotWithShape="1">
          <a:blip r:embed="rId3">
            <a:alphaModFix/>
          </a:blip>
          <a:srcRect/>
          <a:stretch/>
        </p:blipFill>
        <p:spPr>
          <a:xfrm>
            <a:off x="8229600" y="76200"/>
            <a:ext cx="762000" cy="990600"/>
          </a:xfrm>
          <a:prstGeom prst="rect">
            <a:avLst/>
          </a:prstGeom>
          <a:solidFill>
            <a:srgbClr val="FFFFFF"/>
          </a:solidFill>
          <a:ln>
            <a:noFill/>
          </a:ln>
        </p:spPr>
      </p:pic>
      <p:sp>
        <p:nvSpPr>
          <p:cNvPr id="154" name="Google Shape;154;p20"/>
          <p:cNvSpPr txBox="1"/>
          <p:nvPr/>
        </p:nvSpPr>
        <p:spPr>
          <a:xfrm>
            <a:off x="228600" y="762000"/>
            <a:ext cx="7620000"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a:solidFill>
                  <a:srgbClr val="C55A11"/>
                </a:solidFill>
                <a:latin typeface="Calibri"/>
                <a:ea typeface="Calibri"/>
                <a:cs typeface="Calibri"/>
                <a:sym typeface="Calibri"/>
              </a:rPr>
              <a:t>Design Principle and Design Patterns Applied</a:t>
            </a:r>
            <a:endParaRPr sz="1600" b="1"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0" algn="l" rtl="0">
              <a:spcBef>
                <a:spcPts val="0"/>
              </a:spcBef>
              <a:spcAft>
                <a:spcPts val="0"/>
              </a:spcAft>
              <a:buNone/>
            </a:pPr>
            <a:r>
              <a:rPr lang="en-US"/>
              <a:t>Inventory page</a:t>
            </a:r>
            <a:endParaRPr/>
          </a:p>
        </p:txBody>
      </p:sp>
      <p:cxnSp>
        <p:nvCxnSpPr>
          <p:cNvPr id="160" name="Google Shape;160;p21"/>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61" name="Google Shape;161;p21"/>
          <p:cNvSpPr/>
          <p:nvPr/>
        </p:nvSpPr>
        <p:spPr>
          <a:xfrm>
            <a:off x="146798" y="303979"/>
            <a:ext cx="8121032" cy="4616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Object Oriented Analysis and Design with Java (Mini Project)</a:t>
            </a:r>
            <a:endParaRPr sz="1400" b="0" i="0" u="none" strike="noStrike" cap="none">
              <a:solidFill>
                <a:srgbClr val="000000"/>
              </a:solidFill>
              <a:latin typeface="Arial"/>
              <a:ea typeface="Arial"/>
              <a:cs typeface="Arial"/>
              <a:sym typeface="Arial"/>
            </a:endParaRPr>
          </a:p>
        </p:txBody>
      </p:sp>
      <p:pic>
        <p:nvPicPr>
          <p:cNvPr id="162" name="Google Shape;162;p21"/>
          <p:cNvPicPr preferRelativeResize="0"/>
          <p:nvPr/>
        </p:nvPicPr>
        <p:blipFill rotWithShape="1">
          <a:blip r:embed="rId3">
            <a:alphaModFix/>
          </a:blip>
          <a:srcRect/>
          <a:stretch/>
        </p:blipFill>
        <p:spPr>
          <a:xfrm>
            <a:off x="8229600" y="76200"/>
            <a:ext cx="762000" cy="990600"/>
          </a:xfrm>
          <a:prstGeom prst="rect">
            <a:avLst/>
          </a:prstGeom>
          <a:solidFill>
            <a:srgbClr val="FFFFFF"/>
          </a:solidFill>
          <a:ln>
            <a:noFill/>
          </a:ln>
        </p:spPr>
      </p:pic>
      <p:sp>
        <p:nvSpPr>
          <p:cNvPr id="163" name="Google Shape;163;p21"/>
          <p:cNvSpPr txBox="1"/>
          <p:nvPr/>
        </p:nvSpPr>
        <p:spPr>
          <a:xfrm>
            <a:off x="228600" y="762000"/>
            <a:ext cx="7620000"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a:solidFill>
                  <a:srgbClr val="C55A11"/>
                </a:solidFill>
                <a:latin typeface="Calibri"/>
                <a:ea typeface="Calibri"/>
                <a:cs typeface="Calibri"/>
                <a:sym typeface="Calibri"/>
              </a:rPr>
              <a:t>Screenshots</a:t>
            </a:r>
            <a:endParaRPr sz="1600" b="1" i="0" u="none" strike="noStrike" cap="none">
              <a:solidFill>
                <a:srgbClr val="000000"/>
              </a:solidFill>
              <a:latin typeface="Arial"/>
              <a:ea typeface="Arial"/>
              <a:cs typeface="Arial"/>
              <a:sym typeface="Arial"/>
            </a:endParaRPr>
          </a:p>
        </p:txBody>
      </p:sp>
      <p:pic>
        <p:nvPicPr>
          <p:cNvPr id="164" name="Google Shape;164;p21"/>
          <p:cNvPicPr preferRelativeResize="0"/>
          <p:nvPr/>
        </p:nvPicPr>
        <p:blipFill>
          <a:blip r:embed="rId4">
            <a:alphaModFix/>
          </a:blip>
          <a:stretch>
            <a:fillRect/>
          </a:stretch>
        </p:blipFill>
        <p:spPr>
          <a:xfrm>
            <a:off x="1699975" y="2160500"/>
            <a:ext cx="5992024" cy="43104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513</Words>
  <Application>Microsoft Office PowerPoint</Application>
  <PresentationFormat>On-screen Show (4:3)</PresentationFormat>
  <Paragraphs>88</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Pravena B</cp:lastModifiedBy>
  <cp:revision>3</cp:revision>
  <dcterms:modified xsi:type="dcterms:W3CDTF">2022-04-27T06:03:00Z</dcterms:modified>
</cp:coreProperties>
</file>