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815" r:id="rId2"/>
  </p:sldMasterIdLst>
  <p:sldIdLst>
    <p:sldId id="256" r:id="rId3"/>
    <p:sldId id="258" r:id="rId4"/>
    <p:sldId id="257" r:id="rId5"/>
    <p:sldId id="275" r:id="rId6"/>
    <p:sldId id="263" r:id="rId7"/>
    <p:sldId id="281" r:id="rId8"/>
    <p:sldId id="276" r:id="rId9"/>
    <p:sldId id="259" r:id="rId10"/>
    <p:sldId id="265" r:id="rId11"/>
    <p:sldId id="266" r:id="rId12"/>
    <p:sldId id="267" r:id="rId13"/>
    <p:sldId id="264" r:id="rId14"/>
    <p:sldId id="269" r:id="rId15"/>
    <p:sldId id="271" r:id="rId16"/>
    <p:sldId id="272" r:id="rId17"/>
    <p:sldId id="270" r:id="rId18"/>
    <p:sldId id="260" r:id="rId19"/>
    <p:sldId id="268" r:id="rId20"/>
    <p:sldId id="274" r:id="rId21"/>
    <p:sldId id="278" r:id="rId22"/>
    <p:sldId id="277" r:id="rId23"/>
    <p:sldId id="279" r:id="rId24"/>
    <p:sldId id="280" r:id="rId25"/>
    <p:sldId id="273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F266-A33E-D3BC-A444-614DFB69EA31}" v="73" dt="2022-08-08T14:48:27.831"/>
    <p1510:client id="{6E686BB5-1A1F-4EC0-8377-3F574DEDDA81}" v="11" dt="2022-08-08T13:34:5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3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4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2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7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3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80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98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2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4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7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9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27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1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86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7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3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1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1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A71507-49A3-429A-661C-9A76A085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79" r="6" b="1179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Qualitative COVID-19 </a:t>
            </a:r>
            <a:r>
              <a:rPr lang="en-US" sz="5200" dirty="0" err="1">
                <a:solidFill>
                  <a:srgbClr val="FFFFFF"/>
                </a:solidFill>
                <a:ea typeface="Calibri Light"/>
                <a:cs typeface="Calibri Light"/>
              </a:rPr>
              <a:t>Behavioural</a:t>
            </a:r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 Modeling with Universal Differential Equations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ea typeface="Calibri"/>
                <a:cs typeface="Calibri"/>
              </a:rPr>
              <a:t>Bruce Kuwahara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1524000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CA" b="1" dirty="0"/>
          </a:p>
        </p:txBody>
      </p:sp>
      <p:sp>
        <p:nvSpPr>
          <p:cNvPr id="15" name="Oval 14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endParaRPr lang="en-CA" b="1" dirty="0"/>
          </a:p>
        </p:txBody>
      </p:sp>
      <p:sp>
        <p:nvSpPr>
          <p:cNvPr id="20" name="Oval 19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/>
          <p:cNvCxnSpPr>
            <a:stCxn id="10" idx="7"/>
            <a:endCxn id="20" idx="3"/>
          </p:cNvCxnSpPr>
          <p:nvPr/>
        </p:nvCxnSpPr>
        <p:spPr>
          <a:xfrm flipV="1">
            <a:off x="2200425" y="3481583"/>
            <a:ext cx="920087" cy="65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</p:cNvCxnSpPr>
          <p:nvPr/>
        </p:nvCxnSpPr>
        <p:spPr>
          <a:xfrm flipV="1">
            <a:off x="2316481" y="4407370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22" idx="1"/>
          </p:cNvCxnSpPr>
          <p:nvPr/>
        </p:nvCxnSpPr>
        <p:spPr>
          <a:xfrm>
            <a:off x="2200425" y="4675935"/>
            <a:ext cx="920087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  <a:endCxn id="24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6"/>
            <a:endCxn id="25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6"/>
            <a:endCxn id="24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6"/>
            <a:endCxn id="25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1" idx="6"/>
            <a:endCxn id="23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6"/>
            <a:endCxn id="25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23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2" idx="6"/>
            <a:endCxn id="24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3" idx="5"/>
            <a:endCxn id="15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6"/>
            <a:endCxn id="15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5" idx="7"/>
            <a:endCxn id="15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91915" y="3708232"/>
            <a:ext cx="479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Monotonic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Nonnegative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2374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60557" y="2625009"/>
            <a:ext cx="3117669" cy="3424107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Negative above baseline and positive below in absence of infection</a:t>
            </a:r>
          </a:p>
          <a:p>
            <a:r>
              <a:rPr lang="en-US" cap="none" dirty="0" smtClean="0"/>
              <a:t>Larger magnitude when farther from baseline</a:t>
            </a:r>
          </a:p>
          <a:p>
            <a:r>
              <a:rPr lang="en-US" cap="none" dirty="0" smtClean="0"/>
              <a:t>Monotonic decreasing in I and </a:t>
            </a:r>
            <a:r>
              <a:rPr lang="el-GR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cap="none" dirty="0"/>
          </a:p>
        </p:txBody>
      </p:sp>
      <p:sp>
        <p:nvSpPr>
          <p:cNvPr id="6" name="Oval 5"/>
          <p:cNvSpPr/>
          <p:nvPr/>
        </p:nvSpPr>
        <p:spPr>
          <a:xfrm>
            <a:off x="1535550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2328031" y="3213019"/>
            <a:ext cx="676425" cy="2388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2"/>
          </p:cNvCxnSpPr>
          <p:nvPr/>
        </p:nvCxnSpPr>
        <p:spPr>
          <a:xfrm flipV="1">
            <a:off x="2328031" y="4407372"/>
            <a:ext cx="676425" cy="119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2"/>
          </p:cNvCxnSpPr>
          <p:nvPr/>
        </p:nvCxnSpPr>
        <p:spPr>
          <a:xfrm>
            <a:off x="2328031" y="5601724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2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3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2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3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1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3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1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2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7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6"/>
            <a:endCxn id="7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7"/>
            <a:endCxn id="7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35549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b="1" dirty="0"/>
          </a:p>
        </p:txBody>
      </p:sp>
      <p:sp>
        <p:nvSpPr>
          <p:cNvPr id="41" name="Oval 40"/>
          <p:cNvSpPr/>
          <p:nvPr/>
        </p:nvSpPr>
        <p:spPr>
          <a:xfrm>
            <a:off x="1535548" y="283320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CA" b="1" dirty="0"/>
          </a:p>
        </p:txBody>
      </p:sp>
      <p:cxnSp>
        <p:nvCxnSpPr>
          <p:cNvPr id="42" name="Straight Connector 41"/>
          <p:cNvCxnSpPr>
            <a:stCxn id="40" idx="6"/>
            <a:endCxn id="9" idx="2"/>
          </p:cNvCxnSpPr>
          <p:nvPr/>
        </p:nvCxnSpPr>
        <p:spPr>
          <a:xfrm>
            <a:off x="2328030" y="4407371"/>
            <a:ext cx="6764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8" idx="2"/>
          </p:cNvCxnSpPr>
          <p:nvPr/>
        </p:nvCxnSpPr>
        <p:spPr>
          <a:xfrm flipV="1">
            <a:off x="2328030" y="3213019"/>
            <a:ext cx="676426" cy="1194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8" idx="2"/>
          </p:cNvCxnSpPr>
          <p:nvPr/>
        </p:nvCxnSpPr>
        <p:spPr>
          <a:xfrm>
            <a:off x="2328029" y="3213017"/>
            <a:ext cx="67642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6"/>
            <a:endCxn id="9" idx="2"/>
          </p:cNvCxnSpPr>
          <p:nvPr/>
        </p:nvCxnSpPr>
        <p:spPr>
          <a:xfrm>
            <a:off x="2328029" y="3213017"/>
            <a:ext cx="676427" cy="119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6"/>
            <a:endCxn id="10" idx="2"/>
          </p:cNvCxnSpPr>
          <p:nvPr/>
        </p:nvCxnSpPr>
        <p:spPr>
          <a:xfrm>
            <a:off x="2328029" y="3213017"/>
            <a:ext cx="676427" cy="238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6"/>
            <a:endCxn id="10" idx="2"/>
          </p:cNvCxnSpPr>
          <p:nvPr/>
        </p:nvCxnSpPr>
        <p:spPr>
          <a:xfrm>
            <a:off x="2328030" y="4407371"/>
            <a:ext cx="676426" cy="119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129935" y="2643334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loss</a:t>
            </a:r>
            <a:endParaRPr lang="en-CA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129936" y="3961683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qualitative loss</a:t>
            </a:r>
            <a:endParaRPr lang="en-CA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129935" y="5280032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qualitative loss</a:t>
            </a:r>
            <a:endParaRPr lang="en-CA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8719458" y="3980288"/>
            <a:ext cx="3037114" cy="69533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loss</a:t>
            </a:r>
            <a:endParaRPr lang="en-CA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921828" y="3980288"/>
            <a:ext cx="2037806" cy="71410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 average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6" idx="3"/>
            <a:endCxn id="13" idx="1"/>
          </p:cNvCxnSpPr>
          <p:nvPr/>
        </p:nvCxnSpPr>
        <p:spPr>
          <a:xfrm>
            <a:off x="5040084" y="3018992"/>
            <a:ext cx="881744" cy="13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 flipV="1">
            <a:off x="5040085" y="4337340"/>
            <a:ext cx="8817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3" idx="1"/>
          </p:cNvCxnSpPr>
          <p:nvPr/>
        </p:nvCxnSpPr>
        <p:spPr>
          <a:xfrm flipV="1">
            <a:off x="5040084" y="4337340"/>
            <a:ext cx="881744" cy="131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>
            <a:off x="7959634" y="4337340"/>
            <a:ext cx="759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6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</a:t>
            </a:r>
            <a:r>
              <a:rPr lang="en-US" dirty="0" smtClean="0"/>
              <a:t>Function (accuracy)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observation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UDE approximation of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13" t="-4061" b="-10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</a:t>
            </a:r>
            <a:r>
              <a:rPr lang="en-US" dirty="0" smtClean="0"/>
              <a:t>Function (qualitative)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points sampled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sampled value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7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</a:t>
            </a:r>
            <a:r>
              <a:rPr lang="en-US" dirty="0" smtClean="0"/>
              <a:t>Function (qualitative)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points sampled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sampled value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6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algorithm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7050" y="2516539"/>
            <a:ext cx="9988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3 stages (1/3, 2/3, and 3/3 of training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Adam optimizer (learning rates 0.05, 0.005, 0.0005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2500, 5000, 10,000 iterations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Last stage halts early if accuracy loss &lt; 0.05, qualitative loss &lt;0.005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01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0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simulations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" y="2053063"/>
            <a:ext cx="4253886" cy="28359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2053062"/>
            <a:ext cx="4253886" cy="2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062"/>
            <a:ext cx="7207407" cy="4804938"/>
          </a:xfrm>
        </p:spPr>
      </p:pic>
    </p:spTree>
    <p:extLst>
      <p:ext uri="{BB962C8B-B14F-4D97-AF65-F5344CB8AC3E}">
        <p14:creationId xmlns:p14="http://schemas.microsoft.com/office/powerpoint/2010/main" val="311843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31489" y="3059668"/>
            <a:ext cx="52578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big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Technical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0093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062"/>
            <a:ext cx="7207407" cy="4804938"/>
          </a:xfrm>
        </p:spPr>
      </p:pic>
    </p:spTree>
    <p:extLst>
      <p:ext uri="{BB962C8B-B14F-4D97-AF65-F5344CB8AC3E}">
        <p14:creationId xmlns:p14="http://schemas.microsoft.com/office/powerpoint/2010/main" val="292762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53062"/>
            <a:ext cx="7207407" cy="48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062"/>
            <a:ext cx="7109436" cy="47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1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53062"/>
            <a:ext cx="7207407" cy="48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9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cares?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Improved qualitative accuracy</a:t>
            </a:r>
          </a:p>
          <a:p>
            <a:r>
              <a:rPr lang="en-US" cap="none" dirty="0" smtClean="0"/>
              <a:t>Frees </a:t>
            </a:r>
            <a:r>
              <a:rPr lang="en-US" cap="none" dirty="0" smtClean="0"/>
              <a:t>us from choosing among possible candidate functions</a:t>
            </a:r>
            <a:endParaRPr lang="en-CA" cap="none" dirty="0" smtClean="0"/>
          </a:p>
          <a:p>
            <a:r>
              <a:rPr lang="en-US" cap="none" dirty="0" smtClean="0"/>
              <a:t>Ensemble simulations capture variety of possible responses</a:t>
            </a:r>
          </a:p>
          <a:p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581641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Directions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Refernces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8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66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modeling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447404" y="2238109"/>
            <a:ext cx="5257800" cy="2550310"/>
            <a:chOff x="429986" y="2107474"/>
            <a:chExt cx="5257800" cy="25503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9986" y="2107474"/>
                  <a:ext cx="5257800" cy="21036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en-US" sz="24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6" y="2107474"/>
                  <a:ext cx="5257800" cy="21036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619750" y="4396174"/>
              <a:ext cx="3977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Oraby</a:t>
              </a:r>
              <a:r>
                <a:rPr lang="en-US" sz="1100" dirty="0" smtClean="0"/>
                <a:t>, </a:t>
              </a:r>
              <a:r>
                <a:rPr lang="en-US" sz="1100" dirty="0" err="1" smtClean="0"/>
                <a:t>Thampi</a:t>
              </a:r>
              <a:r>
                <a:rPr lang="en-US" sz="1100" dirty="0" smtClean="0"/>
                <a:t> &amp; </a:t>
              </a:r>
              <a:r>
                <a:rPr lang="en-US" sz="1100" dirty="0" err="1" smtClean="0"/>
                <a:t>Bauch</a:t>
              </a:r>
              <a:r>
                <a:rPr lang="en-US" sz="1100" dirty="0" smtClean="0"/>
                <a:t> (2014)</a:t>
              </a:r>
              <a:endParaRPr lang="en-CA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7168" y="5077003"/>
            <a:ext cx="11380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How do we measure perceived risk of vaccine compared to infection or the strength of social norms?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7356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</a:t>
            </a:r>
            <a:r>
              <a:rPr lang="en-US" dirty="0" smtClean="0"/>
              <a:t>differential equations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7404" y="2238109"/>
                <a:ext cx="5257800" cy="2103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b="1" dirty="0">
                  <a:solidFill>
                    <a:srgbClr val="FF33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4" y="2238109"/>
                <a:ext cx="5257800" cy="21036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37168" y="5077003"/>
            <a:ext cx="11380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Solution:</a:t>
            </a:r>
            <a:endParaRPr lang="en-US" sz="2800" dirty="0" smtClean="0"/>
          </a:p>
          <a:p>
            <a:r>
              <a:rPr lang="en-US" sz="2800" dirty="0" smtClean="0"/>
              <a:t>Replace unknown dynamics with a neural network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5793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problem: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715742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effectLst/>
              </a:rPr>
              <a:t>What if we know </a:t>
            </a:r>
            <a:r>
              <a:rPr lang="en-US" sz="2800" i="1" cap="none" dirty="0" smtClean="0">
                <a:effectLst/>
              </a:rPr>
              <a:t>something</a:t>
            </a:r>
            <a:r>
              <a:rPr lang="en-US" sz="2800" cap="none" dirty="0" smtClean="0">
                <a:effectLst/>
              </a:rPr>
              <a:t> about the function, but not its exact form?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35367" y="3159034"/>
                <a:ext cx="5120640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67" y="3159034"/>
                <a:ext cx="5120640" cy="10705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3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Big idea: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1589" y="3657457"/>
            <a:ext cx="11747861" cy="1368183"/>
          </a:xfrm>
        </p:spPr>
        <p:txBody>
          <a:bodyPr>
            <a:normAutofit/>
          </a:bodyPr>
          <a:lstStyle/>
          <a:p>
            <a:r>
              <a:rPr lang="en-US" sz="3200" cap="none" dirty="0" smtClean="0"/>
              <a:t>Adapt UDEs to encode mathematical properties of unknown functions without specifying the functions themselves</a:t>
            </a:r>
            <a:endParaRPr lang="en-CA" sz="3200" cap="none" dirty="0"/>
          </a:p>
        </p:txBody>
      </p:sp>
    </p:spTree>
    <p:extLst>
      <p:ext uri="{BB962C8B-B14F-4D97-AF65-F5344CB8AC3E}">
        <p14:creationId xmlns:p14="http://schemas.microsoft.com/office/powerpoint/2010/main" val="274262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Details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33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09006" y="2214694"/>
                <a:ext cx="10363826" cy="34241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 smtClean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CA" sz="2400" cap="none" dirty="0" smtClean="0">
                    <a:effectLst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en-CA" sz="2400" cap="none" dirty="0" smtClean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endParaRPr lang="en-CA" sz="2400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09006" y="2214694"/>
                <a:ext cx="10363826" cy="3424107"/>
              </a:xfrm>
              <a:blipFill rotWithShape="0"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4" y="2253652"/>
            <a:ext cx="5077724" cy="33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3687</TotalTime>
  <Words>258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Century Gothic</vt:lpstr>
      <vt:lpstr>Tw Cen MT</vt:lpstr>
      <vt:lpstr>Mesh</vt:lpstr>
      <vt:lpstr>Droplet</vt:lpstr>
      <vt:lpstr>Qualitative COVID-19 Behavioural Modeling with Universal Differential Equations</vt:lpstr>
      <vt:lpstr>Outline</vt:lpstr>
      <vt:lpstr>Background</vt:lpstr>
      <vt:lpstr>behavioural modeling</vt:lpstr>
      <vt:lpstr>Universal differential equations</vt:lpstr>
      <vt:lpstr>New problem:</vt:lpstr>
      <vt:lpstr>Big idea:</vt:lpstr>
      <vt:lpstr>Details</vt:lpstr>
      <vt:lpstr>Model</vt:lpstr>
      <vt:lpstr>Model</vt:lpstr>
      <vt:lpstr>Model</vt:lpstr>
      <vt:lpstr>Loss Function</vt:lpstr>
      <vt:lpstr>Loss Function (accuracy)</vt:lpstr>
      <vt:lpstr>Loss Function (qualitative)</vt:lpstr>
      <vt:lpstr>Loss Function (qualitative)</vt:lpstr>
      <vt:lpstr>Training algorithm</vt:lpstr>
      <vt:lpstr>Results</vt:lpstr>
      <vt:lpstr>Individual simulations</vt:lpstr>
      <vt:lpstr>Ensembles</vt:lpstr>
      <vt:lpstr>Ensembles</vt:lpstr>
      <vt:lpstr>Ensembles</vt:lpstr>
      <vt:lpstr>Ensembles</vt:lpstr>
      <vt:lpstr>Ensembles</vt:lpstr>
      <vt:lpstr>Who cares?</vt:lpstr>
      <vt:lpstr>Future Directions</vt:lpstr>
      <vt:lpstr>Refernces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Kuwahara</dc:creator>
  <cp:lastModifiedBy>Microsoft account</cp:lastModifiedBy>
  <cp:revision>60</cp:revision>
  <dcterms:created xsi:type="dcterms:W3CDTF">2022-08-08T13:34:13Z</dcterms:created>
  <dcterms:modified xsi:type="dcterms:W3CDTF">2022-08-27T12:58:47Z</dcterms:modified>
</cp:coreProperties>
</file>