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815" r:id="rId2"/>
  </p:sldMasterIdLst>
  <p:sldIdLst>
    <p:sldId id="256" r:id="rId3"/>
    <p:sldId id="257" r:id="rId4"/>
    <p:sldId id="258" r:id="rId5"/>
    <p:sldId id="263" r:id="rId6"/>
    <p:sldId id="259" r:id="rId7"/>
    <p:sldId id="265" r:id="rId8"/>
    <p:sldId id="266" r:id="rId9"/>
    <p:sldId id="267" r:id="rId10"/>
    <p:sldId id="264" r:id="rId11"/>
    <p:sldId id="269" r:id="rId12"/>
    <p:sldId id="271" r:id="rId13"/>
    <p:sldId id="270" r:id="rId14"/>
    <p:sldId id="260" r:id="rId15"/>
    <p:sldId id="268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2F266-A33E-D3BC-A444-614DFB69EA31}" v="73" dt="2022-08-08T14:48:27.831"/>
    <p1510:client id="{6E686BB5-1A1F-4EC0-8377-3F574DEDDA81}" v="11" dt="2022-08-08T13:34:50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5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2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2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3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42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42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23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7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75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53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80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98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62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84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47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09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27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16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583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86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27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73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71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2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12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A71507-49A3-429A-661C-9A76A0850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879" r="6" b="1179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 fontScale="90000"/>
          </a:bodyPr>
          <a:lstStyle/>
          <a:p>
            <a:r>
              <a:rPr lang="en-US" sz="5200" dirty="0">
                <a:solidFill>
                  <a:srgbClr val="FFFFFF"/>
                </a:solidFill>
                <a:ea typeface="Calibri Light"/>
                <a:cs typeface="Calibri Light"/>
              </a:rPr>
              <a:t>Qualitative COVID-19 </a:t>
            </a:r>
            <a:r>
              <a:rPr lang="en-US" sz="5200" dirty="0" err="1">
                <a:solidFill>
                  <a:srgbClr val="FFFFFF"/>
                </a:solidFill>
                <a:ea typeface="Calibri Light"/>
                <a:cs typeface="Calibri Light"/>
              </a:rPr>
              <a:t>Behavioural</a:t>
            </a:r>
            <a:r>
              <a:rPr lang="en-US" sz="5200" dirty="0">
                <a:solidFill>
                  <a:srgbClr val="FFFFFF"/>
                </a:solidFill>
                <a:ea typeface="Calibri Light"/>
                <a:cs typeface="Calibri Light"/>
              </a:rPr>
              <a:t> Modeling with Universal Differential Equations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ea typeface="Calibri"/>
                <a:cs typeface="Calibri"/>
              </a:rPr>
              <a:t>Bruce Kuwahara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observation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UDE approximation of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13" t="-4061" b="-10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5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𝑟𝑒𝑙𝑢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451467"/>
                <a:ext cx="6997493" cy="1008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points sampled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sampled value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3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57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algorithm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2381795"/>
                <a:ext cx="5941306" cy="1036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0743" y="4093029"/>
                <a:ext cx="573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 Number of observations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observation of state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 smtClean="0"/>
                  <a:t>th</a:t>
                </a:r>
                <a:r>
                  <a:rPr lang="en-US" sz="2400" dirty="0" smtClean="0"/>
                  <a:t> UDE approximation of 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3" y="4093029"/>
                <a:ext cx="573024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13" t="-4061" b="-106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1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0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cares?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Frees us from choosing among possible candidate functions</a:t>
            </a:r>
            <a:endParaRPr lang="en-CA" cap="none" dirty="0" smtClean="0"/>
          </a:p>
          <a:p>
            <a:r>
              <a:rPr lang="en-US" cap="none" dirty="0" smtClean="0"/>
              <a:t>Ensemble simulations capture variety of possible responses</a:t>
            </a:r>
          </a:p>
          <a:p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3003051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Future Directions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3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Refernces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78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766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modeling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447404" y="2238109"/>
            <a:ext cx="5257800" cy="2550310"/>
            <a:chOff x="429986" y="2107474"/>
            <a:chExt cx="5257800" cy="2550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29986" y="2107474"/>
                  <a:ext cx="5257800" cy="21036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</m:t>
                        </m:r>
                      </m:oMath>
                    </m:oMathPara>
                  </a14:m>
                  <a:endParaRPr lang="en-US" sz="2400" b="0" dirty="0" smtClean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400" b="0" dirty="0" smtClean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CA" sz="24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86" y="2107474"/>
                  <a:ext cx="5257800" cy="21036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619750" y="4396174"/>
              <a:ext cx="3977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Oraby</a:t>
              </a:r>
              <a:r>
                <a:rPr lang="en-US" sz="1100" dirty="0" smtClean="0"/>
                <a:t>, </a:t>
              </a:r>
              <a:r>
                <a:rPr lang="en-US" sz="1100" dirty="0" err="1" smtClean="0"/>
                <a:t>Thampi</a:t>
              </a:r>
              <a:r>
                <a:rPr lang="en-US" sz="1100" dirty="0" smtClean="0"/>
                <a:t> &amp; </a:t>
              </a:r>
              <a:r>
                <a:rPr lang="en-US" sz="1100" dirty="0" err="1" smtClean="0"/>
                <a:t>Bauch</a:t>
              </a:r>
              <a:r>
                <a:rPr lang="en-US" sz="1100" dirty="0" smtClean="0"/>
                <a:t> (2014)</a:t>
              </a:r>
              <a:endParaRPr lang="en-CA" sz="11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7168" y="5077003"/>
            <a:ext cx="1138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Problem:</a:t>
            </a:r>
          </a:p>
          <a:p>
            <a:r>
              <a:rPr lang="en-US" sz="2000" b="1" dirty="0" smtClean="0"/>
              <a:t>How do we measure perceived risk of vaccine compared to infection or the strength of social norms?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100931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differential equations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937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233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𝑑𝑀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>
                  <a:effectLst/>
                </a:endParaRPr>
              </a:p>
              <a:p>
                <a:pPr marL="0" indent="0">
                  <a:buNone/>
                </a:pPr>
                <a:endParaRPr lang="en-CA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cap="none" dirty="0" smtClean="0">
                    <a:effectLst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Where</a:t>
                </a:r>
                <a:r>
                  <a:rPr lang="en-CA" cap="none" dirty="0" smtClean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d>
                  </m:oMath>
                </a14:m>
                <a:endParaRPr lang="en-CA" dirty="0">
                  <a:effectLst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64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1524000" y="402756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5965368" y="402103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endParaRPr lang="en-CA" dirty="0"/>
          </a:p>
        </p:txBody>
      </p:sp>
      <p:sp>
        <p:nvSpPr>
          <p:cNvPr id="20" name="Oval 19"/>
          <p:cNvSpPr/>
          <p:nvPr/>
        </p:nvSpPr>
        <p:spPr>
          <a:xfrm>
            <a:off x="3004456" y="2833211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Oval 20"/>
          <p:cNvSpPr/>
          <p:nvPr/>
        </p:nvSpPr>
        <p:spPr>
          <a:xfrm>
            <a:off x="3004456" y="4027564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Oval 21"/>
          <p:cNvSpPr/>
          <p:nvPr/>
        </p:nvSpPr>
        <p:spPr>
          <a:xfrm>
            <a:off x="3004456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Oval 22"/>
          <p:cNvSpPr/>
          <p:nvPr/>
        </p:nvSpPr>
        <p:spPr>
          <a:xfrm>
            <a:off x="4484912" y="283329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Oval 23"/>
          <p:cNvSpPr/>
          <p:nvPr/>
        </p:nvSpPr>
        <p:spPr>
          <a:xfrm>
            <a:off x="4484912" y="4027646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/>
          <p:cNvSpPr/>
          <p:nvPr/>
        </p:nvSpPr>
        <p:spPr>
          <a:xfrm>
            <a:off x="4484912" y="522199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6" name="Straight Connector 5"/>
          <p:cNvCxnSpPr>
            <a:stCxn id="10" idx="7"/>
            <a:endCxn id="20" idx="3"/>
          </p:cNvCxnSpPr>
          <p:nvPr/>
        </p:nvCxnSpPr>
        <p:spPr>
          <a:xfrm flipV="1">
            <a:off x="2200425" y="3481583"/>
            <a:ext cx="920087" cy="65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</p:cNvCxnSpPr>
          <p:nvPr/>
        </p:nvCxnSpPr>
        <p:spPr>
          <a:xfrm flipV="1">
            <a:off x="2316481" y="4407370"/>
            <a:ext cx="67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5"/>
            <a:endCxn id="22" idx="1"/>
          </p:cNvCxnSpPr>
          <p:nvPr/>
        </p:nvCxnSpPr>
        <p:spPr>
          <a:xfrm>
            <a:off x="2200425" y="4675935"/>
            <a:ext cx="920087" cy="65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6"/>
            <a:endCxn id="24" idx="2"/>
          </p:cNvCxnSpPr>
          <p:nvPr/>
        </p:nvCxnSpPr>
        <p:spPr>
          <a:xfrm>
            <a:off x="3796937" y="4407372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6"/>
            <a:endCxn id="25" idx="2"/>
          </p:cNvCxnSpPr>
          <p:nvPr/>
        </p:nvCxnSpPr>
        <p:spPr>
          <a:xfrm>
            <a:off x="3796937" y="5601725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6"/>
          </p:cNvCxnSpPr>
          <p:nvPr/>
        </p:nvCxnSpPr>
        <p:spPr>
          <a:xfrm flipV="1">
            <a:off x="3796937" y="3213018"/>
            <a:ext cx="6879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6"/>
            <a:endCxn id="24" idx="2"/>
          </p:cNvCxnSpPr>
          <p:nvPr/>
        </p:nvCxnSpPr>
        <p:spPr>
          <a:xfrm>
            <a:off x="3796937" y="3213019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6"/>
            <a:endCxn id="25" idx="2"/>
          </p:cNvCxnSpPr>
          <p:nvPr/>
        </p:nvCxnSpPr>
        <p:spPr>
          <a:xfrm>
            <a:off x="3796937" y="3213019"/>
            <a:ext cx="687975" cy="238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1" idx="6"/>
            <a:endCxn id="23" idx="2"/>
          </p:cNvCxnSpPr>
          <p:nvPr/>
        </p:nvCxnSpPr>
        <p:spPr>
          <a:xfrm flipV="1">
            <a:off x="3796937" y="3213101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6"/>
            <a:endCxn id="25" idx="2"/>
          </p:cNvCxnSpPr>
          <p:nvPr/>
        </p:nvCxnSpPr>
        <p:spPr>
          <a:xfrm>
            <a:off x="3796937" y="4407372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6"/>
            <a:endCxn id="23" idx="2"/>
          </p:cNvCxnSpPr>
          <p:nvPr/>
        </p:nvCxnSpPr>
        <p:spPr>
          <a:xfrm flipV="1">
            <a:off x="3796937" y="3213101"/>
            <a:ext cx="687975" cy="238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2" idx="6"/>
            <a:endCxn id="24" idx="2"/>
          </p:cNvCxnSpPr>
          <p:nvPr/>
        </p:nvCxnSpPr>
        <p:spPr>
          <a:xfrm flipV="1">
            <a:off x="3796937" y="4407454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3" idx="5"/>
            <a:endCxn id="15" idx="1"/>
          </p:cNvCxnSpPr>
          <p:nvPr/>
        </p:nvCxnSpPr>
        <p:spPr>
          <a:xfrm>
            <a:off x="5161337" y="3481665"/>
            <a:ext cx="920087" cy="65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6"/>
            <a:endCxn id="15" idx="2"/>
          </p:cNvCxnSpPr>
          <p:nvPr/>
        </p:nvCxnSpPr>
        <p:spPr>
          <a:xfrm flipV="1">
            <a:off x="5277393" y="4400841"/>
            <a:ext cx="687975" cy="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5" idx="7"/>
            <a:endCxn id="15" idx="3"/>
          </p:cNvCxnSpPr>
          <p:nvPr/>
        </p:nvCxnSpPr>
        <p:spPr>
          <a:xfrm flipV="1">
            <a:off x="5161337" y="4669405"/>
            <a:ext cx="920087" cy="66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91915" y="3708232"/>
            <a:ext cx="479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Monotonic increasing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Nonnegative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2374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160557" y="2625009"/>
            <a:ext cx="3117669" cy="3424107"/>
          </a:xfrm>
        </p:spPr>
        <p:txBody>
          <a:bodyPr/>
          <a:lstStyle/>
          <a:p>
            <a:r>
              <a:rPr lang="en-US" cap="none" dirty="0" smtClean="0"/>
              <a:t>Negative above baseline and positive below when infections are low</a:t>
            </a:r>
          </a:p>
          <a:p>
            <a:r>
              <a:rPr lang="en-US" cap="none" dirty="0" smtClean="0"/>
              <a:t>Larger magnitude when farther from baseline</a:t>
            </a:r>
          </a:p>
          <a:p>
            <a:r>
              <a:rPr lang="en-US" cap="none" dirty="0" smtClean="0"/>
              <a:t>Monotonic decreasing in I and </a:t>
            </a:r>
            <a:r>
              <a:rPr lang="el-GR" cap="non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cap="none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cap="none" dirty="0"/>
          </a:p>
        </p:txBody>
      </p:sp>
      <p:sp>
        <p:nvSpPr>
          <p:cNvPr id="6" name="Oval 5"/>
          <p:cNvSpPr/>
          <p:nvPr/>
        </p:nvSpPr>
        <p:spPr>
          <a:xfrm>
            <a:off x="1535550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965368" y="402103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3004456" y="2833211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3004456" y="4027564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3004456" y="5221917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4484912" y="283329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/>
          <p:cNvSpPr/>
          <p:nvPr/>
        </p:nvSpPr>
        <p:spPr>
          <a:xfrm>
            <a:off x="4484912" y="4027646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/>
          <p:cNvSpPr/>
          <p:nvPr/>
        </p:nvSpPr>
        <p:spPr>
          <a:xfrm>
            <a:off x="4484912" y="522199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 flipV="1">
            <a:off x="2328031" y="3213019"/>
            <a:ext cx="676425" cy="2388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9" idx="2"/>
          </p:cNvCxnSpPr>
          <p:nvPr/>
        </p:nvCxnSpPr>
        <p:spPr>
          <a:xfrm flipV="1">
            <a:off x="2328031" y="4407372"/>
            <a:ext cx="676425" cy="119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2"/>
          </p:cNvCxnSpPr>
          <p:nvPr/>
        </p:nvCxnSpPr>
        <p:spPr>
          <a:xfrm>
            <a:off x="2328031" y="5601724"/>
            <a:ext cx="67642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12" idx="2"/>
          </p:cNvCxnSpPr>
          <p:nvPr/>
        </p:nvCxnSpPr>
        <p:spPr>
          <a:xfrm>
            <a:off x="3796937" y="4407372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3" idx="2"/>
          </p:cNvCxnSpPr>
          <p:nvPr/>
        </p:nvCxnSpPr>
        <p:spPr>
          <a:xfrm>
            <a:off x="3796937" y="5601725"/>
            <a:ext cx="687975" cy="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</p:cNvCxnSpPr>
          <p:nvPr/>
        </p:nvCxnSpPr>
        <p:spPr>
          <a:xfrm flipV="1">
            <a:off x="3796937" y="3213018"/>
            <a:ext cx="6879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12" idx="2"/>
          </p:cNvCxnSpPr>
          <p:nvPr/>
        </p:nvCxnSpPr>
        <p:spPr>
          <a:xfrm>
            <a:off x="3796937" y="3213019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3" idx="2"/>
          </p:cNvCxnSpPr>
          <p:nvPr/>
        </p:nvCxnSpPr>
        <p:spPr>
          <a:xfrm>
            <a:off x="3796937" y="3213019"/>
            <a:ext cx="687975" cy="238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1" idx="2"/>
          </p:cNvCxnSpPr>
          <p:nvPr/>
        </p:nvCxnSpPr>
        <p:spPr>
          <a:xfrm flipV="1">
            <a:off x="3796937" y="3213101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6"/>
            <a:endCxn id="13" idx="2"/>
          </p:cNvCxnSpPr>
          <p:nvPr/>
        </p:nvCxnSpPr>
        <p:spPr>
          <a:xfrm>
            <a:off x="3796937" y="4407372"/>
            <a:ext cx="687975" cy="1194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11" idx="2"/>
          </p:cNvCxnSpPr>
          <p:nvPr/>
        </p:nvCxnSpPr>
        <p:spPr>
          <a:xfrm flipV="1">
            <a:off x="3796937" y="3213101"/>
            <a:ext cx="687975" cy="238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2" idx="2"/>
          </p:cNvCxnSpPr>
          <p:nvPr/>
        </p:nvCxnSpPr>
        <p:spPr>
          <a:xfrm flipV="1">
            <a:off x="3796937" y="4407454"/>
            <a:ext cx="687975" cy="119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  <a:endCxn id="7" idx="1"/>
          </p:cNvCxnSpPr>
          <p:nvPr/>
        </p:nvCxnSpPr>
        <p:spPr>
          <a:xfrm>
            <a:off x="5161337" y="3481665"/>
            <a:ext cx="920087" cy="650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6"/>
            <a:endCxn id="7" idx="2"/>
          </p:cNvCxnSpPr>
          <p:nvPr/>
        </p:nvCxnSpPr>
        <p:spPr>
          <a:xfrm flipV="1">
            <a:off x="5277393" y="4400841"/>
            <a:ext cx="687975" cy="6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7"/>
            <a:endCxn id="7" idx="3"/>
          </p:cNvCxnSpPr>
          <p:nvPr/>
        </p:nvCxnSpPr>
        <p:spPr>
          <a:xfrm flipV="1">
            <a:off x="5161337" y="4669405"/>
            <a:ext cx="920087" cy="66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35549" y="4027563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CA" dirty="0"/>
          </a:p>
        </p:txBody>
      </p:sp>
      <p:sp>
        <p:nvSpPr>
          <p:cNvPr id="41" name="Oval 40"/>
          <p:cNvSpPr/>
          <p:nvPr/>
        </p:nvSpPr>
        <p:spPr>
          <a:xfrm>
            <a:off x="1535548" y="2833209"/>
            <a:ext cx="792481" cy="75961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CA" dirty="0"/>
          </a:p>
        </p:txBody>
      </p:sp>
      <p:cxnSp>
        <p:nvCxnSpPr>
          <p:cNvPr id="42" name="Straight Connector 41"/>
          <p:cNvCxnSpPr>
            <a:stCxn id="40" idx="6"/>
            <a:endCxn id="9" idx="2"/>
          </p:cNvCxnSpPr>
          <p:nvPr/>
        </p:nvCxnSpPr>
        <p:spPr>
          <a:xfrm>
            <a:off x="2328030" y="4407371"/>
            <a:ext cx="67642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6"/>
            <a:endCxn id="8" idx="2"/>
          </p:cNvCxnSpPr>
          <p:nvPr/>
        </p:nvCxnSpPr>
        <p:spPr>
          <a:xfrm flipV="1">
            <a:off x="2328030" y="3213019"/>
            <a:ext cx="676426" cy="1194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8" idx="2"/>
          </p:cNvCxnSpPr>
          <p:nvPr/>
        </p:nvCxnSpPr>
        <p:spPr>
          <a:xfrm>
            <a:off x="2328029" y="3213017"/>
            <a:ext cx="67642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6"/>
            <a:endCxn id="9" idx="2"/>
          </p:cNvCxnSpPr>
          <p:nvPr/>
        </p:nvCxnSpPr>
        <p:spPr>
          <a:xfrm>
            <a:off x="2328029" y="3213017"/>
            <a:ext cx="676427" cy="1194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" idx="6"/>
            <a:endCxn id="10" idx="2"/>
          </p:cNvCxnSpPr>
          <p:nvPr/>
        </p:nvCxnSpPr>
        <p:spPr>
          <a:xfrm>
            <a:off x="2328029" y="3213017"/>
            <a:ext cx="676427" cy="2388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0" idx="6"/>
            <a:endCxn id="10" idx="2"/>
          </p:cNvCxnSpPr>
          <p:nvPr/>
        </p:nvCxnSpPr>
        <p:spPr>
          <a:xfrm>
            <a:off x="2328030" y="4407371"/>
            <a:ext cx="676426" cy="119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8BCFA5F4-1A8E-48F5-9209-7F24485B1D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8074621-AE44-40C4-8323-DF5185BC9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65829-B67C-1898-629C-AC1781FA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  <a:endParaRPr lang="en-US" sz="36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129935" y="2643334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 loss</a:t>
            </a:r>
            <a:endParaRPr lang="en-CA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1129936" y="3961683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qualitative loss</a:t>
            </a:r>
            <a:endParaRPr lang="en-CA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1129935" y="5280032"/>
            <a:ext cx="3910149" cy="75131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qualitative loss</a:t>
            </a:r>
            <a:endParaRPr lang="en-CA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8719458" y="3980288"/>
            <a:ext cx="3037114" cy="69533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loss</a:t>
            </a:r>
            <a:endParaRPr lang="en-CA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5921828" y="3980288"/>
            <a:ext cx="2037806" cy="71410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Weighted average</a:t>
            </a:r>
            <a:endParaRPr lang="en-CA" dirty="0"/>
          </a:p>
        </p:txBody>
      </p:sp>
      <p:cxnSp>
        <p:nvCxnSpPr>
          <p:cNvPr id="17" name="Straight Arrow Connector 16"/>
          <p:cNvCxnSpPr>
            <a:stCxn id="6" idx="3"/>
            <a:endCxn id="13" idx="1"/>
          </p:cNvCxnSpPr>
          <p:nvPr/>
        </p:nvCxnSpPr>
        <p:spPr>
          <a:xfrm>
            <a:off x="5040084" y="3018992"/>
            <a:ext cx="881744" cy="13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</p:cNvCxnSpPr>
          <p:nvPr/>
        </p:nvCxnSpPr>
        <p:spPr>
          <a:xfrm flipV="1">
            <a:off x="5040085" y="4337340"/>
            <a:ext cx="8817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3" idx="1"/>
          </p:cNvCxnSpPr>
          <p:nvPr/>
        </p:nvCxnSpPr>
        <p:spPr>
          <a:xfrm flipV="1">
            <a:off x="5040084" y="4337340"/>
            <a:ext cx="881744" cy="131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</p:cNvCxnSpPr>
          <p:nvPr/>
        </p:nvCxnSpPr>
        <p:spPr>
          <a:xfrm>
            <a:off x="7959634" y="4337340"/>
            <a:ext cx="759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6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620</TotalTime>
  <Words>139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Tw Cen MT</vt:lpstr>
      <vt:lpstr>Mesh</vt:lpstr>
      <vt:lpstr>Droplet</vt:lpstr>
      <vt:lpstr>Qualitative COVID-19 Behavioural Modeling with Universal Differential Equations</vt:lpstr>
      <vt:lpstr>Background</vt:lpstr>
      <vt:lpstr>behavioural modeling</vt:lpstr>
      <vt:lpstr>Universal differential equations</vt:lpstr>
      <vt:lpstr>Methods</vt:lpstr>
      <vt:lpstr>Model</vt:lpstr>
      <vt:lpstr>Model</vt:lpstr>
      <vt:lpstr>Model</vt:lpstr>
      <vt:lpstr>Loss Function</vt:lpstr>
      <vt:lpstr>Loss Function</vt:lpstr>
      <vt:lpstr>Loss Function</vt:lpstr>
      <vt:lpstr>Training algorithm</vt:lpstr>
      <vt:lpstr>Results</vt:lpstr>
      <vt:lpstr>Who cares?</vt:lpstr>
      <vt:lpstr>Future Directions</vt:lpstr>
      <vt:lpstr>Refernces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Kuwahara</dc:creator>
  <cp:lastModifiedBy>Microsoft account</cp:lastModifiedBy>
  <cp:revision>43</cp:revision>
  <dcterms:created xsi:type="dcterms:W3CDTF">2022-08-08T13:34:13Z</dcterms:created>
  <dcterms:modified xsi:type="dcterms:W3CDTF">2022-08-09T01:23:15Z</dcterms:modified>
</cp:coreProperties>
</file>