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Roboto" panose="020B0604020202020204" charset="0"/>
      <p:regular r:id="rId33"/>
      <p:bold r:id="rId34"/>
      <p:italic r:id="rId35"/>
      <p:boldItalic r:id="rId36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71600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940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443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484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9121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40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289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Point out the de4ed60 (it’s the first part of the 40 character SHA-1 string)</a:t>
            </a:r>
          </a:p>
        </p:txBody>
      </p:sp>
    </p:spTree>
    <p:extLst>
      <p:ext uri="{BB962C8B-B14F-4D97-AF65-F5344CB8AC3E}">
        <p14:creationId xmlns:p14="http://schemas.microsoft.com/office/powerpoint/2010/main" val="870258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78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177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3826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vs. git log -5 (show on vagnini.net website)</a:t>
            </a:r>
          </a:p>
        </p:txBody>
      </p:sp>
    </p:spTree>
    <p:extLst>
      <p:ext uri="{BB962C8B-B14F-4D97-AF65-F5344CB8AC3E}">
        <p14:creationId xmlns:p14="http://schemas.microsoft.com/office/powerpoint/2010/main" val="3731410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50" b="1">
                <a:solidFill>
                  <a:srgbClr val="252525"/>
                </a:solidFill>
                <a:highlight>
                  <a:srgbClr val="FFFFFF"/>
                </a:highlight>
              </a:rPr>
              <a:t>Concurrent Versioning System (CVS) and </a:t>
            </a:r>
            <a:r>
              <a:rPr lang="en" sz="1050">
                <a:solidFill>
                  <a:srgbClr val="555555"/>
                </a:solidFill>
                <a:highlight>
                  <a:srgbClr val="FFFFFF"/>
                </a:highlight>
              </a:rPr>
              <a:t>Subversion (SVN) are examples of Centralized. Mercurial and Git are examples of Distributed.</a:t>
            </a:r>
          </a:p>
        </p:txBody>
      </p:sp>
    </p:spTree>
    <p:extLst>
      <p:ext uri="{BB962C8B-B14F-4D97-AF65-F5344CB8AC3E}">
        <p14:creationId xmlns:p14="http://schemas.microsoft.com/office/powerpoint/2010/main" val="2395124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When demoing this, point out the SHA-1 ID field, reminding them of the Commit response they got back- also point out that your command line is not returned to you until you exit Wish (at least on a MAC)</a:t>
            </a:r>
          </a:p>
        </p:txBody>
      </p:sp>
    </p:spTree>
    <p:extLst>
      <p:ext uri="{BB962C8B-B14F-4D97-AF65-F5344CB8AC3E}">
        <p14:creationId xmlns:p14="http://schemas.microsoft.com/office/powerpoint/2010/main" val="10136701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Look at vagnini.net   .DS_Store is for MAC, the .htm~ is for the temp files that get created when editing .htm files</a:t>
            </a:r>
          </a:p>
        </p:txBody>
      </p:sp>
    </p:spTree>
    <p:extLst>
      <p:ext uri="{BB962C8B-B14F-4D97-AF65-F5344CB8AC3E}">
        <p14:creationId xmlns:p14="http://schemas.microsoft.com/office/powerpoint/2010/main" val="6880182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Once you rewind/reset, your log won’t show you the commits- save them in a text file - can see where HEAD is via cat .git/HEAD or cat .git/refs/heads/master (shows you the SHA#)</a:t>
            </a:r>
          </a:p>
        </p:txBody>
      </p:sp>
    </p:spTree>
    <p:extLst>
      <p:ext uri="{BB962C8B-B14F-4D97-AF65-F5344CB8AC3E}">
        <p14:creationId xmlns:p14="http://schemas.microsoft.com/office/powerpoint/2010/main" val="29310252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Look in /Users/brian/Google Drive/from_dropbox/Projects/cala-learn or /learning_files/python_book (has 2 remote repos)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git remote -v      </a:t>
            </a:r>
            <a:r>
              <a:rPr lang="en" dirty="0" smtClean="0"/>
              <a:t>http</a:t>
            </a:r>
            <a:r>
              <a:rPr lang="en" dirty="0"/>
              <a:t>://git-scm.com/docs/git-remote</a:t>
            </a:r>
          </a:p>
        </p:txBody>
      </p:sp>
    </p:spTree>
    <p:extLst>
      <p:ext uri="{BB962C8B-B14F-4D97-AF65-F5344CB8AC3E}">
        <p14:creationId xmlns:p14="http://schemas.microsoft.com/office/powerpoint/2010/main" val="22918747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look at 24thbay website for develop vs. master branch 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git branch -r (shows remote branches) or git branch -a (shows local and remote branches)</a:t>
            </a:r>
          </a:p>
        </p:txBody>
      </p:sp>
    </p:spTree>
    <p:extLst>
      <p:ext uri="{BB962C8B-B14F-4D97-AF65-F5344CB8AC3E}">
        <p14:creationId xmlns:p14="http://schemas.microsoft.com/office/powerpoint/2010/main" val="12018077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occurs mainly when two or more team members try to modify the same file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15490471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origin is this case is the name of the remote repo that you had created earlier</a:t>
            </a:r>
          </a:p>
        </p:txBody>
      </p:sp>
    </p:spTree>
    <p:extLst>
      <p:ext uri="{BB962C8B-B14F-4D97-AF65-F5344CB8AC3E}">
        <p14:creationId xmlns:p14="http://schemas.microsoft.com/office/powerpoint/2010/main" val="29708874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make a change and save it- DO NOT COMMIT- change branches- git yells at you- </a:t>
            </a:r>
          </a:p>
        </p:txBody>
      </p:sp>
    </p:spTree>
    <p:extLst>
      <p:ext uri="{BB962C8B-B14F-4D97-AF65-F5344CB8AC3E}">
        <p14:creationId xmlns:p14="http://schemas.microsoft.com/office/powerpoint/2010/main" val="23433953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Look at /from_dropbox09websites/vagnini website for stashes in the develop branch- show using gitk --all - demo pop and apply then drop - demo with git stash list</a:t>
            </a:r>
          </a:p>
        </p:txBody>
      </p:sp>
    </p:spTree>
    <p:extLst>
      <p:ext uri="{BB962C8B-B14F-4D97-AF65-F5344CB8AC3E}">
        <p14:creationId xmlns:p14="http://schemas.microsoft.com/office/powerpoint/2010/main" val="23144567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0994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6518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050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970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774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4819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 this and show them how to get out of the man page (q)</a:t>
            </a:r>
          </a:p>
        </p:txBody>
      </p:sp>
    </p:spTree>
    <p:extLst>
      <p:ext uri="{BB962C8B-B14F-4D97-AF65-F5344CB8AC3E}">
        <p14:creationId xmlns:p14="http://schemas.microsoft.com/office/powerpoint/2010/main" val="454757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Python Little Unix Server Toolkit</a:t>
            </a:r>
          </a:p>
        </p:txBody>
      </p:sp>
    </p:spTree>
    <p:extLst>
      <p:ext uri="{BB962C8B-B14F-4D97-AF65-F5344CB8AC3E}">
        <p14:creationId xmlns:p14="http://schemas.microsoft.com/office/powerpoint/2010/main" val="35104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61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200"/>
            </a:lvl1pPr>
            <a:lvl2pPr>
              <a:spcBef>
                <a:spcPts val="0"/>
              </a:spcBef>
              <a:buSzPct val="100000"/>
              <a:defRPr sz="4200"/>
            </a:lvl2pPr>
            <a:lvl3pPr>
              <a:spcBef>
                <a:spcPts val="0"/>
              </a:spcBef>
              <a:buSzPct val="100000"/>
              <a:defRPr sz="4200"/>
            </a:lvl3pPr>
            <a:lvl4pPr>
              <a:spcBef>
                <a:spcPts val="0"/>
              </a:spcBef>
              <a:buSzPct val="100000"/>
              <a:defRPr sz="4200"/>
            </a:lvl4pPr>
            <a:lvl5pPr>
              <a:spcBef>
                <a:spcPts val="0"/>
              </a:spcBef>
              <a:buSzPct val="100000"/>
              <a:defRPr sz="4200"/>
            </a:lvl5pPr>
            <a:lvl6pPr>
              <a:spcBef>
                <a:spcPts val="0"/>
              </a:spcBef>
              <a:buSzPct val="100000"/>
              <a:defRPr sz="4200"/>
            </a:lvl6pPr>
            <a:lvl7pPr>
              <a:spcBef>
                <a:spcPts val="0"/>
              </a:spcBef>
              <a:buSzPct val="100000"/>
              <a:defRPr sz="4200"/>
            </a:lvl7pPr>
            <a:lvl8pPr>
              <a:spcBef>
                <a:spcPts val="0"/>
              </a:spcBef>
              <a:buSzPct val="100000"/>
              <a:defRPr sz="4200"/>
            </a:lvl8pPr>
            <a:lvl9pPr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rot="10800000" flipH="1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buSzPct val="100000"/>
              <a:defRPr sz="1800"/>
            </a:lvl4pPr>
            <a:lvl5pPr>
              <a:spcBef>
                <a:spcPts val="0"/>
              </a:spcBef>
              <a:buSzPct val="100000"/>
              <a:defRPr sz="1800"/>
            </a:lvl5pPr>
            <a:lvl6pPr>
              <a:spcBef>
                <a:spcPts val="0"/>
              </a:spcBef>
              <a:buSzPct val="100000"/>
              <a:defRPr sz="1800"/>
            </a:lvl6pPr>
            <a:lvl7pPr>
              <a:spcBef>
                <a:spcPts val="0"/>
              </a:spcBef>
              <a:buSzPct val="100000"/>
              <a:defRPr sz="1800"/>
            </a:lvl7pPr>
            <a:lvl8pPr>
              <a:spcBef>
                <a:spcPts val="0"/>
              </a:spcBef>
              <a:buSzPct val="100000"/>
              <a:defRPr sz="1800"/>
            </a:lvl8pPr>
            <a:lvl9pPr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/>
        </p:nvSpPr>
        <p:spPr>
          <a:xfrm rot="10800000" flipH="1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6000"/>
            </a:lvl1pPr>
            <a:lvl2pPr>
              <a:spcBef>
                <a:spcPts val="0"/>
              </a:spcBef>
              <a:buSzPct val="100000"/>
              <a:defRPr sz="6000"/>
            </a:lvl2pPr>
            <a:lvl3pPr>
              <a:spcBef>
                <a:spcPts val="0"/>
              </a:spcBef>
              <a:buSzPct val="100000"/>
              <a:defRPr sz="6000"/>
            </a:lvl3pPr>
            <a:lvl4pPr>
              <a:spcBef>
                <a:spcPts val="0"/>
              </a:spcBef>
              <a:buSzPct val="100000"/>
              <a:defRPr sz="6000"/>
            </a:lvl4pPr>
            <a:lvl5pPr>
              <a:spcBef>
                <a:spcPts val="0"/>
              </a:spcBef>
              <a:buSzPct val="100000"/>
              <a:defRPr sz="6000"/>
            </a:lvl5pPr>
            <a:lvl6pPr>
              <a:spcBef>
                <a:spcPts val="0"/>
              </a:spcBef>
              <a:buSzPct val="100000"/>
              <a:defRPr sz="6000"/>
            </a:lvl6pPr>
            <a:lvl7pPr>
              <a:spcBef>
                <a:spcPts val="0"/>
              </a:spcBef>
              <a:buSzPct val="100000"/>
              <a:defRPr sz="6000"/>
            </a:lvl7pPr>
            <a:lvl8pPr>
              <a:spcBef>
                <a:spcPts val="0"/>
              </a:spcBef>
              <a:buSzPct val="100000"/>
              <a:defRPr sz="6000"/>
            </a:lvl8pPr>
            <a:lvl9pPr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 rot="10800000" flipH="1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rot="10800000" flipH="1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nta/awesome-python.gi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 to Git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presented by Brian K. Vagnini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Hosted by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725" y="3410675"/>
            <a:ext cx="1682625" cy="98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025" y="3532475"/>
            <a:ext cx="2767224" cy="73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Workflow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143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1- Ensure that you are on the CORRECT branch. (This is vital later on…)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2- Make modifications to your code. (SAVE the changes.)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3- Add the files to the staging area.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4- Commit the changes to your local repo.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5- Merge your Dev branch with your Master branch.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6- Push the changes to your remote repo.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init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fivestringbass:EJv2 brian$ touch index.htm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fivestringbass:EJv2 brian$ git init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Initialized empty Git repository in /Users/brian/Google Drive/Code/JavaScript/EJv2/.git/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status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71900" y="1736100"/>
            <a:ext cx="8222100" cy="34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fivestringbass:EJv2 brian$ git status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# On branch master</a:t>
            </a:r>
            <a:br>
              <a:rPr lang="en"/>
            </a:br>
            <a:r>
              <a:rPr lang="en"/>
              <a:t># Initial commit</a:t>
            </a:r>
            <a:br>
              <a:rPr lang="en"/>
            </a:br>
            <a:r>
              <a:rPr lang="en"/>
              <a:t># Untracked files:</a:t>
            </a:r>
            <a:br>
              <a:rPr lang="en"/>
            </a:br>
            <a:r>
              <a:rPr lang="en"/>
              <a:t>#   (use "git add &lt;file&gt;..." to include in what will be committed)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#	ch2exa.js</a:t>
            </a:r>
            <a:br>
              <a:rPr lang="en"/>
            </a:br>
            <a:r>
              <a:rPr lang="en"/>
              <a:t>#	index.htm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nothing added to commit but untracked files present (use "git add" to track)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add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fivestringbass:EJv2 brian$ git add .</a:t>
            </a:r>
          </a:p>
          <a:p>
            <a:pPr rtl="0">
              <a:spcBef>
                <a:spcPts val="0"/>
              </a:spcBef>
              <a:buNone/>
            </a:pPr>
            <a:endParaRPr i="1"/>
          </a:p>
          <a:p>
            <a:pPr rtl="0">
              <a:spcBef>
                <a:spcPts val="0"/>
              </a:spcBef>
              <a:buNone/>
            </a:pPr>
            <a:r>
              <a:rPr lang="en" i="1"/>
              <a:t>(You can specify particular files if someone else in your team needs them, or you can use the period, which signifies adding everything in the current directory and subdirectories.)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status (again)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fivestringbass:EJv2 brian$ git status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# On branch master</a:t>
            </a:r>
            <a:br>
              <a:rPr lang="en"/>
            </a:br>
            <a:r>
              <a:rPr lang="en"/>
              <a:t># Initial commit</a:t>
            </a:r>
            <a:br>
              <a:rPr lang="en"/>
            </a:br>
            <a:r>
              <a:rPr lang="en"/>
              <a:t># Changes to be committed: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#   (use "git rm --cached &lt;file&gt;..." to unstage)</a:t>
            </a:r>
            <a:br>
              <a:rPr lang="en"/>
            </a:br>
            <a:r>
              <a:rPr lang="en"/>
              <a:t>#	new file:   ch2exa.js</a:t>
            </a:r>
            <a:br>
              <a:rPr lang="en"/>
            </a:br>
            <a:r>
              <a:rPr lang="en"/>
              <a:t>#	new file:   index.htm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commit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fivestringbass:EJv2 brian$ git commit -m "Initial commit. Start of project."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[master (root-commit) de4ed60] Initial commit. Start of project.</a:t>
            </a:r>
            <a:br>
              <a:rPr lang="en"/>
            </a:br>
            <a:r>
              <a:rPr lang="en"/>
              <a:t> 2 files changed, 16 insertions(+)</a:t>
            </a:r>
            <a:br>
              <a:rPr lang="en"/>
            </a:br>
            <a:r>
              <a:rPr lang="en"/>
              <a:t> create mode 100644 ch2exa.js</a:t>
            </a:r>
            <a:br>
              <a:rPr lang="en"/>
            </a:br>
            <a:r>
              <a:rPr lang="en"/>
              <a:t> create mode 100644 index.htm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status (yet again)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fivestringbass:EJv2 brian$ git status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# On branch master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nothing to commit, working directory clean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fivestringbass:EJv2 brian$ 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Wash, Rinse, and Repeat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How often to commit?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Whenever you make a major change.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Make changes and repeat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1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fivestringbass:EJv2 brian$ git status</a:t>
            </a:r>
            <a:br>
              <a:rPr lang="en"/>
            </a:br>
            <a:r>
              <a:rPr lang="en"/>
              <a:t># On branch master</a:t>
            </a:r>
            <a:br>
              <a:rPr lang="en"/>
            </a:br>
            <a:r>
              <a:rPr lang="en"/>
              <a:t># Changes not staged for commit: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#   (use "git add &lt;file&gt;..." to update what will be committed)</a:t>
            </a:r>
            <a:br>
              <a:rPr lang="en"/>
            </a:br>
            <a:r>
              <a:rPr lang="en"/>
              <a:t>#   (use "git checkout -- &lt;file&gt;..." to discard changes in working directory)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#	modified:   ch2exa.js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no changes added to commit (use "git add" and/or "git commit -a")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do I see my changes?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/>
              <a:t>git log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/>
              <a:t>use gitk --all (MAY need a separate install)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version control?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Local Version Control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Centralized Version Control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Distributed Version Control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775" y="172900"/>
            <a:ext cx="5764450" cy="47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.gitignore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Specifies intentional untracked files &amp; folders that Git should ignore</a:t>
            </a:r>
            <a:br>
              <a:rPr lang="en"/>
            </a:br>
            <a:r>
              <a:rPr lang="en"/>
              <a:t>.DS_Store files (if using a MAC)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data/ ( if you are processing data that is temporary)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Can use regular expressions to specify the pattern to look for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Can ignore all .php files with *.php EXCEPT you can add !index.php to have git track changes to that one php file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revert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02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Used to “undo” a commit.</a:t>
            </a:r>
            <a:br>
              <a:rPr lang="en"/>
            </a:br>
            <a:r>
              <a:rPr lang="en"/>
              <a:t>Similar to the Previous Versions feature in Windows Server.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git revert SHA#  or git revert HEAD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git reset --soft SHA# ( resets the HEAD to the point you specify but doesn’t alter staging index or working directory)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git reset --hard  SHA# (very destructive- changes staging index and working directory to match the repo- all future changes are GONE!)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Remote repositories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05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to view: git remote -v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to add a remote: make directory (repo.git) on the remote git server, CD to it and type “git init --bare”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then on your dev machine, cd to your folder, then type “git remote add REMOTENAME USER@HOST:/USERNAME/REPO_NAME”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for github, it would be: git remote add github https://github.com/bkvagnini/REPO.git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branch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see what branches are available: “git branch”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create a new branch: “git branch develop”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use a different branch: “git checkout develop”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create a new branch and switch to it: “git checkout -b develop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delete a branch: “git branch -d dev”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merge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12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(from your develop branch, in a clean state)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git checkout master</a:t>
            </a:r>
            <a:br>
              <a:rPr lang="en"/>
            </a:br>
            <a:r>
              <a:rPr lang="en"/>
              <a:t>git merge develop</a:t>
            </a:r>
            <a:br>
              <a:rPr lang="en"/>
            </a:br>
            <a:r>
              <a:rPr lang="en"/>
              <a:t>git checkout develop</a:t>
            </a:r>
            <a:br>
              <a:rPr lang="en"/>
            </a:br>
            <a:r>
              <a:rPr lang="en"/>
              <a:t>WRITE CODE!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merge conflicts (look for the &gt;&gt;&gt;  and &lt;&lt;&lt; in the document)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Revised workflow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04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fetch origin master 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pull origin master 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checkout develop 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merge master 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files 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and verify (The add to staging and commit to local repo steps are done here)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checkout master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merge develop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review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push origin master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stash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Saves changes to your code in progress without committing them to the repo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git stash save “message”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git stash list (views stash changes)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Retrieve your stash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git stash pop stash@{0}    (removes the changes from the stash)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git stash apply stash@{0}    (leaves a copy in the stash)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-Deleting your stash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git stash drop stash@{0}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git stash list to confirm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Git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Software that stores a snapshot of your files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Everything is local to your machine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Does a SHA-1 checksum and stores that for each snapshot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Thanks for coming!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Three stages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Modified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Staged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Committed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Three sections of a git project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Working directory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Staging area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git repo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Installing git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Linux - yum install git-core (or apt-get install git-core)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Mac - using macports, sudo port install git-core </a:t>
            </a:r>
            <a:br>
              <a:rPr lang="en"/>
            </a:br>
            <a:r>
              <a:rPr lang="en"/>
              <a:t>	or browse to git-scm.com/download/mac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Windows - msysgit.github.com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post install</a:t>
            </a:r>
            <a:br>
              <a:rPr lang="en"/>
            </a:br>
            <a:r>
              <a:rPr lang="en"/>
              <a:t>	git config --global user.name ‘Your Name’</a:t>
            </a:r>
            <a:br>
              <a:rPr lang="en"/>
            </a:br>
            <a:r>
              <a:rPr lang="en"/>
              <a:t>	git config --global user.email youremail@domain.com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Getting help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Google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Offline: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git help &lt;verb&gt;</a:t>
            </a:r>
            <a:br>
              <a:rPr lang="en"/>
            </a:br>
            <a:r>
              <a:rPr lang="en"/>
              <a:t>	git &lt;verb&gt; --help</a:t>
            </a:r>
            <a:br>
              <a:rPr lang="en"/>
            </a:br>
            <a:r>
              <a:rPr lang="en"/>
              <a:t>	man git &lt;verb&gt;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Getting started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1- Existing folder with files and no version control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git init</a:t>
            </a:r>
            <a:br>
              <a:rPr lang="en"/>
            </a:br>
            <a:r>
              <a:rPr lang="en"/>
              <a:t>	git add .</a:t>
            </a:r>
            <a:br>
              <a:rPr lang="en"/>
            </a:br>
            <a:r>
              <a:rPr lang="en"/>
              <a:t>	git commit -m “Your message here”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2- Nothing at all- Cloning an existing repo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git clone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https://github.com/vinta/awesome-python.git</a:t>
            </a:r>
            <a:r>
              <a:rPr lang="en"/>
              <a:t/>
            </a:r>
            <a:br>
              <a:rPr lang="en"/>
            </a:br>
            <a:r>
              <a:rPr lang="en"/>
              <a:t>or 	git clone https://github.com/zedshaw/python-lust.git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about security?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Two options: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1- Host your own server that has git on it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2- Pay github (or others) monthly and you get private repos that you can control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You control who can commit to your project even in the free github accounts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1028</Words>
  <Application>Microsoft Office PowerPoint</Application>
  <PresentationFormat>On-screen Show (16:9)</PresentationFormat>
  <Paragraphs>151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Roboto</vt:lpstr>
      <vt:lpstr>Arial</vt:lpstr>
      <vt:lpstr>material</vt:lpstr>
      <vt:lpstr>Intro to Git</vt:lpstr>
      <vt:lpstr>What is version control?</vt:lpstr>
      <vt:lpstr>What is Git</vt:lpstr>
      <vt:lpstr>Three stages</vt:lpstr>
      <vt:lpstr>Three sections of a git project</vt:lpstr>
      <vt:lpstr>Installing git</vt:lpstr>
      <vt:lpstr>Getting help</vt:lpstr>
      <vt:lpstr>Getting started</vt:lpstr>
      <vt:lpstr>What about security?</vt:lpstr>
      <vt:lpstr>Workflow</vt:lpstr>
      <vt:lpstr>git init</vt:lpstr>
      <vt:lpstr>git status</vt:lpstr>
      <vt:lpstr>git add</vt:lpstr>
      <vt:lpstr>git status (again)</vt:lpstr>
      <vt:lpstr>git commit</vt:lpstr>
      <vt:lpstr>git status (yet again)</vt:lpstr>
      <vt:lpstr>Wash, Rinse, and Repeat</vt:lpstr>
      <vt:lpstr>Make changes and repeat</vt:lpstr>
      <vt:lpstr>How do I see my changes?</vt:lpstr>
      <vt:lpstr>PowerPoint Presentation</vt:lpstr>
      <vt:lpstr>.gitignore</vt:lpstr>
      <vt:lpstr>git revert</vt:lpstr>
      <vt:lpstr>Remote repositories</vt:lpstr>
      <vt:lpstr>git branch</vt:lpstr>
      <vt:lpstr>git merge</vt:lpstr>
      <vt:lpstr>Revised workflow</vt:lpstr>
      <vt:lpstr>git stash</vt:lpstr>
      <vt:lpstr>Retrieve your stash</vt:lpstr>
      <vt:lpstr>Questions?</vt:lpstr>
      <vt:lpstr>Thanks for coming!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Git</dc:title>
  <cp:lastModifiedBy>Brian Vagnini</cp:lastModifiedBy>
  <cp:revision>1</cp:revision>
  <dcterms:modified xsi:type="dcterms:W3CDTF">2015-10-19T20:15:09Z</dcterms:modified>
</cp:coreProperties>
</file>