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84" r:id="rId3"/>
    <p:sldId id="257" r:id="rId4"/>
    <p:sldId id="258" r:id="rId5"/>
    <p:sldId id="259" r:id="rId6"/>
    <p:sldId id="260" r:id="rId7"/>
    <p:sldId id="261" r:id="rId8"/>
    <p:sldId id="262" r:id="rId9"/>
    <p:sldId id="263" r:id="rId10"/>
    <p:sldId id="264" r:id="rId11"/>
    <p:sldId id="265" r:id="rId12"/>
    <p:sldId id="286" r:id="rId13"/>
    <p:sldId id="28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7" r:id="rId29"/>
    <p:sldId id="288" r:id="rId30"/>
    <p:sldId id="289" r:id="rId31"/>
    <p:sldId id="290" r:id="rId32"/>
    <p:sldId id="291" r:id="rId33"/>
    <p:sldId id="292" r:id="rId34"/>
    <p:sldId id="293" r:id="rId35"/>
    <p:sldId id="294" r:id="rId36"/>
    <p:sldId id="300" r:id="rId37"/>
    <p:sldId id="295" r:id="rId38"/>
    <p:sldId id="280" r:id="rId39"/>
    <p:sldId id="30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709" autoAdjust="0"/>
  </p:normalViewPr>
  <p:slideViewPr>
    <p:cSldViewPr>
      <p:cViewPr varScale="1">
        <p:scale>
          <a:sx n="48" d="100"/>
          <a:sy n="48" d="100"/>
        </p:scale>
        <p:origin x="-5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88B732D-3360-49D8-B613-BD9D45B62DB6}" type="datetimeFigureOut">
              <a:rPr lang="en-US" smtClean="0"/>
              <a:pPr/>
              <a:t>4/13/2012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8528FDF-5345-401B-A851-2DA7CC281F22}"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B732D-3360-49D8-B613-BD9D45B62DB6}" type="datetimeFigureOut">
              <a:rPr lang="en-US" smtClean="0"/>
              <a:pPr/>
              <a:t>4/13/2012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28FDF-5345-401B-A851-2DA7CC281F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B732D-3360-49D8-B613-BD9D45B62DB6}" type="datetimeFigureOut">
              <a:rPr lang="en-US" smtClean="0"/>
              <a:pPr/>
              <a:t>4/13/2012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28FDF-5345-401B-A851-2DA7CC281F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B732D-3360-49D8-B613-BD9D45B62DB6}" type="datetimeFigureOut">
              <a:rPr lang="en-US" smtClean="0"/>
              <a:pPr/>
              <a:t>4/13/2012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28FDF-5345-401B-A851-2DA7CC281F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8B732D-3360-49D8-B613-BD9D45B62DB6}" type="datetimeFigureOut">
              <a:rPr lang="en-US" smtClean="0"/>
              <a:pPr/>
              <a:t>4/13/2012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8528FDF-5345-401B-A851-2DA7CC281F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8B732D-3360-49D8-B613-BD9D45B62DB6}" type="datetimeFigureOut">
              <a:rPr lang="en-US" smtClean="0"/>
              <a:pPr/>
              <a:t>4/13/2012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28FDF-5345-401B-A851-2DA7CC281F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8B732D-3360-49D8-B613-BD9D45B62DB6}" type="datetimeFigureOut">
              <a:rPr lang="en-US" smtClean="0"/>
              <a:pPr/>
              <a:t>4/13/2012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528FDF-5345-401B-A851-2DA7CC281F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8B732D-3360-49D8-B613-BD9D45B62DB6}" type="datetimeFigureOut">
              <a:rPr lang="en-US" smtClean="0"/>
              <a:pPr/>
              <a:t>4/13/2012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528FDF-5345-401B-A851-2DA7CC281F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B732D-3360-49D8-B613-BD9D45B62DB6}" type="datetimeFigureOut">
              <a:rPr lang="en-US" smtClean="0"/>
              <a:pPr/>
              <a:t>4/13/2012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528FDF-5345-401B-A851-2DA7CC281F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8B732D-3360-49D8-B613-BD9D45B62DB6}" type="datetimeFigureOut">
              <a:rPr lang="en-US" smtClean="0"/>
              <a:pPr/>
              <a:t>4/13/2012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28FDF-5345-401B-A851-2DA7CC281F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8B732D-3360-49D8-B613-BD9D45B62DB6}" type="datetimeFigureOut">
              <a:rPr lang="en-US" smtClean="0"/>
              <a:pPr/>
              <a:t>4/13/2012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28FDF-5345-401B-A851-2DA7CC281F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88B732D-3360-49D8-B613-BD9D45B62DB6}" type="datetimeFigureOut">
              <a:rPr lang="en-US" smtClean="0"/>
              <a:pPr/>
              <a:t>4/13/2012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8528FDF-5345-401B-A851-2DA7CC281F2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4114800"/>
            <a:ext cx="8229600" cy="2057400"/>
          </a:xfrm>
        </p:spPr>
        <p:txBody>
          <a:bodyPr>
            <a:normAutofit/>
          </a:bodyPr>
          <a:lstStyle/>
          <a:p>
            <a:r>
              <a:rPr lang="en-US" sz="6000" u="sng" dirty="0" smtClean="0">
                <a:solidFill>
                  <a:srgbClr val="FFC000"/>
                </a:solidFill>
              </a:rPr>
              <a:t>80386 Microprocessor</a:t>
            </a:r>
            <a:endParaRPr lang="en-US" sz="6000" u="sng" dirty="0">
              <a:solidFill>
                <a:srgbClr val="FFC000"/>
              </a:solidFill>
            </a:endParaRPr>
          </a:p>
        </p:txBody>
      </p:sp>
      <p:pic>
        <p:nvPicPr>
          <p:cNvPr id="29698" name="Picture 2" descr="File:I386SX.jpg"/>
          <p:cNvPicPr>
            <a:picLocks noChangeAspect="1" noChangeArrowheads="1"/>
          </p:cNvPicPr>
          <p:nvPr/>
        </p:nvPicPr>
        <p:blipFill>
          <a:blip r:embed="rId2"/>
          <a:srcRect/>
          <a:stretch>
            <a:fillRect/>
          </a:stretch>
        </p:blipFill>
        <p:spPr bwMode="auto">
          <a:xfrm>
            <a:off x="2667000" y="838200"/>
            <a:ext cx="3860800" cy="28956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solidFill>
                  <a:srgbClr val="FFFF00"/>
                </a:solidFill>
              </a:rPr>
              <a:t>Architecture of 80386</a:t>
            </a:r>
            <a:endParaRPr lang="en-US" dirty="0"/>
          </a:p>
        </p:txBody>
      </p:sp>
      <p:sp>
        <p:nvSpPr>
          <p:cNvPr id="3" name="Content Placeholder 2"/>
          <p:cNvSpPr>
            <a:spLocks noGrp="1"/>
          </p:cNvSpPr>
          <p:nvPr>
            <p:ph idx="1"/>
          </p:nvPr>
        </p:nvSpPr>
        <p:spPr/>
        <p:txBody>
          <a:bodyPr/>
          <a:lstStyle/>
          <a:p>
            <a:pPr algn="just"/>
            <a:r>
              <a:rPr lang="en-US" b="1" dirty="0" smtClean="0">
                <a:solidFill>
                  <a:srgbClr val="FFFF00"/>
                </a:solidFill>
              </a:rPr>
              <a:t>The control and attribute PLA checks the privileges at the </a:t>
            </a:r>
            <a:r>
              <a:rPr lang="en-US" b="1" dirty="0" smtClean="0">
                <a:solidFill>
                  <a:srgbClr val="FFFF00"/>
                </a:solidFill>
              </a:rPr>
              <a:t>page level</a:t>
            </a:r>
            <a:r>
              <a:rPr lang="en-US" b="1" dirty="0" smtClean="0">
                <a:solidFill>
                  <a:srgbClr val="FFFF00"/>
                </a:solidFill>
              </a:rPr>
              <a:t>. </a:t>
            </a:r>
            <a:endParaRPr lang="en-US" b="1" dirty="0" smtClean="0">
              <a:solidFill>
                <a:srgbClr val="FFFF00"/>
              </a:solidFill>
            </a:endParaRPr>
          </a:p>
          <a:p>
            <a:pPr algn="just"/>
            <a:endParaRPr lang="en-US" b="1" dirty="0" smtClean="0">
              <a:solidFill>
                <a:srgbClr val="FFFF00"/>
              </a:solidFill>
            </a:endParaRPr>
          </a:p>
          <a:p>
            <a:pPr algn="just"/>
            <a:r>
              <a:rPr lang="en-US" b="1" dirty="0" smtClean="0">
                <a:solidFill>
                  <a:srgbClr val="FFFF00"/>
                </a:solidFill>
              </a:rPr>
              <a:t>Each </a:t>
            </a:r>
            <a:r>
              <a:rPr lang="en-US" b="1" dirty="0" smtClean="0">
                <a:solidFill>
                  <a:srgbClr val="FFFF00"/>
                </a:solidFill>
              </a:rPr>
              <a:t>of the pages maintains the paging information </a:t>
            </a:r>
            <a:r>
              <a:rPr lang="en-US" b="1" dirty="0" smtClean="0">
                <a:solidFill>
                  <a:srgbClr val="FFFF00"/>
                </a:solidFill>
              </a:rPr>
              <a:t>of the </a:t>
            </a:r>
            <a:r>
              <a:rPr lang="en-US" b="1" dirty="0" smtClean="0">
                <a:solidFill>
                  <a:srgbClr val="FFFF00"/>
                </a:solidFill>
              </a:rPr>
              <a:t>task. </a:t>
            </a:r>
            <a:endParaRPr lang="en-US" b="1" dirty="0" smtClean="0">
              <a:solidFill>
                <a:srgbClr val="FFFF00"/>
              </a:solidFill>
            </a:endParaRPr>
          </a:p>
          <a:p>
            <a:pPr algn="just"/>
            <a:endParaRPr lang="en-US" b="1" dirty="0" smtClean="0">
              <a:solidFill>
                <a:srgbClr val="FFFF00"/>
              </a:solidFill>
            </a:endParaRPr>
          </a:p>
          <a:p>
            <a:pPr algn="just"/>
            <a:r>
              <a:rPr lang="en-US" b="1" dirty="0" smtClean="0">
                <a:solidFill>
                  <a:srgbClr val="FFFF00"/>
                </a:solidFill>
              </a:rPr>
              <a:t>The </a:t>
            </a:r>
            <a:r>
              <a:rPr lang="en-US" b="1" dirty="0" smtClean="0">
                <a:solidFill>
                  <a:srgbClr val="FFFF00"/>
                </a:solidFill>
              </a:rPr>
              <a:t>limit and attribute PLA checks segment </a:t>
            </a:r>
            <a:r>
              <a:rPr lang="en-US" b="1" dirty="0" smtClean="0">
                <a:solidFill>
                  <a:srgbClr val="FFFF00"/>
                </a:solidFill>
              </a:rPr>
              <a:t>limits and </a:t>
            </a:r>
            <a:r>
              <a:rPr lang="en-US" b="1" dirty="0" smtClean="0">
                <a:solidFill>
                  <a:srgbClr val="FFFF00"/>
                </a:solidFill>
              </a:rPr>
              <a:t>attributes at segment level to avoid invalid accesses </a:t>
            </a:r>
            <a:r>
              <a:rPr lang="en-US" b="1" dirty="0" smtClean="0">
                <a:solidFill>
                  <a:srgbClr val="FFFF00"/>
                </a:solidFill>
              </a:rPr>
              <a:t>to code </a:t>
            </a:r>
            <a:r>
              <a:rPr lang="en-US" b="1" dirty="0" smtClean="0">
                <a:solidFill>
                  <a:srgbClr val="FFFF00"/>
                </a:solidFill>
              </a:rPr>
              <a:t>and data in the memory segments.</a:t>
            </a:r>
          </a:p>
          <a:p>
            <a:pPr algn="just"/>
            <a:endParaRPr lang="en-US" b="1" dirty="0">
              <a:solidFill>
                <a:srgbClr val="FFFF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solidFill>
                  <a:srgbClr val="FFFF00"/>
                </a:solidFill>
              </a:rPr>
              <a:t>Architecture of 80386</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FFFF00"/>
                </a:solidFill>
              </a:rPr>
              <a:t>The Bus control unit has a </a:t>
            </a:r>
            <a:r>
              <a:rPr lang="en-US" b="1" dirty="0" err="1" smtClean="0">
                <a:solidFill>
                  <a:srgbClr val="FFFF00"/>
                </a:solidFill>
              </a:rPr>
              <a:t>prioritizer</a:t>
            </a:r>
            <a:r>
              <a:rPr lang="en-US" b="1" dirty="0" smtClean="0">
                <a:solidFill>
                  <a:srgbClr val="FFFF00"/>
                </a:solidFill>
              </a:rPr>
              <a:t> to resolve the priority </a:t>
            </a:r>
            <a:r>
              <a:rPr lang="en-US" b="1" dirty="0" smtClean="0">
                <a:solidFill>
                  <a:srgbClr val="FFFF00"/>
                </a:solidFill>
              </a:rPr>
              <a:t>of the </a:t>
            </a:r>
            <a:r>
              <a:rPr lang="en-US" b="1" dirty="0" smtClean="0">
                <a:solidFill>
                  <a:srgbClr val="FFFF00"/>
                </a:solidFill>
              </a:rPr>
              <a:t>various bus requests.</a:t>
            </a:r>
          </a:p>
          <a:p>
            <a:pPr algn="just"/>
            <a:r>
              <a:rPr lang="en-US" b="1" dirty="0" smtClean="0">
                <a:solidFill>
                  <a:srgbClr val="FFFF00"/>
                </a:solidFill>
              </a:rPr>
              <a:t>This </a:t>
            </a:r>
            <a:r>
              <a:rPr lang="en-US" b="1" dirty="0" smtClean="0">
                <a:solidFill>
                  <a:srgbClr val="FFFF00"/>
                </a:solidFill>
              </a:rPr>
              <a:t>controls the access of the bus. The </a:t>
            </a:r>
            <a:r>
              <a:rPr lang="en-US" b="1" dirty="0" smtClean="0">
                <a:solidFill>
                  <a:srgbClr val="FFFF00"/>
                </a:solidFill>
              </a:rPr>
              <a:t>address </a:t>
            </a:r>
            <a:r>
              <a:rPr lang="en-US" b="1" dirty="0" smtClean="0">
                <a:solidFill>
                  <a:srgbClr val="FFFF00"/>
                </a:solidFill>
              </a:rPr>
              <a:t>driver </a:t>
            </a:r>
            <a:r>
              <a:rPr lang="en-US" b="1" dirty="0" smtClean="0">
                <a:solidFill>
                  <a:srgbClr val="FFFF00"/>
                </a:solidFill>
              </a:rPr>
              <a:t>drives the </a:t>
            </a:r>
            <a:r>
              <a:rPr lang="en-US" b="1" dirty="0" smtClean="0">
                <a:solidFill>
                  <a:srgbClr val="FFFF00"/>
                </a:solidFill>
              </a:rPr>
              <a:t>bus enable and address signal A0 – A31. </a:t>
            </a:r>
            <a:endParaRPr lang="en-US" b="1" dirty="0" smtClean="0">
              <a:solidFill>
                <a:srgbClr val="FFFF00"/>
              </a:solidFill>
            </a:endParaRPr>
          </a:p>
          <a:p>
            <a:pPr algn="just"/>
            <a:r>
              <a:rPr lang="en-US" b="1" dirty="0" smtClean="0">
                <a:solidFill>
                  <a:srgbClr val="FFFF00"/>
                </a:solidFill>
              </a:rPr>
              <a:t>The </a:t>
            </a:r>
            <a:r>
              <a:rPr lang="en-US" b="1" dirty="0" smtClean="0">
                <a:solidFill>
                  <a:srgbClr val="FFFF00"/>
                </a:solidFill>
              </a:rPr>
              <a:t>pipeline </a:t>
            </a:r>
            <a:r>
              <a:rPr lang="en-US" b="1" dirty="0" smtClean="0">
                <a:solidFill>
                  <a:srgbClr val="FFFF00"/>
                </a:solidFill>
              </a:rPr>
              <a:t>and dynamic </a:t>
            </a:r>
            <a:r>
              <a:rPr lang="en-US" b="1" dirty="0" smtClean="0">
                <a:solidFill>
                  <a:srgbClr val="FFFF00"/>
                </a:solidFill>
              </a:rPr>
              <a:t>bus sizing unit </a:t>
            </a:r>
            <a:r>
              <a:rPr lang="en-US" b="1" dirty="0" smtClean="0">
                <a:solidFill>
                  <a:srgbClr val="FFFF00"/>
                </a:solidFill>
              </a:rPr>
              <a:t>handles </a:t>
            </a:r>
            <a:r>
              <a:rPr lang="en-US" b="1" dirty="0" smtClean="0">
                <a:solidFill>
                  <a:srgbClr val="FFFF00"/>
                </a:solidFill>
              </a:rPr>
              <a:t>the related control signals.</a:t>
            </a:r>
          </a:p>
          <a:p>
            <a:pPr algn="just"/>
            <a:r>
              <a:rPr lang="en-US" b="1" dirty="0" smtClean="0">
                <a:solidFill>
                  <a:srgbClr val="FFFF00"/>
                </a:solidFill>
              </a:rPr>
              <a:t>The </a:t>
            </a:r>
            <a:r>
              <a:rPr lang="en-US" b="1" dirty="0" smtClean="0">
                <a:solidFill>
                  <a:srgbClr val="FFFF00"/>
                </a:solidFill>
              </a:rPr>
              <a:t>data buffers interface the internal data bus with the </a:t>
            </a:r>
            <a:r>
              <a:rPr lang="en-US" b="1" dirty="0" smtClean="0">
                <a:solidFill>
                  <a:srgbClr val="FFFF00"/>
                </a:solidFill>
              </a:rPr>
              <a:t>system bus</a:t>
            </a:r>
            <a:r>
              <a:rPr lang="en-US" b="1" dirty="0" smtClean="0">
                <a:solidFill>
                  <a:srgbClr val="FFFF00"/>
                </a:solidFill>
              </a:rPr>
              <a:t>.</a:t>
            </a: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p:cNvPicPr>
            <a:picLocks noChangeAspect="1" noChangeArrowheads="1"/>
          </p:cNvPicPr>
          <p:nvPr/>
        </p:nvPicPr>
        <p:blipFill>
          <a:blip r:embed="rId2"/>
          <a:srcRect/>
          <a:stretch>
            <a:fillRect/>
          </a:stretch>
        </p:blipFill>
        <p:spPr bwMode="auto">
          <a:xfrm>
            <a:off x="1600200" y="952500"/>
            <a:ext cx="6096000" cy="5905500"/>
          </a:xfrm>
          <a:prstGeom prst="rect">
            <a:avLst/>
          </a:prstGeom>
          <a:noFill/>
          <a:ln w="9525">
            <a:noFill/>
            <a:miter lim="800000"/>
            <a:headEnd/>
            <a:tailEnd/>
          </a:ln>
          <a:effectLst/>
        </p:spPr>
      </p:pic>
      <p:sp>
        <p:nvSpPr>
          <p:cNvPr id="6" name="Rectangle 5"/>
          <p:cNvSpPr/>
          <p:nvPr/>
        </p:nvSpPr>
        <p:spPr>
          <a:xfrm>
            <a:off x="0" y="381000"/>
            <a:ext cx="9144000" cy="646331"/>
          </a:xfrm>
          <a:prstGeom prst="rect">
            <a:avLst/>
          </a:prstGeom>
        </p:spPr>
        <p:txBody>
          <a:bodyPr wrap="square">
            <a:spAutoFit/>
          </a:bodyPr>
          <a:lstStyle/>
          <a:p>
            <a:pPr algn="ctr"/>
            <a:r>
              <a:rPr lang="en-US" sz="3600" b="1" u="sng" dirty="0" smtClean="0">
                <a:solidFill>
                  <a:srgbClr val="FFFF00"/>
                </a:solidFill>
              </a:rPr>
              <a:t>Pin Configuration of 80386</a:t>
            </a:r>
            <a:endParaRPr lang="en-US" sz="36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1143000" y="1447800"/>
            <a:ext cx="6677025" cy="5019675"/>
          </a:xfrm>
          <a:prstGeom prst="rect">
            <a:avLst/>
          </a:prstGeom>
          <a:noFill/>
          <a:ln w="9525">
            <a:noFill/>
            <a:miter lim="800000"/>
            <a:headEnd/>
            <a:tailEnd/>
          </a:ln>
          <a:effectLst/>
        </p:spPr>
      </p:pic>
      <p:sp>
        <p:nvSpPr>
          <p:cNvPr id="5" name="Rectangle 4"/>
          <p:cNvSpPr/>
          <p:nvPr/>
        </p:nvSpPr>
        <p:spPr>
          <a:xfrm>
            <a:off x="0" y="304800"/>
            <a:ext cx="9144000" cy="646331"/>
          </a:xfrm>
          <a:prstGeom prst="rect">
            <a:avLst/>
          </a:prstGeom>
        </p:spPr>
        <p:txBody>
          <a:bodyPr wrap="square">
            <a:spAutoFit/>
          </a:bodyPr>
          <a:lstStyle/>
          <a:p>
            <a:pPr algn="ctr"/>
            <a:r>
              <a:rPr lang="en-US" sz="3600" b="1" u="sng" dirty="0" smtClean="0">
                <a:solidFill>
                  <a:srgbClr val="FFFF00"/>
                </a:solidFill>
              </a:rPr>
              <a:t>Signal Diagram of 80386</a:t>
            </a:r>
            <a:endParaRPr lang="en-US" sz="3600" b="1" u="sng" dirty="0">
              <a:solidFill>
                <a:srgbClr val="FFFF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FF00"/>
                </a:solidFill>
              </a:rPr>
              <a:t>Signal Descriptions of 80386</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pPr algn="just"/>
            <a:r>
              <a:rPr lang="en-US" sz="4000" b="1" u="sng" dirty="0" smtClean="0">
                <a:solidFill>
                  <a:srgbClr val="FFFF00"/>
                </a:solidFill>
              </a:rPr>
              <a:t>CLK2 </a:t>
            </a:r>
            <a:r>
              <a:rPr lang="en-US" sz="4000" b="1" dirty="0" smtClean="0">
                <a:solidFill>
                  <a:srgbClr val="FFFF00"/>
                </a:solidFill>
              </a:rPr>
              <a:t>:The input pin provides the basic system clock timing</a:t>
            </a:r>
          </a:p>
          <a:p>
            <a:pPr algn="just">
              <a:buNone/>
            </a:pPr>
            <a:r>
              <a:rPr lang="en-US" sz="4000" b="1" dirty="0" smtClean="0">
                <a:solidFill>
                  <a:srgbClr val="FFFF00"/>
                </a:solidFill>
              </a:rPr>
              <a:t> </a:t>
            </a:r>
            <a:r>
              <a:rPr lang="en-US" sz="4000" b="1" dirty="0" smtClean="0">
                <a:solidFill>
                  <a:srgbClr val="FFFF00"/>
                </a:solidFill>
              </a:rPr>
              <a:t>                 </a:t>
            </a:r>
            <a:r>
              <a:rPr lang="en-US" sz="4000" b="1" dirty="0" smtClean="0">
                <a:solidFill>
                  <a:srgbClr val="FFFF00"/>
                </a:solidFill>
              </a:rPr>
              <a:t>for </a:t>
            </a:r>
            <a:r>
              <a:rPr lang="en-US" sz="4000" b="1" dirty="0" smtClean="0">
                <a:solidFill>
                  <a:srgbClr val="FFFF00"/>
                </a:solidFill>
              </a:rPr>
              <a:t>the operation of 80386</a:t>
            </a:r>
            <a:r>
              <a:rPr lang="en-US" sz="4000" b="1" dirty="0" smtClean="0">
                <a:solidFill>
                  <a:srgbClr val="FFFF00"/>
                </a:solidFill>
              </a:rPr>
              <a:t>.</a:t>
            </a:r>
          </a:p>
          <a:p>
            <a:pPr algn="just">
              <a:buNone/>
            </a:pPr>
            <a:endParaRPr lang="en-US" sz="4000" b="1" dirty="0" smtClean="0">
              <a:solidFill>
                <a:srgbClr val="FFFF00"/>
              </a:solidFill>
            </a:endParaRPr>
          </a:p>
          <a:p>
            <a:pPr algn="just"/>
            <a:r>
              <a:rPr lang="en-US" sz="4000" b="1" u="sng" dirty="0" smtClean="0">
                <a:solidFill>
                  <a:srgbClr val="FFFF00"/>
                </a:solidFill>
              </a:rPr>
              <a:t>D0 </a:t>
            </a:r>
            <a:r>
              <a:rPr lang="en-US" sz="4000" b="1" u="sng" dirty="0" smtClean="0">
                <a:solidFill>
                  <a:srgbClr val="FFFF00"/>
                </a:solidFill>
              </a:rPr>
              <a:t>– D31</a:t>
            </a:r>
            <a:r>
              <a:rPr lang="en-US" sz="4000" b="1" dirty="0" smtClean="0">
                <a:solidFill>
                  <a:srgbClr val="FFFF00"/>
                </a:solidFill>
              </a:rPr>
              <a:t>:These 32 lines act as bidirectional data bus </a:t>
            </a:r>
            <a:r>
              <a:rPr lang="en-US" sz="4000" b="1" dirty="0" smtClean="0">
                <a:solidFill>
                  <a:srgbClr val="FFFF00"/>
                </a:solidFill>
              </a:rPr>
              <a:t>during</a:t>
            </a:r>
          </a:p>
          <a:p>
            <a:pPr algn="just">
              <a:buNone/>
            </a:pPr>
            <a:r>
              <a:rPr lang="en-US" sz="4000" b="1" dirty="0" smtClean="0">
                <a:solidFill>
                  <a:srgbClr val="FFFF00"/>
                </a:solidFill>
              </a:rPr>
              <a:t>                 different </a:t>
            </a:r>
            <a:r>
              <a:rPr lang="en-US" sz="4000" b="1" dirty="0" smtClean="0">
                <a:solidFill>
                  <a:srgbClr val="FFFF00"/>
                </a:solidFill>
              </a:rPr>
              <a:t>access cycles</a:t>
            </a:r>
            <a:r>
              <a:rPr lang="en-US" sz="4000" b="1" dirty="0" smtClean="0">
                <a:solidFill>
                  <a:srgbClr val="FFFF00"/>
                </a:solidFill>
              </a:rPr>
              <a:t>.</a:t>
            </a:r>
          </a:p>
          <a:p>
            <a:pPr algn="just"/>
            <a:endParaRPr lang="en-US" sz="4000" b="1" dirty="0" smtClean="0">
              <a:solidFill>
                <a:srgbClr val="FFFF00"/>
              </a:solidFill>
            </a:endParaRPr>
          </a:p>
          <a:p>
            <a:pPr algn="just"/>
            <a:r>
              <a:rPr lang="en-US" sz="4000" b="1" u="sng" dirty="0" smtClean="0">
                <a:solidFill>
                  <a:srgbClr val="FFFF00"/>
                </a:solidFill>
              </a:rPr>
              <a:t>A31 </a:t>
            </a:r>
            <a:r>
              <a:rPr lang="en-US" sz="4000" b="1" u="sng" dirty="0" smtClean="0">
                <a:solidFill>
                  <a:srgbClr val="FFFF00"/>
                </a:solidFill>
              </a:rPr>
              <a:t>– A2</a:t>
            </a:r>
            <a:r>
              <a:rPr lang="en-US" sz="4000" b="1" dirty="0" smtClean="0">
                <a:solidFill>
                  <a:srgbClr val="FFFF00"/>
                </a:solidFill>
              </a:rPr>
              <a:t>: These are upper 30 bit of the 32- bit address bus</a:t>
            </a:r>
            <a:r>
              <a:rPr lang="en-US" sz="4000" b="1" dirty="0" smtClean="0">
                <a:solidFill>
                  <a:srgbClr val="FFFF00"/>
                </a:solidFill>
              </a:rPr>
              <a:t>.</a:t>
            </a:r>
          </a:p>
          <a:p>
            <a:pPr algn="just"/>
            <a:endParaRPr lang="en-US" sz="4000" b="1" dirty="0" smtClean="0">
              <a:solidFill>
                <a:srgbClr val="FFFF00"/>
              </a:solidFill>
            </a:endParaRPr>
          </a:p>
          <a:p>
            <a:pPr algn="just"/>
            <a:r>
              <a:rPr lang="en-US" sz="4000" b="1" u="sng" dirty="0" smtClean="0">
                <a:solidFill>
                  <a:srgbClr val="FFFF00"/>
                </a:solidFill>
              </a:rPr>
              <a:t>BE0 </a:t>
            </a:r>
            <a:r>
              <a:rPr lang="en-US" sz="4000" b="1" u="sng" dirty="0" smtClean="0">
                <a:solidFill>
                  <a:srgbClr val="FFFF00"/>
                </a:solidFill>
              </a:rPr>
              <a:t>to BE3</a:t>
            </a:r>
            <a:r>
              <a:rPr lang="en-US" sz="4000" b="1" dirty="0" smtClean="0">
                <a:solidFill>
                  <a:srgbClr val="FFFF00"/>
                </a:solidFill>
              </a:rPr>
              <a:t>: The 32- bit data bus supported by 80386 and </a:t>
            </a:r>
            <a:r>
              <a:rPr lang="en-US" sz="4000" b="1" dirty="0" smtClean="0">
                <a:solidFill>
                  <a:srgbClr val="FFFF00"/>
                </a:solidFill>
              </a:rPr>
              <a:t>the  </a:t>
            </a:r>
          </a:p>
          <a:p>
            <a:pPr algn="just">
              <a:buNone/>
            </a:pPr>
            <a:r>
              <a:rPr lang="en-US" sz="4000" b="1" dirty="0" smtClean="0">
                <a:solidFill>
                  <a:srgbClr val="FFFF00"/>
                </a:solidFill>
              </a:rPr>
              <a:t>                  memory </a:t>
            </a:r>
            <a:r>
              <a:rPr lang="en-US" sz="4000" b="1" dirty="0" smtClean="0">
                <a:solidFill>
                  <a:srgbClr val="FFFF00"/>
                </a:solidFill>
              </a:rPr>
              <a:t>system of 80386 can be viewed as a 4- byte wide</a:t>
            </a:r>
          </a:p>
          <a:p>
            <a:pPr algn="just">
              <a:buNone/>
            </a:pPr>
            <a:r>
              <a:rPr lang="en-US" sz="4000" b="1" dirty="0" smtClean="0">
                <a:solidFill>
                  <a:srgbClr val="FFFF00"/>
                </a:solidFill>
              </a:rPr>
              <a:t>                  memory </a:t>
            </a:r>
            <a:r>
              <a:rPr lang="en-US" sz="4000" b="1" dirty="0" smtClean="0">
                <a:solidFill>
                  <a:srgbClr val="FFFF00"/>
                </a:solidFill>
              </a:rPr>
              <a:t>access mechanism. The 4 byte enable lines BE0 </a:t>
            </a:r>
            <a:r>
              <a:rPr lang="en-US" sz="4000" b="1" dirty="0" smtClean="0">
                <a:solidFill>
                  <a:srgbClr val="FFFF00"/>
                </a:solidFill>
              </a:rPr>
              <a:t>     </a:t>
            </a:r>
          </a:p>
          <a:p>
            <a:pPr algn="just">
              <a:buNone/>
            </a:pPr>
            <a:r>
              <a:rPr lang="en-US" sz="4000" b="1" dirty="0" smtClean="0">
                <a:solidFill>
                  <a:srgbClr val="FFFF00"/>
                </a:solidFill>
              </a:rPr>
              <a:t> </a:t>
            </a:r>
            <a:r>
              <a:rPr lang="en-US" sz="4000" b="1" dirty="0" smtClean="0">
                <a:solidFill>
                  <a:srgbClr val="FFFF00"/>
                </a:solidFill>
              </a:rPr>
              <a:t>                 </a:t>
            </a:r>
            <a:r>
              <a:rPr lang="en-US" sz="4000" b="1" dirty="0" smtClean="0">
                <a:solidFill>
                  <a:srgbClr val="FFFF00"/>
                </a:solidFill>
              </a:rPr>
              <a:t>to BE3</a:t>
            </a:r>
            <a:r>
              <a:rPr lang="en-US" sz="4000" b="1" dirty="0" smtClean="0">
                <a:solidFill>
                  <a:srgbClr val="FFFF00"/>
                </a:solidFill>
              </a:rPr>
              <a:t>, may be used for enabling these 4 blanks. Using </a:t>
            </a:r>
            <a:r>
              <a:rPr lang="en-US" sz="4000" b="1" dirty="0" smtClean="0">
                <a:solidFill>
                  <a:srgbClr val="FFFF00"/>
                </a:solidFill>
              </a:rPr>
              <a:t>  </a:t>
            </a:r>
          </a:p>
          <a:p>
            <a:pPr algn="just">
              <a:buNone/>
            </a:pPr>
            <a:r>
              <a:rPr lang="en-US" sz="4000" b="1" dirty="0" smtClean="0">
                <a:solidFill>
                  <a:srgbClr val="FFFF00"/>
                </a:solidFill>
              </a:rPr>
              <a:t> </a:t>
            </a:r>
            <a:r>
              <a:rPr lang="en-US" sz="4000" b="1" dirty="0" smtClean="0">
                <a:solidFill>
                  <a:srgbClr val="FFFF00"/>
                </a:solidFill>
              </a:rPr>
              <a:t>                 </a:t>
            </a:r>
            <a:r>
              <a:rPr lang="en-US" sz="4000" b="1" dirty="0" smtClean="0">
                <a:solidFill>
                  <a:srgbClr val="FFFF00"/>
                </a:solidFill>
              </a:rPr>
              <a:t>these 4 enable </a:t>
            </a:r>
            <a:r>
              <a:rPr lang="en-US" sz="4000" b="1" dirty="0" smtClean="0">
                <a:solidFill>
                  <a:srgbClr val="FFFF00"/>
                </a:solidFill>
              </a:rPr>
              <a:t>signal lines, the CPU may transfer 1 byte / </a:t>
            </a:r>
            <a:r>
              <a:rPr lang="en-US" sz="4000" b="1" dirty="0" smtClean="0">
                <a:solidFill>
                  <a:srgbClr val="FFFF00"/>
                </a:solidFill>
              </a:rPr>
              <a:t>  </a:t>
            </a:r>
          </a:p>
          <a:p>
            <a:pPr algn="just">
              <a:buNone/>
            </a:pPr>
            <a:r>
              <a:rPr lang="en-US" sz="4000" b="1" dirty="0" smtClean="0">
                <a:solidFill>
                  <a:srgbClr val="FFFF00"/>
                </a:solidFill>
              </a:rPr>
              <a:t> </a:t>
            </a:r>
            <a:r>
              <a:rPr lang="en-US" sz="4000" b="1" dirty="0" smtClean="0">
                <a:solidFill>
                  <a:srgbClr val="FFFF00"/>
                </a:solidFill>
              </a:rPr>
              <a:t>                 </a:t>
            </a:r>
            <a:r>
              <a:rPr lang="en-US" sz="4000" b="1" dirty="0" smtClean="0">
                <a:solidFill>
                  <a:srgbClr val="FFFF00"/>
                </a:solidFill>
              </a:rPr>
              <a:t>2 </a:t>
            </a:r>
            <a:r>
              <a:rPr lang="en-US" sz="4000" b="1" dirty="0" smtClean="0">
                <a:solidFill>
                  <a:srgbClr val="FFFF00"/>
                </a:solidFill>
              </a:rPr>
              <a:t>/ 3 / 4 </a:t>
            </a:r>
            <a:r>
              <a:rPr lang="en-US" sz="4000" b="1" dirty="0" smtClean="0">
                <a:solidFill>
                  <a:srgbClr val="FFFF00"/>
                </a:solidFill>
              </a:rPr>
              <a:t>byte of </a:t>
            </a:r>
            <a:r>
              <a:rPr lang="en-US" sz="4000" b="1" dirty="0" smtClean="0">
                <a:solidFill>
                  <a:srgbClr val="FFFF00"/>
                </a:solidFill>
              </a:rPr>
              <a:t>data simultaneously.</a:t>
            </a:r>
          </a:p>
          <a:p>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rgbClr val="FFFF00"/>
                </a:solidFill>
              </a:rPr>
              <a:t>Signal Descriptions of 80386</a:t>
            </a:r>
            <a:endParaRPr lang="en-US" dirty="0"/>
          </a:p>
        </p:txBody>
      </p:sp>
      <p:sp>
        <p:nvSpPr>
          <p:cNvPr id="3" name="Content Placeholder 2"/>
          <p:cNvSpPr>
            <a:spLocks noGrp="1"/>
          </p:cNvSpPr>
          <p:nvPr>
            <p:ph idx="1"/>
          </p:nvPr>
        </p:nvSpPr>
        <p:spPr/>
        <p:txBody>
          <a:bodyPr>
            <a:normAutofit fontScale="62500" lnSpcReduction="20000"/>
          </a:bodyPr>
          <a:lstStyle/>
          <a:p>
            <a:r>
              <a:rPr lang="en-US" b="1" u="sng" dirty="0" smtClean="0">
                <a:solidFill>
                  <a:srgbClr val="FFFF00"/>
                </a:solidFill>
              </a:rPr>
              <a:t>W/R#</a:t>
            </a:r>
            <a:r>
              <a:rPr lang="en-US" b="1" dirty="0" smtClean="0">
                <a:solidFill>
                  <a:srgbClr val="FFFF00"/>
                </a:solidFill>
              </a:rPr>
              <a:t>: The write / read output distinguishes the write and read</a:t>
            </a:r>
          </a:p>
          <a:p>
            <a:pPr>
              <a:buNone/>
            </a:pPr>
            <a:r>
              <a:rPr lang="en-US" b="1" dirty="0" smtClean="0">
                <a:solidFill>
                  <a:srgbClr val="FFFF00"/>
                </a:solidFill>
              </a:rPr>
              <a:t>	</a:t>
            </a:r>
            <a:r>
              <a:rPr lang="en-US" b="1" dirty="0" smtClean="0">
                <a:solidFill>
                  <a:srgbClr val="FFFF00"/>
                </a:solidFill>
              </a:rPr>
              <a:t>	</a:t>
            </a:r>
            <a:r>
              <a:rPr lang="en-US" b="1" dirty="0" smtClean="0">
                <a:solidFill>
                  <a:srgbClr val="FFFF00"/>
                </a:solidFill>
              </a:rPr>
              <a:t> cycles </a:t>
            </a:r>
            <a:r>
              <a:rPr lang="en-US" b="1" dirty="0" smtClean="0">
                <a:solidFill>
                  <a:srgbClr val="FFFF00"/>
                </a:solidFill>
              </a:rPr>
              <a:t>from one another</a:t>
            </a:r>
            <a:r>
              <a:rPr lang="en-US" b="1" dirty="0" smtClean="0">
                <a:solidFill>
                  <a:srgbClr val="FFFF00"/>
                </a:solidFill>
              </a:rPr>
              <a:t>.</a:t>
            </a:r>
          </a:p>
          <a:p>
            <a:pPr>
              <a:buNone/>
            </a:pPr>
            <a:endParaRPr lang="en-US" b="1" dirty="0" smtClean="0">
              <a:solidFill>
                <a:srgbClr val="FFFF00"/>
              </a:solidFill>
            </a:endParaRPr>
          </a:p>
          <a:p>
            <a:r>
              <a:rPr lang="en-US" b="1" u="sng" dirty="0" smtClean="0">
                <a:solidFill>
                  <a:srgbClr val="FFFF00"/>
                </a:solidFill>
              </a:rPr>
              <a:t>D/C</a:t>
            </a:r>
            <a:r>
              <a:rPr lang="en-US" b="1" u="sng" dirty="0" smtClean="0">
                <a:solidFill>
                  <a:srgbClr val="FFFF00"/>
                </a:solidFill>
              </a:rPr>
              <a:t>#</a:t>
            </a:r>
            <a:r>
              <a:rPr lang="en-US" b="1" dirty="0" smtClean="0">
                <a:solidFill>
                  <a:srgbClr val="FFFF00"/>
                </a:solidFill>
              </a:rPr>
              <a:t>: This data / control output pin distinguishes between a</a:t>
            </a:r>
          </a:p>
          <a:p>
            <a:pPr>
              <a:buNone/>
            </a:pPr>
            <a:r>
              <a:rPr lang="en-US" b="1" dirty="0" smtClean="0">
                <a:solidFill>
                  <a:srgbClr val="FFFF00"/>
                </a:solidFill>
              </a:rPr>
              <a:t>            data </a:t>
            </a:r>
            <a:r>
              <a:rPr lang="en-US" b="1" dirty="0" smtClean="0">
                <a:solidFill>
                  <a:srgbClr val="FFFF00"/>
                </a:solidFill>
              </a:rPr>
              <a:t>transfer cycle from a machine control cycle like </a:t>
            </a:r>
            <a:r>
              <a:rPr lang="en-US" b="1" dirty="0" smtClean="0">
                <a:solidFill>
                  <a:srgbClr val="FFFF00"/>
                </a:solidFill>
              </a:rPr>
              <a:t>  </a:t>
            </a:r>
          </a:p>
          <a:p>
            <a:pPr>
              <a:buNone/>
            </a:pPr>
            <a:r>
              <a:rPr lang="en-US" b="1" dirty="0" smtClean="0">
                <a:solidFill>
                  <a:srgbClr val="FFFF00"/>
                </a:solidFill>
              </a:rPr>
              <a:t> </a:t>
            </a:r>
            <a:r>
              <a:rPr lang="en-US" b="1" dirty="0" smtClean="0">
                <a:solidFill>
                  <a:srgbClr val="FFFF00"/>
                </a:solidFill>
              </a:rPr>
              <a:t>           </a:t>
            </a:r>
            <a:r>
              <a:rPr lang="en-US" b="1" dirty="0" smtClean="0">
                <a:solidFill>
                  <a:srgbClr val="FFFF00"/>
                </a:solidFill>
              </a:rPr>
              <a:t>interrupt acknowledge.</a:t>
            </a:r>
          </a:p>
          <a:p>
            <a:pPr>
              <a:buNone/>
            </a:pPr>
            <a:endParaRPr lang="en-US" b="1" dirty="0" smtClean="0">
              <a:solidFill>
                <a:srgbClr val="FFFF00"/>
              </a:solidFill>
            </a:endParaRPr>
          </a:p>
          <a:p>
            <a:r>
              <a:rPr lang="en-US" b="1" u="sng" dirty="0" smtClean="0">
                <a:solidFill>
                  <a:srgbClr val="FFFF00"/>
                </a:solidFill>
              </a:rPr>
              <a:t>M/IO</a:t>
            </a:r>
            <a:r>
              <a:rPr lang="en-US" b="1" u="sng" dirty="0" smtClean="0">
                <a:solidFill>
                  <a:srgbClr val="FFFF00"/>
                </a:solidFill>
              </a:rPr>
              <a:t>#</a:t>
            </a:r>
            <a:r>
              <a:rPr lang="en-US" b="1" dirty="0" smtClean="0">
                <a:solidFill>
                  <a:srgbClr val="FFFF00"/>
                </a:solidFill>
              </a:rPr>
              <a:t>: This output pin differentiates between the memory</a:t>
            </a:r>
          </a:p>
          <a:p>
            <a:pPr>
              <a:buNone/>
            </a:pPr>
            <a:r>
              <a:rPr lang="en-US" b="1" dirty="0" smtClean="0">
                <a:solidFill>
                  <a:srgbClr val="FFFF00"/>
                </a:solidFill>
              </a:rPr>
              <a:t>            and </a:t>
            </a:r>
            <a:r>
              <a:rPr lang="en-US" b="1" dirty="0" smtClean="0">
                <a:solidFill>
                  <a:srgbClr val="FFFF00"/>
                </a:solidFill>
              </a:rPr>
              <a:t>I/O cycles</a:t>
            </a:r>
            <a:r>
              <a:rPr lang="en-US" b="1" dirty="0" smtClean="0">
                <a:solidFill>
                  <a:srgbClr val="FFFF00"/>
                </a:solidFill>
              </a:rPr>
              <a:t>.</a:t>
            </a:r>
          </a:p>
          <a:p>
            <a:pPr>
              <a:buNone/>
            </a:pPr>
            <a:endParaRPr lang="en-US" b="1" dirty="0" smtClean="0">
              <a:solidFill>
                <a:srgbClr val="FFFF00"/>
              </a:solidFill>
            </a:endParaRPr>
          </a:p>
          <a:p>
            <a:r>
              <a:rPr lang="en-US" b="1" u="sng" dirty="0" smtClean="0">
                <a:solidFill>
                  <a:srgbClr val="FFFF00"/>
                </a:solidFill>
              </a:rPr>
              <a:t>LOCK</a:t>
            </a:r>
            <a:r>
              <a:rPr lang="en-US" b="1" u="sng" dirty="0" smtClean="0">
                <a:solidFill>
                  <a:srgbClr val="FFFF00"/>
                </a:solidFill>
              </a:rPr>
              <a:t>#: </a:t>
            </a:r>
            <a:r>
              <a:rPr lang="en-US" b="1" dirty="0" smtClean="0">
                <a:solidFill>
                  <a:srgbClr val="FFFF00"/>
                </a:solidFill>
              </a:rPr>
              <a:t>The LOCK# output pin enables the CPU to prevent</a:t>
            </a:r>
          </a:p>
          <a:p>
            <a:pPr>
              <a:buNone/>
            </a:pPr>
            <a:r>
              <a:rPr lang="en-US" b="1" dirty="0" smtClean="0">
                <a:solidFill>
                  <a:srgbClr val="FFFF00"/>
                </a:solidFill>
              </a:rPr>
              <a:t>		the </a:t>
            </a:r>
            <a:r>
              <a:rPr lang="en-US" b="1" dirty="0" smtClean="0">
                <a:solidFill>
                  <a:srgbClr val="FFFF00"/>
                </a:solidFill>
              </a:rPr>
              <a:t>other bus masters from gaining the control of the </a:t>
            </a:r>
            <a:r>
              <a:rPr lang="en-US" b="1" dirty="0" smtClean="0">
                <a:solidFill>
                  <a:srgbClr val="FFFF00"/>
                </a:solidFill>
              </a:rPr>
              <a:t>	system bus.</a:t>
            </a:r>
          </a:p>
          <a:p>
            <a:pPr>
              <a:buNone/>
            </a:pPr>
            <a:endParaRPr lang="en-US" b="1" dirty="0" smtClean="0">
              <a:solidFill>
                <a:srgbClr val="FFFF00"/>
              </a:solidFill>
            </a:endParaRPr>
          </a:p>
          <a:p>
            <a:r>
              <a:rPr lang="en-US" b="1" dirty="0" smtClean="0">
                <a:solidFill>
                  <a:srgbClr val="FFFF00"/>
                </a:solidFill>
              </a:rPr>
              <a:t> </a:t>
            </a:r>
            <a:r>
              <a:rPr lang="en-US" b="1" u="sng" dirty="0" smtClean="0">
                <a:solidFill>
                  <a:srgbClr val="FFFF00"/>
                </a:solidFill>
              </a:rPr>
              <a:t>NA#</a:t>
            </a:r>
            <a:r>
              <a:rPr lang="en-US" b="1" dirty="0" smtClean="0">
                <a:solidFill>
                  <a:srgbClr val="FFFF00"/>
                </a:solidFill>
              </a:rPr>
              <a:t>: The next address input pin, if activated, allows address</a:t>
            </a:r>
          </a:p>
          <a:p>
            <a:pPr>
              <a:buNone/>
            </a:pPr>
            <a:r>
              <a:rPr lang="en-US" b="1" dirty="0" smtClean="0">
                <a:solidFill>
                  <a:srgbClr val="FFFF00"/>
                </a:solidFill>
              </a:rPr>
              <a:t>		pipelining</a:t>
            </a:r>
            <a:r>
              <a:rPr lang="en-US" b="1" dirty="0" smtClean="0">
                <a:solidFill>
                  <a:srgbClr val="FFFF00"/>
                </a:solidFill>
              </a:rPr>
              <a:t>, during 80386 bus cycles.</a:t>
            </a:r>
          </a:p>
          <a:p>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rgbClr val="FFFF00"/>
                </a:solidFill>
              </a:rPr>
              <a:t>Signal Descriptions of 80386</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pPr algn="just"/>
            <a:r>
              <a:rPr lang="en-US" sz="2000" b="1" u="sng" dirty="0" smtClean="0">
                <a:solidFill>
                  <a:srgbClr val="FFFF00"/>
                </a:solidFill>
              </a:rPr>
              <a:t>ADS#</a:t>
            </a:r>
            <a:r>
              <a:rPr lang="en-US" sz="2000" b="1" dirty="0" smtClean="0">
                <a:solidFill>
                  <a:srgbClr val="FFFF00"/>
                </a:solidFill>
              </a:rPr>
              <a:t>: The address status output pin indicates that the </a:t>
            </a:r>
            <a:r>
              <a:rPr lang="en-US" sz="2000" b="1" dirty="0" smtClean="0">
                <a:solidFill>
                  <a:srgbClr val="FFFF00"/>
                </a:solidFill>
              </a:rPr>
              <a:t>	address bus </a:t>
            </a:r>
            <a:r>
              <a:rPr lang="en-US" sz="2000" b="1" dirty="0" smtClean="0">
                <a:solidFill>
                  <a:srgbClr val="FFFF00"/>
                </a:solidFill>
              </a:rPr>
              <a:t>and bus cycle definition </a:t>
            </a:r>
            <a:r>
              <a:rPr lang="en-US" sz="2000" b="1" dirty="0" smtClean="0">
                <a:solidFill>
                  <a:srgbClr val="FFFF00"/>
                </a:solidFill>
              </a:rPr>
              <a:t>pins (W/R</a:t>
            </a:r>
            <a:r>
              <a:rPr lang="en-US" sz="2000" b="1" dirty="0" smtClean="0">
                <a:solidFill>
                  <a:srgbClr val="FFFF00"/>
                </a:solidFill>
              </a:rPr>
              <a:t>#, D/C#, </a:t>
            </a:r>
            <a:r>
              <a:rPr lang="en-US" sz="2000" b="1" dirty="0" smtClean="0">
                <a:solidFill>
                  <a:srgbClr val="FFFF00"/>
                </a:solidFill>
              </a:rPr>
              <a:t>	M/IO</a:t>
            </a:r>
            <a:r>
              <a:rPr lang="en-US" sz="2000" b="1" dirty="0" smtClean="0">
                <a:solidFill>
                  <a:srgbClr val="FFFF00"/>
                </a:solidFill>
              </a:rPr>
              <a:t>#, </a:t>
            </a:r>
            <a:r>
              <a:rPr lang="en-US" sz="2000" b="1" dirty="0" smtClean="0">
                <a:solidFill>
                  <a:srgbClr val="FFFF00"/>
                </a:solidFill>
              </a:rPr>
              <a:t>	BE0# to </a:t>
            </a:r>
            <a:r>
              <a:rPr lang="en-US" sz="2000" b="1" dirty="0" smtClean="0">
                <a:solidFill>
                  <a:srgbClr val="FFFF00"/>
                </a:solidFill>
              </a:rPr>
              <a:t>BE3# ) are carrying the respective valid </a:t>
            </a:r>
            <a:r>
              <a:rPr lang="en-US" sz="2000" b="1" dirty="0" smtClean="0">
                <a:solidFill>
                  <a:srgbClr val="FFFF00"/>
                </a:solidFill>
              </a:rPr>
              <a:t>	signals</a:t>
            </a:r>
            <a:r>
              <a:rPr lang="en-US" sz="2000" b="1" dirty="0" smtClean="0">
                <a:solidFill>
                  <a:srgbClr val="FFFF00"/>
                </a:solidFill>
              </a:rPr>
              <a:t>. </a:t>
            </a:r>
            <a:endParaRPr lang="en-US" sz="2000" b="1" dirty="0" smtClean="0">
              <a:solidFill>
                <a:srgbClr val="FFFF00"/>
              </a:solidFill>
            </a:endParaRPr>
          </a:p>
          <a:p>
            <a:pPr algn="just"/>
            <a:endParaRPr lang="en-US" sz="2000" b="1" dirty="0" smtClean="0">
              <a:solidFill>
                <a:srgbClr val="FFFF00"/>
              </a:solidFill>
            </a:endParaRPr>
          </a:p>
          <a:p>
            <a:pPr algn="just"/>
            <a:r>
              <a:rPr lang="en-US" sz="2000" b="1" dirty="0" smtClean="0">
                <a:solidFill>
                  <a:srgbClr val="FFFF00"/>
                </a:solidFill>
              </a:rPr>
              <a:t>The 80386 does </a:t>
            </a:r>
            <a:r>
              <a:rPr lang="en-US" sz="2000" b="1" dirty="0" smtClean="0">
                <a:solidFill>
                  <a:srgbClr val="FFFF00"/>
                </a:solidFill>
              </a:rPr>
              <a:t>not have any ALE signals and so this signals may be </a:t>
            </a:r>
            <a:r>
              <a:rPr lang="en-US" sz="2000" b="1" dirty="0" smtClean="0">
                <a:solidFill>
                  <a:srgbClr val="FFFF00"/>
                </a:solidFill>
              </a:rPr>
              <a:t>used for </a:t>
            </a:r>
            <a:r>
              <a:rPr lang="en-US" sz="2000" b="1" dirty="0" smtClean="0">
                <a:solidFill>
                  <a:srgbClr val="FFFF00"/>
                </a:solidFill>
              </a:rPr>
              <a:t>latching the address to external latches.</a:t>
            </a:r>
          </a:p>
          <a:p>
            <a:endParaRPr lang="en-US" sz="2000" b="1" dirty="0" smtClean="0">
              <a:solidFill>
                <a:srgbClr val="FFFF00"/>
              </a:solidFill>
            </a:endParaRPr>
          </a:p>
          <a:p>
            <a:r>
              <a:rPr lang="en-US" sz="2000" b="1" u="sng" dirty="0" smtClean="0">
                <a:solidFill>
                  <a:srgbClr val="FFFF00"/>
                </a:solidFill>
              </a:rPr>
              <a:t>READY</a:t>
            </a:r>
            <a:r>
              <a:rPr lang="en-US" sz="2000" b="1" u="sng" dirty="0" smtClean="0">
                <a:solidFill>
                  <a:srgbClr val="FFFF00"/>
                </a:solidFill>
              </a:rPr>
              <a:t>#</a:t>
            </a:r>
            <a:r>
              <a:rPr lang="en-US" sz="2000" b="1" dirty="0" smtClean="0">
                <a:solidFill>
                  <a:srgbClr val="FFFF00"/>
                </a:solidFill>
              </a:rPr>
              <a:t>: The ready signals indicates to the CPU that </a:t>
            </a:r>
            <a:r>
              <a:rPr lang="en-US" sz="2000" b="1" dirty="0" smtClean="0">
                <a:solidFill>
                  <a:srgbClr val="FFFF00"/>
                </a:solidFill>
              </a:rPr>
              <a:t>the 	previous </a:t>
            </a:r>
            <a:r>
              <a:rPr lang="en-US" sz="2000" b="1" dirty="0" smtClean="0">
                <a:solidFill>
                  <a:srgbClr val="FFFF00"/>
                </a:solidFill>
              </a:rPr>
              <a:t>bus cycle has been terminated and the bus is </a:t>
            </a:r>
            <a:r>
              <a:rPr lang="en-US" sz="2000" b="1" dirty="0" smtClean="0">
                <a:solidFill>
                  <a:srgbClr val="FFFF00"/>
                </a:solidFill>
              </a:rPr>
              <a:t>	ready for </a:t>
            </a:r>
            <a:r>
              <a:rPr lang="en-US" sz="2000" b="1" dirty="0" smtClean="0">
                <a:solidFill>
                  <a:srgbClr val="FFFF00"/>
                </a:solidFill>
              </a:rPr>
              <a:t>the next cycle. The signal is used to insert WAIT </a:t>
            </a:r>
            <a:r>
              <a:rPr lang="en-US" sz="2000" b="1" dirty="0" smtClean="0">
                <a:solidFill>
                  <a:srgbClr val="FFFF00"/>
                </a:solidFill>
              </a:rPr>
              <a:t>	states </a:t>
            </a:r>
            <a:r>
              <a:rPr lang="en-US" sz="2000" b="1" dirty="0" smtClean="0">
                <a:solidFill>
                  <a:srgbClr val="FFFF00"/>
                </a:solidFill>
              </a:rPr>
              <a:t>in </a:t>
            </a:r>
            <a:r>
              <a:rPr lang="en-US" sz="2000" b="1" dirty="0" smtClean="0">
                <a:solidFill>
                  <a:srgbClr val="FFFF00"/>
                </a:solidFill>
              </a:rPr>
              <a:t>a bus </a:t>
            </a:r>
            <a:r>
              <a:rPr lang="en-US" sz="2000" b="1" dirty="0" smtClean="0">
                <a:solidFill>
                  <a:srgbClr val="FFFF00"/>
                </a:solidFill>
              </a:rPr>
              <a:t>cycle and is useful for interfacing of slow </a:t>
            </a:r>
            <a:r>
              <a:rPr lang="en-US" sz="2000" b="1" dirty="0" smtClean="0">
                <a:solidFill>
                  <a:srgbClr val="FFFF00"/>
                </a:solidFill>
              </a:rPr>
              <a:t>	devices with CPU.</a:t>
            </a:r>
          </a:p>
          <a:p>
            <a:endParaRPr lang="en-US" sz="2000" b="1" dirty="0" smtClean="0">
              <a:solidFill>
                <a:srgbClr val="FFFF00"/>
              </a:solidFill>
            </a:endParaRPr>
          </a:p>
          <a:p>
            <a:r>
              <a:rPr lang="en-US" sz="2000" b="1" u="sng" dirty="0" smtClean="0">
                <a:solidFill>
                  <a:srgbClr val="FFFF00"/>
                </a:solidFill>
              </a:rPr>
              <a:t>VCC</a:t>
            </a:r>
            <a:r>
              <a:rPr lang="en-US" sz="2000" b="1" dirty="0" smtClean="0">
                <a:solidFill>
                  <a:srgbClr val="FFFF00"/>
                </a:solidFill>
              </a:rPr>
              <a:t>: These are system power supply lines</a:t>
            </a:r>
            <a:r>
              <a:rPr lang="en-US" sz="2000" b="1" dirty="0" smtClean="0">
                <a:solidFill>
                  <a:srgbClr val="FFFF00"/>
                </a:solidFill>
              </a:rPr>
              <a:t>.</a:t>
            </a:r>
            <a:endParaRPr lang="en-US" sz="2000" b="1" dirty="0" smtClean="0">
              <a:solidFill>
                <a:srgbClr val="FFFF00"/>
              </a:solidFill>
            </a:endParaRPr>
          </a:p>
          <a:p>
            <a:r>
              <a:rPr lang="en-US" sz="2000" b="1" u="sng" dirty="0" smtClean="0">
                <a:solidFill>
                  <a:srgbClr val="FFFF00"/>
                </a:solidFill>
              </a:rPr>
              <a:t>VSS</a:t>
            </a:r>
            <a:r>
              <a:rPr lang="en-US" sz="2000" b="1" dirty="0" smtClean="0">
                <a:solidFill>
                  <a:srgbClr val="FFFF00"/>
                </a:solidFill>
              </a:rPr>
              <a:t>: These return lines for the power supply.</a:t>
            </a:r>
          </a:p>
          <a:p>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FF00"/>
                </a:solidFill>
              </a:rPr>
              <a:t>Signal Descriptions of 80386</a:t>
            </a:r>
            <a:br>
              <a:rPr lang="en-US" u="sng" dirty="0" smtClean="0">
                <a:solidFill>
                  <a:srgbClr val="FFFF00"/>
                </a:solidFill>
              </a:rPr>
            </a:br>
            <a:endParaRPr lang="en-US" u="sng" dirty="0">
              <a:solidFill>
                <a:srgbClr val="FFFF00"/>
              </a:solidFill>
            </a:endParaRPr>
          </a:p>
        </p:txBody>
      </p:sp>
      <p:sp>
        <p:nvSpPr>
          <p:cNvPr id="3" name="Content Placeholder 2"/>
          <p:cNvSpPr>
            <a:spLocks noGrp="1"/>
          </p:cNvSpPr>
          <p:nvPr>
            <p:ph idx="1"/>
          </p:nvPr>
        </p:nvSpPr>
        <p:spPr/>
        <p:txBody>
          <a:bodyPr>
            <a:noAutofit/>
          </a:bodyPr>
          <a:lstStyle/>
          <a:p>
            <a:r>
              <a:rPr lang="en-US" sz="2000" b="1" u="sng" dirty="0" smtClean="0">
                <a:solidFill>
                  <a:srgbClr val="FFFF00"/>
                </a:solidFill>
              </a:rPr>
              <a:t>BS16#</a:t>
            </a:r>
            <a:r>
              <a:rPr lang="en-US" sz="2000" b="1" dirty="0" smtClean="0">
                <a:solidFill>
                  <a:srgbClr val="FFFF00"/>
                </a:solidFill>
              </a:rPr>
              <a:t>: The bus size – 16 input pin allows the interfacing of 16</a:t>
            </a:r>
          </a:p>
          <a:p>
            <a:pPr>
              <a:buNone/>
            </a:pPr>
            <a:r>
              <a:rPr lang="en-US" sz="2000" b="1" dirty="0" smtClean="0">
                <a:solidFill>
                  <a:srgbClr val="FFFF00"/>
                </a:solidFill>
              </a:rPr>
              <a:t>		bit </a:t>
            </a:r>
            <a:r>
              <a:rPr lang="en-US" sz="2000" b="1" dirty="0" smtClean="0">
                <a:solidFill>
                  <a:srgbClr val="FFFF00"/>
                </a:solidFill>
              </a:rPr>
              <a:t>devices with the 32 bit wide 80386 data bus. Successive </a:t>
            </a:r>
            <a:r>
              <a:rPr lang="en-US" sz="2000" b="1" dirty="0" smtClean="0">
                <a:solidFill>
                  <a:srgbClr val="FFFF00"/>
                </a:solidFill>
              </a:rPr>
              <a:t>	16 bit </a:t>
            </a:r>
            <a:r>
              <a:rPr lang="en-US" sz="2000" b="1" dirty="0" smtClean="0">
                <a:solidFill>
                  <a:srgbClr val="FFFF00"/>
                </a:solidFill>
              </a:rPr>
              <a:t>bus cycles may be executed to read a 32 bit data </a:t>
            </a:r>
            <a:r>
              <a:rPr lang="en-US" sz="2000" b="1" dirty="0" smtClean="0">
                <a:solidFill>
                  <a:srgbClr val="FFFF00"/>
                </a:solidFill>
              </a:rPr>
              <a:t>	from a peripheral.</a:t>
            </a:r>
          </a:p>
          <a:p>
            <a:pPr>
              <a:buNone/>
            </a:pPr>
            <a:endParaRPr lang="en-US" sz="2000" b="1" dirty="0" smtClean="0">
              <a:solidFill>
                <a:srgbClr val="FFFF00"/>
              </a:solidFill>
            </a:endParaRPr>
          </a:p>
          <a:p>
            <a:r>
              <a:rPr lang="en-US" sz="2000" b="1" u="sng" dirty="0" smtClean="0">
                <a:solidFill>
                  <a:srgbClr val="FFFF00"/>
                </a:solidFill>
              </a:rPr>
              <a:t>HOLD</a:t>
            </a:r>
            <a:r>
              <a:rPr lang="en-US" sz="2000" b="1" dirty="0" smtClean="0">
                <a:solidFill>
                  <a:srgbClr val="FFFF00"/>
                </a:solidFill>
              </a:rPr>
              <a:t>: The bus hold input pin enables the other bus </a:t>
            </a:r>
            <a:r>
              <a:rPr lang="en-US" sz="2000" b="1" dirty="0" smtClean="0">
                <a:solidFill>
                  <a:srgbClr val="FFFF00"/>
                </a:solidFill>
              </a:rPr>
              <a:t>masters 	to </a:t>
            </a:r>
            <a:r>
              <a:rPr lang="en-US" sz="2000" b="1" dirty="0" smtClean="0">
                <a:solidFill>
                  <a:srgbClr val="FFFF00"/>
                </a:solidFill>
              </a:rPr>
              <a:t>gain control of the system bus if it is asserted</a:t>
            </a:r>
            <a:r>
              <a:rPr lang="en-US" sz="2000" b="1" dirty="0" smtClean="0">
                <a:solidFill>
                  <a:srgbClr val="FFFF00"/>
                </a:solidFill>
              </a:rPr>
              <a:t>.</a:t>
            </a:r>
          </a:p>
          <a:p>
            <a:endParaRPr lang="en-US" sz="2000" b="1" dirty="0" smtClean="0">
              <a:solidFill>
                <a:srgbClr val="FFFF00"/>
              </a:solidFill>
            </a:endParaRPr>
          </a:p>
          <a:p>
            <a:r>
              <a:rPr lang="en-US" sz="2000" b="1" u="sng" dirty="0" smtClean="0">
                <a:solidFill>
                  <a:srgbClr val="FFFF00"/>
                </a:solidFill>
              </a:rPr>
              <a:t>HLDA</a:t>
            </a:r>
            <a:r>
              <a:rPr lang="en-US" sz="2000" b="1" dirty="0" smtClean="0">
                <a:solidFill>
                  <a:srgbClr val="FFFF00"/>
                </a:solidFill>
              </a:rPr>
              <a:t>: The bus hold acknowledge output indicates that a</a:t>
            </a:r>
          </a:p>
          <a:p>
            <a:pPr>
              <a:buNone/>
            </a:pPr>
            <a:r>
              <a:rPr lang="en-US" sz="2000" b="1" dirty="0" smtClean="0">
                <a:solidFill>
                  <a:srgbClr val="FFFF00"/>
                </a:solidFill>
              </a:rPr>
              <a:t>		valid </a:t>
            </a:r>
            <a:r>
              <a:rPr lang="en-US" sz="2000" b="1" dirty="0" smtClean="0">
                <a:solidFill>
                  <a:srgbClr val="FFFF00"/>
                </a:solidFill>
              </a:rPr>
              <a:t>bus hold request has been received and the bus has </a:t>
            </a:r>
            <a:r>
              <a:rPr lang="en-US" sz="2000" b="1" dirty="0" smtClean="0">
                <a:solidFill>
                  <a:srgbClr val="FFFF00"/>
                </a:solidFill>
              </a:rPr>
              <a:t>	been relinquished </a:t>
            </a:r>
            <a:r>
              <a:rPr lang="en-US" sz="2000" b="1" dirty="0" smtClean="0">
                <a:solidFill>
                  <a:srgbClr val="FFFF00"/>
                </a:solidFill>
              </a:rPr>
              <a:t>by the CPU</a:t>
            </a:r>
            <a:r>
              <a:rPr lang="en-US" sz="2000" b="1" dirty="0" smtClean="0">
                <a:solidFill>
                  <a:srgbClr val="FFFF00"/>
                </a:solidFill>
              </a:rPr>
              <a:t>.</a:t>
            </a:r>
          </a:p>
          <a:p>
            <a:pPr>
              <a:buNone/>
            </a:pPr>
            <a:endParaRPr lang="en-US" sz="2000" b="1" dirty="0" smtClean="0">
              <a:solidFill>
                <a:srgbClr val="FFFF00"/>
              </a:solidFill>
            </a:endParaRPr>
          </a:p>
          <a:p>
            <a:r>
              <a:rPr lang="en-US" sz="2000" b="1" u="sng" dirty="0" smtClean="0">
                <a:solidFill>
                  <a:srgbClr val="FFFF00"/>
                </a:solidFill>
              </a:rPr>
              <a:t>BUSY</a:t>
            </a:r>
            <a:r>
              <a:rPr lang="en-US" sz="2000" b="1" u="sng" dirty="0" smtClean="0">
                <a:solidFill>
                  <a:srgbClr val="FFFF00"/>
                </a:solidFill>
              </a:rPr>
              <a:t>#</a:t>
            </a:r>
            <a:r>
              <a:rPr lang="en-US" sz="2000" b="1" dirty="0" smtClean="0">
                <a:solidFill>
                  <a:srgbClr val="FFFF00"/>
                </a:solidFill>
              </a:rPr>
              <a:t>: The busy input signal indicates to the CPU that the</a:t>
            </a:r>
          </a:p>
          <a:p>
            <a:pPr>
              <a:buNone/>
            </a:pPr>
            <a:r>
              <a:rPr lang="en-US" sz="2000" b="1" dirty="0" smtClean="0">
                <a:solidFill>
                  <a:srgbClr val="FFFF00"/>
                </a:solidFill>
              </a:rPr>
              <a:t>		coprocessor </a:t>
            </a:r>
            <a:r>
              <a:rPr lang="en-US" sz="2000" b="1" dirty="0" smtClean="0">
                <a:solidFill>
                  <a:srgbClr val="FFFF00"/>
                </a:solidFill>
              </a:rPr>
              <a:t>is busy with the allocated task.</a:t>
            </a:r>
          </a:p>
          <a:p>
            <a:endParaRPr lang="en-US" sz="2000" b="1" dirty="0">
              <a:solidFill>
                <a:srgbClr val="FFFF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FF00"/>
                </a:solidFill>
              </a:rPr>
              <a:t>Signal Descriptions of 80386</a:t>
            </a:r>
            <a:r>
              <a:rPr lang="en-US" dirty="0" smtClean="0">
                <a:solidFill>
                  <a:srgbClr val="FFFF00"/>
                </a:solidFill>
              </a:rPr>
              <a:t/>
            </a:r>
            <a:br>
              <a:rPr lang="en-US" dirty="0" smtClean="0">
                <a:solidFill>
                  <a:srgbClr val="FFFF00"/>
                </a:solidFill>
              </a:rPr>
            </a:br>
            <a:endParaRPr lang="en-US"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b="1" u="sng" dirty="0" smtClean="0">
                <a:solidFill>
                  <a:srgbClr val="FFFF00"/>
                </a:solidFill>
              </a:rPr>
              <a:t>ERROR#</a:t>
            </a:r>
            <a:r>
              <a:rPr lang="en-US" b="1" dirty="0" smtClean="0">
                <a:solidFill>
                  <a:srgbClr val="FFFF00"/>
                </a:solidFill>
              </a:rPr>
              <a:t>: The error input pin indicates to the </a:t>
            </a:r>
            <a:r>
              <a:rPr lang="en-US" b="1" dirty="0" smtClean="0">
                <a:solidFill>
                  <a:srgbClr val="FFFF00"/>
                </a:solidFill>
              </a:rPr>
              <a:t>	CPU </a:t>
            </a:r>
            <a:r>
              <a:rPr lang="en-US" b="1" dirty="0" smtClean="0">
                <a:solidFill>
                  <a:srgbClr val="FFFF00"/>
                </a:solidFill>
              </a:rPr>
              <a:t>that </a:t>
            </a:r>
            <a:r>
              <a:rPr lang="en-US" b="1" dirty="0" smtClean="0">
                <a:solidFill>
                  <a:srgbClr val="FFFF00"/>
                </a:solidFill>
              </a:rPr>
              <a:t>the coprocessor </a:t>
            </a:r>
            <a:r>
              <a:rPr lang="en-US" b="1" dirty="0" smtClean="0">
                <a:solidFill>
                  <a:srgbClr val="FFFF00"/>
                </a:solidFill>
              </a:rPr>
              <a:t>has encountered </a:t>
            </a:r>
            <a:r>
              <a:rPr lang="en-US" b="1" dirty="0" smtClean="0">
                <a:solidFill>
                  <a:srgbClr val="FFFF00"/>
                </a:solidFill>
              </a:rPr>
              <a:t>	an 	error while executing its instruction</a:t>
            </a:r>
            <a:r>
              <a:rPr lang="en-US" b="1" dirty="0" smtClean="0">
                <a:solidFill>
                  <a:srgbClr val="FFFF00"/>
                </a:solidFill>
              </a:rPr>
              <a:t>.</a:t>
            </a:r>
          </a:p>
          <a:p>
            <a:pPr algn="just"/>
            <a:r>
              <a:rPr lang="en-US" b="1" dirty="0" smtClean="0">
                <a:solidFill>
                  <a:srgbClr val="FFFF00"/>
                </a:solidFill>
              </a:rPr>
              <a:t> </a:t>
            </a:r>
            <a:r>
              <a:rPr lang="en-US" b="1" u="sng" dirty="0" smtClean="0">
                <a:solidFill>
                  <a:srgbClr val="FFFF00"/>
                </a:solidFill>
              </a:rPr>
              <a:t>PEREQ</a:t>
            </a:r>
            <a:r>
              <a:rPr lang="en-US" b="1" dirty="0" smtClean="0">
                <a:solidFill>
                  <a:srgbClr val="FFFF00"/>
                </a:solidFill>
              </a:rPr>
              <a:t>: The processor extension request </a:t>
            </a:r>
            <a:r>
              <a:rPr lang="en-US" b="1" dirty="0" smtClean="0">
                <a:solidFill>
                  <a:srgbClr val="FFFF00"/>
                </a:solidFill>
              </a:rPr>
              <a:t>	output signal indicates </a:t>
            </a:r>
            <a:r>
              <a:rPr lang="en-US" b="1" dirty="0" smtClean="0">
                <a:solidFill>
                  <a:srgbClr val="FFFF00"/>
                </a:solidFill>
              </a:rPr>
              <a:t>to the CPU to fetch </a:t>
            </a:r>
            <a:r>
              <a:rPr lang="en-US" b="1" dirty="0" smtClean="0">
                <a:solidFill>
                  <a:srgbClr val="FFFF00"/>
                </a:solidFill>
              </a:rPr>
              <a:t>	a </a:t>
            </a:r>
            <a:r>
              <a:rPr lang="en-US" b="1" dirty="0" smtClean="0">
                <a:solidFill>
                  <a:srgbClr val="FFFF00"/>
                </a:solidFill>
              </a:rPr>
              <a:t>data word for </a:t>
            </a:r>
            <a:r>
              <a:rPr lang="en-US" b="1" dirty="0" smtClean="0">
                <a:solidFill>
                  <a:srgbClr val="FFFF00"/>
                </a:solidFill>
              </a:rPr>
              <a:t>the </a:t>
            </a:r>
            <a:r>
              <a:rPr lang="en-US" b="1" dirty="0" smtClean="0">
                <a:solidFill>
                  <a:srgbClr val="FFFF00"/>
                </a:solidFill>
              </a:rPr>
              <a:t>coprocessor.</a:t>
            </a:r>
          </a:p>
          <a:p>
            <a:pPr algn="just"/>
            <a:r>
              <a:rPr lang="en-US" b="1" u="sng" dirty="0" smtClean="0">
                <a:solidFill>
                  <a:srgbClr val="FFFF00"/>
                </a:solidFill>
              </a:rPr>
              <a:t>INTR</a:t>
            </a:r>
            <a:r>
              <a:rPr lang="en-US" b="1" dirty="0" smtClean="0">
                <a:solidFill>
                  <a:srgbClr val="FFFF00"/>
                </a:solidFill>
              </a:rPr>
              <a:t>: This interrupt pin is a </a:t>
            </a:r>
            <a:r>
              <a:rPr lang="en-US" b="1" dirty="0" err="1" smtClean="0">
                <a:solidFill>
                  <a:srgbClr val="FFFF00"/>
                </a:solidFill>
              </a:rPr>
              <a:t>maskable</a:t>
            </a:r>
            <a:r>
              <a:rPr lang="en-US" b="1" dirty="0" smtClean="0">
                <a:solidFill>
                  <a:srgbClr val="FFFF00"/>
                </a:solidFill>
              </a:rPr>
              <a:t> interrupt, </a:t>
            </a:r>
            <a:r>
              <a:rPr lang="en-US" b="1" dirty="0" smtClean="0">
                <a:solidFill>
                  <a:srgbClr val="FFFF00"/>
                </a:solidFill>
              </a:rPr>
              <a:t>	that </a:t>
            </a:r>
            <a:r>
              <a:rPr lang="en-US" b="1" dirty="0" smtClean="0">
                <a:solidFill>
                  <a:srgbClr val="FFFF00"/>
                </a:solidFill>
              </a:rPr>
              <a:t>can </a:t>
            </a:r>
            <a:r>
              <a:rPr lang="en-US" b="1" dirty="0" smtClean="0">
                <a:solidFill>
                  <a:srgbClr val="FFFF00"/>
                </a:solidFill>
              </a:rPr>
              <a:t>be masked </a:t>
            </a:r>
            <a:r>
              <a:rPr lang="en-US" b="1" dirty="0" smtClean="0">
                <a:solidFill>
                  <a:srgbClr val="FFFF00"/>
                </a:solidFill>
              </a:rPr>
              <a:t>using the IF of the flag </a:t>
            </a:r>
            <a:r>
              <a:rPr lang="en-US" b="1" dirty="0" smtClean="0">
                <a:solidFill>
                  <a:srgbClr val="FFFF00"/>
                </a:solidFill>
              </a:rPr>
              <a:t>	register</a:t>
            </a:r>
            <a:r>
              <a:rPr lang="en-US" b="1" dirty="0" smtClean="0">
                <a:solidFill>
                  <a:srgbClr val="FFFF00"/>
                </a:solidFill>
              </a:rPr>
              <a:t>.</a:t>
            </a:r>
          </a:p>
          <a:p>
            <a:pPr algn="just"/>
            <a:r>
              <a:rPr lang="en-US" b="1" u="sng" dirty="0" smtClean="0">
                <a:solidFill>
                  <a:srgbClr val="FFFF00"/>
                </a:solidFill>
              </a:rPr>
              <a:t>NMI</a:t>
            </a:r>
            <a:r>
              <a:rPr lang="en-US" b="1" dirty="0" smtClean="0">
                <a:solidFill>
                  <a:srgbClr val="FFFF00"/>
                </a:solidFill>
              </a:rPr>
              <a:t>: A valid request signal at the non-</a:t>
            </a:r>
            <a:r>
              <a:rPr lang="en-US" b="1" dirty="0" err="1" smtClean="0">
                <a:solidFill>
                  <a:srgbClr val="FFFF00"/>
                </a:solidFill>
              </a:rPr>
              <a:t>maskable</a:t>
            </a:r>
            <a:r>
              <a:rPr lang="en-US" b="1" dirty="0" smtClean="0">
                <a:solidFill>
                  <a:srgbClr val="FFFF00"/>
                </a:solidFill>
              </a:rPr>
              <a:t> </a:t>
            </a:r>
            <a:r>
              <a:rPr lang="en-US" b="1" dirty="0" smtClean="0">
                <a:solidFill>
                  <a:srgbClr val="FFFF00"/>
                </a:solidFill>
              </a:rPr>
              <a:t>	interrupt request </a:t>
            </a:r>
            <a:r>
              <a:rPr lang="en-US" b="1" dirty="0" smtClean="0">
                <a:solidFill>
                  <a:srgbClr val="FFFF00"/>
                </a:solidFill>
              </a:rPr>
              <a:t>input pin internally </a:t>
            </a:r>
            <a:r>
              <a:rPr lang="en-US" b="1" dirty="0" smtClean="0">
                <a:solidFill>
                  <a:srgbClr val="FFFF00"/>
                </a:solidFill>
              </a:rPr>
              <a:t>	generates 	a </a:t>
            </a:r>
            <a:r>
              <a:rPr lang="en-US" b="1" dirty="0" smtClean="0">
                <a:solidFill>
                  <a:srgbClr val="FFFF00"/>
                </a:solidFill>
              </a:rPr>
              <a:t>non- </a:t>
            </a:r>
            <a:r>
              <a:rPr lang="en-US" b="1" dirty="0" err="1" smtClean="0">
                <a:solidFill>
                  <a:srgbClr val="FFFF00"/>
                </a:solidFill>
              </a:rPr>
              <a:t>maskable</a:t>
            </a:r>
            <a:r>
              <a:rPr lang="en-US" b="1" dirty="0" smtClean="0">
                <a:solidFill>
                  <a:srgbClr val="FFFF00"/>
                </a:solidFill>
              </a:rPr>
              <a:t> interrupt </a:t>
            </a:r>
            <a:r>
              <a:rPr lang="en-US" b="1" dirty="0" smtClean="0">
                <a:solidFill>
                  <a:srgbClr val="FFFF00"/>
                </a:solidFill>
              </a:rPr>
              <a:t>of </a:t>
            </a:r>
            <a:r>
              <a:rPr lang="en-US" b="1" dirty="0" smtClean="0">
                <a:solidFill>
                  <a:srgbClr val="FFFF00"/>
                </a:solidFill>
              </a:rPr>
              <a:t>	type2</a:t>
            </a:r>
            <a:r>
              <a:rPr lang="en-US" b="1" dirty="0" smtClean="0">
                <a:solidFill>
                  <a:srgbClr val="FFFF00"/>
                </a:solidFill>
              </a:rPr>
              <a:t>.</a:t>
            </a: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Signal Descriptions of 80386</a:t>
            </a:r>
            <a:endParaRPr lang="en-US" u="sng" dirty="0">
              <a:solidFill>
                <a:srgbClr val="FFFF00"/>
              </a:solidFill>
            </a:endParaRPr>
          </a:p>
        </p:txBody>
      </p:sp>
      <p:sp>
        <p:nvSpPr>
          <p:cNvPr id="3" name="Content Placeholder 2"/>
          <p:cNvSpPr>
            <a:spLocks noGrp="1"/>
          </p:cNvSpPr>
          <p:nvPr>
            <p:ph idx="1"/>
          </p:nvPr>
        </p:nvSpPr>
        <p:spPr>
          <a:xfrm>
            <a:off x="609600" y="1676400"/>
            <a:ext cx="8229600" cy="4709160"/>
          </a:xfrm>
        </p:spPr>
        <p:txBody>
          <a:bodyPr/>
          <a:lstStyle/>
          <a:p>
            <a:pPr algn="just"/>
            <a:r>
              <a:rPr lang="en-US" b="1" u="sng" dirty="0" smtClean="0">
                <a:solidFill>
                  <a:srgbClr val="FFFF00"/>
                </a:solidFill>
              </a:rPr>
              <a:t>RESET</a:t>
            </a:r>
            <a:r>
              <a:rPr lang="en-US" b="1" dirty="0" smtClean="0">
                <a:solidFill>
                  <a:srgbClr val="FFFF00"/>
                </a:solidFill>
              </a:rPr>
              <a:t>: A high at this input pin suspends </a:t>
            </a:r>
            <a:r>
              <a:rPr lang="en-US" b="1" dirty="0" smtClean="0">
                <a:solidFill>
                  <a:srgbClr val="FFFF00"/>
                </a:solidFill>
              </a:rPr>
              <a:t>	the current operation </a:t>
            </a:r>
            <a:r>
              <a:rPr lang="en-US" b="1" dirty="0" smtClean="0">
                <a:solidFill>
                  <a:srgbClr val="FFFF00"/>
                </a:solidFill>
              </a:rPr>
              <a:t>and restart </a:t>
            </a:r>
            <a:r>
              <a:rPr lang="en-US" b="1" dirty="0" smtClean="0">
                <a:solidFill>
                  <a:srgbClr val="FFFF00"/>
                </a:solidFill>
              </a:rPr>
              <a:t>the 	execution </a:t>
            </a:r>
            <a:r>
              <a:rPr lang="en-US" b="1" dirty="0" smtClean="0">
                <a:solidFill>
                  <a:srgbClr val="FFFF00"/>
                </a:solidFill>
              </a:rPr>
              <a:t>from the starting location</a:t>
            </a:r>
            <a:r>
              <a:rPr lang="en-US" b="1" dirty="0" smtClean="0">
                <a:solidFill>
                  <a:srgbClr val="FFFF00"/>
                </a:solidFill>
              </a:rPr>
              <a:t>.</a:t>
            </a:r>
          </a:p>
          <a:p>
            <a:pPr algn="just"/>
            <a:endParaRPr lang="en-US" b="1" dirty="0" smtClean="0">
              <a:solidFill>
                <a:srgbClr val="FFFF00"/>
              </a:solidFill>
            </a:endParaRPr>
          </a:p>
          <a:p>
            <a:pPr algn="just"/>
            <a:r>
              <a:rPr lang="en-US" b="1" u="sng" dirty="0" smtClean="0">
                <a:solidFill>
                  <a:srgbClr val="FFFF00"/>
                </a:solidFill>
              </a:rPr>
              <a:t>N </a:t>
            </a:r>
            <a:r>
              <a:rPr lang="en-US" b="1" u="sng" dirty="0" smtClean="0">
                <a:solidFill>
                  <a:srgbClr val="FFFF00"/>
                </a:solidFill>
              </a:rPr>
              <a:t>/ C </a:t>
            </a:r>
            <a:r>
              <a:rPr lang="en-US" b="1" dirty="0" smtClean="0">
                <a:solidFill>
                  <a:srgbClr val="FFFF00"/>
                </a:solidFill>
              </a:rPr>
              <a:t>: No connection pins are expected to </a:t>
            </a:r>
            <a:r>
              <a:rPr lang="en-US" b="1" dirty="0" smtClean="0">
                <a:solidFill>
                  <a:srgbClr val="FFFF00"/>
                </a:solidFill>
              </a:rPr>
              <a:t>	be </a:t>
            </a:r>
            <a:r>
              <a:rPr lang="en-US" b="1" dirty="0" smtClean="0">
                <a:solidFill>
                  <a:srgbClr val="FFFF00"/>
                </a:solidFill>
              </a:rPr>
              <a:t>left open </a:t>
            </a:r>
            <a:r>
              <a:rPr lang="en-US" b="1" dirty="0" smtClean="0">
                <a:solidFill>
                  <a:srgbClr val="FFFF00"/>
                </a:solidFill>
              </a:rPr>
              <a:t>while connecting </a:t>
            </a:r>
            <a:r>
              <a:rPr lang="en-US" b="1" dirty="0" smtClean="0">
                <a:solidFill>
                  <a:srgbClr val="FFFF00"/>
                </a:solidFill>
              </a:rPr>
              <a:t>the 80386 in </a:t>
            </a:r>
            <a:r>
              <a:rPr lang="en-US" b="1" dirty="0" smtClean="0">
                <a:solidFill>
                  <a:srgbClr val="FFFF00"/>
                </a:solidFill>
              </a:rPr>
              <a:t>	the </a:t>
            </a:r>
            <a:r>
              <a:rPr lang="en-US" b="1" dirty="0" smtClean="0">
                <a:solidFill>
                  <a:srgbClr val="FFFF00"/>
                </a:solidFill>
              </a:rPr>
              <a:t>circuit.</a:t>
            </a:r>
          </a:p>
          <a:p>
            <a:endParaRPr lang="en-US" b="1"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80386DX arch.png"/>
          <p:cNvPicPr>
            <a:picLocks noChangeAspect="1" noChangeArrowheads="1"/>
          </p:cNvPicPr>
          <p:nvPr/>
        </p:nvPicPr>
        <p:blipFill>
          <a:blip r:embed="rId2"/>
          <a:srcRect/>
          <a:stretch>
            <a:fillRect/>
          </a:stretch>
        </p:blipFill>
        <p:spPr bwMode="auto">
          <a:xfrm>
            <a:off x="381000" y="948690"/>
            <a:ext cx="8382000" cy="5909310"/>
          </a:xfrm>
          <a:prstGeom prst="rect">
            <a:avLst/>
          </a:prstGeom>
          <a:noFill/>
        </p:spPr>
      </p:pic>
      <p:sp>
        <p:nvSpPr>
          <p:cNvPr id="5" name="Rectangle 4"/>
          <p:cNvSpPr/>
          <p:nvPr/>
        </p:nvSpPr>
        <p:spPr>
          <a:xfrm>
            <a:off x="381000" y="228600"/>
            <a:ext cx="8382000" cy="646331"/>
          </a:xfrm>
          <a:prstGeom prst="rect">
            <a:avLst/>
          </a:prstGeom>
        </p:spPr>
        <p:txBody>
          <a:bodyPr wrap="square">
            <a:spAutoFit/>
          </a:bodyPr>
          <a:lstStyle/>
          <a:p>
            <a:pPr algn="ctr"/>
            <a:r>
              <a:rPr lang="en-US" sz="3600" b="1" u="sng" dirty="0" smtClean="0">
                <a:solidFill>
                  <a:srgbClr val="FFFF00"/>
                </a:solidFill>
              </a:rPr>
              <a:t>Architecture of 80386</a:t>
            </a:r>
            <a:endParaRPr lang="en-US" sz="3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u="sng" dirty="0" smtClean="0">
                <a:solidFill>
                  <a:srgbClr val="FFFF00"/>
                </a:solidFill>
              </a:rPr>
              <a:t>Register </a:t>
            </a:r>
            <a:r>
              <a:rPr lang="en-US" u="sng" dirty="0" err="1" smtClean="0">
                <a:solidFill>
                  <a:srgbClr val="FFFF00"/>
                </a:solidFill>
              </a:rPr>
              <a:t>Organisation</a:t>
            </a:r>
            <a:r>
              <a:rPr lang="en-US" dirty="0" smtClean="0">
                <a:solidFill>
                  <a:srgbClr val="FFFF00"/>
                </a:solidFill>
              </a:rPr>
              <a:t/>
            </a:r>
            <a:br>
              <a:rPr lang="en-US" dirty="0" smtClean="0">
                <a:solidFill>
                  <a:srgbClr val="FFFF00"/>
                </a:solidFill>
              </a:rPr>
            </a:br>
            <a:endParaRPr lang="en-US" dirty="0">
              <a:solidFill>
                <a:srgbClr val="FFFF00"/>
              </a:solidFill>
            </a:endParaRPr>
          </a:p>
        </p:txBody>
      </p:sp>
      <p:sp>
        <p:nvSpPr>
          <p:cNvPr id="3" name="Content Placeholder 2"/>
          <p:cNvSpPr>
            <a:spLocks noGrp="1"/>
          </p:cNvSpPr>
          <p:nvPr>
            <p:ph idx="1"/>
          </p:nvPr>
        </p:nvSpPr>
        <p:spPr/>
        <p:txBody>
          <a:bodyPr>
            <a:normAutofit fontScale="77500" lnSpcReduction="20000"/>
          </a:bodyPr>
          <a:lstStyle/>
          <a:p>
            <a:r>
              <a:rPr lang="en-US" b="1" dirty="0" smtClean="0">
                <a:solidFill>
                  <a:srgbClr val="FFFF00"/>
                </a:solidFill>
              </a:rPr>
              <a:t>The 80386 has eight 32 - bit general purpose registers which</a:t>
            </a:r>
          </a:p>
          <a:p>
            <a:pPr>
              <a:buNone/>
            </a:pPr>
            <a:r>
              <a:rPr lang="en-US" b="1" dirty="0" smtClean="0">
                <a:solidFill>
                  <a:srgbClr val="FFFF00"/>
                </a:solidFill>
              </a:rPr>
              <a:t>	may </a:t>
            </a:r>
            <a:r>
              <a:rPr lang="en-US" b="1" dirty="0" smtClean="0">
                <a:solidFill>
                  <a:srgbClr val="FFFF00"/>
                </a:solidFill>
              </a:rPr>
              <a:t>be used as either 8 bit or 16 bit registers.</a:t>
            </a:r>
          </a:p>
          <a:p>
            <a:r>
              <a:rPr lang="en-US" b="1" dirty="0" smtClean="0">
                <a:solidFill>
                  <a:srgbClr val="FFFF00"/>
                </a:solidFill>
              </a:rPr>
              <a:t> </a:t>
            </a:r>
            <a:r>
              <a:rPr lang="en-US" b="1" dirty="0" smtClean="0">
                <a:solidFill>
                  <a:srgbClr val="FFFF00"/>
                </a:solidFill>
              </a:rPr>
              <a:t>A 32 - bit register known as an extended register, </a:t>
            </a:r>
            <a:r>
              <a:rPr lang="en-US" b="1" dirty="0" smtClean="0">
                <a:solidFill>
                  <a:srgbClr val="FFFF00"/>
                </a:solidFill>
              </a:rPr>
              <a:t>is represented </a:t>
            </a:r>
            <a:r>
              <a:rPr lang="en-US" b="1" dirty="0" smtClean="0">
                <a:solidFill>
                  <a:srgbClr val="FFFF00"/>
                </a:solidFill>
              </a:rPr>
              <a:t>by the register name with prefix E.</a:t>
            </a:r>
          </a:p>
          <a:p>
            <a:r>
              <a:rPr lang="en-US" b="1" dirty="0" smtClean="0">
                <a:solidFill>
                  <a:srgbClr val="FFFF00"/>
                </a:solidFill>
              </a:rPr>
              <a:t>Example </a:t>
            </a:r>
            <a:r>
              <a:rPr lang="en-US" b="1" dirty="0" smtClean="0">
                <a:solidFill>
                  <a:srgbClr val="FFFF00"/>
                </a:solidFill>
              </a:rPr>
              <a:t>: A 32 bit register corresponding to AX is EAX,</a:t>
            </a:r>
          </a:p>
          <a:p>
            <a:pPr>
              <a:buNone/>
            </a:pPr>
            <a:r>
              <a:rPr lang="en-US" b="1" dirty="0" smtClean="0">
                <a:solidFill>
                  <a:srgbClr val="FFFF00"/>
                </a:solidFill>
              </a:rPr>
              <a:t>	similarly </a:t>
            </a:r>
            <a:r>
              <a:rPr lang="en-US" b="1" dirty="0" smtClean="0">
                <a:solidFill>
                  <a:srgbClr val="FFFF00"/>
                </a:solidFill>
              </a:rPr>
              <a:t>BX is EBX etc.</a:t>
            </a:r>
          </a:p>
          <a:p>
            <a:r>
              <a:rPr lang="en-US" b="1" dirty="0" smtClean="0">
                <a:solidFill>
                  <a:srgbClr val="FFFF00"/>
                </a:solidFill>
              </a:rPr>
              <a:t>The </a:t>
            </a:r>
            <a:r>
              <a:rPr lang="en-US" b="1" dirty="0" smtClean="0">
                <a:solidFill>
                  <a:srgbClr val="FFFF00"/>
                </a:solidFill>
              </a:rPr>
              <a:t>16 bit registers BP, SP, SI and DI in 8086 are </a:t>
            </a:r>
            <a:r>
              <a:rPr lang="en-US" b="1" dirty="0" smtClean="0">
                <a:solidFill>
                  <a:srgbClr val="FFFF00"/>
                </a:solidFill>
              </a:rPr>
              <a:t>now available </a:t>
            </a:r>
            <a:r>
              <a:rPr lang="en-US" b="1" dirty="0" smtClean="0">
                <a:solidFill>
                  <a:srgbClr val="FFFF00"/>
                </a:solidFill>
              </a:rPr>
              <a:t>with their extended size of 32 bit and are names </a:t>
            </a:r>
            <a:r>
              <a:rPr lang="en-US" b="1" dirty="0" smtClean="0">
                <a:solidFill>
                  <a:srgbClr val="FFFF00"/>
                </a:solidFill>
              </a:rPr>
              <a:t>as EBP,ESP,ESI </a:t>
            </a:r>
            <a:r>
              <a:rPr lang="en-US" b="1" dirty="0" smtClean="0">
                <a:solidFill>
                  <a:srgbClr val="FFFF00"/>
                </a:solidFill>
              </a:rPr>
              <a:t>and EDI.</a:t>
            </a:r>
          </a:p>
          <a:p>
            <a:r>
              <a:rPr lang="en-US" b="1" dirty="0" smtClean="0">
                <a:solidFill>
                  <a:srgbClr val="FFFF00"/>
                </a:solidFill>
              </a:rPr>
              <a:t>AX </a:t>
            </a:r>
            <a:r>
              <a:rPr lang="en-US" b="1" dirty="0" smtClean="0">
                <a:solidFill>
                  <a:srgbClr val="FFFF00"/>
                </a:solidFill>
              </a:rPr>
              <a:t>represents the lower 16 bit of the 32 bit register EAX.</a:t>
            </a:r>
          </a:p>
          <a:p>
            <a:r>
              <a:rPr lang="en-US" b="1" dirty="0" smtClean="0">
                <a:solidFill>
                  <a:srgbClr val="FFFF00"/>
                </a:solidFill>
              </a:rPr>
              <a:t>BP</a:t>
            </a:r>
            <a:r>
              <a:rPr lang="en-US" b="1" dirty="0" smtClean="0">
                <a:solidFill>
                  <a:srgbClr val="FFFF00"/>
                </a:solidFill>
              </a:rPr>
              <a:t>, SP, SI, DI represents the lower 16 bit of their 32 bit</a:t>
            </a:r>
          </a:p>
          <a:p>
            <a:r>
              <a:rPr lang="en-US" b="1" dirty="0" smtClean="0">
                <a:solidFill>
                  <a:srgbClr val="FFFF00"/>
                </a:solidFill>
              </a:rPr>
              <a:t>counterparts, and can be used as independent 16 bit registers.</a:t>
            </a:r>
          </a:p>
          <a:p>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FF00"/>
                </a:solidFill>
              </a:rPr>
              <a:t>Register </a:t>
            </a:r>
            <a:r>
              <a:rPr lang="en-US" u="sng" dirty="0" err="1" smtClean="0">
                <a:solidFill>
                  <a:srgbClr val="FFFF00"/>
                </a:solidFill>
              </a:rPr>
              <a:t>Organisation</a:t>
            </a:r>
            <a:r>
              <a:rPr lang="en-US" u="sng" dirty="0" smtClean="0">
                <a:solidFill>
                  <a:srgbClr val="FFFF00"/>
                </a:solidFill>
              </a:rPr>
              <a:t> (cont..)</a:t>
            </a:r>
            <a:br>
              <a:rPr lang="en-US" u="sng" dirty="0" smtClean="0">
                <a:solidFill>
                  <a:srgbClr val="FFFF00"/>
                </a:solidFill>
              </a:rPr>
            </a:br>
            <a:endParaRPr lang="en-US" u="sng" dirty="0">
              <a:solidFill>
                <a:srgbClr val="FFFF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304800" y="914400"/>
            <a:ext cx="8613033"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FF00"/>
                </a:solidFill>
              </a:rPr>
              <a:t>Register </a:t>
            </a:r>
            <a:r>
              <a:rPr lang="en-US" u="sng" dirty="0" err="1" smtClean="0">
                <a:solidFill>
                  <a:srgbClr val="FFFF00"/>
                </a:solidFill>
              </a:rPr>
              <a:t>Organisation</a:t>
            </a:r>
            <a:r>
              <a:rPr lang="en-US" u="sng" dirty="0" smtClean="0">
                <a:solidFill>
                  <a:srgbClr val="FFFF00"/>
                </a:solidFill>
              </a:rPr>
              <a:t> (cont..)</a:t>
            </a:r>
            <a:r>
              <a:rPr lang="en-US" dirty="0" smtClean="0">
                <a:solidFill>
                  <a:srgbClr val="FFFF00"/>
                </a:solidFill>
              </a:rPr>
              <a:t/>
            </a:r>
            <a:br>
              <a:rPr lang="en-US" dirty="0" smtClean="0">
                <a:solidFill>
                  <a:srgbClr val="FFFF00"/>
                </a:solidFill>
              </a:rPr>
            </a:br>
            <a:endParaRPr lang="en-US" dirty="0">
              <a:solidFill>
                <a:srgbClr val="FFFF00"/>
              </a:solidFill>
            </a:endParaRPr>
          </a:p>
        </p:txBody>
      </p:sp>
      <p:sp>
        <p:nvSpPr>
          <p:cNvPr id="3" name="Content Placeholder 2"/>
          <p:cNvSpPr>
            <a:spLocks noGrp="1"/>
          </p:cNvSpPr>
          <p:nvPr>
            <p:ph idx="1"/>
          </p:nvPr>
        </p:nvSpPr>
        <p:spPr/>
        <p:txBody>
          <a:bodyPr>
            <a:normAutofit fontScale="62500" lnSpcReduction="20000"/>
          </a:bodyPr>
          <a:lstStyle/>
          <a:p>
            <a:r>
              <a:rPr lang="en-US" b="1" dirty="0" smtClean="0">
                <a:solidFill>
                  <a:srgbClr val="FFFF00"/>
                </a:solidFill>
              </a:rPr>
              <a:t>The six </a:t>
            </a:r>
            <a:r>
              <a:rPr lang="en-US" b="1" u="sng" dirty="0" smtClean="0">
                <a:solidFill>
                  <a:srgbClr val="FFFF00"/>
                </a:solidFill>
              </a:rPr>
              <a:t>segment registers </a:t>
            </a:r>
            <a:r>
              <a:rPr lang="en-US" b="1" dirty="0" smtClean="0">
                <a:solidFill>
                  <a:srgbClr val="FFFF00"/>
                </a:solidFill>
              </a:rPr>
              <a:t>available in 80386 are CS, SS, DS,</a:t>
            </a:r>
          </a:p>
          <a:p>
            <a:pPr>
              <a:buNone/>
            </a:pPr>
            <a:r>
              <a:rPr lang="en-US" b="1" dirty="0" smtClean="0">
                <a:solidFill>
                  <a:srgbClr val="FFFF00"/>
                </a:solidFill>
              </a:rPr>
              <a:t>	ES</a:t>
            </a:r>
            <a:r>
              <a:rPr lang="en-US" b="1" dirty="0" smtClean="0">
                <a:solidFill>
                  <a:srgbClr val="FFFF00"/>
                </a:solidFill>
              </a:rPr>
              <a:t>, FS and GS</a:t>
            </a:r>
            <a:r>
              <a:rPr lang="en-US" b="1" dirty="0" smtClean="0">
                <a:solidFill>
                  <a:srgbClr val="FFFF00"/>
                </a:solidFill>
              </a:rPr>
              <a:t>.</a:t>
            </a:r>
          </a:p>
          <a:p>
            <a:pPr>
              <a:buNone/>
            </a:pPr>
            <a:endParaRPr lang="en-US" b="1" dirty="0" smtClean="0">
              <a:solidFill>
                <a:srgbClr val="FFFF00"/>
              </a:solidFill>
            </a:endParaRPr>
          </a:p>
          <a:p>
            <a:r>
              <a:rPr lang="en-US" b="1" dirty="0" smtClean="0">
                <a:solidFill>
                  <a:srgbClr val="FFFF00"/>
                </a:solidFill>
              </a:rPr>
              <a:t>The </a:t>
            </a:r>
            <a:r>
              <a:rPr lang="en-US" b="1" dirty="0" smtClean="0">
                <a:solidFill>
                  <a:srgbClr val="FFFF00"/>
                </a:solidFill>
              </a:rPr>
              <a:t>CS and SS are the code and the stack segment registers</a:t>
            </a:r>
          </a:p>
          <a:p>
            <a:pPr>
              <a:buNone/>
            </a:pPr>
            <a:r>
              <a:rPr lang="en-US" b="1" dirty="0" smtClean="0">
                <a:solidFill>
                  <a:srgbClr val="FFFF00"/>
                </a:solidFill>
              </a:rPr>
              <a:t>	respectively</a:t>
            </a:r>
            <a:r>
              <a:rPr lang="en-US" b="1" dirty="0" smtClean="0">
                <a:solidFill>
                  <a:srgbClr val="FFFF00"/>
                </a:solidFill>
              </a:rPr>
              <a:t>, while DS, ES, FS, GS are 4 data </a:t>
            </a:r>
            <a:r>
              <a:rPr lang="en-US" b="1" dirty="0" smtClean="0">
                <a:solidFill>
                  <a:srgbClr val="FFFF00"/>
                </a:solidFill>
              </a:rPr>
              <a:t>segment registers.</a:t>
            </a:r>
          </a:p>
          <a:p>
            <a:pPr>
              <a:buNone/>
            </a:pPr>
            <a:endParaRPr lang="en-US" b="1" dirty="0" smtClean="0">
              <a:solidFill>
                <a:srgbClr val="FFFF00"/>
              </a:solidFill>
            </a:endParaRPr>
          </a:p>
          <a:p>
            <a:r>
              <a:rPr lang="en-US" b="1" dirty="0" smtClean="0">
                <a:solidFill>
                  <a:srgbClr val="FFFF00"/>
                </a:solidFill>
              </a:rPr>
              <a:t>A </a:t>
            </a:r>
            <a:r>
              <a:rPr lang="en-US" b="1" dirty="0" smtClean="0">
                <a:solidFill>
                  <a:srgbClr val="FFFF00"/>
                </a:solidFill>
              </a:rPr>
              <a:t>16 bit </a:t>
            </a:r>
            <a:r>
              <a:rPr lang="en-US" b="1" u="sng" dirty="0" smtClean="0">
                <a:solidFill>
                  <a:srgbClr val="FFFF00"/>
                </a:solidFill>
              </a:rPr>
              <a:t>instruction pointer</a:t>
            </a:r>
            <a:r>
              <a:rPr lang="en-US" b="1" dirty="0" smtClean="0">
                <a:solidFill>
                  <a:srgbClr val="FFFF00"/>
                </a:solidFill>
              </a:rPr>
              <a:t> IP is available along with 32 </a:t>
            </a:r>
            <a:r>
              <a:rPr lang="en-US" b="1" dirty="0" smtClean="0">
                <a:solidFill>
                  <a:srgbClr val="FFFF00"/>
                </a:solidFill>
              </a:rPr>
              <a:t>bit counterpart </a:t>
            </a:r>
            <a:r>
              <a:rPr lang="en-US" b="1" dirty="0" smtClean="0">
                <a:solidFill>
                  <a:srgbClr val="FFFF00"/>
                </a:solidFill>
              </a:rPr>
              <a:t>EIP</a:t>
            </a:r>
            <a:r>
              <a:rPr lang="en-US" b="1" dirty="0" smtClean="0">
                <a:solidFill>
                  <a:srgbClr val="FFFF00"/>
                </a:solidFill>
              </a:rPr>
              <a:t>.</a:t>
            </a:r>
          </a:p>
          <a:p>
            <a:endParaRPr lang="en-US" b="1" dirty="0" smtClean="0">
              <a:solidFill>
                <a:srgbClr val="FFFF00"/>
              </a:solidFill>
            </a:endParaRPr>
          </a:p>
          <a:p>
            <a:r>
              <a:rPr lang="en-US" b="1" i="1" u="sng" dirty="0" smtClean="0">
                <a:solidFill>
                  <a:srgbClr val="FFFF00"/>
                </a:solidFill>
              </a:rPr>
              <a:t>Flag </a:t>
            </a:r>
            <a:r>
              <a:rPr lang="en-US" b="1" i="1" u="sng" dirty="0" smtClean="0">
                <a:solidFill>
                  <a:srgbClr val="FFFF00"/>
                </a:solidFill>
              </a:rPr>
              <a:t>Register </a:t>
            </a:r>
            <a:r>
              <a:rPr lang="en-US" b="1" i="1" dirty="0" smtClean="0">
                <a:solidFill>
                  <a:srgbClr val="FFFF00"/>
                </a:solidFill>
              </a:rPr>
              <a:t>of 80386: The Flag register of 80386 is a 32 bit</a:t>
            </a:r>
          </a:p>
          <a:p>
            <a:pPr>
              <a:buNone/>
            </a:pPr>
            <a:r>
              <a:rPr lang="en-US" b="1" dirty="0" smtClean="0">
                <a:solidFill>
                  <a:srgbClr val="FFFF00"/>
                </a:solidFill>
              </a:rPr>
              <a:t>	register</a:t>
            </a:r>
            <a:r>
              <a:rPr lang="en-US" b="1" dirty="0" smtClean="0">
                <a:solidFill>
                  <a:srgbClr val="FFFF00"/>
                </a:solidFill>
              </a:rPr>
              <a:t>. Out of the 32 bits, Intel has reserved bits D18 to D31,</a:t>
            </a:r>
          </a:p>
          <a:p>
            <a:pPr>
              <a:buNone/>
            </a:pPr>
            <a:r>
              <a:rPr lang="en-US" b="1" dirty="0" smtClean="0">
                <a:solidFill>
                  <a:srgbClr val="FFFF00"/>
                </a:solidFill>
              </a:rPr>
              <a:t>	D5 </a:t>
            </a:r>
            <a:r>
              <a:rPr lang="en-US" b="1" dirty="0" smtClean="0">
                <a:solidFill>
                  <a:srgbClr val="FFFF00"/>
                </a:solidFill>
              </a:rPr>
              <a:t>and D3, while D1 is always set at 1</a:t>
            </a:r>
            <a:r>
              <a:rPr lang="en-US" b="1" dirty="0" smtClean="0">
                <a:solidFill>
                  <a:srgbClr val="FFFF00"/>
                </a:solidFill>
              </a:rPr>
              <a:t>.</a:t>
            </a:r>
          </a:p>
          <a:p>
            <a:pPr>
              <a:buNone/>
            </a:pPr>
            <a:r>
              <a:rPr lang="en-US" b="1" dirty="0" smtClean="0">
                <a:solidFill>
                  <a:srgbClr val="FFFF00"/>
                </a:solidFill>
              </a:rPr>
              <a:t>	</a:t>
            </a:r>
            <a:endParaRPr lang="en-US" b="1" dirty="0" smtClean="0">
              <a:solidFill>
                <a:srgbClr val="FFFF00"/>
              </a:solidFill>
            </a:endParaRPr>
          </a:p>
          <a:p>
            <a:pPr>
              <a:buNone/>
            </a:pPr>
            <a:r>
              <a:rPr lang="en-US" b="1" dirty="0" smtClean="0">
                <a:solidFill>
                  <a:srgbClr val="FFFF00"/>
                </a:solidFill>
              </a:rPr>
              <a:t>	</a:t>
            </a:r>
            <a:r>
              <a:rPr lang="en-US" b="1" dirty="0" smtClean="0">
                <a:solidFill>
                  <a:srgbClr val="FFFF00"/>
                </a:solidFill>
              </a:rPr>
              <a:t>Two </a:t>
            </a:r>
            <a:r>
              <a:rPr lang="en-US" b="1" dirty="0" smtClean="0">
                <a:solidFill>
                  <a:srgbClr val="FFFF00"/>
                </a:solidFill>
              </a:rPr>
              <a:t>extra new flags </a:t>
            </a:r>
            <a:r>
              <a:rPr lang="en-US" b="1" dirty="0" smtClean="0">
                <a:solidFill>
                  <a:srgbClr val="FFFF00"/>
                </a:solidFill>
              </a:rPr>
              <a:t>are added </a:t>
            </a:r>
            <a:r>
              <a:rPr lang="en-US" b="1" dirty="0" smtClean="0">
                <a:solidFill>
                  <a:srgbClr val="FFFF00"/>
                </a:solidFill>
              </a:rPr>
              <a:t>to the 80286 flag to derive the flag register of </a:t>
            </a:r>
            <a:r>
              <a:rPr lang="en-US" b="1" dirty="0" smtClean="0">
                <a:solidFill>
                  <a:srgbClr val="FFFF00"/>
                </a:solidFill>
              </a:rPr>
              <a:t>80386. They </a:t>
            </a:r>
            <a:r>
              <a:rPr lang="en-US" b="1" dirty="0" smtClean="0">
                <a:solidFill>
                  <a:srgbClr val="FFFF00"/>
                </a:solidFill>
              </a:rPr>
              <a:t>are VM and RF flags.</a:t>
            </a:r>
          </a:p>
          <a:p>
            <a:endParaRPr lang="en-US" b="1" dirty="0">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 y="2590800"/>
            <a:ext cx="9143999" cy="1486303"/>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124200" y="5257800"/>
            <a:ext cx="2600325" cy="238125"/>
          </a:xfrm>
          <a:prstGeom prst="rect">
            <a:avLst/>
          </a:prstGeom>
          <a:noFill/>
          <a:ln w="9525">
            <a:noFill/>
            <a:miter lim="800000"/>
            <a:headEnd/>
            <a:tailEnd/>
          </a:ln>
          <a:effectLst/>
        </p:spPr>
      </p:pic>
      <p:sp>
        <p:nvSpPr>
          <p:cNvPr id="6" name="Title 5"/>
          <p:cNvSpPr>
            <a:spLocks noGrp="1"/>
          </p:cNvSpPr>
          <p:nvPr>
            <p:ph type="title"/>
          </p:nvPr>
        </p:nvSpPr>
        <p:spPr/>
        <p:txBody>
          <a:bodyPr/>
          <a:lstStyle/>
          <a:p>
            <a:r>
              <a:rPr lang="en-US" u="sng" dirty="0" smtClean="0">
                <a:solidFill>
                  <a:srgbClr val="FFFF00"/>
                </a:solidFill>
              </a:rPr>
              <a:t>Register </a:t>
            </a:r>
            <a:r>
              <a:rPr lang="en-US" u="sng" dirty="0" err="1" smtClean="0">
                <a:solidFill>
                  <a:srgbClr val="FFFF00"/>
                </a:solidFill>
              </a:rPr>
              <a:t>Organisation</a:t>
            </a:r>
            <a:r>
              <a:rPr lang="en-US" u="sng" dirty="0" smtClean="0">
                <a:solidFill>
                  <a:srgbClr val="FFFF00"/>
                </a:solidFill>
              </a:rPr>
              <a:t> (cont..)</a:t>
            </a:r>
            <a:endParaRPr lang="en-US" u="sng" dirty="0">
              <a:solidFill>
                <a:srgbClr val="FFFF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Register </a:t>
            </a:r>
            <a:r>
              <a:rPr lang="en-US" u="sng" dirty="0" err="1" smtClean="0">
                <a:solidFill>
                  <a:srgbClr val="FFFF00"/>
                </a:solidFill>
              </a:rPr>
              <a:t>Organisation</a:t>
            </a:r>
            <a:r>
              <a:rPr lang="en-US" u="sng" dirty="0" smtClean="0">
                <a:solidFill>
                  <a:srgbClr val="FFFF00"/>
                </a:solidFill>
              </a:rPr>
              <a:t> (cont..)</a:t>
            </a:r>
            <a:endParaRPr lang="en-US" u="sng" dirty="0">
              <a:solidFill>
                <a:srgbClr val="FFFF00"/>
              </a:solidFill>
            </a:endParaRPr>
          </a:p>
        </p:txBody>
      </p:sp>
      <p:sp>
        <p:nvSpPr>
          <p:cNvPr id="3" name="Content Placeholder 2"/>
          <p:cNvSpPr>
            <a:spLocks noGrp="1"/>
          </p:cNvSpPr>
          <p:nvPr>
            <p:ph idx="1"/>
          </p:nvPr>
        </p:nvSpPr>
        <p:spPr/>
        <p:txBody>
          <a:bodyPr>
            <a:normAutofit fontScale="70000" lnSpcReduction="20000"/>
          </a:bodyPr>
          <a:lstStyle/>
          <a:p>
            <a:r>
              <a:rPr lang="en-US" b="1" u="sng" dirty="0" smtClean="0">
                <a:solidFill>
                  <a:srgbClr val="FFFF00"/>
                </a:solidFill>
              </a:rPr>
              <a:t>VM</a:t>
            </a:r>
            <a:r>
              <a:rPr lang="en-US" b="1" dirty="0" smtClean="0">
                <a:solidFill>
                  <a:srgbClr val="FFFF00"/>
                </a:solidFill>
              </a:rPr>
              <a:t> - </a:t>
            </a:r>
            <a:r>
              <a:rPr lang="en-US" b="1" i="1" u="sng" dirty="0" smtClean="0">
                <a:solidFill>
                  <a:srgbClr val="FFFF00"/>
                </a:solidFill>
              </a:rPr>
              <a:t>Virtual Mode Flag</a:t>
            </a:r>
            <a:r>
              <a:rPr lang="en-US" b="1" i="1" dirty="0" smtClean="0">
                <a:solidFill>
                  <a:srgbClr val="FFFF00"/>
                </a:solidFill>
              </a:rPr>
              <a:t>: If this flag is set, the 80386 enters</a:t>
            </a:r>
          </a:p>
          <a:p>
            <a:pPr>
              <a:buNone/>
            </a:pPr>
            <a:r>
              <a:rPr lang="en-US" b="1" dirty="0" smtClean="0">
                <a:solidFill>
                  <a:srgbClr val="FFFF00"/>
                </a:solidFill>
              </a:rPr>
              <a:t>		the </a:t>
            </a:r>
            <a:r>
              <a:rPr lang="en-US" b="1" dirty="0" smtClean="0">
                <a:solidFill>
                  <a:srgbClr val="FFFF00"/>
                </a:solidFill>
              </a:rPr>
              <a:t>virtual 8086 mode within the protection mode. This is </a:t>
            </a:r>
            <a:r>
              <a:rPr lang="en-US" b="1" dirty="0" smtClean="0">
                <a:solidFill>
                  <a:srgbClr val="FFFF00"/>
                </a:solidFill>
              </a:rPr>
              <a:t>	to be set only </a:t>
            </a:r>
            <a:r>
              <a:rPr lang="en-US" b="1" dirty="0" smtClean="0">
                <a:solidFill>
                  <a:srgbClr val="FFFF00"/>
                </a:solidFill>
              </a:rPr>
              <a:t>when the 80386 is in protected mode. In this </a:t>
            </a:r>
            <a:r>
              <a:rPr lang="en-US" b="1" dirty="0" smtClean="0">
                <a:solidFill>
                  <a:srgbClr val="FFFF00"/>
                </a:solidFill>
              </a:rPr>
              <a:t>	mode</a:t>
            </a:r>
            <a:r>
              <a:rPr lang="en-US" b="1" dirty="0" smtClean="0">
                <a:solidFill>
                  <a:srgbClr val="FFFF00"/>
                </a:solidFill>
              </a:rPr>
              <a:t>, </a:t>
            </a:r>
            <a:r>
              <a:rPr lang="en-US" b="1" dirty="0" smtClean="0">
                <a:solidFill>
                  <a:srgbClr val="FFFF00"/>
                </a:solidFill>
              </a:rPr>
              <a:t>if any </a:t>
            </a:r>
            <a:r>
              <a:rPr lang="en-US" b="1" dirty="0" smtClean="0">
                <a:solidFill>
                  <a:srgbClr val="FFFF00"/>
                </a:solidFill>
              </a:rPr>
              <a:t>privileged instruction is executed an </a:t>
            </a:r>
            <a:r>
              <a:rPr lang="en-US" b="1" dirty="0" smtClean="0">
                <a:solidFill>
                  <a:srgbClr val="FFFF00"/>
                </a:solidFill>
              </a:rPr>
              <a:t>	exception </a:t>
            </a:r>
            <a:r>
              <a:rPr lang="en-US" b="1" dirty="0" smtClean="0">
                <a:solidFill>
                  <a:srgbClr val="FFFF00"/>
                </a:solidFill>
              </a:rPr>
              <a:t>13 </a:t>
            </a:r>
            <a:r>
              <a:rPr lang="en-US" b="1" dirty="0" smtClean="0">
                <a:solidFill>
                  <a:srgbClr val="FFFF00"/>
                </a:solidFill>
              </a:rPr>
              <a:t>is	generated</a:t>
            </a:r>
            <a:r>
              <a:rPr lang="en-US" b="1" dirty="0" smtClean="0">
                <a:solidFill>
                  <a:srgbClr val="FFFF00"/>
                </a:solidFill>
              </a:rPr>
              <a:t>. </a:t>
            </a:r>
            <a:endParaRPr lang="en-US" b="1" dirty="0" smtClean="0">
              <a:solidFill>
                <a:srgbClr val="FFFF00"/>
              </a:solidFill>
            </a:endParaRPr>
          </a:p>
          <a:p>
            <a:pPr>
              <a:buNone/>
            </a:pPr>
            <a:r>
              <a:rPr lang="en-US" b="1" dirty="0" smtClean="0">
                <a:solidFill>
                  <a:srgbClr val="FFFF00"/>
                </a:solidFill>
              </a:rPr>
              <a:t>	</a:t>
            </a:r>
            <a:r>
              <a:rPr lang="en-US" b="1" dirty="0" smtClean="0">
                <a:solidFill>
                  <a:srgbClr val="FFFF00"/>
                </a:solidFill>
              </a:rPr>
              <a:t>	</a:t>
            </a:r>
            <a:r>
              <a:rPr lang="en-US" b="1" dirty="0" smtClean="0">
                <a:solidFill>
                  <a:srgbClr val="FFFF00"/>
                </a:solidFill>
              </a:rPr>
              <a:t>This </a:t>
            </a:r>
            <a:r>
              <a:rPr lang="en-US" b="1" dirty="0" smtClean="0">
                <a:solidFill>
                  <a:srgbClr val="FFFF00"/>
                </a:solidFill>
              </a:rPr>
              <a:t>bit can be set using IRET instruction or </a:t>
            </a:r>
            <a:r>
              <a:rPr lang="en-US" b="1" dirty="0" smtClean="0">
                <a:solidFill>
                  <a:srgbClr val="FFFF00"/>
                </a:solidFill>
              </a:rPr>
              <a:t>any task 	switch operation </a:t>
            </a:r>
            <a:r>
              <a:rPr lang="en-US" b="1" dirty="0" smtClean="0">
                <a:solidFill>
                  <a:srgbClr val="FFFF00"/>
                </a:solidFill>
              </a:rPr>
              <a:t>only in the protected mode</a:t>
            </a:r>
            <a:r>
              <a:rPr lang="en-US" b="1" dirty="0" smtClean="0">
                <a:solidFill>
                  <a:srgbClr val="FFFF00"/>
                </a:solidFill>
              </a:rPr>
              <a:t>.</a:t>
            </a:r>
          </a:p>
          <a:p>
            <a:pPr>
              <a:buNone/>
            </a:pPr>
            <a:endParaRPr lang="en-US" b="1" dirty="0" smtClean="0">
              <a:solidFill>
                <a:srgbClr val="FFFF00"/>
              </a:solidFill>
            </a:endParaRPr>
          </a:p>
          <a:p>
            <a:r>
              <a:rPr lang="en-US" b="1" i="1" u="sng" dirty="0" smtClean="0">
                <a:solidFill>
                  <a:srgbClr val="FFFF00"/>
                </a:solidFill>
              </a:rPr>
              <a:t>RF</a:t>
            </a:r>
            <a:r>
              <a:rPr lang="en-US" b="1" i="1" dirty="0" smtClean="0">
                <a:solidFill>
                  <a:srgbClr val="FFFF00"/>
                </a:solidFill>
              </a:rPr>
              <a:t>- </a:t>
            </a:r>
            <a:r>
              <a:rPr lang="en-US" b="1" i="1" u="sng" dirty="0" smtClean="0">
                <a:solidFill>
                  <a:srgbClr val="FFFF00"/>
                </a:solidFill>
              </a:rPr>
              <a:t>Resume Flag</a:t>
            </a:r>
            <a:r>
              <a:rPr lang="en-US" b="1" i="1" dirty="0" smtClean="0">
                <a:solidFill>
                  <a:srgbClr val="FFFF00"/>
                </a:solidFill>
              </a:rPr>
              <a:t>: This flag is used with the debug register</a:t>
            </a:r>
          </a:p>
          <a:p>
            <a:pPr>
              <a:buNone/>
            </a:pPr>
            <a:r>
              <a:rPr lang="en-US" b="1" dirty="0" smtClean="0">
                <a:solidFill>
                  <a:srgbClr val="FFFF00"/>
                </a:solidFill>
              </a:rPr>
              <a:t>		breakpoints</a:t>
            </a:r>
            <a:r>
              <a:rPr lang="en-US" b="1" dirty="0" smtClean="0">
                <a:solidFill>
                  <a:srgbClr val="FFFF00"/>
                </a:solidFill>
              </a:rPr>
              <a:t>. It is checked at the starting of </a:t>
            </a:r>
            <a:r>
              <a:rPr lang="en-US" b="1" dirty="0" smtClean="0">
                <a:solidFill>
                  <a:srgbClr val="FFFF00"/>
                </a:solidFill>
              </a:rPr>
              <a:t>every 	instruction cycle </a:t>
            </a:r>
            <a:r>
              <a:rPr lang="en-US" b="1" dirty="0" smtClean="0">
                <a:solidFill>
                  <a:srgbClr val="FFFF00"/>
                </a:solidFill>
              </a:rPr>
              <a:t>and if it is set, any debug fault is ignored </a:t>
            </a:r>
            <a:r>
              <a:rPr lang="en-US" b="1" dirty="0" smtClean="0">
                <a:solidFill>
                  <a:srgbClr val="FFFF00"/>
                </a:solidFill>
              </a:rPr>
              <a:t>	during the instruction </a:t>
            </a:r>
            <a:r>
              <a:rPr lang="en-US" b="1" dirty="0" smtClean="0">
                <a:solidFill>
                  <a:srgbClr val="FFFF00"/>
                </a:solidFill>
              </a:rPr>
              <a:t>cycle. </a:t>
            </a:r>
            <a:endParaRPr lang="en-US" b="1" dirty="0" smtClean="0">
              <a:solidFill>
                <a:srgbClr val="FFFF00"/>
              </a:solidFill>
            </a:endParaRPr>
          </a:p>
          <a:p>
            <a:pPr>
              <a:buNone/>
            </a:pPr>
            <a:r>
              <a:rPr lang="en-US" b="1" dirty="0" smtClean="0">
                <a:solidFill>
                  <a:srgbClr val="FFFF00"/>
                </a:solidFill>
              </a:rPr>
              <a:t>	</a:t>
            </a:r>
            <a:r>
              <a:rPr lang="en-US" b="1" dirty="0" smtClean="0">
                <a:solidFill>
                  <a:srgbClr val="FFFF00"/>
                </a:solidFill>
              </a:rPr>
              <a:t>	</a:t>
            </a:r>
            <a:r>
              <a:rPr lang="en-US" b="1" dirty="0" smtClean="0">
                <a:solidFill>
                  <a:srgbClr val="FFFF00"/>
                </a:solidFill>
              </a:rPr>
              <a:t>The </a:t>
            </a:r>
            <a:r>
              <a:rPr lang="en-US" b="1" dirty="0" smtClean="0">
                <a:solidFill>
                  <a:srgbClr val="FFFF00"/>
                </a:solidFill>
              </a:rPr>
              <a:t>RF is automatically reset </a:t>
            </a:r>
            <a:r>
              <a:rPr lang="en-US" b="1" dirty="0" smtClean="0">
                <a:solidFill>
                  <a:srgbClr val="FFFF00"/>
                </a:solidFill>
              </a:rPr>
              <a:t>after successful </a:t>
            </a:r>
            <a:r>
              <a:rPr lang="en-US" b="1" dirty="0" smtClean="0">
                <a:solidFill>
                  <a:srgbClr val="FFFF00"/>
                </a:solidFill>
              </a:rPr>
              <a:t>execution of </a:t>
            </a:r>
            <a:r>
              <a:rPr lang="en-US" b="1" dirty="0" smtClean="0">
                <a:solidFill>
                  <a:srgbClr val="FFFF00"/>
                </a:solidFill>
              </a:rPr>
              <a:t>	every </a:t>
            </a:r>
            <a:r>
              <a:rPr lang="en-US" b="1" dirty="0" smtClean="0">
                <a:solidFill>
                  <a:srgbClr val="FFFF00"/>
                </a:solidFill>
              </a:rPr>
              <a:t>instruction, except for IRET </a:t>
            </a:r>
            <a:r>
              <a:rPr lang="en-US" b="1" dirty="0" smtClean="0">
                <a:solidFill>
                  <a:srgbClr val="FFFF00"/>
                </a:solidFill>
              </a:rPr>
              <a:t>and POPF </a:t>
            </a:r>
            <a:r>
              <a:rPr lang="en-US" b="1" dirty="0" smtClean="0">
                <a:solidFill>
                  <a:srgbClr val="FFFF00"/>
                </a:solidFill>
              </a:rPr>
              <a:t>instructions.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Register </a:t>
            </a:r>
            <a:r>
              <a:rPr lang="en-US" u="sng" dirty="0" err="1" smtClean="0">
                <a:solidFill>
                  <a:srgbClr val="FFFF00"/>
                </a:solidFill>
              </a:rPr>
              <a:t>Organisation</a:t>
            </a:r>
            <a:r>
              <a:rPr lang="en-US" u="sng" dirty="0" smtClean="0">
                <a:solidFill>
                  <a:srgbClr val="FFFF00"/>
                </a:solidFill>
              </a:rPr>
              <a:t> (cont..)</a:t>
            </a:r>
            <a:endParaRPr lang="en-US" u="sng" dirty="0">
              <a:solidFill>
                <a:srgbClr val="FFFF00"/>
              </a:solidFill>
            </a:endParaRPr>
          </a:p>
        </p:txBody>
      </p:sp>
      <p:sp>
        <p:nvSpPr>
          <p:cNvPr id="3" name="Content Placeholder 2"/>
          <p:cNvSpPr>
            <a:spLocks noGrp="1"/>
          </p:cNvSpPr>
          <p:nvPr>
            <p:ph idx="1"/>
          </p:nvPr>
        </p:nvSpPr>
        <p:spPr/>
        <p:txBody>
          <a:bodyPr>
            <a:normAutofit fontScale="77500" lnSpcReduction="20000"/>
          </a:bodyPr>
          <a:lstStyle/>
          <a:p>
            <a:pPr algn="just">
              <a:buNone/>
            </a:pPr>
            <a:r>
              <a:rPr lang="en-US" b="1" dirty="0" smtClean="0">
                <a:solidFill>
                  <a:srgbClr val="FFFF00"/>
                </a:solidFill>
              </a:rPr>
              <a:t>	Also</a:t>
            </a:r>
            <a:r>
              <a:rPr lang="en-US" b="1" dirty="0" smtClean="0">
                <a:solidFill>
                  <a:srgbClr val="FFFF00"/>
                </a:solidFill>
              </a:rPr>
              <a:t>, it is not automatically cleared after the </a:t>
            </a:r>
            <a:r>
              <a:rPr lang="en-US" b="1" dirty="0" smtClean="0">
                <a:solidFill>
                  <a:srgbClr val="FFFF00"/>
                </a:solidFill>
              </a:rPr>
              <a:t>successful execution </a:t>
            </a:r>
            <a:r>
              <a:rPr lang="en-US" b="1" dirty="0" smtClean="0">
                <a:solidFill>
                  <a:srgbClr val="FFFF00"/>
                </a:solidFill>
              </a:rPr>
              <a:t>of JMP, CALL and INT instruction causing a </a:t>
            </a:r>
            <a:r>
              <a:rPr lang="en-US" b="1" dirty="0" smtClean="0">
                <a:solidFill>
                  <a:srgbClr val="FFFF00"/>
                </a:solidFill>
              </a:rPr>
              <a:t>task switch</a:t>
            </a:r>
            <a:r>
              <a:rPr lang="en-US" b="1" dirty="0" smtClean="0">
                <a:solidFill>
                  <a:srgbClr val="FFFF00"/>
                </a:solidFill>
              </a:rPr>
              <a:t>. These </a:t>
            </a:r>
            <a:r>
              <a:rPr lang="en-US" b="1" dirty="0" smtClean="0">
                <a:solidFill>
                  <a:srgbClr val="FFFF00"/>
                </a:solidFill>
              </a:rPr>
              <a:t>instructions </a:t>
            </a:r>
            <a:r>
              <a:rPr lang="en-US" b="1" dirty="0" smtClean="0">
                <a:solidFill>
                  <a:srgbClr val="FFFF00"/>
                </a:solidFill>
              </a:rPr>
              <a:t>are used to set the RF to the </a:t>
            </a:r>
            <a:r>
              <a:rPr lang="en-US" b="1" dirty="0" smtClean="0">
                <a:solidFill>
                  <a:srgbClr val="FFFF00"/>
                </a:solidFill>
              </a:rPr>
              <a:t>value specified </a:t>
            </a:r>
            <a:r>
              <a:rPr lang="en-US" b="1" dirty="0" smtClean="0">
                <a:solidFill>
                  <a:srgbClr val="FFFF00"/>
                </a:solidFill>
              </a:rPr>
              <a:t>by the memory data available at the stack</a:t>
            </a:r>
            <a:r>
              <a:rPr lang="en-US" b="1" dirty="0" smtClean="0">
                <a:solidFill>
                  <a:srgbClr val="FFFF00"/>
                </a:solidFill>
              </a:rPr>
              <a:t>.</a:t>
            </a:r>
          </a:p>
          <a:p>
            <a:pPr algn="just">
              <a:buNone/>
            </a:pPr>
            <a:endParaRPr lang="en-US" b="1" dirty="0" smtClean="0">
              <a:solidFill>
                <a:srgbClr val="FFFF00"/>
              </a:solidFill>
            </a:endParaRPr>
          </a:p>
          <a:p>
            <a:pPr algn="just"/>
            <a:r>
              <a:rPr lang="en-US" b="1" i="1" u="sng" dirty="0" smtClean="0">
                <a:solidFill>
                  <a:srgbClr val="FFFF00"/>
                </a:solidFill>
              </a:rPr>
              <a:t>Segment </a:t>
            </a:r>
            <a:r>
              <a:rPr lang="en-US" b="1" i="1" u="sng" dirty="0" smtClean="0">
                <a:solidFill>
                  <a:srgbClr val="FFFF00"/>
                </a:solidFill>
              </a:rPr>
              <a:t>Descriptor Registers</a:t>
            </a:r>
            <a:r>
              <a:rPr lang="en-US" b="1" i="1" dirty="0" smtClean="0">
                <a:solidFill>
                  <a:srgbClr val="FFFF00"/>
                </a:solidFill>
              </a:rPr>
              <a:t>: This registers are not </a:t>
            </a:r>
            <a:r>
              <a:rPr lang="en-US" b="1" i="1" dirty="0" smtClean="0">
                <a:solidFill>
                  <a:srgbClr val="FFFF00"/>
                </a:solidFill>
              </a:rPr>
              <a:t>	available </a:t>
            </a:r>
            <a:r>
              <a:rPr lang="en-US" b="1" dirty="0" smtClean="0">
                <a:solidFill>
                  <a:srgbClr val="FFFF00"/>
                </a:solidFill>
              </a:rPr>
              <a:t>for </a:t>
            </a:r>
            <a:r>
              <a:rPr lang="en-US" b="1" dirty="0" smtClean="0">
                <a:solidFill>
                  <a:srgbClr val="FFFF00"/>
                </a:solidFill>
              </a:rPr>
              <a:t>programmers, rather they are internally </a:t>
            </a:r>
            <a:r>
              <a:rPr lang="en-US" b="1" dirty="0" smtClean="0">
                <a:solidFill>
                  <a:srgbClr val="FFFF00"/>
                </a:solidFill>
              </a:rPr>
              <a:t>	used to </a:t>
            </a:r>
            <a:r>
              <a:rPr lang="en-US" b="1" dirty="0" smtClean="0">
                <a:solidFill>
                  <a:srgbClr val="FFFF00"/>
                </a:solidFill>
              </a:rPr>
              <a:t>store </a:t>
            </a:r>
            <a:r>
              <a:rPr lang="en-US" b="1" dirty="0" smtClean="0">
                <a:solidFill>
                  <a:srgbClr val="FFFF00"/>
                </a:solidFill>
              </a:rPr>
              <a:t>the descriptor </a:t>
            </a:r>
            <a:r>
              <a:rPr lang="en-US" b="1" dirty="0" smtClean="0">
                <a:solidFill>
                  <a:srgbClr val="FFFF00"/>
                </a:solidFill>
              </a:rPr>
              <a:t>information, like </a:t>
            </a:r>
            <a:r>
              <a:rPr lang="en-US" b="1" dirty="0" smtClean="0">
                <a:solidFill>
                  <a:srgbClr val="FFFF00"/>
                </a:solidFill>
              </a:rPr>
              <a:t> 	attributes</a:t>
            </a:r>
            <a:r>
              <a:rPr lang="en-US" b="1" dirty="0" smtClean="0">
                <a:solidFill>
                  <a:srgbClr val="FFFF00"/>
                </a:solidFill>
              </a:rPr>
              <a:t>, limit and </a:t>
            </a:r>
            <a:r>
              <a:rPr lang="en-US" b="1" dirty="0" smtClean="0">
                <a:solidFill>
                  <a:srgbClr val="FFFF00"/>
                </a:solidFill>
              </a:rPr>
              <a:t>	base addresses of </a:t>
            </a:r>
            <a:r>
              <a:rPr lang="en-US" b="1" dirty="0" smtClean="0">
                <a:solidFill>
                  <a:srgbClr val="FFFF00"/>
                </a:solidFill>
              </a:rPr>
              <a:t>segments</a:t>
            </a:r>
            <a:r>
              <a:rPr lang="en-US" b="1" dirty="0" smtClean="0">
                <a:solidFill>
                  <a:srgbClr val="FFFF00"/>
                </a:solidFill>
              </a:rPr>
              <a:t>.</a:t>
            </a:r>
          </a:p>
          <a:p>
            <a:endParaRPr lang="en-US" b="1" dirty="0" smtClean="0">
              <a:solidFill>
                <a:srgbClr val="FFFF00"/>
              </a:solidFill>
            </a:endParaRPr>
          </a:p>
          <a:p>
            <a:pPr algn="just"/>
            <a:r>
              <a:rPr lang="en-US" b="1" dirty="0" smtClean="0">
                <a:solidFill>
                  <a:srgbClr val="FFFF00"/>
                </a:solidFill>
              </a:rPr>
              <a:t>The </a:t>
            </a:r>
            <a:r>
              <a:rPr lang="en-US" b="1" dirty="0" smtClean="0">
                <a:solidFill>
                  <a:srgbClr val="FFFF00"/>
                </a:solidFill>
              </a:rPr>
              <a:t>six segment registers have corresponding six 73 </a:t>
            </a:r>
            <a:r>
              <a:rPr lang="en-US" b="1" dirty="0" smtClean="0">
                <a:solidFill>
                  <a:srgbClr val="FFFF00"/>
                </a:solidFill>
              </a:rPr>
              <a:t>bit descriptor </a:t>
            </a:r>
            <a:r>
              <a:rPr lang="en-US" b="1" dirty="0" smtClean="0">
                <a:solidFill>
                  <a:srgbClr val="FFFF00"/>
                </a:solidFill>
              </a:rPr>
              <a:t>registers. Each of them contains 32 bit </a:t>
            </a:r>
            <a:r>
              <a:rPr lang="en-US" b="1" dirty="0" smtClean="0">
                <a:solidFill>
                  <a:srgbClr val="FFFF00"/>
                </a:solidFill>
              </a:rPr>
              <a:t>base address, 32 </a:t>
            </a:r>
            <a:r>
              <a:rPr lang="en-US" b="1" dirty="0" smtClean="0">
                <a:solidFill>
                  <a:srgbClr val="FFFF00"/>
                </a:solidFill>
              </a:rPr>
              <a:t>bit base limit and 9 bit attributes. These are </a:t>
            </a:r>
            <a:r>
              <a:rPr lang="en-US" b="1" dirty="0" smtClean="0">
                <a:solidFill>
                  <a:srgbClr val="FFFF00"/>
                </a:solidFill>
              </a:rPr>
              <a:t>automatically loaded </a:t>
            </a:r>
            <a:r>
              <a:rPr lang="en-US" b="1" dirty="0" smtClean="0">
                <a:solidFill>
                  <a:srgbClr val="FFFF00"/>
                </a:solidFill>
              </a:rPr>
              <a:t>when the corresponding segments are loaded </a:t>
            </a:r>
            <a:r>
              <a:rPr lang="en-US" b="1" dirty="0" smtClean="0">
                <a:solidFill>
                  <a:srgbClr val="FFFF00"/>
                </a:solidFill>
              </a:rPr>
              <a:t>with selectors</a:t>
            </a:r>
            <a:r>
              <a:rPr lang="en-US" b="1" dirty="0" smtClean="0">
                <a:solidFill>
                  <a:srgbClr val="FFFF00"/>
                </a:solidFill>
              </a:rPr>
              <a:t>.</a:t>
            </a:r>
          </a:p>
          <a:p>
            <a:endParaRPr lang="en-US" b="1" dirty="0">
              <a:solidFill>
                <a:srgbClr val="FFFF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Register </a:t>
            </a:r>
            <a:r>
              <a:rPr lang="en-US" u="sng" dirty="0" err="1" smtClean="0">
                <a:solidFill>
                  <a:srgbClr val="FFFF00"/>
                </a:solidFill>
              </a:rPr>
              <a:t>Organisation</a:t>
            </a:r>
            <a:r>
              <a:rPr lang="en-US" u="sng" dirty="0" smtClean="0">
                <a:solidFill>
                  <a:srgbClr val="FFFF00"/>
                </a:solidFill>
              </a:rPr>
              <a:t> (cont..)</a:t>
            </a:r>
            <a:endParaRPr lang="en-US" u="sng" dirty="0">
              <a:solidFill>
                <a:srgbClr val="FFFF00"/>
              </a:solidFill>
            </a:endParaRPr>
          </a:p>
        </p:txBody>
      </p:sp>
      <p:sp>
        <p:nvSpPr>
          <p:cNvPr id="3" name="Content Placeholder 2"/>
          <p:cNvSpPr>
            <a:spLocks noGrp="1"/>
          </p:cNvSpPr>
          <p:nvPr>
            <p:ph idx="1"/>
          </p:nvPr>
        </p:nvSpPr>
        <p:spPr/>
        <p:txBody>
          <a:bodyPr>
            <a:normAutofit fontScale="70000" lnSpcReduction="20000"/>
          </a:bodyPr>
          <a:lstStyle/>
          <a:p>
            <a:pPr algn="just"/>
            <a:r>
              <a:rPr lang="en-US" sz="3400" b="1" i="1" u="sng" dirty="0" smtClean="0">
                <a:solidFill>
                  <a:srgbClr val="FFFF00"/>
                </a:solidFill>
              </a:rPr>
              <a:t>Control Registers</a:t>
            </a:r>
            <a:r>
              <a:rPr lang="en-US" sz="3400" b="1" i="1" dirty="0" smtClean="0">
                <a:solidFill>
                  <a:srgbClr val="FFFF00"/>
                </a:solidFill>
              </a:rPr>
              <a:t>: The 80386 has three 32 bit control </a:t>
            </a:r>
            <a:r>
              <a:rPr lang="en-US" sz="3400" b="1" i="1" dirty="0" smtClean="0">
                <a:solidFill>
                  <a:srgbClr val="FFFF00"/>
                </a:solidFill>
              </a:rPr>
              <a:t>	registers :</a:t>
            </a:r>
            <a:r>
              <a:rPr lang="en-US" sz="3400" b="1" dirty="0" smtClean="0">
                <a:solidFill>
                  <a:srgbClr val="FFFF00"/>
                </a:solidFill>
              </a:rPr>
              <a:t>CR</a:t>
            </a:r>
            <a:r>
              <a:rPr lang="en-US" sz="3400" b="1" dirty="0" smtClean="0">
                <a:solidFill>
                  <a:srgbClr val="FFFF00"/>
                </a:solidFill>
              </a:rPr>
              <a:t>1</a:t>
            </a:r>
            <a:r>
              <a:rPr lang="en-US" sz="3400" b="1" dirty="0" smtClean="0">
                <a:solidFill>
                  <a:srgbClr val="FFFF00"/>
                </a:solidFill>
              </a:rPr>
              <a:t>, </a:t>
            </a:r>
            <a:r>
              <a:rPr lang="en-US" sz="3400" b="1" dirty="0" smtClean="0">
                <a:solidFill>
                  <a:srgbClr val="FFFF00"/>
                </a:solidFill>
              </a:rPr>
              <a:t>CR2 and CR3 to hold global </a:t>
            </a:r>
            <a:r>
              <a:rPr lang="en-US" sz="3400" b="1" dirty="0" smtClean="0">
                <a:solidFill>
                  <a:srgbClr val="FFFF00"/>
                </a:solidFill>
              </a:rPr>
              <a:t>machine 	status independent of </a:t>
            </a:r>
            <a:r>
              <a:rPr lang="en-US" sz="3400" b="1" dirty="0" smtClean="0">
                <a:solidFill>
                  <a:srgbClr val="FFFF00"/>
                </a:solidFill>
              </a:rPr>
              <a:t>the executed </a:t>
            </a:r>
            <a:r>
              <a:rPr lang="en-US" sz="3400" b="1" dirty="0" smtClean="0">
                <a:solidFill>
                  <a:srgbClr val="FFFF00"/>
                </a:solidFill>
              </a:rPr>
              <a:t>task. Load </a:t>
            </a:r>
            <a:r>
              <a:rPr lang="en-US" sz="3400" b="1" dirty="0" smtClean="0">
                <a:solidFill>
                  <a:srgbClr val="FFFF00"/>
                </a:solidFill>
              </a:rPr>
              <a:t>and </a:t>
            </a:r>
            <a:r>
              <a:rPr lang="en-US" sz="3400" b="1" dirty="0" smtClean="0">
                <a:solidFill>
                  <a:srgbClr val="FFFF00"/>
                </a:solidFill>
              </a:rPr>
              <a:t>	store </a:t>
            </a:r>
            <a:r>
              <a:rPr lang="en-US" sz="3400" b="1" dirty="0" smtClean="0">
                <a:solidFill>
                  <a:srgbClr val="FFFF00"/>
                </a:solidFill>
              </a:rPr>
              <a:t>instructions are </a:t>
            </a:r>
            <a:r>
              <a:rPr lang="en-US" sz="3400" b="1" dirty="0" smtClean="0">
                <a:solidFill>
                  <a:srgbClr val="FFFF00"/>
                </a:solidFill>
              </a:rPr>
              <a:t>available to </a:t>
            </a:r>
            <a:r>
              <a:rPr lang="en-US" sz="3400" b="1" dirty="0" smtClean="0">
                <a:solidFill>
                  <a:srgbClr val="FFFF00"/>
                </a:solidFill>
              </a:rPr>
              <a:t>access these </a:t>
            </a:r>
            <a:r>
              <a:rPr lang="en-US" sz="3400" b="1" dirty="0" smtClean="0">
                <a:solidFill>
                  <a:srgbClr val="FFFF00"/>
                </a:solidFill>
              </a:rPr>
              <a:t>	registers.</a:t>
            </a:r>
          </a:p>
          <a:p>
            <a:pPr algn="just"/>
            <a:endParaRPr lang="en-US" sz="3400" b="1" dirty="0" smtClean="0">
              <a:solidFill>
                <a:srgbClr val="FFFF00"/>
              </a:solidFill>
            </a:endParaRPr>
          </a:p>
          <a:p>
            <a:r>
              <a:rPr lang="en-US" sz="3400" b="1" i="1" u="sng" dirty="0" smtClean="0">
                <a:solidFill>
                  <a:srgbClr val="FFFF00"/>
                </a:solidFill>
              </a:rPr>
              <a:t>System </a:t>
            </a:r>
            <a:r>
              <a:rPr lang="en-US" sz="3400" b="1" i="1" u="sng" dirty="0" smtClean="0">
                <a:solidFill>
                  <a:srgbClr val="FFFF00"/>
                </a:solidFill>
              </a:rPr>
              <a:t>Address Registers</a:t>
            </a:r>
            <a:r>
              <a:rPr lang="en-US" sz="3400" b="1" i="1" dirty="0" smtClean="0">
                <a:solidFill>
                  <a:srgbClr val="FFFF00"/>
                </a:solidFill>
              </a:rPr>
              <a:t>: Four special registers </a:t>
            </a:r>
            <a:r>
              <a:rPr lang="en-US" sz="3400" b="1" i="1" dirty="0" smtClean="0">
                <a:solidFill>
                  <a:srgbClr val="FFFF00"/>
                </a:solidFill>
              </a:rPr>
              <a:t>are defined to </a:t>
            </a:r>
            <a:r>
              <a:rPr lang="en-US" sz="3400" b="1" dirty="0" smtClean="0">
                <a:solidFill>
                  <a:srgbClr val="FFFF00"/>
                </a:solidFill>
              </a:rPr>
              <a:t>refer </a:t>
            </a:r>
            <a:r>
              <a:rPr lang="en-US" sz="3400" b="1" dirty="0" smtClean="0">
                <a:solidFill>
                  <a:srgbClr val="FFFF00"/>
                </a:solidFill>
              </a:rPr>
              <a:t>to the descriptor tables supported </a:t>
            </a:r>
            <a:r>
              <a:rPr lang="en-US" sz="3400" b="1" dirty="0" smtClean="0">
                <a:solidFill>
                  <a:srgbClr val="FFFF00"/>
                </a:solidFill>
              </a:rPr>
              <a:t>by 80386.</a:t>
            </a:r>
          </a:p>
          <a:p>
            <a:endParaRPr lang="en-US" sz="3400" b="1" dirty="0" smtClean="0">
              <a:solidFill>
                <a:srgbClr val="FFFF00"/>
              </a:solidFill>
            </a:endParaRPr>
          </a:p>
          <a:p>
            <a:r>
              <a:rPr lang="en-US" sz="3400" b="1" dirty="0" smtClean="0">
                <a:solidFill>
                  <a:srgbClr val="FFFF00"/>
                </a:solidFill>
              </a:rPr>
              <a:t>The </a:t>
            </a:r>
            <a:r>
              <a:rPr lang="en-US" sz="3400" b="1" dirty="0" smtClean="0">
                <a:solidFill>
                  <a:srgbClr val="FFFF00"/>
                </a:solidFill>
              </a:rPr>
              <a:t>80386 supports four types of descriptor table, viz. </a:t>
            </a:r>
            <a:r>
              <a:rPr lang="en-US" sz="3400" b="1" dirty="0" smtClean="0">
                <a:solidFill>
                  <a:srgbClr val="FFFF00"/>
                </a:solidFill>
              </a:rPr>
              <a:t>global descriptor </a:t>
            </a:r>
            <a:r>
              <a:rPr lang="en-US" sz="3400" b="1" dirty="0" smtClean="0">
                <a:solidFill>
                  <a:srgbClr val="FFFF00"/>
                </a:solidFill>
              </a:rPr>
              <a:t>table (GDT), interrupt descriptor table (IDT), </a:t>
            </a:r>
            <a:r>
              <a:rPr lang="en-US" sz="3400" b="1" dirty="0" smtClean="0">
                <a:solidFill>
                  <a:srgbClr val="FFFF00"/>
                </a:solidFill>
              </a:rPr>
              <a:t>local descriptor </a:t>
            </a:r>
            <a:r>
              <a:rPr lang="en-US" sz="3400" b="1" dirty="0" smtClean="0">
                <a:solidFill>
                  <a:srgbClr val="FFFF00"/>
                </a:solidFill>
              </a:rPr>
              <a:t>table (LDT) and task state segment </a:t>
            </a:r>
            <a:r>
              <a:rPr lang="en-US" sz="3400" b="1" dirty="0" smtClean="0">
                <a:solidFill>
                  <a:srgbClr val="FFFF00"/>
                </a:solidFill>
              </a:rPr>
              <a:t>descriptor (TSS</a:t>
            </a:r>
            <a:r>
              <a:rPr lang="en-US" sz="3400" b="1" dirty="0" smtClean="0">
                <a:solidFill>
                  <a:srgbClr val="FFFF00"/>
                </a:solidFill>
              </a:rPr>
              <a:t>).</a:t>
            </a: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Register </a:t>
            </a:r>
            <a:r>
              <a:rPr lang="en-US" u="sng" dirty="0" err="1" smtClean="0">
                <a:solidFill>
                  <a:srgbClr val="FFFF00"/>
                </a:solidFill>
              </a:rPr>
              <a:t>Organisation</a:t>
            </a:r>
            <a:r>
              <a:rPr lang="en-US" u="sng" dirty="0" smtClean="0">
                <a:solidFill>
                  <a:srgbClr val="FFFF00"/>
                </a:solidFill>
              </a:rPr>
              <a:t> (cont..)</a:t>
            </a:r>
            <a:endParaRPr lang="en-US" u="sng"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b="1" i="1" u="sng" dirty="0" smtClean="0">
                <a:solidFill>
                  <a:srgbClr val="FFFF00"/>
                </a:solidFill>
              </a:rPr>
              <a:t>Debug and Test Registers</a:t>
            </a:r>
            <a:r>
              <a:rPr lang="en-US" b="1" i="1" dirty="0" smtClean="0">
                <a:solidFill>
                  <a:srgbClr val="FFFF00"/>
                </a:solidFill>
              </a:rPr>
              <a:t>: Intel has provide a set </a:t>
            </a:r>
            <a:r>
              <a:rPr lang="en-US" b="1" i="1" dirty="0" smtClean="0">
                <a:solidFill>
                  <a:srgbClr val="FFFF00"/>
                </a:solidFill>
              </a:rPr>
              <a:t>of </a:t>
            </a:r>
            <a:r>
              <a:rPr lang="en-US" b="1" i="1" dirty="0" smtClean="0">
                <a:solidFill>
                  <a:srgbClr val="FFFF00"/>
                </a:solidFill>
              </a:rPr>
              <a:t>8 </a:t>
            </a:r>
            <a:r>
              <a:rPr lang="en-US" b="1" i="1" dirty="0" smtClean="0">
                <a:solidFill>
                  <a:srgbClr val="FFFF00"/>
                </a:solidFill>
              </a:rPr>
              <a:t>debug </a:t>
            </a:r>
            <a:r>
              <a:rPr lang="en-US" b="1" dirty="0" smtClean="0">
                <a:solidFill>
                  <a:srgbClr val="FFFF00"/>
                </a:solidFill>
              </a:rPr>
              <a:t>registers </a:t>
            </a:r>
            <a:r>
              <a:rPr lang="en-US" b="1" dirty="0" smtClean="0">
                <a:solidFill>
                  <a:srgbClr val="FFFF00"/>
                </a:solidFill>
              </a:rPr>
              <a:t>for hardware </a:t>
            </a:r>
            <a:r>
              <a:rPr lang="en-US" b="1" dirty="0" smtClean="0">
                <a:solidFill>
                  <a:srgbClr val="FFFF00"/>
                </a:solidFill>
              </a:rPr>
              <a:t>debugging. Out of these </a:t>
            </a:r>
            <a:r>
              <a:rPr lang="en-US" b="1" dirty="0" smtClean="0">
                <a:solidFill>
                  <a:srgbClr val="FFFF00"/>
                </a:solidFill>
              </a:rPr>
              <a:t>eight </a:t>
            </a:r>
            <a:r>
              <a:rPr lang="en-US" b="1" dirty="0" smtClean="0">
                <a:solidFill>
                  <a:srgbClr val="FFFF00"/>
                </a:solidFill>
              </a:rPr>
              <a:t>registers DR0 </a:t>
            </a:r>
            <a:r>
              <a:rPr lang="en-US" b="1" dirty="0" smtClean="0">
                <a:solidFill>
                  <a:srgbClr val="FFFF00"/>
                </a:solidFill>
              </a:rPr>
              <a:t>to DR7, </a:t>
            </a:r>
            <a:r>
              <a:rPr lang="en-US" b="1" dirty="0" smtClean="0">
                <a:solidFill>
                  <a:srgbClr val="FFFF00"/>
                </a:solidFill>
              </a:rPr>
              <a:t>two registers DR4 and </a:t>
            </a:r>
            <a:r>
              <a:rPr lang="en-US" b="1" dirty="0" smtClean="0">
                <a:solidFill>
                  <a:srgbClr val="FFFF00"/>
                </a:solidFill>
              </a:rPr>
              <a:t>DR5 are Intel reserved.</a:t>
            </a:r>
          </a:p>
          <a:p>
            <a:pPr algn="just"/>
            <a:r>
              <a:rPr lang="en-US" b="1" dirty="0" smtClean="0">
                <a:solidFill>
                  <a:srgbClr val="FFFF00"/>
                </a:solidFill>
              </a:rPr>
              <a:t>The </a:t>
            </a:r>
            <a:r>
              <a:rPr lang="en-US" b="1" dirty="0" smtClean="0">
                <a:solidFill>
                  <a:srgbClr val="FFFF00"/>
                </a:solidFill>
              </a:rPr>
              <a:t>initial four registers DR0 to DR3 store four </a:t>
            </a:r>
            <a:r>
              <a:rPr lang="en-US" b="1" dirty="0" smtClean="0">
                <a:solidFill>
                  <a:srgbClr val="FFFF00"/>
                </a:solidFill>
              </a:rPr>
              <a:t>program controllable </a:t>
            </a:r>
            <a:r>
              <a:rPr lang="en-US" b="1" dirty="0" smtClean="0">
                <a:solidFill>
                  <a:srgbClr val="FFFF00"/>
                </a:solidFill>
              </a:rPr>
              <a:t>breakpoint addresses, while DR6 and </a:t>
            </a:r>
            <a:r>
              <a:rPr lang="en-US" b="1" dirty="0" smtClean="0">
                <a:solidFill>
                  <a:srgbClr val="FFFF00"/>
                </a:solidFill>
              </a:rPr>
              <a:t>DR7 respectively </a:t>
            </a:r>
            <a:r>
              <a:rPr lang="en-US" b="1" dirty="0" smtClean="0">
                <a:solidFill>
                  <a:srgbClr val="FFFF00"/>
                </a:solidFill>
              </a:rPr>
              <a:t>hold breakpoint status and breakpoint </a:t>
            </a:r>
            <a:r>
              <a:rPr lang="en-US" b="1" dirty="0" smtClean="0">
                <a:solidFill>
                  <a:srgbClr val="FFFF00"/>
                </a:solidFill>
              </a:rPr>
              <a:t>control information</a:t>
            </a:r>
            <a:r>
              <a:rPr lang="en-US" b="1" dirty="0" smtClean="0">
                <a:solidFill>
                  <a:srgbClr val="FFFF00"/>
                </a:solidFill>
              </a:rPr>
              <a:t>.</a:t>
            </a:r>
          </a:p>
          <a:p>
            <a:r>
              <a:rPr lang="en-US" b="1" dirty="0" smtClean="0">
                <a:solidFill>
                  <a:srgbClr val="FFFF00"/>
                </a:solidFill>
              </a:rPr>
              <a:t>Two </a:t>
            </a:r>
            <a:r>
              <a:rPr lang="en-US" b="1" dirty="0" smtClean="0">
                <a:solidFill>
                  <a:srgbClr val="FFFF00"/>
                </a:solidFill>
              </a:rPr>
              <a:t>more test </a:t>
            </a:r>
            <a:r>
              <a:rPr lang="en-US" b="1" dirty="0" smtClean="0">
                <a:solidFill>
                  <a:srgbClr val="FFFF00"/>
                </a:solidFill>
              </a:rPr>
              <a:t>registers </a:t>
            </a:r>
            <a:r>
              <a:rPr lang="en-US" b="1" dirty="0" smtClean="0">
                <a:solidFill>
                  <a:srgbClr val="FFFF00"/>
                </a:solidFill>
              </a:rPr>
              <a:t>are provided by 80386 for </a:t>
            </a:r>
            <a:r>
              <a:rPr lang="en-US" b="1" dirty="0" smtClean="0">
                <a:solidFill>
                  <a:srgbClr val="FFFF00"/>
                </a:solidFill>
              </a:rPr>
              <a:t>page </a:t>
            </a:r>
            <a:r>
              <a:rPr lang="en-US" b="1" dirty="0" err="1" smtClean="0">
                <a:solidFill>
                  <a:srgbClr val="FFFF00"/>
                </a:solidFill>
              </a:rPr>
              <a:t>cacheing</a:t>
            </a:r>
            <a:r>
              <a:rPr lang="en-US" b="1" dirty="0" smtClean="0">
                <a:solidFill>
                  <a:srgbClr val="FFFF00"/>
                </a:solidFill>
              </a:rPr>
              <a:t> </a:t>
            </a:r>
            <a:r>
              <a:rPr lang="en-US" b="1" dirty="0" smtClean="0">
                <a:solidFill>
                  <a:srgbClr val="FFFF00"/>
                </a:solidFill>
              </a:rPr>
              <a:t>namely test control and test status register.</a:t>
            </a: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FFFF00"/>
                </a:solidFill>
              </a:rPr>
              <a:t>Memory Organization and Segmentation</a:t>
            </a:r>
            <a:endParaRPr lang="en-US" sz="3200" u="sng" dirty="0">
              <a:solidFill>
                <a:srgbClr val="FFFF00"/>
              </a:solidFill>
            </a:endParaRPr>
          </a:p>
        </p:txBody>
      </p:sp>
      <p:sp>
        <p:nvSpPr>
          <p:cNvPr id="3" name="Content Placeholder 2"/>
          <p:cNvSpPr>
            <a:spLocks noGrp="1"/>
          </p:cNvSpPr>
          <p:nvPr>
            <p:ph idx="1"/>
          </p:nvPr>
        </p:nvSpPr>
        <p:spPr/>
        <p:txBody>
          <a:bodyPr>
            <a:normAutofit fontScale="92500"/>
          </a:bodyPr>
          <a:lstStyle/>
          <a:p>
            <a:pPr algn="just"/>
            <a:r>
              <a:rPr lang="en-US" b="1" dirty="0" smtClean="0">
                <a:solidFill>
                  <a:srgbClr val="FFFF00"/>
                </a:solidFill>
              </a:rPr>
              <a:t>The physical memory of an 80386 system is organized as a sequence of 8-bit bytes. Each byte is assigned a unique address that ranges from zero to a maximum of 232-1 (4 gigabytes).</a:t>
            </a:r>
          </a:p>
          <a:p>
            <a:pPr algn="just"/>
            <a:r>
              <a:rPr lang="en-US" b="1" dirty="0" smtClean="0">
                <a:solidFill>
                  <a:srgbClr val="FFFF00"/>
                </a:solidFill>
              </a:rPr>
              <a:t>80386 programs, however, are independent of the physical address space.</a:t>
            </a:r>
          </a:p>
          <a:p>
            <a:pPr algn="just"/>
            <a:r>
              <a:rPr lang="en-US" b="1" dirty="0" smtClean="0">
                <a:solidFill>
                  <a:srgbClr val="FFFF00"/>
                </a:solidFill>
              </a:rPr>
              <a:t>This means that programs can be written without knowledge of how much physical memory is available and without knowledge of exactly where in physical memory the instructions and data are located.</a:t>
            </a:r>
          </a:p>
          <a:p>
            <a:pPr algn="just"/>
            <a:endParaRPr lang="en-US" b="1" dirty="0" smtClean="0">
              <a:solidFill>
                <a:srgbClr val="FFFF00"/>
              </a:solidFill>
            </a:endParaRPr>
          </a:p>
          <a:p>
            <a:pPr algn="just"/>
            <a:endParaRPr lang="en-US" b="1" dirty="0">
              <a:solidFill>
                <a:srgbClr val="FFFF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FFFF00"/>
                </a:solidFill>
              </a:rPr>
              <a:t>Memory Organization and Segmentation</a:t>
            </a:r>
            <a:endParaRPr lang="en-US" sz="3200" dirty="0"/>
          </a:p>
        </p:txBody>
      </p:sp>
      <p:sp>
        <p:nvSpPr>
          <p:cNvPr id="3" name="Content Placeholder 2"/>
          <p:cNvSpPr>
            <a:spLocks noGrp="1"/>
          </p:cNvSpPr>
          <p:nvPr>
            <p:ph idx="1"/>
          </p:nvPr>
        </p:nvSpPr>
        <p:spPr/>
        <p:txBody>
          <a:bodyPr/>
          <a:lstStyle/>
          <a:p>
            <a:r>
              <a:rPr lang="en-US" dirty="0" smtClean="0">
                <a:solidFill>
                  <a:srgbClr val="FFFF00"/>
                </a:solidFill>
              </a:rPr>
              <a:t>The model of memory organization seen by applications programmers is determined by systems-software designers</a:t>
            </a:r>
            <a:r>
              <a:rPr lang="en-US" dirty="0" smtClean="0">
                <a:solidFill>
                  <a:srgbClr val="FFFF00"/>
                </a:solidFill>
              </a:rPr>
              <a:t>.</a:t>
            </a:r>
          </a:p>
          <a:p>
            <a:pPr>
              <a:buNone/>
            </a:pPr>
            <a:r>
              <a:rPr lang="en-US" dirty="0" smtClean="0">
                <a:solidFill>
                  <a:srgbClr val="FFFF00"/>
                </a:solidFill>
              </a:rPr>
              <a:t> </a:t>
            </a:r>
            <a:endParaRPr lang="en-US" dirty="0" smtClean="0">
              <a:solidFill>
                <a:srgbClr val="FFFF00"/>
              </a:solidFill>
            </a:endParaRPr>
          </a:p>
          <a:p>
            <a:r>
              <a:rPr lang="en-US" dirty="0" smtClean="0">
                <a:solidFill>
                  <a:srgbClr val="FFFF00"/>
                </a:solidFill>
              </a:rPr>
              <a:t>The architecture of the 80386 gives designers the freedom to choose a model for each task.</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u="sng" dirty="0" smtClean="0">
                <a:solidFill>
                  <a:srgbClr val="FFFF00"/>
                </a:solidFill>
              </a:rPr>
              <a:t>Architecture of 80386</a:t>
            </a:r>
            <a:endParaRPr lang="en-US" sz="6000" u="sng" dirty="0">
              <a:solidFill>
                <a:srgbClr val="FFFF00"/>
              </a:solidFill>
            </a:endParaRPr>
          </a:p>
        </p:txBody>
      </p:sp>
      <p:sp>
        <p:nvSpPr>
          <p:cNvPr id="3" name="Content Placeholder 2"/>
          <p:cNvSpPr>
            <a:spLocks noGrp="1"/>
          </p:cNvSpPr>
          <p:nvPr>
            <p:ph idx="1"/>
          </p:nvPr>
        </p:nvSpPr>
        <p:spPr/>
        <p:txBody>
          <a:bodyPr>
            <a:normAutofit/>
          </a:bodyPr>
          <a:lstStyle/>
          <a:p>
            <a:pPr>
              <a:buNone/>
            </a:pPr>
            <a:r>
              <a:rPr lang="en-US" sz="3600" b="1" dirty="0" smtClean="0">
                <a:solidFill>
                  <a:srgbClr val="FFFF00"/>
                </a:solidFill>
              </a:rPr>
              <a:t>The Internal Architecture of 80386 is </a:t>
            </a:r>
          </a:p>
          <a:p>
            <a:pPr>
              <a:buNone/>
            </a:pPr>
            <a:r>
              <a:rPr lang="en-US" sz="3600" b="1" dirty="0" smtClean="0">
                <a:solidFill>
                  <a:srgbClr val="FFFF00"/>
                </a:solidFill>
              </a:rPr>
              <a:t>divided into 3 sections:</a:t>
            </a:r>
          </a:p>
          <a:p>
            <a:pPr>
              <a:buNone/>
            </a:pPr>
            <a:endParaRPr lang="en-US" sz="3600" b="1" dirty="0" smtClean="0">
              <a:solidFill>
                <a:srgbClr val="FFFF00"/>
              </a:solidFill>
            </a:endParaRPr>
          </a:p>
          <a:p>
            <a:pPr>
              <a:buNone/>
            </a:pPr>
            <a:r>
              <a:rPr lang="en-US" sz="3600" b="1" dirty="0" smtClean="0">
                <a:solidFill>
                  <a:srgbClr val="FFFF00"/>
                </a:solidFill>
              </a:rPr>
              <a:t>• Central processing unit</a:t>
            </a:r>
          </a:p>
          <a:p>
            <a:pPr>
              <a:buNone/>
            </a:pPr>
            <a:r>
              <a:rPr lang="en-US" sz="3600" b="1" dirty="0" smtClean="0">
                <a:solidFill>
                  <a:srgbClr val="FFFF00"/>
                </a:solidFill>
              </a:rPr>
              <a:t>• Memory management unit</a:t>
            </a:r>
          </a:p>
          <a:p>
            <a:pPr>
              <a:buNone/>
            </a:pPr>
            <a:r>
              <a:rPr lang="en-US" sz="3600" b="1" dirty="0" smtClean="0">
                <a:solidFill>
                  <a:srgbClr val="FFFF00"/>
                </a:solidFill>
              </a:rPr>
              <a:t>• Bus interface unit</a:t>
            </a:r>
          </a:p>
          <a:p>
            <a:endParaRPr lang="en-US" b="1" dirty="0">
              <a:solidFill>
                <a:srgbClr val="FFFF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FFFF00"/>
                </a:solidFill>
              </a:rPr>
              <a:t>Memory Organization and Segmentation</a:t>
            </a:r>
            <a:endParaRPr lang="en-US" sz="3200" dirty="0"/>
          </a:p>
        </p:txBody>
      </p:sp>
      <p:sp>
        <p:nvSpPr>
          <p:cNvPr id="3" name="Content Placeholder 2"/>
          <p:cNvSpPr>
            <a:spLocks noGrp="1"/>
          </p:cNvSpPr>
          <p:nvPr>
            <p:ph idx="1"/>
          </p:nvPr>
        </p:nvSpPr>
        <p:spPr/>
        <p:txBody>
          <a:bodyPr/>
          <a:lstStyle/>
          <a:p>
            <a:pPr algn="just"/>
            <a:r>
              <a:rPr lang="en-US" b="1" dirty="0" smtClean="0">
                <a:solidFill>
                  <a:srgbClr val="FFFF00"/>
                </a:solidFill>
              </a:rPr>
              <a:t>The model of memory organization can range between the following extremes:</a:t>
            </a:r>
          </a:p>
          <a:p>
            <a:pPr algn="just"/>
            <a:r>
              <a:rPr lang="en-US" b="1" dirty="0" smtClean="0">
                <a:solidFill>
                  <a:srgbClr val="FFFF00"/>
                </a:solidFill>
              </a:rPr>
              <a:t>A "flat" address space consisting of a single array of up to 4 gigabytes.</a:t>
            </a:r>
          </a:p>
          <a:p>
            <a:pPr algn="just"/>
            <a:r>
              <a:rPr lang="en-US" b="1" dirty="0" smtClean="0">
                <a:solidFill>
                  <a:srgbClr val="FFFF00"/>
                </a:solidFill>
              </a:rPr>
              <a:t>A segmented address space consisting of a collection of up to 16,383 linear address spaces of up to 4 gigabytes each.</a:t>
            </a:r>
          </a:p>
          <a:p>
            <a:pPr algn="just"/>
            <a:r>
              <a:rPr lang="en-US" b="1" dirty="0" smtClean="0">
                <a:solidFill>
                  <a:srgbClr val="FFFF00"/>
                </a:solidFill>
              </a:rPr>
              <a:t>Both models can provide memory protection.</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The Flat Model</a:t>
            </a:r>
            <a:endParaRPr lang="en-US" u="sng" dirty="0">
              <a:solidFill>
                <a:srgbClr val="FFFF00"/>
              </a:solidFill>
            </a:endParaRPr>
          </a:p>
        </p:txBody>
      </p:sp>
      <p:sp>
        <p:nvSpPr>
          <p:cNvPr id="3" name="Content Placeholder 2"/>
          <p:cNvSpPr>
            <a:spLocks noGrp="1"/>
          </p:cNvSpPr>
          <p:nvPr>
            <p:ph idx="1"/>
          </p:nvPr>
        </p:nvSpPr>
        <p:spPr/>
        <p:txBody>
          <a:bodyPr>
            <a:normAutofit/>
          </a:bodyPr>
          <a:lstStyle/>
          <a:p>
            <a:pPr algn="just"/>
            <a:r>
              <a:rPr lang="en-US" b="1" dirty="0" smtClean="0">
                <a:solidFill>
                  <a:srgbClr val="FFFF00"/>
                </a:solidFill>
              </a:rPr>
              <a:t>In a "flat" model of memory organization, the applications programmer sees a single array of up to 232 bytes (4 gigabytes). </a:t>
            </a:r>
          </a:p>
          <a:p>
            <a:pPr algn="just"/>
            <a:r>
              <a:rPr lang="en-US" b="1" dirty="0" smtClean="0">
                <a:solidFill>
                  <a:srgbClr val="FFFF00"/>
                </a:solidFill>
              </a:rPr>
              <a:t>While the physical memory can contain up to 4 gigabytes, it is usually much smaller</a:t>
            </a:r>
          </a:p>
          <a:p>
            <a:pPr algn="just"/>
            <a:r>
              <a:rPr lang="en-US" b="1" dirty="0" smtClean="0">
                <a:solidFill>
                  <a:srgbClr val="FFFF00"/>
                </a:solidFill>
              </a:rPr>
              <a:t>The processor maps the 4 gigabyte flat space onto the physical address space by the address translation mechanisms.</a:t>
            </a:r>
          </a:p>
          <a:p>
            <a:pPr algn="just"/>
            <a:r>
              <a:rPr lang="en-US" b="1" dirty="0" smtClean="0">
                <a:solidFill>
                  <a:srgbClr val="FFFF00"/>
                </a:solidFill>
              </a:rPr>
              <a:t> Applications programmers do not need to know the details of the mapping.</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The Flat Model (</a:t>
            </a:r>
            <a:r>
              <a:rPr lang="en-US" u="sng" dirty="0" err="1" smtClean="0">
                <a:solidFill>
                  <a:srgbClr val="FFFF00"/>
                </a:solidFill>
              </a:rPr>
              <a:t>contn</a:t>
            </a:r>
            <a:r>
              <a:rPr lang="en-US" u="sng" dirty="0" smtClean="0">
                <a:solidFill>
                  <a:srgbClr val="FFFF00"/>
                </a:solidFill>
              </a:rPr>
              <a:t>.)</a:t>
            </a:r>
            <a:endParaRPr lang="en-US" dirty="0"/>
          </a:p>
        </p:txBody>
      </p:sp>
      <p:sp>
        <p:nvSpPr>
          <p:cNvPr id="3" name="Content Placeholder 2"/>
          <p:cNvSpPr>
            <a:spLocks noGrp="1"/>
          </p:cNvSpPr>
          <p:nvPr>
            <p:ph idx="1"/>
          </p:nvPr>
        </p:nvSpPr>
        <p:spPr/>
        <p:txBody>
          <a:bodyPr/>
          <a:lstStyle/>
          <a:p>
            <a:pPr algn="just"/>
            <a:r>
              <a:rPr lang="en-US" b="1" dirty="0" smtClean="0">
                <a:solidFill>
                  <a:srgbClr val="FFFF00"/>
                </a:solidFill>
              </a:rPr>
              <a:t>A pointer into this flat address space is a 32-bit ordinal number that may range from 0 to </a:t>
            </a:r>
            <a:r>
              <a:rPr lang="en-US" b="1" dirty="0" smtClean="0">
                <a:solidFill>
                  <a:srgbClr val="FFFF00"/>
                </a:solidFill>
              </a:rPr>
              <a:t>232-1.</a:t>
            </a:r>
          </a:p>
          <a:p>
            <a:pPr algn="just"/>
            <a:endParaRPr lang="en-US" b="1" dirty="0" smtClean="0">
              <a:solidFill>
                <a:srgbClr val="FFFF00"/>
              </a:solidFill>
            </a:endParaRPr>
          </a:p>
          <a:p>
            <a:pPr algn="just"/>
            <a:r>
              <a:rPr lang="en-US" b="1" dirty="0" smtClean="0">
                <a:solidFill>
                  <a:srgbClr val="FFFF00"/>
                </a:solidFill>
              </a:rPr>
              <a:t>Relocation of separately-compiled modules in this space must be performed by systems software (e.g., linkers, locators, binders, loaders).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FF00"/>
                </a:solidFill>
              </a:rPr>
              <a:t>The Segmented Model</a:t>
            </a:r>
            <a:br>
              <a:rPr lang="en-US" u="sng" dirty="0" smtClean="0">
                <a:solidFill>
                  <a:srgbClr val="FFFF00"/>
                </a:solidFill>
              </a:rPr>
            </a:br>
            <a:endParaRPr lang="en-US" u="sng" dirty="0">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b="1" dirty="0" smtClean="0">
                <a:solidFill>
                  <a:srgbClr val="FFFF00"/>
                </a:solidFill>
              </a:rPr>
              <a:t>In a segmented model of memory organization, the address space as viewed by an applications program (called the logical address space) is a much larger space of up to 246 bytes (64 terabytes).</a:t>
            </a:r>
          </a:p>
          <a:p>
            <a:pPr algn="just"/>
            <a:r>
              <a:rPr lang="en-US" b="1" dirty="0" smtClean="0">
                <a:solidFill>
                  <a:srgbClr val="FFFF00"/>
                </a:solidFill>
              </a:rPr>
              <a:t>The processor maps the 64 terabyte logical address space onto the physical address space (up to 4 gigabytes) by the address translation mechanisms.</a:t>
            </a:r>
          </a:p>
          <a:p>
            <a:pPr algn="just"/>
            <a:r>
              <a:rPr lang="en-US" b="1" dirty="0" smtClean="0">
                <a:solidFill>
                  <a:srgbClr val="FFFF00"/>
                </a:solidFill>
              </a:rPr>
              <a:t>Applications programmers do not need to know the details of this mapping.</a:t>
            </a:r>
          </a:p>
          <a:p>
            <a:pPr algn="just"/>
            <a:endParaRPr lang="en-US" b="1" dirty="0">
              <a:solidFill>
                <a:srgbClr val="FFFF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The Segmented Model (</a:t>
            </a:r>
            <a:r>
              <a:rPr lang="en-US" u="sng" dirty="0" err="1" smtClean="0">
                <a:solidFill>
                  <a:srgbClr val="FFFF00"/>
                </a:solidFill>
              </a:rPr>
              <a:t>contn</a:t>
            </a:r>
            <a:r>
              <a:rPr lang="en-US" u="sng" dirty="0" smtClean="0">
                <a:solidFill>
                  <a:srgbClr val="FFFF00"/>
                </a:solidFill>
              </a:rPr>
              <a:t>.)</a:t>
            </a:r>
            <a:endParaRPr lang="en-US" dirty="0"/>
          </a:p>
        </p:txBody>
      </p:sp>
      <p:sp>
        <p:nvSpPr>
          <p:cNvPr id="3" name="Content Placeholder 2"/>
          <p:cNvSpPr>
            <a:spLocks noGrp="1"/>
          </p:cNvSpPr>
          <p:nvPr>
            <p:ph idx="1"/>
          </p:nvPr>
        </p:nvSpPr>
        <p:spPr/>
        <p:txBody>
          <a:bodyPr/>
          <a:lstStyle/>
          <a:p>
            <a:pPr algn="just"/>
            <a:r>
              <a:rPr lang="en-US" b="1" dirty="0" smtClean="0">
                <a:solidFill>
                  <a:srgbClr val="FFFF00"/>
                </a:solidFill>
              </a:rPr>
              <a:t>Applications programmers view the logical address space of the 80386 as </a:t>
            </a:r>
            <a:r>
              <a:rPr lang="en-US" b="1" dirty="0" smtClean="0">
                <a:solidFill>
                  <a:srgbClr val="FFFF00"/>
                </a:solidFill>
              </a:rPr>
              <a:t>a collection </a:t>
            </a:r>
            <a:r>
              <a:rPr lang="en-US" b="1" dirty="0" smtClean="0">
                <a:solidFill>
                  <a:srgbClr val="FFFF00"/>
                </a:solidFill>
              </a:rPr>
              <a:t>of up to 16,383 one-dimensional subspaces, each with a </a:t>
            </a:r>
            <a:r>
              <a:rPr lang="en-US" b="1" dirty="0" smtClean="0">
                <a:solidFill>
                  <a:srgbClr val="FFFF00"/>
                </a:solidFill>
              </a:rPr>
              <a:t>specified length</a:t>
            </a:r>
            <a:r>
              <a:rPr lang="en-US" b="1" dirty="0" smtClean="0">
                <a:solidFill>
                  <a:srgbClr val="FFFF00"/>
                </a:solidFill>
              </a:rPr>
              <a:t>. </a:t>
            </a:r>
            <a:endParaRPr lang="en-US" b="1" dirty="0" smtClean="0">
              <a:solidFill>
                <a:srgbClr val="FFFF00"/>
              </a:solidFill>
            </a:endParaRPr>
          </a:p>
          <a:p>
            <a:pPr algn="just"/>
            <a:r>
              <a:rPr lang="en-US" b="1" dirty="0" smtClean="0">
                <a:solidFill>
                  <a:srgbClr val="FFFF00"/>
                </a:solidFill>
              </a:rPr>
              <a:t>Each </a:t>
            </a:r>
            <a:r>
              <a:rPr lang="en-US" b="1" dirty="0" smtClean="0">
                <a:solidFill>
                  <a:srgbClr val="FFFF00"/>
                </a:solidFill>
              </a:rPr>
              <a:t>of these linear subspaces is called a segment. A segment is </a:t>
            </a:r>
            <a:r>
              <a:rPr lang="en-US" b="1" dirty="0" smtClean="0">
                <a:solidFill>
                  <a:srgbClr val="FFFF00"/>
                </a:solidFill>
              </a:rPr>
              <a:t>a unit </a:t>
            </a:r>
            <a:r>
              <a:rPr lang="en-US" b="1" dirty="0" smtClean="0">
                <a:solidFill>
                  <a:srgbClr val="FFFF00"/>
                </a:solidFill>
              </a:rPr>
              <a:t>of contiguous address space. Segment sizes may range from one byte </a:t>
            </a:r>
            <a:r>
              <a:rPr lang="en-US" b="1" dirty="0" smtClean="0">
                <a:solidFill>
                  <a:srgbClr val="FFFF00"/>
                </a:solidFill>
              </a:rPr>
              <a:t>up to </a:t>
            </a:r>
            <a:r>
              <a:rPr lang="en-US" b="1" dirty="0" smtClean="0">
                <a:solidFill>
                  <a:srgbClr val="FFFF00"/>
                </a:solidFill>
              </a:rPr>
              <a:t>a maximum of 232 bytes (4 gigabytes).</a:t>
            </a:r>
          </a:p>
          <a:p>
            <a:pPr algn="just"/>
            <a:endParaRPr lang="en-US" b="1" dirty="0">
              <a:solidFill>
                <a:srgbClr val="FFFF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The Segmented Model (</a:t>
            </a:r>
            <a:r>
              <a:rPr lang="en-US" u="sng" dirty="0" err="1" smtClean="0">
                <a:solidFill>
                  <a:srgbClr val="FFFF00"/>
                </a:solidFill>
              </a:rPr>
              <a:t>contn</a:t>
            </a:r>
            <a:r>
              <a:rPr lang="en-US" u="sng" dirty="0" smtClean="0">
                <a:solidFill>
                  <a:srgbClr val="FFFF00"/>
                </a:solidFill>
              </a:rPr>
              <a:t>.)</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FFFF00"/>
                </a:solidFill>
              </a:rPr>
              <a:t>A complete pointer in this address space consists of two parts: (Fig. Two Component Pointer</a:t>
            </a:r>
            <a:r>
              <a:rPr lang="en-US" b="1" dirty="0" smtClean="0">
                <a:solidFill>
                  <a:srgbClr val="FFFF00"/>
                </a:solidFill>
              </a:rPr>
              <a:t>)</a:t>
            </a:r>
          </a:p>
          <a:p>
            <a:pPr algn="just"/>
            <a:endParaRPr lang="en-US" b="1" dirty="0" smtClean="0">
              <a:solidFill>
                <a:srgbClr val="FFFF00"/>
              </a:solidFill>
            </a:endParaRPr>
          </a:p>
          <a:p>
            <a:pPr algn="just">
              <a:buNone/>
            </a:pPr>
            <a:r>
              <a:rPr lang="en-US" b="1" dirty="0" smtClean="0">
                <a:solidFill>
                  <a:srgbClr val="FFFF00"/>
                </a:solidFill>
              </a:rPr>
              <a:t>1. A segment selector, which is a 16-bit field that identifies a segment</a:t>
            </a:r>
            <a:r>
              <a:rPr lang="en-US" b="1" dirty="0" smtClean="0">
                <a:solidFill>
                  <a:srgbClr val="FFFF00"/>
                </a:solidFill>
              </a:rPr>
              <a:t>.</a:t>
            </a:r>
          </a:p>
          <a:p>
            <a:pPr algn="just"/>
            <a:endParaRPr lang="en-US" b="1" dirty="0" smtClean="0">
              <a:solidFill>
                <a:srgbClr val="FFFF00"/>
              </a:solidFill>
            </a:endParaRPr>
          </a:p>
          <a:p>
            <a:pPr algn="just">
              <a:buNone/>
            </a:pPr>
            <a:r>
              <a:rPr lang="en-US" b="1" dirty="0" smtClean="0">
                <a:solidFill>
                  <a:srgbClr val="FFFF00"/>
                </a:solidFill>
              </a:rPr>
              <a:t>2. An offset, which is a 32-bit ordinal that addresses to the byte </a:t>
            </a:r>
            <a:r>
              <a:rPr lang="en-US" b="1" dirty="0" smtClean="0">
                <a:solidFill>
                  <a:srgbClr val="FFFF00"/>
                </a:solidFill>
              </a:rPr>
              <a:t>level within </a:t>
            </a:r>
            <a:r>
              <a:rPr lang="en-US" b="1" dirty="0" smtClean="0">
                <a:solidFill>
                  <a:srgbClr val="FFFF00"/>
                </a:solidFill>
              </a:rPr>
              <a:t>a segment.</a:t>
            </a:r>
          </a:p>
          <a:p>
            <a:pPr algn="just"/>
            <a:endParaRPr lang="en-US" b="1"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Two Component Pointer</a:t>
            </a:r>
            <a:endParaRPr lang="en-US" u="sng" dirty="0">
              <a:solidFill>
                <a:srgbClr val="FFFF00"/>
              </a:solidFill>
            </a:endParaRPr>
          </a:p>
        </p:txBody>
      </p:sp>
      <p:sp>
        <p:nvSpPr>
          <p:cNvPr id="3" name="Content Placeholder 2"/>
          <p:cNvSpPr>
            <a:spLocks noGrp="1"/>
          </p:cNvSpPr>
          <p:nvPr>
            <p:ph idx="1"/>
          </p:nvPr>
        </p:nvSpPr>
        <p:spPr/>
        <p:txBody>
          <a:bodyPr/>
          <a:lstStyle/>
          <a:p>
            <a:pPr>
              <a:buNone/>
            </a:pPr>
            <a:endParaRPr lang="en-US" dirty="0"/>
          </a:p>
        </p:txBody>
      </p:sp>
      <p:pic>
        <p:nvPicPr>
          <p:cNvPr id="45058" name="Picture 2"/>
          <p:cNvPicPr>
            <a:picLocks noChangeAspect="1" noChangeArrowheads="1"/>
          </p:cNvPicPr>
          <p:nvPr/>
        </p:nvPicPr>
        <p:blipFill>
          <a:blip r:embed="rId2"/>
          <a:srcRect/>
          <a:stretch>
            <a:fillRect/>
          </a:stretch>
        </p:blipFill>
        <p:spPr bwMode="auto">
          <a:xfrm>
            <a:off x="424086" y="2590800"/>
            <a:ext cx="8186514" cy="3277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The Segmented Model (</a:t>
            </a:r>
            <a:r>
              <a:rPr lang="en-US" u="sng" dirty="0" err="1" smtClean="0">
                <a:solidFill>
                  <a:srgbClr val="FFFF00"/>
                </a:solidFill>
              </a:rPr>
              <a:t>contn</a:t>
            </a:r>
            <a:r>
              <a:rPr lang="en-US" u="sng" dirty="0" smtClean="0">
                <a:solidFill>
                  <a:srgbClr val="FFFF00"/>
                </a:solidFill>
              </a:rPr>
              <a:t>.)</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FFFF00"/>
                </a:solidFill>
              </a:rPr>
              <a:t>During execution of a program, </a:t>
            </a:r>
            <a:r>
              <a:rPr lang="en-US" b="1" dirty="0" smtClean="0">
                <a:solidFill>
                  <a:srgbClr val="FFFF00"/>
                </a:solidFill>
              </a:rPr>
              <a:t>the processor </a:t>
            </a:r>
            <a:r>
              <a:rPr lang="en-US" b="1" dirty="0" smtClean="0">
                <a:solidFill>
                  <a:srgbClr val="FFFF00"/>
                </a:solidFill>
              </a:rPr>
              <a:t>associates with a </a:t>
            </a:r>
            <a:r>
              <a:rPr lang="en-US" b="1" dirty="0" smtClean="0">
                <a:solidFill>
                  <a:srgbClr val="FFFF00"/>
                </a:solidFill>
              </a:rPr>
              <a:t>segment selector </a:t>
            </a:r>
            <a:r>
              <a:rPr lang="en-US" b="1" dirty="0" smtClean="0">
                <a:solidFill>
                  <a:srgbClr val="FFFF00"/>
                </a:solidFill>
              </a:rPr>
              <a:t>the physical address of the beginning of the segment. </a:t>
            </a:r>
            <a:endParaRPr lang="en-US" b="1" dirty="0" smtClean="0">
              <a:solidFill>
                <a:srgbClr val="FFFF00"/>
              </a:solidFill>
            </a:endParaRPr>
          </a:p>
          <a:p>
            <a:pPr algn="just"/>
            <a:r>
              <a:rPr lang="en-US" b="1" dirty="0" smtClean="0">
                <a:solidFill>
                  <a:srgbClr val="FFFF00"/>
                </a:solidFill>
              </a:rPr>
              <a:t>Separately compiled </a:t>
            </a:r>
            <a:r>
              <a:rPr lang="en-US" b="1" dirty="0" smtClean="0">
                <a:solidFill>
                  <a:srgbClr val="FFFF00"/>
                </a:solidFill>
              </a:rPr>
              <a:t>modules can be relocated at run time by changing the base </a:t>
            </a:r>
            <a:r>
              <a:rPr lang="en-US" b="1" dirty="0" smtClean="0">
                <a:solidFill>
                  <a:srgbClr val="FFFF00"/>
                </a:solidFill>
              </a:rPr>
              <a:t>address of </a:t>
            </a:r>
            <a:r>
              <a:rPr lang="en-US" b="1" dirty="0" smtClean="0">
                <a:solidFill>
                  <a:srgbClr val="FFFF00"/>
                </a:solidFill>
              </a:rPr>
              <a:t>their segments. The size of a segment is variable; therefore, a </a:t>
            </a:r>
            <a:r>
              <a:rPr lang="en-US" b="1" dirty="0" smtClean="0">
                <a:solidFill>
                  <a:srgbClr val="FFFF00"/>
                </a:solidFill>
              </a:rPr>
              <a:t>segment can </a:t>
            </a:r>
            <a:r>
              <a:rPr lang="en-US" b="1" dirty="0" smtClean="0">
                <a:solidFill>
                  <a:srgbClr val="FFFF00"/>
                </a:solidFill>
              </a:rPr>
              <a:t>be exactly the size of the module it contains.</a:t>
            </a:r>
          </a:p>
          <a:p>
            <a:pPr algn="just"/>
            <a:endParaRPr lang="en-US" b="1" dirty="0">
              <a:solidFill>
                <a:srgbClr val="FFFF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FF00"/>
                </a:solidFill>
              </a:rPr>
              <a:t>Features of </a:t>
            </a:r>
            <a:r>
              <a:rPr lang="en-US" u="sng" dirty="0" smtClean="0">
                <a:solidFill>
                  <a:srgbClr val="FFFF00"/>
                </a:solidFill>
              </a:rPr>
              <a:t>80386</a:t>
            </a:r>
            <a:r>
              <a:rPr lang="en-US" u="sng" dirty="0" smtClean="0">
                <a:solidFill>
                  <a:srgbClr val="FFFF00"/>
                </a:solidFill>
              </a:rPr>
              <a:t/>
            </a:r>
            <a:br>
              <a:rPr lang="en-US" u="sng" dirty="0" smtClean="0">
                <a:solidFill>
                  <a:srgbClr val="FFFF00"/>
                </a:solidFill>
              </a:rPr>
            </a:br>
            <a:endParaRPr lang="en-US" u="sng" dirty="0">
              <a:solidFill>
                <a:srgbClr val="FFFF00"/>
              </a:solidFill>
            </a:endParaRPr>
          </a:p>
        </p:txBody>
      </p:sp>
      <p:sp>
        <p:nvSpPr>
          <p:cNvPr id="3" name="Content Placeholder 2"/>
          <p:cNvSpPr>
            <a:spLocks noGrp="1"/>
          </p:cNvSpPr>
          <p:nvPr>
            <p:ph idx="1"/>
          </p:nvPr>
        </p:nvSpPr>
        <p:spPr/>
        <p:txBody>
          <a:bodyPr>
            <a:normAutofit/>
          </a:bodyPr>
          <a:lstStyle/>
          <a:p>
            <a:pPr algn="just"/>
            <a:r>
              <a:rPr lang="en-US" b="1" dirty="0" smtClean="0">
                <a:solidFill>
                  <a:srgbClr val="FFFF00"/>
                </a:solidFill>
              </a:rPr>
              <a:t>The memory management section of 80386 supports </a:t>
            </a:r>
            <a:r>
              <a:rPr lang="en-US" b="1" dirty="0" smtClean="0">
                <a:solidFill>
                  <a:srgbClr val="FFFF00"/>
                </a:solidFill>
              </a:rPr>
              <a:t>the virtual </a:t>
            </a:r>
            <a:r>
              <a:rPr lang="en-US" b="1" dirty="0" smtClean="0">
                <a:solidFill>
                  <a:srgbClr val="FFFF00"/>
                </a:solidFill>
              </a:rPr>
              <a:t>memory, paging and four levels of </a:t>
            </a:r>
            <a:r>
              <a:rPr lang="en-US" b="1" dirty="0" smtClean="0">
                <a:solidFill>
                  <a:srgbClr val="FFFF00"/>
                </a:solidFill>
              </a:rPr>
              <a:t>protection, maintaining </a:t>
            </a:r>
            <a:r>
              <a:rPr lang="en-US" b="1" dirty="0" smtClean="0">
                <a:solidFill>
                  <a:srgbClr val="FFFF00"/>
                </a:solidFill>
              </a:rPr>
              <a:t>full compatibility with 80286.</a:t>
            </a:r>
          </a:p>
          <a:p>
            <a:pPr algn="just"/>
            <a:r>
              <a:rPr lang="en-US" b="1" dirty="0" smtClean="0">
                <a:solidFill>
                  <a:srgbClr val="FFFF00"/>
                </a:solidFill>
              </a:rPr>
              <a:t>The </a:t>
            </a:r>
            <a:r>
              <a:rPr lang="en-US" b="1" dirty="0" smtClean="0">
                <a:solidFill>
                  <a:srgbClr val="FFFF00"/>
                </a:solidFill>
              </a:rPr>
              <a:t>80386 offers a set of 8 debug registers DR0-DR7 </a:t>
            </a:r>
            <a:r>
              <a:rPr lang="en-US" b="1" dirty="0" smtClean="0">
                <a:solidFill>
                  <a:srgbClr val="FFFF00"/>
                </a:solidFill>
              </a:rPr>
              <a:t>for hardware </a:t>
            </a:r>
            <a:r>
              <a:rPr lang="en-US" b="1" dirty="0" smtClean="0">
                <a:solidFill>
                  <a:srgbClr val="FFFF00"/>
                </a:solidFill>
              </a:rPr>
              <a:t>debugging and control. </a:t>
            </a:r>
            <a:endParaRPr lang="en-US" b="1" dirty="0" smtClean="0">
              <a:solidFill>
                <a:srgbClr val="FFFF00"/>
              </a:solidFill>
            </a:endParaRPr>
          </a:p>
          <a:p>
            <a:pPr algn="just"/>
            <a:r>
              <a:rPr lang="en-US" b="1" dirty="0" smtClean="0">
                <a:solidFill>
                  <a:srgbClr val="FFFF00"/>
                </a:solidFill>
              </a:rPr>
              <a:t>The </a:t>
            </a:r>
            <a:r>
              <a:rPr lang="en-US" b="1" dirty="0" smtClean="0">
                <a:solidFill>
                  <a:srgbClr val="FFFF00"/>
                </a:solidFill>
              </a:rPr>
              <a:t>80386 has </a:t>
            </a:r>
            <a:r>
              <a:rPr lang="en-US" b="1" dirty="0" smtClean="0">
                <a:solidFill>
                  <a:srgbClr val="FFFF00"/>
                </a:solidFill>
              </a:rPr>
              <a:t>on-chip address </a:t>
            </a:r>
            <a:r>
              <a:rPr lang="en-US" b="1" dirty="0" smtClean="0">
                <a:solidFill>
                  <a:srgbClr val="FFFF00"/>
                </a:solidFill>
              </a:rPr>
              <a:t>translation cache</a:t>
            </a:r>
            <a:r>
              <a:rPr lang="en-US" b="1" dirty="0" smtClean="0">
                <a:solidFill>
                  <a:srgbClr val="FFFF00"/>
                </a:solidFill>
              </a:rPr>
              <a:t>.</a:t>
            </a:r>
            <a:endParaRPr lang="en-US" b="1" dirty="0" smtClean="0">
              <a:solidFill>
                <a:srgbClr val="FFFF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Features of </a:t>
            </a:r>
            <a:r>
              <a:rPr lang="en-US" u="sng" dirty="0" smtClean="0">
                <a:solidFill>
                  <a:srgbClr val="FFFF00"/>
                </a:solidFill>
              </a:rPr>
              <a:t>80386</a:t>
            </a:r>
            <a:endParaRPr lang="en-US" dirty="0"/>
          </a:p>
        </p:txBody>
      </p:sp>
      <p:sp>
        <p:nvSpPr>
          <p:cNvPr id="3" name="Content Placeholder 2"/>
          <p:cNvSpPr>
            <a:spLocks noGrp="1"/>
          </p:cNvSpPr>
          <p:nvPr>
            <p:ph idx="1"/>
          </p:nvPr>
        </p:nvSpPr>
        <p:spPr/>
        <p:txBody>
          <a:bodyPr/>
          <a:lstStyle/>
          <a:p>
            <a:pPr algn="just"/>
            <a:r>
              <a:rPr lang="en-US" b="1" dirty="0" smtClean="0">
                <a:solidFill>
                  <a:srgbClr val="FFFF00"/>
                </a:solidFill>
              </a:rPr>
              <a:t>The </a:t>
            </a:r>
            <a:r>
              <a:rPr lang="en-US" b="1" dirty="0" smtClean="0">
                <a:solidFill>
                  <a:srgbClr val="FFFF00"/>
                </a:solidFill>
              </a:rPr>
              <a:t>concept of paging is introduced in 80386 that enables it </a:t>
            </a:r>
            <a:r>
              <a:rPr lang="en-US" b="1" dirty="0" smtClean="0">
                <a:solidFill>
                  <a:srgbClr val="FFFF00"/>
                </a:solidFill>
              </a:rPr>
              <a:t>to </a:t>
            </a:r>
            <a:r>
              <a:rPr lang="en-US" b="1" dirty="0" err="1" smtClean="0">
                <a:solidFill>
                  <a:srgbClr val="FFFF00"/>
                </a:solidFill>
              </a:rPr>
              <a:t>organise</a:t>
            </a:r>
            <a:r>
              <a:rPr lang="en-US" b="1" dirty="0" smtClean="0">
                <a:solidFill>
                  <a:srgbClr val="FFFF00"/>
                </a:solidFill>
              </a:rPr>
              <a:t> </a:t>
            </a:r>
            <a:r>
              <a:rPr lang="en-US" b="1" dirty="0" smtClean="0">
                <a:solidFill>
                  <a:srgbClr val="FFFF00"/>
                </a:solidFill>
              </a:rPr>
              <a:t>the available physical memory in terms of pages </a:t>
            </a:r>
            <a:r>
              <a:rPr lang="en-US" b="1" dirty="0" smtClean="0">
                <a:solidFill>
                  <a:srgbClr val="FFFF00"/>
                </a:solidFill>
              </a:rPr>
              <a:t>of size </a:t>
            </a:r>
            <a:r>
              <a:rPr lang="en-US" b="1" dirty="0" smtClean="0">
                <a:solidFill>
                  <a:srgbClr val="FFFF00"/>
                </a:solidFill>
              </a:rPr>
              <a:t>4Kbytes each, under the segmented memory</a:t>
            </a:r>
            <a:r>
              <a:rPr lang="en-US" b="1" dirty="0" smtClean="0">
                <a:solidFill>
                  <a:srgbClr val="FFFF00"/>
                </a:solidFill>
              </a:rPr>
              <a:t>.</a:t>
            </a:r>
          </a:p>
          <a:p>
            <a:pPr algn="just"/>
            <a:endParaRPr lang="en-US" b="1" dirty="0" smtClean="0">
              <a:solidFill>
                <a:srgbClr val="FFFF00"/>
              </a:solidFill>
            </a:endParaRPr>
          </a:p>
          <a:p>
            <a:pPr algn="just"/>
            <a:r>
              <a:rPr lang="en-US" b="1" dirty="0" smtClean="0">
                <a:solidFill>
                  <a:srgbClr val="FFFF00"/>
                </a:solidFill>
              </a:rPr>
              <a:t>The </a:t>
            </a:r>
            <a:r>
              <a:rPr lang="en-US" b="1" dirty="0" smtClean="0">
                <a:solidFill>
                  <a:srgbClr val="FFFF00"/>
                </a:solidFill>
              </a:rPr>
              <a:t>80386 can be supported by 80387 for mathematical </a:t>
            </a:r>
            <a:r>
              <a:rPr lang="en-US" b="1" dirty="0" smtClean="0">
                <a:solidFill>
                  <a:srgbClr val="FFFF00"/>
                </a:solidFill>
              </a:rPr>
              <a:t>data processing</a:t>
            </a:r>
            <a:r>
              <a:rPr lang="en-US" b="1" dirty="0" smtClean="0">
                <a:solidFill>
                  <a:srgbClr val="FFFF00"/>
                </a:solidFill>
              </a:rPr>
              <a:t>.</a:t>
            </a:r>
          </a:p>
          <a:p>
            <a:pPr algn="just"/>
            <a:endParaRPr lang="en-US" b="1"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solidFill>
                  <a:srgbClr val="FFFF00"/>
                </a:solidFill>
              </a:rPr>
              <a:t>Architecture of 80386</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5800" b="1" dirty="0" smtClean="0">
                <a:solidFill>
                  <a:srgbClr val="FFFF00"/>
                </a:solidFill>
              </a:rPr>
              <a:t>Central processing unit is further divided into</a:t>
            </a:r>
          </a:p>
          <a:p>
            <a:pPr>
              <a:buNone/>
            </a:pPr>
            <a:r>
              <a:rPr lang="en-US" sz="5800" b="1" dirty="0" smtClean="0">
                <a:solidFill>
                  <a:srgbClr val="FFFF00"/>
                </a:solidFill>
              </a:rPr>
              <a:t>- Execution unit</a:t>
            </a:r>
          </a:p>
          <a:p>
            <a:pPr>
              <a:buNone/>
            </a:pPr>
            <a:r>
              <a:rPr lang="en-US" sz="5800" b="1" dirty="0" smtClean="0">
                <a:solidFill>
                  <a:srgbClr val="FFFF00"/>
                </a:solidFill>
              </a:rPr>
              <a:t>- Instruction unit</a:t>
            </a:r>
          </a:p>
          <a:p>
            <a:pPr>
              <a:buFontTx/>
              <a:buChar char="-"/>
            </a:pPr>
            <a:endParaRPr lang="en-US" sz="5800" b="1" dirty="0" smtClean="0">
              <a:solidFill>
                <a:srgbClr val="FFFF00"/>
              </a:solidFill>
            </a:endParaRPr>
          </a:p>
          <a:p>
            <a:pPr algn="just">
              <a:buNone/>
            </a:pPr>
            <a:r>
              <a:rPr lang="en-US" sz="5800" b="1" dirty="0" smtClean="0">
                <a:solidFill>
                  <a:srgbClr val="FFFF00"/>
                </a:solidFill>
              </a:rPr>
              <a:t>• Execution unit has 8 General purpose and 8 </a:t>
            </a:r>
          </a:p>
          <a:p>
            <a:pPr algn="just">
              <a:buNone/>
            </a:pPr>
            <a:r>
              <a:rPr lang="en-US" sz="5800" b="1" dirty="0" smtClean="0">
                <a:solidFill>
                  <a:srgbClr val="FFFF00"/>
                </a:solidFill>
              </a:rPr>
              <a:t>  Special </a:t>
            </a:r>
            <a:r>
              <a:rPr lang="en-US" sz="5800" b="1" dirty="0" smtClean="0">
                <a:solidFill>
                  <a:srgbClr val="FFFF00"/>
                </a:solidFill>
              </a:rPr>
              <a:t>purpose registers which are either </a:t>
            </a:r>
          </a:p>
          <a:p>
            <a:pPr algn="just">
              <a:buNone/>
            </a:pPr>
            <a:r>
              <a:rPr lang="en-US" sz="5800" b="1" dirty="0" smtClean="0">
                <a:solidFill>
                  <a:srgbClr val="FFFF00"/>
                </a:solidFill>
              </a:rPr>
              <a:t>  used </a:t>
            </a:r>
            <a:r>
              <a:rPr lang="en-US" sz="5800" b="1" dirty="0" smtClean="0">
                <a:solidFill>
                  <a:srgbClr val="FFFF00"/>
                </a:solidFill>
              </a:rPr>
              <a:t>for handling data or calculating offset </a:t>
            </a:r>
          </a:p>
          <a:p>
            <a:pPr algn="just">
              <a:buNone/>
            </a:pPr>
            <a:r>
              <a:rPr lang="en-US" sz="5800" b="1" dirty="0" smtClean="0">
                <a:solidFill>
                  <a:srgbClr val="FFFF00"/>
                </a:solidFill>
              </a:rPr>
              <a:t>  addresses</a:t>
            </a:r>
            <a:r>
              <a:rPr lang="en-US" sz="5800" b="1" dirty="0" smtClean="0">
                <a:solidFill>
                  <a:srgbClr val="FFFF00"/>
                </a:solidFill>
              </a:rPr>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solidFill>
                  <a:srgbClr val="FFFF00"/>
                </a:solidFill>
              </a:rPr>
              <a:t>Architecture of 80386</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FFFF00"/>
                </a:solidFill>
              </a:rPr>
              <a:t>The Instruction unit decodes the </a:t>
            </a:r>
            <a:r>
              <a:rPr lang="en-US" b="1" dirty="0" err="1" smtClean="0">
                <a:solidFill>
                  <a:srgbClr val="FFFF00"/>
                </a:solidFill>
              </a:rPr>
              <a:t>opcode</a:t>
            </a:r>
            <a:r>
              <a:rPr lang="en-US" b="1" dirty="0" smtClean="0">
                <a:solidFill>
                  <a:srgbClr val="FFFF00"/>
                </a:solidFill>
              </a:rPr>
              <a:t> bytes received </a:t>
            </a:r>
            <a:r>
              <a:rPr lang="en-US" b="1" dirty="0" smtClean="0">
                <a:solidFill>
                  <a:srgbClr val="FFFF00"/>
                </a:solidFill>
              </a:rPr>
              <a:t>from the </a:t>
            </a:r>
            <a:r>
              <a:rPr lang="en-US" b="1" dirty="0" smtClean="0">
                <a:solidFill>
                  <a:srgbClr val="FFFF00"/>
                </a:solidFill>
              </a:rPr>
              <a:t>16-byte instruction code queue and arranges them in </a:t>
            </a:r>
            <a:r>
              <a:rPr lang="en-US" b="1" dirty="0" smtClean="0">
                <a:solidFill>
                  <a:srgbClr val="FFFF00"/>
                </a:solidFill>
              </a:rPr>
              <a:t>a </a:t>
            </a:r>
            <a:r>
              <a:rPr lang="fr-FR" b="1" dirty="0" smtClean="0">
                <a:solidFill>
                  <a:srgbClr val="FFFF00"/>
                </a:solidFill>
              </a:rPr>
              <a:t>3- </a:t>
            </a:r>
            <a:r>
              <a:rPr lang="fr-FR" b="1" dirty="0" smtClean="0">
                <a:solidFill>
                  <a:srgbClr val="FFFF00"/>
                </a:solidFill>
              </a:rPr>
              <a:t>instruction </a:t>
            </a:r>
            <a:r>
              <a:rPr lang="fr-FR" b="1" dirty="0" err="1" smtClean="0">
                <a:solidFill>
                  <a:srgbClr val="FFFF00"/>
                </a:solidFill>
              </a:rPr>
              <a:t>decoded</a:t>
            </a:r>
            <a:r>
              <a:rPr lang="fr-FR" b="1" dirty="0" smtClean="0">
                <a:solidFill>
                  <a:srgbClr val="FFFF00"/>
                </a:solidFill>
              </a:rPr>
              <a:t> instruction queue.</a:t>
            </a:r>
          </a:p>
          <a:p>
            <a:pPr algn="just"/>
            <a:r>
              <a:rPr lang="en-US" b="1" dirty="0" smtClean="0">
                <a:solidFill>
                  <a:srgbClr val="FFFF00"/>
                </a:solidFill>
              </a:rPr>
              <a:t>After </a:t>
            </a:r>
            <a:r>
              <a:rPr lang="en-US" b="1" dirty="0" smtClean="0">
                <a:solidFill>
                  <a:srgbClr val="FFFF00"/>
                </a:solidFill>
              </a:rPr>
              <a:t>decoding them pass it to the control section for </a:t>
            </a:r>
            <a:r>
              <a:rPr lang="en-US" b="1" dirty="0" smtClean="0">
                <a:solidFill>
                  <a:srgbClr val="FFFF00"/>
                </a:solidFill>
              </a:rPr>
              <a:t>deriving the </a:t>
            </a:r>
            <a:r>
              <a:rPr lang="en-US" b="1" dirty="0" smtClean="0">
                <a:solidFill>
                  <a:srgbClr val="FFFF00"/>
                </a:solidFill>
              </a:rPr>
              <a:t>necessary control signals</a:t>
            </a:r>
            <a:r>
              <a:rPr lang="en-US" b="1" dirty="0" smtClean="0">
                <a:solidFill>
                  <a:srgbClr val="FFFF00"/>
                </a:solidFill>
              </a:rPr>
              <a:t>.</a:t>
            </a:r>
          </a:p>
          <a:p>
            <a:pPr algn="just"/>
            <a:r>
              <a:rPr lang="en-US" b="1" dirty="0" smtClean="0">
                <a:solidFill>
                  <a:srgbClr val="FFFF00"/>
                </a:solidFill>
              </a:rPr>
              <a:t>The </a:t>
            </a:r>
            <a:r>
              <a:rPr lang="en-US" b="1" dirty="0" smtClean="0">
                <a:solidFill>
                  <a:srgbClr val="FFFF00"/>
                </a:solidFill>
              </a:rPr>
              <a:t>barrel shifter increases </a:t>
            </a:r>
            <a:r>
              <a:rPr lang="en-US" b="1" dirty="0" smtClean="0">
                <a:solidFill>
                  <a:srgbClr val="FFFF00"/>
                </a:solidFill>
              </a:rPr>
              <a:t>the speed </a:t>
            </a:r>
            <a:r>
              <a:rPr lang="en-US" b="1" dirty="0" smtClean="0">
                <a:solidFill>
                  <a:srgbClr val="FFFF00"/>
                </a:solidFill>
              </a:rPr>
              <a:t>of all </a:t>
            </a:r>
            <a:r>
              <a:rPr lang="en-US" b="1" dirty="0" smtClean="0">
                <a:solidFill>
                  <a:srgbClr val="FFFF00"/>
                </a:solidFill>
              </a:rPr>
              <a:t> </a:t>
            </a:r>
          </a:p>
          <a:p>
            <a:pPr algn="just">
              <a:buNone/>
            </a:pPr>
            <a:r>
              <a:rPr lang="en-US" b="1" dirty="0" smtClean="0">
                <a:solidFill>
                  <a:srgbClr val="FFFF00"/>
                </a:solidFill>
              </a:rPr>
              <a:t> </a:t>
            </a:r>
            <a:r>
              <a:rPr lang="en-US" b="1" dirty="0" smtClean="0">
                <a:solidFill>
                  <a:srgbClr val="FFFF00"/>
                </a:solidFill>
              </a:rPr>
              <a:t>    </a:t>
            </a:r>
            <a:r>
              <a:rPr lang="en-US" b="1" dirty="0" smtClean="0">
                <a:solidFill>
                  <a:srgbClr val="FFFF00"/>
                </a:solidFill>
              </a:rPr>
              <a:t>shift </a:t>
            </a:r>
            <a:r>
              <a:rPr lang="en-US" b="1" dirty="0" smtClean="0">
                <a:solidFill>
                  <a:srgbClr val="FFFF00"/>
                </a:solidFill>
              </a:rPr>
              <a:t>and rotate operations.</a:t>
            </a:r>
          </a:p>
          <a:p>
            <a:endParaRPr lang="en-US" dirty="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solidFill>
                  <a:srgbClr val="FFFF00"/>
                </a:solidFill>
              </a:rPr>
              <a:t>Architecture of 80386</a:t>
            </a:r>
            <a:endParaRPr lang="en-US" dirty="0"/>
          </a:p>
        </p:txBody>
      </p:sp>
      <p:sp>
        <p:nvSpPr>
          <p:cNvPr id="3" name="Content Placeholder 2"/>
          <p:cNvSpPr>
            <a:spLocks noGrp="1"/>
          </p:cNvSpPr>
          <p:nvPr>
            <p:ph idx="1"/>
          </p:nvPr>
        </p:nvSpPr>
        <p:spPr/>
        <p:txBody>
          <a:bodyPr/>
          <a:lstStyle/>
          <a:p>
            <a:r>
              <a:rPr lang="en-US" b="1" dirty="0" smtClean="0">
                <a:solidFill>
                  <a:srgbClr val="FFFF00"/>
                </a:solidFill>
              </a:rPr>
              <a:t>The multiply / divide logic implements the </a:t>
            </a:r>
            <a:r>
              <a:rPr lang="en-US" b="1" dirty="0" smtClean="0">
                <a:solidFill>
                  <a:srgbClr val="FFFF00"/>
                </a:solidFill>
              </a:rPr>
              <a:t>bit-shift-rotate algorithms </a:t>
            </a:r>
            <a:r>
              <a:rPr lang="en-US" b="1" dirty="0" smtClean="0">
                <a:solidFill>
                  <a:srgbClr val="FFFF00"/>
                </a:solidFill>
              </a:rPr>
              <a:t>to complete the operations in minimum time</a:t>
            </a:r>
            <a:r>
              <a:rPr lang="en-US" b="1" dirty="0" smtClean="0">
                <a:solidFill>
                  <a:srgbClr val="FFFF00"/>
                </a:solidFill>
              </a:rPr>
              <a:t>.</a:t>
            </a:r>
          </a:p>
          <a:p>
            <a:endParaRPr lang="en-US" b="1" dirty="0" smtClean="0">
              <a:solidFill>
                <a:srgbClr val="FFFF00"/>
              </a:solidFill>
            </a:endParaRPr>
          </a:p>
          <a:p>
            <a:r>
              <a:rPr lang="en-US" b="1" dirty="0" smtClean="0">
                <a:solidFill>
                  <a:srgbClr val="FFFF00"/>
                </a:solidFill>
              </a:rPr>
              <a:t>Even </a:t>
            </a:r>
            <a:r>
              <a:rPr lang="en-US" b="1" dirty="0" smtClean="0">
                <a:solidFill>
                  <a:srgbClr val="FFFF00"/>
                </a:solidFill>
              </a:rPr>
              <a:t>32- bit multiplications can be executed within </a:t>
            </a:r>
            <a:r>
              <a:rPr lang="en-US" b="1" dirty="0" smtClean="0">
                <a:solidFill>
                  <a:srgbClr val="FFFF00"/>
                </a:solidFill>
              </a:rPr>
              <a:t>one microsecond </a:t>
            </a:r>
            <a:r>
              <a:rPr lang="en-US" b="1" dirty="0" smtClean="0">
                <a:solidFill>
                  <a:srgbClr val="FFFF00"/>
                </a:solidFill>
              </a:rPr>
              <a:t>by the multiply / divide logic.</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solidFill>
                  <a:srgbClr val="FFFF00"/>
                </a:solidFill>
              </a:rPr>
              <a:t>Architecture of 80386</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FFFF00"/>
                </a:solidFill>
              </a:rPr>
              <a:t>The Memory management unit consists of a Segmentation </a:t>
            </a:r>
            <a:r>
              <a:rPr lang="en-US" b="1" dirty="0" smtClean="0">
                <a:solidFill>
                  <a:srgbClr val="FFFF00"/>
                </a:solidFill>
              </a:rPr>
              <a:t>unit and </a:t>
            </a:r>
            <a:r>
              <a:rPr lang="en-US" b="1" dirty="0" smtClean="0">
                <a:solidFill>
                  <a:srgbClr val="FFFF00"/>
                </a:solidFill>
              </a:rPr>
              <a:t>a Paging unit</a:t>
            </a:r>
            <a:r>
              <a:rPr lang="en-US" b="1" dirty="0" smtClean="0">
                <a:solidFill>
                  <a:srgbClr val="FFFF00"/>
                </a:solidFill>
              </a:rPr>
              <a:t>.</a:t>
            </a:r>
          </a:p>
          <a:p>
            <a:pPr algn="just"/>
            <a:endParaRPr lang="en-US" b="1" dirty="0" smtClean="0">
              <a:solidFill>
                <a:srgbClr val="FFFF00"/>
              </a:solidFill>
            </a:endParaRPr>
          </a:p>
          <a:p>
            <a:pPr algn="just"/>
            <a:r>
              <a:rPr lang="en-US" b="1" dirty="0" smtClean="0">
                <a:solidFill>
                  <a:srgbClr val="FFFF00"/>
                </a:solidFill>
              </a:rPr>
              <a:t>Segmentation </a:t>
            </a:r>
            <a:r>
              <a:rPr lang="en-US" b="1" dirty="0" smtClean="0">
                <a:solidFill>
                  <a:srgbClr val="FFFF00"/>
                </a:solidFill>
              </a:rPr>
              <a:t>unit allows the use of two address </a:t>
            </a:r>
            <a:r>
              <a:rPr lang="en-US" b="1" dirty="0" smtClean="0">
                <a:solidFill>
                  <a:srgbClr val="FFFF00"/>
                </a:solidFill>
              </a:rPr>
              <a:t>components, viz</a:t>
            </a:r>
            <a:r>
              <a:rPr lang="en-US" b="1" dirty="0" smtClean="0">
                <a:solidFill>
                  <a:srgbClr val="FFFF00"/>
                </a:solidFill>
              </a:rPr>
              <a:t>. segment and offset for </a:t>
            </a:r>
            <a:r>
              <a:rPr lang="en-US" b="1" dirty="0" err="1" smtClean="0">
                <a:solidFill>
                  <a:srgbClr val="FFFF00"/>
                </a:solidFill>
              </a:rPr>
              <a:t>relocability</a:t>
            </a:r>
            <a:r>
              <a:rPr lang="en-US" b="1" dirty="0" smtClean="0">
                <a:solidFill>
                  <a:srgbClr val="FFFF00"/>
                </a:solidFill>
              </a:rPr>
              <a:t> and sharing of code </a:t>
            </a:r>
            <a:r>
              <a:rPr lang="en-US" b="1" dirty="0" smtClean="0">
                <a:solidFill>
                  <a:srgbClr val="FFFF00"/>
                </a:solidFill>
              </a:rPr>
              <a:t>and data.</a:t>
            </a:r>
          </a:p>
          <a:p>
            <a:pPr algn="just"/>
            <a:endParaRPr lang="en-US" b="1" dirty="0" smtClean="0">
              <a:solidFill>
                <a:srgbClr val="FFFF00"/>
              </a:solidFill>
            </a:endParaRPr>
          </a:p>
          <a:p>
            <a:pPr algn="just"/>
            <a:r>
              <a:rPr lang="en-US" b="1" dirty="0" smtClean="0">
                <a:solidFill>
                  <a:srgbClr val="FFFF00"/>
                </a:solidFill>
              </a:rPr>
              <a:t>Segmentation </a:t>
            </a:r>
            <a:r>
              <a:rPr lang="en-US" b="1" dirty="0" smtClean="0">
                <a:solidFill>
                  <a:srgbClr val="FFFF00"/>
                </a:solidFill>
              </a:rPr>
              <a:t>unit allows segments of size 4Gbytes at max.</a:t>
            </a:r>
          </a:p>
          <a:p>
            <a:endParaRPr lang="en-US" dirty="0" smtClean="0">
              <a:solidFill>
                <a:srgbClr val="FFFF00"/>
              </a:solidFill>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solidFill>
                  <a:srgbClr val="FFFF00"/>
                </a:solidFill>
              </a:rPr>
              <a:t>Architecture of 80386</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FFFF00"/>
                </a:solidFill>
              </a:rPr>
              <a:t>The Paging unit organizes the </a:t>
            </a:r>
            <a:r>
              <a:rPr lang="en-US" b="1" dirty="0" smtClean="0">
                <a:solidFill>
                  <a:srgbClr val="FFFF00"/>
                </a:solidFill>
              </a:rPr>
              <a:t>physical memory </a:t>
            </a:r>
            <a:r>
              <a:rPr lang="en-US" b="1" dirty="0" smtClean="0">
                <a:solidFill>
                  <a:srgbClr val="FFFF00"/>
                </a:solidFill>
              </a:rPr>
              <a:t>in terms </a:t>
            </a:r>
            <a:r>
              <a:rPr lang="en-US" b="1" dirty="0" smtClean="0">
                <a:solidFill>
                  <a:srgbClr val="FFFF00"/>
                </a:solidFill>
              </a:rPr>
              <a:t>of pages </a:t>
            </a:r>
            <a:r>
              <a:rPr lang="en-US" b="1" dirty="0" smtClean="0">
                <a:solidFill>
                  <a:srgbClr val="FFFF00"/>
                </a:solidFill>
              </a:rPr>
              <a:t>of 4kbytes size each.</a:t>
            </a:r>
          </a:p>
          <a:p>
            <a:pPr algn="just"/>
            <a:r>
              <a:rPr lang="en-US" b="1" dirty="0" smtClean="0">
                <a:solidFill>
                  <a:srgbClr val="FFFF00"/>
                </a:solidFill>
              </a:rPr>
              <a:t>Paging </a:t>
            </a:r>
            <a:r>
              <a:rPr lang="en-US" b="1" dirty="0" smtClean="0">
                <a:solidFill>
                  <a:srgbClr val="FFFF00"/>
                </a:solidFill>
              </a:rPr>
              <a:t>unit works under the control of the segmentation </a:t>
            </a:r>
            <a:r>
              <a:rPr lang="en-US" b="1" dirty="0" smtClean="0">
                <a:solidFill>
                  <a:srgbClr val="FFFF00"/>
                </a:solidFill>
              </a:rPr>
              <a:t>unit, i.e</a:t>
            </a:r>
            <a:r>
              <a:rPr lang="en-US" b="1" dirty="0" smtClean="0">
                <a:solidFill>
                  <a:srgbClr val="FFFF00"/>
                </a:solidFill>
              </a:rPr>
              <a:t>. each segment is further divided into pages. </a:t>
            </a:r>
            <a:endParaRPr lang="en-US" b="1" dirty="0" smtClean="0">
              <a:solidFill>
                <a:srgbClr val="FFFF00"/>
              </a:solidFill>
            </a:endParaRPr>
          </a:p>
          <a:p>
            <a:pPr algn="just"/>
            <a:r>
              <a:rPr lang="en-US" b="1" dirty="0" smtClean="0">
                <a:solidFill>
                  <a:srgbClr val="FFFF00"/>
                </a:solidFill>
              </a:rPr>
              <a:t>The virtual memory </a:t>
            </a:r>
            <a:r>
              <a:rPr lang="en-US" b="1" dirty="0" smtClean="0">
                <a:solidFill>
                  <a:srgbClr val="FFFF00"/>
                </a:solidFill>
              </a:rPr>
              <a:t>is also </a:t>
            </a:r>
            <a:r>
              <a:rPr lang="en-US" b="1" dirty="0" smtClean="0">
                <a:solidFill>
                  <a:srgbClr val="FFFF00"/>
                </a:solidFill>
              </a:rPr>
              <a:t>organized </a:t>
            </a:r>
            <a:r>
              <a:rPr lang="en-US" b="1" dirty="0" smtClean="0">
                <a:solidFill>
                  <a:srgbClr val="FFFF00"/>
                </a:solidFill>
              </a:rPr>
              <a:t>in terms of segments and pages </a:t>
            </a:r>
            <a:r>
              <a:rPr lang="en-US" b="1" dirty="0" smtClean="0">
                <a:solidFill>
                  <a:srgbClr val="FFFF00"/>
                </a:solidFill>
              </a:rPr>
              <a:t>by the </a:t>
            </a:r>
            <a:r>
              <a:rPr lang="en-US" b="1" dirty="0" smtClean="0">
                <a:solidFill>
                  <a:srgbClr val="FFFF00"/>
                </a:solidFill>
              </a:rPr>
              <a:t>memory management unit.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solidFill>
                  <a:srgbClr val="FFFF00"/>
                </a:solidFill>
              </a:rPr>
              <a:t>Architecture of 80386</a:t>
            </a:r>
            <a:endParaRPr lang="en-US" dirty="0"/>
          </a:p>
        </p:txBody>
      </p:sp>
      <p:sp>
        <p:nvSpPr>
          <p:cNvPr id="3" name="Content Placeholder 2"/>
          <p:cNvSpPr>
            <a:spLocks noGrp="1"/>
          </p:cNvSpPr>
          <p:nvPr>
            <p:ph idx="1"/>
          </p:nvPr>
        </p:nvSpPr>
        <p:spPr/>
        <p:txBody>
          <a:bodyPr/>
          <a:lstStyle/>
          <a:p>
            <a:pPr algn="just"/>
            <a:r>
              <a:rPr lang="en-US" b="1" dirty="0" smtClean="0">
                <a:solidFill>
                  <a:srgbClr val="FFFF00"/>
                </a:solidFill>
              </a:rPr>
              <a:t>The Segmentation unit provides a 4 level </a:t>
            </a:r>
            <a:r>
              <a:rPr lang="en-US" b="1" dirty="0" smtClean="0">
                <a:solidFill>
                  <a:srgbClr val="FFFF00"/>
                </a:solidFill>
              </a:rPr>
              <a:t>protection mechanism </a:t>
            </a:r>
            <a:r>
              <a:rPr lang="en-US" b="1" dirty="0" smtClean="0">
                <a:solidFill>
                  <a:srgbClr val="FFFF00"/>
                </a:solidFill>
              </a:rPr>
              <a:t>for protecting and isolating the system code </a:t>
            </a:r>
            <a:r>
              <a:rPr lang="en-US" b="1" dirty="0" smtClean="0">
                <a:solidFill>
                  <a:srgbClr val="FFFF00"/>
                </a:solidFill>
              </a:rPr>
              <a:t>and data </a:t>
            </a:r>
            <a:r>
              <a:rPr lang="en-US" b="1" dirty="0" smtClean="0">
                <a:solidFill>
                  <a:srgbClr val="FFFF00"/>
                </a:solidFill>
              </a:rPr>
              <a:t>from those of the application program</a:t>
            </a:r>
            <a:r>
              <a:rPr lang="en-US" b="1" dirty="0" smtClean="0">
                <a:solidFill>
                  <a:srgbClr val="FFFF00"/>
                </a:solidFill>
              </a:rPr>
              <a:t>.</a:t>
            </a:r>
          </a:p>
          <a:p>
            <a:pPr algn="just"/>
            <a:endParaRPr lang="en-US" b="1" dirty="0" smtClean="0">
              <a:solidFill>
                <a:srgbClr val="FFFF00"/>
              </a:solidFill>
            </a:endParaRPr>
          </a:p>
          <a:p>
            <a:pPr algn="just"/>
            <a:r>
              <a:rPr lang="en-US" b="1" dirty="0" smtClean="0">
                <a:solidFill>
                  <a:srgbClr val="FFFF00"/>
                </a:solidFill>
              </a:rPr>
              <a:t>Paging </a:t>
            </a:r>
            <a:r>
              <a:rPr lang="en-US" b="1" dirty="0" smtClean="0">
                <a:solidFill>
                  <a:srgbClr val="FFFF00"/>
                </a:solidFill>
              </a:rPr>
              <a:t>unit converts linear addresses into physical addresses.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275</TotalTime>
  <Words>1512</Words>
  <Application>Microsoft Office PowerPoint</Application>
  <PresentationFormat>On-screen Show (4:3)</PresentationFormat>
  <Paragraphs>213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Apex</vt:lpstr>
      <vt:lpstr>80386 Microprocessor</vt:lpstr>
      <vt:lpstr>Slide 2</vt:lpstr>
      <vt:lpstr>Architecture of 80386</vt:lpstr>
      <vt:lpstr>Architecture of 80386</vt:lpstr>
      <vt:lpstr>Architecture of 80386</vt:lpstr>
      <vt:lpstr>Architecture of 80386</vt:lpstr>
      <vt:lpstr>Architecture of 80386</vt:lpstr>
      <vt:lpstr>Architecture of 80386</vt:lpstr>
      <vt:lpstr>Architecture of 80386</vt:lpstr>
      <vt:lpstr>Architecture of 80386</vt:lpstr>
      <vt:lpstr>Architecture of 80386</vt:lpstr>
      <vt:lpstr>Slide 12</vt:lpstr>
      <vt:lpstr>Slide 13</vt:lpstr>
      <vt:lpstr>Signal Descriptions of 80386 </vt:lpstr>
      <vt:lpstr>Signal Descriptions of 80386</vt:lpstr>
      <vt:lpstr>Signal Descriptions of 80386</vt:lpstr>
      <vt:lpstr>Signal Descriptions of 80386 </vt:lpstr>
      <vt:lpstr>Signal Descriptions of 80386 </vt:lpstr>
      <vt:lpstr>Signal Descriptions of 80386</vt:lpstr>
      <vt:lpstr>Register Organisation </vt:lpstr>
      <vt:lpstr>Register Organisation (cont..) </vt:lpstr>
      <vt:lpstr>Register Organisation (cont..) </vt:lpstr>
      <vt:lpstr>Register Organisation (cont..)</vt:lpstr>
      <vt:lpstr>Register Organisation (cont..)</vt:lpstr>
      <vt:lpstr>Register Organisation (cont..)</vt:lpstr>
      <vt:lpstr>Register Organisation (cont..)</vt:lpstr>
      <vt:lpstr>Register Organisation (cont..)</vt:lpstr>
      <vt:lpstr>Memory Organization and Segmentation</vt:lpstr>
      <vt:lpstr>Memory Organization and Segmentation</vt:lpstr>
      <vt:lpstr>Memory Organization and Segmentation</vt:lpstr>
      <vt:lpstr>The Flat Model</vt:lpstr>
      <vt:lpstr>The Flat Model (contn.)</vt:lpstr>
      <vt:lpstr>The Segmented Model </vt:lpstr>
      <vt:lpstr>The Segmented Model (contn.)</vt:lpstr>
      <vt:lpstr>The Segmented Model (contn.)</vt:lpstr>
      <vt:lpstr>Two Component Pointer</vt:lpstr>
      <vt:lpstr>The Segmented Model (contn.)</vt:lpstr>
      <vt:lpstr>Features of 80386 </vt:lpstr>
      <vt:lpstr>Features of 80386</vt:lpstr>
    </vt:vector>
  </TitlesOfParts>
  <Company>cwit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cwit</dc:creator>
  <cp:lastModifiedBy>cwit</cp:lastModifiedBy>
  <cp:revision>49</cp:revision>
  <dcterms:created xsi:type="dcterms:W3CDTF">2012-04-12T10:07:28Z</dcterms:created>
  <dcterms:modified xsi:type="dcterms:W3CDTF">2012-04-13T07:19:32Z</dcterms:modified>
</cp:coreProperties>
</file>