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5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6" d="100"/>
          <a:sy n="46" d="100"/>
        </p:scale>
        <p:origin x="-64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54FA5D3-B483-44C3-95F8-F9C651F6CE1A}" type="datetimeFigureOut">
              <a:rPr lang="en-US" smtClean="0"/>
              <a:t>4/13/2012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7135FAF-9BF5-4F78-BEBF-396BE039BF9F}"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4FA5D3-B483-44C3-95F8-F9C651F6CE1A}" type="datetimeFigureOut">
              <a:rPr lang="en-US" smtClean="0"/>
              <a:t>4/13/2012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35FAF-9BF5-4F78-BEBF-396BE039BF9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7135FAF-9BF5-4F78-BEBF-396BE039BF9F}"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4FA5D3-B483-44C3-95F8-F9C651F6CE1A}" type="datetimeFigureOut">
              <a:rPr lang="en-US" smtClean="0"/>
              <a:t>4/13/2012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54FA5D3-B483-44C3-95F8-F9C651F6CE1A}" type="datetimeFigureOut">
              <a:rPr lang="en-US" smtClean="0"/>
              <a:t>4/13/2012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17135FAF-9BF5-4F78-BEBF-396BE039BF9F}"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A54FA5D3-B483-44C3-95F8-F9C651F6CE1A}" type="datetimeFigureOut">
              <a:rPr lang="en-US" smtClean="0"/>
              <a:t>4/13/2012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7135FAF-9BF5-4F78-BEBF-396BE039BF9F}"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54FA5D3-B483-44C3-95F8-F9C651F6CE1A}" type="datetimeFigureOut">
              <a:rPr lang="en-US" smtClean="0"/>
              <a:t>4/13/2012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35FAF-9BF5-4F78-BEBF-396BE039BF9F}"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54FA5D3-B483-44C3-95F8-F9C651F6CE1A}" type="datetimeFigureOut">
              <a:rPr lang="en-US" smtClean="0"/>
              <a:t>4/13/2012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7135FAF-9BF5-4F78-BEBF-396BE039BF9F}"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54FA5D3-B483-44C3-95F8-F9C651F6CE1A}" type="datetimeFigureOut">
              <a:rPr lang="en-US" smtClean="0"/>
              <a:t>4/13/2012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17135FAF-9BF5-4F78-BEBF-396BE039BF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54FA5D3-B483-44C3-95F8-F9C651F6CE1A}" type="datetimeFigureOut">
              <a:rPr lang="en-US" smtClean="0"/>
              <a:t>4/13/2012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7135FAF-9BF5-4F78-BEBF-396BE039BF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7135FAF-9BF5-4F78-BEBF-396BE039BF9F}"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A54FA5D3-B483-44C3-95F8-F9C651F6CE1A}" type="datetimeFigureOut">
              <a:rPr lang="en-US" smtClean="0"/>
              <a:t>4/13/2012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17135FAF-9BF5-4F78-BEBF-396BE039BF9F}"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A54FA5D3-B483-44C3-95F8-F9C651F6CE1A}" type="datetimeFigureOut">
              <a:rPr lang="en-US" smtClean="0"/>
              <a:t>4/13/2012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54FA5D3-B483-44C3-95F8-F9C651F6CE1A}" type="datetimeFigureOut">
              <a:rPr lang="en-US" smtClean="0"/>
              <a:t>4/13/2012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7135FAF-9BF5-4F78-BEBF-396BE039BF9F}"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webopedia.com/TERM/G/graphics.html" TargetMode="External"/><Relationship Id="rId2" Type="http://schemas.openxmlformats.org/officeDocument/2006/relationships/hyperlink" Target="http://www.webopedia.com/Multimedia/Aud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intel.com/technology/computing/dual-cor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amd.com/us-en/Processors/ProductInformation/0,,30_118_9485,00.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webopedia.com/TERM/F/frontside_bus.html" TargetMode="External"/><Relationship Id="rId2" Type="http://schemas.openxmlformats.org/officeDocument/2006/relationships/hyperlink" Target="http://www.webopedia.com/TERM/C/core_logic.html" TargetMode="External"/><Relationship Id="rId1" Type="http://schemas.openxmlformats.org/officeDocument/2006/relationships/slideLayout" Target="../slideLayouts/slideLayout2.xml"/><Relationship Id="rId4" Type="http://schemas.openxmlformats.org/officeDocument/2006/relationships/hyperlink" Target="http://www.webopedia.com/TERM/O/operating_system.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webopedia.com/TERM/A/application.html" TargetMode="External"/><Relationship Id="rId2" Type="http://schemas.openxmlformats.org/officeDocument/2006/relationships/hyperlink" Target="http://www.webopedia.com/TERM/O/operating_system.html" TargetMode="External"/><Relationship Id="rId1" Type="http://schemas.openxmlformats.org/officeDocument/2006/relationships/slideLayout" Target="../slideLayouts/slideLayout2.xml"/><Relationship Id="rId5" Type="http://schemas.openxmlformats.org/officeDocument/2006/relationships/hyperlink" Target="http://www.webopedia.com/TERM/P/program.html" TargetMode="External"/><Relationship Id="rId4" Type="http://schemas.openxmlformats.org/officeDocument/2006/relationships/hyperlink" Target="http://www.webopedia.com/TERM/T/thread.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webopedia.com/TERM/W/Windows_XP.html" TargetMode="External"/><Relationship Id="rId2" Type="http://schemas.openxmlformats.org/officeDocument/2006/relationships/hyperlink" Target="http://www.webopedia.com/TERM/M/multithreading.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2" name="Title 1"/>
          <p:cNvSpPr>
            <a:spLocks noGrp="1"/>
          </p:cNvSpPr>
          <p:nvPr>
            <p:ph type="ctrTitle"/>
          </p:nvPr>
        </p:nvSpPr>
        <p:spPr/>
        <p:txBody>
          <a:bodyPr>
            <a:normAutofit fontScale="90000"/>
          </a:bodyPr>
          <a:lstStyle/>
          <a:p>
            <a:r>
              <a:rPr lang="en-US" sz="7200" b="1" u="sng" dirty="0" smtClean="0">
                <a:solidFill>
                  <a:srgbClr val="FF0000"/>
                </a:solidFill>
              </a:rPr>
              <a:t>DUAL CORE PROCESSORS</a:t>
            </a:r>
            <a:endParaRPr lang="en-US" sz="7200" b="1" u="sng"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Today Windows XP and hundreds of applications already support multithread technology, especially applications that are used for editing and creating </a:t>
            </a:r>
            <a:r>
              <a:rPr lang="en-US" dirty="0" smtClean="0">
                <a:hlinkClick r:id="rId2"/>
              </a:rPr>
              <a:t>music files</a:t>
            </a:r>
            <a:r>
              <a:rPr lang="en-US" dirty="0" smtClean="0"/>
              <a:t>, videos and </a:t>
            </a:r>
            <a:r>
              <a:rPr lang="en-US" dirty="0" smtClean="0">
                <a:hlinkClick r:id="rId3"/>
              </a:rPr>
              <a:t>graphics</a:t>
            </a:r>
            <a:r>
              <a:rPr lang="en-US" dirty="0" smtClean="0"/>
              <a:t> because types of programs need to perform operations in parallel. As dual-core technology becomes more common in homes and the workplace, you can expect to see more applications support thread-level parallelism.</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534400" cy="758952"/>
          </a:xfrm>
        </p:spPr>
        <p:txBody>
          <a:bodyPr>
            <a:normAutofit fontScale="90000"/>
          </a:bodyPr>
          <a:lstStyle/>
          <a:p>
            <a:r>
              <a:rPr lang="en-US" b="1" dirty="0" smtClean="0"/>
              <a:t>Intel &amp; AMD Dual-core Desktop Processors</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The Intel Pentium Processor Extreme Edition 840 running at 3.2 GHz and Intel 955X Express Chipsets are being built into computers that are now entering the market. This is Intel's first desktop dual-core product supporting Hyper-Threading Technology. Processor features include the following: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Hyper-Threading Technology: Enables you to run multiple demanding applications at the same time.</a:t>
            </a:r>
          </a:p>
          <a:p>
            <a:r>
              <a:rPr lang="en-US" dirty="0" smtClean="0"/>
              <a:t>Intel Extended Memory 64 Technology: Provides flexibility for future applications that support both 32-bit and 64-bit computing.</a:t>
            </a:r>
          </a:p>
          <a:p>
            <a:r>
              <a:rPr lang="en-US" dirty="0" smtClean="0"/>
              <a:t>Dual-Core: Two physical cores in one processor support better system responsiveness and multi-tasking capability than a comparable single core processor.  [Source: </a:t>
            </a:r>
            <a:r>
              <a:rPr lang="en-US" dirty="0" smtClean="0">
                <a:hlinkClick r:id="rId2"/>
              </a:rPr>
              <a:t>Intel Dual-core Desktop Processor</a:t>
            </a:r>
            <a:r>
              <a:rPr lang="en-US" dirty="0" smtClean="0"/>
              <a: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smtClean="0"/>
              <a:t>AMD also announced its line of desktop dual-core processors, the AMD </a:t>
            </a:r>
            <a:r>
              <a:rPr lang="en-US" dirty="0" err="1" smtClean="0"/>
              <a:t>Athlon</a:t>
            </a:r>
            <a:r>
              <a:rPr lang="en-US" dirty="0" smtClean="0"/>
              <a:t> 64 X2 processor family. The initial model numbers in the new family include the 4200+, 4400+, 4600+ and 4800+ (2.2GHz to 2.4GHz).The processors are based on AMD64 technology and are compatible with the existing base of x86 software, whether single-threaded or multithreaded. Software applications will be able to support AMD64 dual-core processors with a simple BIOS upgrade and no substantial code changes. [Source: </a:t>
            </a:r>
            <a:r>
              <a:rPr lang="en-US" dirty="0" smtClean="0">
                <a:hlinkClick r:id="rId2"/>
              </a:rPr>
              <a:t>AMD Dual-core Desktop Processor</a:t>
            </a: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Both companies have also announced or released dual-core processors for servers and workstations as well.</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Did You Know..</a:t>
            </a:r>
            <a:endParaRPr lang="en-US" dirty="0"/>
          </a:p>
        </p:txBody>
      </p:sp>
      <p:sp>
        <p:nvSpPr>
          <p:cNvPr id="3" name="Content Placeholder 2"/>
          <p:cNvSpPr>
            <a:spLocks noGrp="1"/>
          </p:cNvSpPr>
          <p:nvPr>
            <p:ph sz="quarter" idx="1"/>
          </p:nvPr>
        </p:nvSpPr>
        <p:spPr/>
        <p:txBody>
          <a:bodyPr/>
          <a:lstStyle/>
          <a:p>
            <a:r>
              <a:rPr lang="en-US" dirty="0" smtClean="0"/>
              <a:t>"If we assume that the number of transistors per processor core remains relatively fixed, it is reasonable to assume that the number of processor cores could follow Moore's Law, which states that the number of transistors per a certain area on the chip will double approximately every 18 months."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Key Terms To Understanding Dual-core</a:t>
            </a:r>
            <a:endParaRPr lang="en-US" dirty="0"/>
          </a:p>
        </p:txBody>
      </p:sp>
      <p:sp>
        <p:nvSpPr>
          <p:cNvPr id="3" name="Content Placeholder 2"/>
          <p:cNvSpPr>
            <a:spLocks noGrp="1"/>
          </p:cNvSpPr>
          <p:nvPr>
            <p:ph sz="quarter" idx="1"/>
          </p:nvPr>
        </p:nvSpPr>
        <p:spPr/>
        <p:txBody>
          <a:bodyPr/>
          <a:lstStyle/>
          <a:p>
            <a:r>
              <a:rPr lang="en-US" b="1" u="sng" dirty="0" smtClean="0"/>
              <a:t>Dual Core</a:t>
            </a:r>
          </a:p>
          <a:p>
            <a:r>
              <a:rPr lang="en-US" dirty="0" smtClean="0"/>
              <a:t>Dual-core refers to a CPU that includes two complete execution cores per physical processor</a:t>
            </a:r>
            <a:r>
              <a:rPr lang="en-US" dirty="0" smtClean="0"/>
              <a:t>.</a:t>
            </a:r>
          </a:p>
          <a:p>
            <a:r>
              <a:rPr lang="en-US" b="1" u="sng" dirty="0" smtClean="0"/>
              <a:t>CPU</a:t>
            </a:r>
          </a:p>
          <a:p>
            <a:r>
              <a:rPr lang="en-US" dirty="0" smtClean="0"/>
              <a:t>Abbreviation of central processing unit, and pronounced as separate letters. The CPU is the brains of the computer. Sometimes referred to simply as the processor or central processor, the CPU is where most calculations take place.</a:t>
            </a:r>
            <a:endParaRPr lang="en-US" b="1" u="sng"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u="sng" dirty="0" smtClean="0"/>
              <a:t>Processor:</a:t>
            </a:r>
          </a:p>
          <a:p>
            <a:r>
              <a:rPr lang="en-US" dirty="0" smtClean="0"/>
              <a:t>Short for microprocessor or CPU</a:t>
            </a:r>
            <a:r>
              <a:rPr lang="en-US" dirty="0" smtClean="0"/>
              <a:t>.</a:t>
            </a:r>
          </a:p>
          <a:p>
            <a:r>
              <a:rPr lang="en-US" b="1" u="sng" dirty="0" smtClean="0"/>
              <a:t>Integrated Circuits:</a:t>
            </a:r>
          </a:p>
          <a:p>
            <a:r>
              <a:rPr lang="en-US" smtClean="0"/>
              <a:t>Another name for a chip, an integrated circuit (IC) is a small electronic device made out of a semiconductor material.</a:t>
            </a:r>
            <a:endParaRPr lang="en-US" b="1" u="sng"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u="sng" dirty="0" smtClean="0">
                <a:solidFill>
                  <a:schemeClr val="accent2">
                    <a:lumMod val="50000"/>
                  </a:schemeClr>
                </a:solidFill>
              </a:rPr>
              <a:t>Dual Core Processor</a:t>
            </a:r>
            <a:endParaRPr lang="en-US" sz="5400" b="1" u="sng" dirty="0">
              <a:solidFill>
                <a:schemeClr val="accent2">
                  <a:lumMod val="50000"/>
                </a:schemeClr>
              </a:solidFill>
            </a:endParaRPr>
          </a:p>
        </p:txBody>
      </p:sp>
      <p:sp>
        <p:nvSpPr>
          <p:cNvPr id="3" name="Content Placeholder 2"/>
          <p:cNvSpPr>
            <a:spLocks noGrp="1"/>
          </p:cNvSpPr>
          <p:nvPr>
            <p:ph sz="quarter" idx="1"/>
          </p:nvPr>
        </p:nvSpPr>
        <p:spPr/>
        <p:txBody>
          <a:bodyPr>
            <a:normAutofit/>
          </a:bodyPr>
          <a:lstStyle/>
          <a:p>
            <a:r>
              <a:rPr lang="en-US" sz="3200" b="1" dirty="0" smtClean="0"/>
              <a:t>Dual-core refers to a CPU that includes two complete execution cores per physical processor. It combines two processors and their caches and cache controllers onto a single integrated circuit (silicon chip). It is basically two processors, in most cases, residing reside side-by-side on the same die.</a:t>
            </a:r>
          </a:p>
          <a:p>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534400" cy="758952"/>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sz="4000" b="1" u="sng" dirty="0" smtClean="0">
                <a:solidFill>
                  <a:schemeClr val="accent2">
                    <a:lumMod val="50000"/>
                  </a:schemeClr>
                </a:solidFill>
              </a:rPr>
              <a:t>Dual-processor</a:t>
            </a:r>
            <a:r>
              <a:rPr lang="en-US" sz="4000" b="1" u="sng" dirty="0" smtClean="0">
                <a:solidFill>
                  <a:schemeClr val="accent2">
                    <a:lumMod val="50000"/>
                  </a:schemeClr>
                </a:solidFill>
              </a:rPr>
              <a:t>, </a:t>
            </a:r>
            <a:r>
              <a:rPr lang="en-US" sz="4000" b="1" u="sng" dirty="0" smtClean="0">
                <a:solidFill>
                  <a:schemeClr val="accent2">
                    <a:lumMod val="50000"/>
                  </a:schemeClr>
                </a:solidFill>
              </a:rPr>
              <a:t>Dual-core </a:t>
            </a:r>
            <a:br>
              <a:rPr lang="en-US" sz="4000" b="1" u="sng" dirty="0" smtClean="0">
                <a:solidFill>
                  <a:schemeClr val="accent2">
                    <a:lumMod val="50000"/>
                  </a:schemeClr>
                </a:solidFill>
              </a:rPr>
            </a:br>
            <a:r>
              <a:rPr lang="en-US" sz="4000" b="1" u="sng" dirty="0" smtClean="0">
                <a:solidFill>
                  <a:schemeClr val="accent2">
                    <a:lumMod val="50000"/>
                  </a:schemeClr>
                </a:solidFill>
              </a:rPr>
              <a:t>and </a:t>
            </a:r>
            <a:r>
              <a:rPr lang="en-US" sz="4000" b="1" u="sng" dirty="0" smtClean="0">
                <a:solidFill>
                  <a:schemeClr val="accent2">
                    <a:lumMod val="50000"/>
                  </a:schemeClr>
                </a:solidFill>
              </a:rPr>
              <a:t>Multi-core</a:t>
            </a:r>
            <a:br>
              <a:rPr lang="en-US" sz="4000" b="1" u="sng" dirty="0" smtClean="0">
                <a:solidFill>
                  <a:schemeClr val="accent2">
                    <a:lumMod val="50000"/>
                  </a:schemeClr>
                </a:solidFill>
              </a:rPr>
            </a:br>
            <a:endParaRPr lang="en-US" sz="4000" u="sng" dirty="0">
              <a:solidFill>
                <a:schemeClr val="accent2">
                  <a:lumMod val="50000"/>
                </a:schemeClr>
              </a:solidFill>
            </a:endParaRPr>
          </a:p>
        </p:txBody>
      </p:sp>
      <p:sp>
        <p:nvSpPr>
          <p:cNvPr id="3" name="Content Placeholder 2"/>
          <p:cNvSpPr>
            <a:spLocks noGrp="1"/>
          </p:cNvSpPr>
          <p:nvPr>
            <p:ph sz="quarter" idx="1"/>
          </p:nvPr>
        </p:nvSpPr>
        <p:spPr/>
        <p:txBody>
          <a:bodyPr/>
          <a:lstStyle/>
          <a:p>
            <a:r>
              <a:rPr lang="en-US" dirty="0" smtClean="0">
                <a:solidFill>
                  <a:srgbClr val="C00000"/>
                </a:solidFill>
              </a:rPr>
              <a:t> </a:t>
            </a:r>
            <a:r>
              <a:rPr lang="en-US" b="1" u="sng" dirty="0" smtClean="0">
                <a:solidFill>
                  <a:srgbClr val="C00000"/>
                </a:solidFill>
              </a:rPr>
              <a:t>Dual Processor (DP</a:t>
            </a:r>
            <a:r>
              <a:rPr lang="en-US" b="1" u="sng" dirty="0" smtClean="0">
                <a:solidFill>
                  <a:srgbClr val="C00000"/>
                </a:solidFill>
              </a:rPr>
              <a:t>)</a:t>
            </a:r>
            <a:r>
              <a:rPr lang="en-US" dirty="0" smtClean="0">
                <a:solidFill>
                  <a:srgbClr val="C00000"/>
                </a:solidFill>
              </a:rPr>
              <a:t> </a:t>
            </a:r>
            <a:endParaRPr lang="en-US" dirty="0" smtClean="0">
              <a:solidFill>
                <a:srgbClr val="C00000"/>
              </a:solidFill>
            </a:endParaRPr>
          </a:p>
          <a:p>
            <a:pPr>
              <a:buNone/>
            </a:pPr>
            <a:endParaRPr lang="en-US" dirty="0" smtClean="0">
              <a:solidFill>
                <a:srgbClr val="C00000"/>
              </a:solidFill>
            </a:endParaRPr>
          </a:p>
          <a:p>
            <a:pPr>
              <a:buNone/>
            </a:pPr>
            <a:r>
              <a:rPr lang="en-US" b="1" dirty="0" smtClean="0">
                <a:solidFill>
                  <a:srgbClr val="C00000"/>
                </a:solidFill>
              </a:rPr>
              <a:t>	</a:t>
            </a:r>
            <a:r>
              <a:rPr lang="en-US" b="1" dirty="0" smtClean="0">
                <a:solidFill>
                  <a:srgbClr val="002060"/>
                </a:solidFill>
              </a:rPr>
              <a:t>Dual Processor </a:t>
            </a:r>
            <a:r>
              <a:rPr lang="en-US" b="1" dirty="0" smtClean="0"/>
              <a:t>systems </a:t>
            </a:r>
            <a:r>
              <a:rPr lang="en-US" b="1" dirty="0" smtClean="0"/>
              <a:t>are those that </a:t>
            </a:r>
            <a:r>
              <a:rPr lang="en-US" b="1" dirty="0" smtClean="0"/>
              <a:t>contain </a:t>
            </a:r>
            <a:r>
              <a:rPr lang="en-US" b="1" dirty="0" smtClean="0"/>
              <a:t>two separate physical computer processors in the same chassis. In dual-processor systems, the two processors can either be located on the same motherboard or on separate boards.</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u="sng" dirty="0" smtClean="0">
                <a:solidFill>
                  <a:srgbClr val="C00000"/>
                </a:solidFill>
              </a:rPr>
              <a:t>Dual </a:t>
            </a:r>
            <a:r>
              <a:rPr lang="en-US" b="1" u="sng" dirty="0" smtClean="0">
                <a:solidFill>
                  <a:srgbClr val="C00000"/>
                </a:solidFill>
              </a:rPr>
              <a:t>Core</a:t>
            </a:r>
          </a:p>
          <a:p>
            <a:pPr>
              <a:buNone/>
            </a:pPr>
            <a:endParaRPr lang="en-US" b="1" u="sng" dirty="0" smtClean="0"/>
          </a:p>
          <a:p>
            <a:pPr>
              <a:buNone/>
            </a:pPr>
            <a:r>
              <a:rPr lang="en-US" b="1" dirty="0" smtClean="0"/>
              <a:t>	In </a:t>
            </a:r>
            <a:r>
              <a:rPr lang="en-US" b="1" dirty="0" smtClean="0"/>
              <a:t>a </a:t>
            </a:r>
            <a:r>
              <a:rPr lang="en-US" b="1" dirty="0" smtClean="0">
                <a:solidFill>
                  <a:srgbClr val="002060"/>
                </a:solidFill>
              </a:rPr>
              <a:t>Dual Core configuration</a:t>
            </a:r>
            <a:r>
              <a:rPr lang="en-US" b="1" dirty="0" smtClean="0"/>
              <a:t>, an integrated circuit (IC) contains two complete computer processors. Usually, the two identical processors are manufactured so they reside side-by-side on the same die, each with its own path to the system front-side bus. </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u="sng" dirty="0" smtClean="0">
                <a:solidFill>
                  <a:srgbClr val="C00000"/>
                </a:solidFill>
              </a:rPr>
              <a:t>Multi core </a:t>
            </a:r>
            <a:endParaRPr lang="en-US" b="1" u="sng" dirty="0" smtClean="0">
              <a:solidFill>
                <a:srgbClr val="C00000"/>
              </a:solidFill>
            </a:endParaRPr>
          </a:p>
          <a:p>
            <a:pPr>
              <a:buNone/>
            </a:pPr>
            <a:endParaRPr lang="en-US" b="1" u="sng" dirty="0" smtClean="0">
              <a:solidFill>
                <a:srgbClr val="C00000"/>
              </a:solidFill>
            </a:endParaRPr>
          </a:p>
          <a:p>
            <a:pPr>
              <a:buNone/>
            </a:pPr>
            <a:r>
              <a:rPr lang="en-US" dirty="0" smtClean="0"/>
              <a:t>	</a:t>
            </a:r>
            <a:r>
              <a:rPr lang="en-US" b="1" dirty="0" smtClean="0"/>
              <a:t>Multi </a:t>
            </a:r>
            <a:r>
              <a:rPr lang="en-US" b="1" dirty="0" smtClean="0"/>
              <a:t>core </a:t>
            </a:r>
            <a:r>
              <a:rPr lang="en-US" b="1" dirty="0" smtClean="0"/>
              <a:t>is </a:t>
            </a:r>
            <a:r>
              <a:rPr lang="en-US" b="1" dirty="0" smtClean="0"/>
              <a:t>somewhat of an expansion to dual-core technology and allows for more than two separate processors.</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534400" cy="758952"/>
          </a:xfrm>
        </p:spPr>
        <p:txBody>
          <a:bodyPr>
            <a:normAutofit fontScale="90000"/>
          </a:bodyPr>
          <a:lstStyle/>
          <a:p>
            <a:r>
              <a:rPr lang="en-US" b="1" dirty="0" smtClean="0"/>
              <a:t>Taking Advantage of Dual-core Technology</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A dual-core processor has many advantages especially for those looking to boost their system's  multitasking computing power. Dual-core processors provide two complete execution </a:t>
            </a:r>
            <a:r>
              <a:rPr lang="en-US" dirty="0" smtClean="0">
                <a:hlinkClick r:id="rId2"/>
              </a:rPr>
              <a:t>cores</a:t>
            </a:r>
            <a:r>
              <a:rPr lang="en-US" dirty="0" smtClean="0"/>
              <a:t> instead of one, each with an independent interface to the </a:t>
            </a:r>
            <a:r>
              <a:rPr lang="en-US" dirty="0" err="1" smtClean="0">
                <a:hlinkClick r:id="rId3"/>
              </a:rPr>
              <a:t>frontside</a:t>
            </a:r>
            <a:r>
              <a:rPr lang="en-US" dirty="0" smtClean="0">
                <a:hlinkClick r:id="rId3"/>
              </a:rPr>
              <a:t> bus</a:t>
            </a:r>
            <a:r>
              <a:rPr lang="en-US" dirty="0" smtClean="0"/>
              <a:t>. Since each core has its own cache, the </a:t>
            </a:r>
            <a:r>
              <a:rPr lang="en-US" dirty="0" smtClean="0">
                <a:hlinkClick r:id="rId4"/>
              </a:rPr>
              <a:t>operating system</a:t>
            </a:r>
            <a:r>
              <a:rPr lang="en-US" dirty="0" smtClean="0"/>
              <a:t> has sufficient resources to handle intensive tasks in parallel, which provides a noticeable improvement to multitasking.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Complete optimization for the dual-core processor requires both the </a:t>
            </a:r>
            <a:r>
              <a:rPr lang="en-US" dirty="0" smtClean="0">
                <a:hlinkClick r:id="rId2"/>
              </a:rPr>
              <a:t>operating system</a:t>
            </a:r>
            <a:r>
              <a:rPr lang="en-US" dirty="0" smtClean="0"/>
              <a:t> and </a:t>
            </a:r>
            <a:r>
              <a:rPr lang="en-US" dirty="0" smtClean="0">
                <a:hlinkClick r:id="rId3"/>
              </a:rPr>
              <a:t>applications</a:t>
            </a:r>
            <a:r>
              <a:rPr lang="en-US" dirty="0" smtClean="0"/>
              <a:t> running on the computer to support a technology called thread-level parallelism, or TLP. Thread-level parallelism is the part of the OS or application that runs multiple </a:t>
            </a:r>
            <a:r>
              <a:rPr lang="en-US" dirty="0" smtClean="0">
                <a:hlinkClick r:id="rId4"/>
              </a:rPr>
              <a:t>threads</a:t>
            </a:r>
            <a:r>
              <a:rPr lang="en-US" dirty="0" smtClean="0"/>
              <a:t> simultaneously, where threads refer to the part of a </a:t>
            </a:r>
            <a:r>
              <a:rPr lang="en-US" dirty="0" smtClean="0">
                <a:hlinkClick r:id="rId5"/>
              </a:rPr>
              <a:t>program</a:t>
            </a:r>
            <a:r>
              <a:rPr lang="en-US" dirty="0" smtClean="0"/>
              <a:t> that can execute independently of other parts.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smtClean="0"/>
              <a:t>Even without a </a:t>
            </a:r>
            <a:r>
              <a:rPr lang="en-US" dirty="0" smtClean="0">
                <a:hlinkClick r:id="rId2"/>
              </a:rPr>
              <a:t>multithread</a:t>
            </a:r>
            <a:r>
              <a:rPr lang="en-US" dirty="0" smtClean="0"/>
              <a:t>-enabled application, you will still see benefits of dual-core processors if you are running an OS that supports TLP. For example, if you have </a:t>
            </a:r>
            <a:r>
              <a:rPr lang="en-US" dirty="0" smtClean="0">
                <a:hlinkClick r:id="rId3"/>
              </a:rPr>
              <a:t>Microsoft Windows XP</a:t>
            </a:r>
            <a:r>
              <a:rPr lang="en-US" dirty="0" smtClean="0"/>
              <a:t> (which supports multithreading), you could have your Internet browser open along with a virus scanner running in the background, while using Windows Media Player to stream your favorite radio station and the dual-core processor will handle the multiple threads of these programs running simultaneously with an increase in performance and efficiency.</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30</TotalTime>
  <Words>670</Words>
  <Application>Microsoft Office PowerPoint</Application>
  <PresentationFormat>On-screen Show (4:3)</PresentationFormat>
  <Paragraphs>36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Civic</vt:lpstr>
      <vt:lpstr>DUAL CORE PROCESSORS</vt:lpstr>
      <vt:lpstr>Slide 2</vt:lpstr>
      <vt:lpstr>Dual Core Processor</vt:lpstr>
      <vt:lpstr>   Dual-processor, Dual-core  and Multi-core </vt:lpstr>
      <vt:lpstr>Slide 5</vt:lpstr>
      <vt:lpstr>Slide 6</vt:lpstr>
      <vt:lpstr>Taking Advantage of Dual-core Technology </vt:lpstr>
      <vt:lpstr>Slide 8</vt:lpstr>
      <vt:lpstr>Slide 9</vt:lpstr>
      <vt:lpstr>Slide 10</vt:lpstr>
      <vt:lpstr>Intel &amp; AMD Dual-core Desktop Processors </vt:lpstr>
      <vt:lpstr>Slide 12</vt:lpstr>
      <vt:lpstr>Slide 13</vt:lpstr>
      <vt:lpstr>Slide 14</vt:lpstr>
      <vt:lpstr>Did You Know..</vt:lpstr>
      <vt:lpstr>Key Terms To Understanding Dual-core</vt:lpstr>
      <vt:lpstr>Slide 17</vt:lpstr>
      <vt:lpstr>Slide 18</vt:lpstr>
      <vt:lpstr>Slide 19</vt:lpstr>
      <vt:lpstr>Slide 20</vt:lpstr>
      <vt:lpstr>Slide 21</vt:lpstr>
      <vt:lpstr>Slide 22</vt:lpstr>
    </vt:vector>
  </TitlesOfParts>
  <Company>cwit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DUAL CORE PROCESSORS</dc:title>
  <dc:creator>cwit</dc:creator>
  <cp:lastModifiedBy>cwit</cp:lastModifiedBy>
  <cp:revision>4</cp:revision>
  <dcterms:created xsi:type="dcterms:W3CDTF">2012-04-13T09:22:10Z</dcterms:created>
  <dcterms:modified xsi:type="dcterms:W3CDTF">2012-04-13T09:52:26Z</dcterms:modified>
</cp:coreProperties>
</file>