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58" r:id="rId4"/>
    <p:sldId id="259" r:id="rId5"/>
    <p:sldId id="267" r:id="rId6"/>
    <p:sldId id="260" r:id="rId7"/>
    <p:sldId id="268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660033"/>
    <a:srgbClr val="3366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23" autoAdjust="0"/>
    <p:restoredTop sz="94652" autoAdjust="0"/>
  </p:normalViewPr>
  <p:slideViewPr>
    <p:cSldViewPr>
      <p:cViewPr varScale="1">
        <p:scale>
          <a:sx n="70" d="100"/>
          <a:sy n="70" d="100"/>
        </p:scale>
        <p:origin x="-4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9706-C505-40D5-8EAE-52297F8FEBB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17693-4375-42C0-A1C5-26E64D2F1F2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3F33-AAA3-4181-9AF7-B3CC4C44193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F925A-8D55-4B72-BF82-FDDB7B9EC4A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94D04-3CA7-496E-8989-83380DDE5A2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6E2AA-866D-4BC8-931A-66C2AB28176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C5F10-7828-4D6B-8896-7EEBD4EF250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A66B1-2220-4673-A7B0-D3F680551EC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6FC9F-9664-4A58-8730-532E5CD505C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72741-7DFD-490A-AEA2-927C3A0CA52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0ED79-352A-4830-B9F3-86792EDA9CB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387630-02A9-4D7C-AA77-E05B11AF353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50"/>
            <a:ext cx="7772400" cy="2743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6000" b="1" dirty="0" smtClean="0">
                <a:solidFill>
                  <a:schemeClr val="accent3">
                    <a:lumMod val="75000"/>
                  </a:schemeClr>
                </a:solidFill>
                <a:latin typeface="Lucida Calligraphy" pitchFamily="66" charset="0"/>
              </a:rPr>
              <a:t/>
            </a:r>
            <a:br>
              <a:rPr lang="es-ES" sz="6000" b="1" dirty="0" smtClean="0">
                <a:solidFill>
                  <a:schemeClr val="accent3">
                    <a:lumMod val="75000"/>
                  </a:schemeClr>
                </a:solidFill>
                <a:latin typeface="Lucida Calligraphy" pitchFamily="66" charset="0"/>
              </a:rPr>
            </a:br>
            <a:r>
              <a:rPr lang="es-E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r>
              <a:rPr lang="es-E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:- </a:t>
            </a:r>
            <a:br>
              <a:rPr lang="es-E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E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Formulas </a:t>
            </a:r>
            <a:r>
              <a:rPr lang="es-E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E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Filters</a:t>
            </a:r>
            <a:r>
              <a:rPr lang="es-E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s-E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ES" sz="6000" b="1" dirty="0" smtClean="0">
                <a:solidFill>
                  <a:schemeClr val="accent3">
                    <a:lumMod val="75000"/>
                  </a:schemeClr>
                </a:solidFill>
                <a:latin typeface="Lucida Calligraphy" pitchFamily="66" charset="0"/>
              </a:rPr>
              <a:t/>
            </a:r>
            <a:br>
              <a:rPr lang="es-ES" sz="6000" b="1" dirty="0" smtClean="0">
                <a:solidFill>
                  <a:schemeClr val="accent3">
                    <a:lumMod val="75000"/>
                  </a:schemeClr>
                </a:solidFill>
                <a:latin typeface="Lucida Calligraphy" pitchFamily="66" charset="0"/>
              </a:rPr>
            </a:b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Presented</a:t>
            </a:r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s-E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By</a:t>
            </a:r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–</a:t>
            </a:r>
            <a:b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107054, 107052</a:t>
            </a:r>
            <a:b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107055, 107053</a:t>
            </a:r>
            <a:b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85800" y="1285875"/>
            <a:ext cx="7772400" cy="2314575"/>
          </a:xfrm>
        </p:spPr>
        <p:txBody>
          <a:bodyPr/>
          <a:lstStyle/>
          <a:p>
            <a:r>
              <a:rPr lang="en-US" dirty="0" smtClean="0"/>
              <a:t>********************</a:t>
            </a:r>
            <a:br>
              <a:rPr lang="en-US" dirty="0" smtClean="0"/>
            </a:br>
            <a:r>
              <a:rPr lang="en-US" dirty="0" smtClean="0"/>
              <a:t>Thank You !!!</a:t>
            </a:r>
            <a:br>
              <a:rPr lang="en-US" dirty="0" smtClean="0"/>
            </a:br>
            <a:r>
              <a:rPr lang="en-US" dirty="0" smtClean="0"/>
              <a:t>********************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First Order Low Pass Filter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0125" y="3000375"/>
            <a:ext cx="7000875" cy="4619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Where</a:t>
            </a:r>
            <a:r>
              <a:rPr lang="en-US" dirty="0"/>
              <a:t>, </a:t>
            </a:r>
          </a:p>
        </p:txBody>
      </p:sp>
      <p:pic>
        <p:nvPicPr>
          <p:cNvPr id="3077" name="Picture 13" descr="C:\Users\abc\Downloads\CodeCogsEqn (4)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3000375"/>
            <a:ext cx="5162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000125" y="4143375"/>
            <a:ext cx="6072188" cy="523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Simplifying equation we get,</a:t>
            </a:r>
          </a:p>
        </p:txBody>
      </p:sp>
      <p:pic>
        <p:nvPicPr>
          <p:cNvPr id="3080" name="Picture 8" descr="C:\Documents and Settings\06\My Documents\Downloads\CodeCogsEqn(7)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857364"/>
            <a:ext cx="2876550" cy="857250"/>
          </a:xfrm>
          <a:prstGeom prst="rect">
            <a:avLst/>
          </a:prstGeom>
          <a:noFill/>
        </p:spPr>
      </p:pic>
      <p:pic>
        <p:nvPicPr>
          <p:cNvPr id="3081" name="Picture 9" descr="C:\Documents and Settings\06\My Documents\Downloads\CodeCogsEqn(8)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4929198"/>
            <a:ext cx="3786214" cy="999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857224" y="785794"/>
            <a:ext cx="7215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And the Output Voltage is,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857224" y="2500306"/>
            <a:ext cx="3071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That is,</a:t>
            </a:r>
          </a:p>
        </p:txBody>
      </p:sp>
      <p:sp>
        <p:nvSpPr>
          <p:cNvPr id="4103" name="TextBox 7"/>
          <p:cNvSpPr txBox="1">
            <a:spLocks noChangeArrowheads="1"/>
          </p:cNvSpPr>
          <p:nvPr/>
        </p:nvSpPr>
        <p:spPr bwMode="auto">
          <a:xfrm>
            <a:off x="1000100" y="3857628"/>
            <a:ext cx="104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Or</a:t>
            </a:r>
          </a:p>
        </p:txBody>
      </p:sp>
      <p:pic>
        <p:nvPicPr>
          <p:cNvPr id="4105" name="Picture 9" descr="C:\Documents and Settings\06\My Documents\Downloads\CodeCogsEqn(9)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357298"/>
            <a:ext cx="3143272" cy="979721"/>
          </a:xfrm>
          <a:prstGeom prst="rect">
            <a:avLst/>
          </a:prstGeom>
          <a:noFill/>
        </p:spPr>
      </p:pic>
      <p:pic>
        <p:nvPicPr>
          <p:cNvPr id="4106" name="Picture 10" descr="C:\Documents and Settings\06\My Documents\Downloads\CodeCogsEqn(10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928934"/>
            <a:ext cx="5146513" cy="1000132"/>
          </a:xfrm>
          <a:prstGeom prst="rect">
            <a:avLst/>
          </a:prstGeom>
          <a:noFill/>
        </p:spPr>
      </p:pic>
      <p:pic>
        <p:nvPicPr>
          <p:cNvPr id="4107" name="Picture 11" descr="C:\Documents and Settings\06\My Documents\Downloads\CodeCogsEqn(11)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4500570"/>
            <a:ext cx="3714776" cy="1095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Order Low Pass Filter</a:t>
            </a: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071563" y="1785938"/>
            <a:ext cx="70723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A first order low pass filter can be converted into a second order type simply by using an additional RC network. Second order filters are important because higher order filters can be designed using them. </a:t>
            </a:r>
            <a:r>
              <a:rPr lang="en-US" dirty="0" smtClean="0"/>
              <a:t>The </a:t>
            </a:r>
            <a:r>
              <a:rPr lang="en-US" dirty="0"/>
              <a:t>gain of the Second-order filter is set by R1 and RF, while the high cutoff frequency </a:t>
            </a:r>
            <a:r>
              <a:rPr lang="en-US" dirty="0" err="1"/>
              <a:t>fH</a:t>
            </a:r>
            <a:r>
              <a:rPr lang="en-US" dirty="0"/>
              <a:t> is determined by R2, C2, R3, and C3 as follows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1214414" y="4214818"/>
            <a:ext cx="6643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For a second order low-pass filter </a:t>
            </a:r>
            <a:r>
              <a:rPr lang="en-US" dirty="0" smtClean="0"/>
              <a:t>Butterworth </a:t>
            </a:r>
            <a:r>
              <a:rPr lang="en-US" dirty="0"/>
              <a:t>response, the voltage gain magnitude equation is</a:t>
            </a:r>
          </a:p>
        </p:txBody>
      </p:sp>
      <p:pic>
        <p:nvPicPr>
          <p:cNvPr id="5126" name="Picture 3" descr="C:\Users\abc\Downloads\CodeCogsEqn (10)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5072074"/>
            <a:ext cx="35433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 descr="C:\Documents and Settings\06\Desktop\eq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286124"/>
            <a:ext cx="3293521" cy="10001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Documents and Settings\06\My Documents\Downloads\CodeCogsEqn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743825" cy="838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2714620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 = frequency of the input signal</a:t>
            </a:r>
            <a:endParaRPr lang="en-US" sz="2400" dirty="0"/>
          </a:p>
        </p:txBody>
      </p:sp>
      <p:pic>
        <p:nvPicPr>
          <p:cNvPr id="20484" name="Picture 4" descr="C:\Documents and Settings\06\My Documents\Downloads\CodeCogsEqn(2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86190"/>
            <a:ext cx="8277225" cy="8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Order High Pass Filter</a:t>
            </a:r>
          </a:p>
        </p:txBody>
      </p:sp>
      <p:pic>
        <p:nvPicPr>
          <p:cNvPr id="6147" name="Picture 2" descr="C:\Users\abc\Downloads\CodeCogsEqn (11)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8794" y="3143248"/>
            <a:ext cx="5334000" cy="914400"/>
          </a:xfrm>
          <a:noFill/>
        </p:spPr>
      </p:pic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143000" y="1643063"/>
            <a:ext cx="69294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same circuits are used for the High Pass and the Low Pass filter except that the frequency- determining components R &amp; C are interchanged</a:t>
            </a:r>
          </a:p>
          <a:p>
            <a:r>
              <a:rPr lang="en-US" dirty="0"/>
              <a:t>The Output Voltage for the High Pass filter is -</a:t>
            </a: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214414" y="4214818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Or,</a:t>
            </a:r>
            <a:endParaRPr lang="en-US" dirty="0"/>
          </a:p>
        </p:txBody>
      </p:sp>
      <p:pic>
        <p:nvPicPr>
          <p:cNvPr id="6150" name="Picture 3" descr="C:\Users\abc\Downloads\CodeCogsEqn (12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4786322"/>
            <a:ext cx="396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nts and Settings\06\My Documents\Downloads\CodeCogsEqn(3)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229600" cy="83051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8" y="200024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 = frequency of the input signal (Hz)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3857628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magnitude of the voltage gain is </a:t>
            </a:r>
            <a:endParaRPr lang="en-US" sz="2400" dirty="0"/>
          </a:p>
        </p:txBody>
      </p:sp>
      <p:pic>
        <p:nvPicPr>
          <p:cNvPr id="21508" name="Picture 4" descr="C:\Documents and Settings\06\My Documents\Downloads\CodeCogsEqn(5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4714884"/>
            <a:ext cx="3381375" cy="1000125"/>
          </a:xfrm>
          <a:prstGeom prst="rect">
            <a:avLst/>
          </a:prstGeom>
          <a:noFill/>
        </p:spPr>
      </p:pic>
      <p:pic>
        <p:nvPicPr>
          <p:cNvPr id="21509" name="Picture 5" descr="C:\Documents and Settings\06\My Documents\Downloads\CodeCogsEqn(6)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786058"/>
            <a:ext cx="6800850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C:\Documents and Settings\06\My Documents\Downloads\circuit-butterworth-hp-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928802"/>
            <a:ext cx="6500858" cy="41952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1500174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Second Order High Pass Filter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Order High Pass Filter</a:t>
            </a:r>
          </a:p>
        </p:txBody>
      </p:sp>
      <p:pic>
        <p:nvPicPr>
          <p:cNvPr id="7171" name="Picture 2" descr="C:\Users\abc\Downloads\CodeCogsEqn (13)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28860" y="2857496"/>
            <a:ext cx="3600450" cy="990600"/>
          </a:xfrm>
          <a:noFill/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071538" y="1571612"/>
            <a:ext cx="7000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The Voltage gain magnitude equation of the second order high pass filter is as follows - 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1285852" y="4500570"/>
            <a:ext cx="6429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Where, AF = 1.586 = </a:t>
            </a:r>
            <a:r>
              <a:rPr lang="en-US" dirty="0" err="1" smtClean="0"/>
              <a:t>Passband</a:t>
            </a:r>
            <a:r>
              <a:rPr lang="en-US" dirty="0" smtClean="0"/>
              <a:t> </a:t>
            </a:r>
            <a:r>
              <a:rPr lang="en-US" dirty="0"/>
              <a:t>gain for the second order Butterworth response</a:t>
            </a:r>
          </a:p>
          <a:p>
            <a:r>
              <a:rPr lang="en-US" dirty="0"/>
              <a:t>F= frequency of the input signal</a:t>
            </a:r>
          </a:p>
          <a:p>
            <a:r>
              <a:rPr lang="en-US" dirty="0" err="1"/>
              <a:t>fL</a:t>
            </a:r>
            <a:r>
              <a:rPr lang="en-US" dirty="0"/>
              <a:t> = low cutoff frequency (Hz)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Words>239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Lucida Calligraphy</vt:lpstr>
      <vt:lpstr>Office Theme</vt:lpstr>
      <vt:lpstr> Title:-  Formulas for Filters  </vt:lpstr>
      <vt:lpstr>First Order Low Pass Filter</vt:lpstr>
      <vt:lpstr>Slide 3</vt:lpstr>
      <vt:lpstr>Second Order Low Pass Filter</vt:lpstr>
      <vt:lpstr>Slide 5</vt:lpstr>
      <vt:lpstr>First Order High Pass Filter</vt:lpstr>
      <vt:lpstr>Slide 7</vt:lpstr>
      <vt:lpstr>Circuit Diagram</vt:lpstr>
      <vt:lpstr>Second Order High Pass Filter</vt:lpstr>
      <vt:lpstr>******************** Thank You !!! ********************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comp6</cp:lastModifiedBy>
  <cp:revision>727</cp:revision>
  <dcterms:created xsi:type="dcterms:W3CDTF">2010-05-23T14:28:12Z</dcterms:created>
  <dcterms:modified xsi:type="dcterms:W3CDTF">2012-04-17T06:21:52Z</dcterms:modified>
</cp:coreProperties>
</file>