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c63633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c63633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ea2dfe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ea2dfe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c63633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c63633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c63633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c63633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c63633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c63633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c63633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c63633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c63633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9c63633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c63633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c63633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bbdc0c9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bbdc0c9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c63633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c63633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5b8a4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5b8a4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ce2750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ce2750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9c63633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9c63633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9c63633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9c63633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e27509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ce27509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 anonymous function is a function without a name after the function keyword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a5c74e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a5c74e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a5c74e1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a5c74e1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5c74e1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a5c74e1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a5c74e1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a5c74e1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5be2b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5be2b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https://nodejs.org/en/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55be2b0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55be2b0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5b8a4d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5b8a4d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https://en.wikipedia.org/wiki/JavaScript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27db2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827db2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https://insights.stackoverflow.com/survey/2021#most-popular-technologies-language-prof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27db2e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27db2e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27db2e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27db2e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27db2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27db2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bdc0c9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bdc0c9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27db2e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27db2e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thonTLH_mast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Document_Object_Model" TargetMode="External"/><Relationship Id="rId4" Type="http://schemas.openxmlformats.org/officeDocument/2006/relationships/hyperlink" Target="https://docs.fileformat.com/web/json/" TargetMode="External"/><Relationship Id="rId5" Type="http://schemas.openxmlformats.org/officeDocument/2006/relationships/hyperlink" Target="https://insights.stackoverflow.com/survey/2021#most-popular-technologies-language-prof" TargetMode="External"/><Relationship Id="rId6" Type="http://schemas.openxmlformats.org/officeDocument/2006/relationships/hyperlink" Target="https://www.freecodecamp.org/news/the-difference-between-a-framework-and-a-library-bd133054023f/" TargetMode="External"/><Relationship Id="rId7" Type="http://schemas.openxmlformats.org/officeDocument/2006/relationships/hyperlink" Target="https://en.wikipedia.org/wiki/List_of_JavaScript_libraries" TargetMode="External"/><Relationship Id="rId8" Type="http://schemas.openxmlformats.org/officeDocument/2006/relationships/hyperlink" Target="https://en.wikipedia.org/wiki/Comparison_of_JavaScript-based_web_framework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Brian K. Vagnini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9550" y="4624650"/>
            <a:ext cx="2266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~ 60 minutes / 29 slides</a:t>
            </a:r>
            <a:endParaRPr i="1" sz="1200"/>
          </a:p>
        </p:txBody>
      </p:sp>
      <p:sp>
        <p:nvSpPr>
          <p:cNvPr id="58" name="Google Shape;58;p13"/>
          <p:cNvSpPr/>
          <p:nvPr/>
        </p:nvSpPr>
        <p:spPr>
          <a:xfrm>
            <a:off x="6860525" y="4104250"/>
            <a:ext cx="1921200" cy="7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350" y="4160125"/>
            <a:ext cx="1680303" cy="6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38" y="388850"/>
            <a:ext cx="1571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Libraries / Frameworks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1700" y="2265850"/>
            <a:ext cx="58044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Frameworks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*NodeJS 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AngularJS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VueJS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EmberJS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Bootstrap (sort of)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ElectronJS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48775" y="1017725"/>
            <a:ext cx="86724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Frameworks (framework is in control of the application flow - building a model home) 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sz="1500">
                <a:solidFill>
                  <a:srgbClr val="595959"/>
                </a:solidFill>
              </a:rPr>
              <a:t>Libraries (specific chunks of code that do very specific tasks - buying Ikea furniture)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97450" y="2265850"/>
            <a:ext cx="30000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Libraries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ReactJS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JQuery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BackboneJS</a:t>
            </a:r>
            <a:endParaRPr b="1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Chart.js</a:t>
            </a:r>
            <a:endParaRPr b="1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D3.js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11700" y="4543800"/>
            <a:ext cx="36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*</a:t>
            </a:r>
            <a:r>
              <a:rPr b="1" lang="en" sz="1200">
                <a:solidFill>
                  <a:schemeClr val="dk2"/>
                </a:solidFill>
              </a:rPr>
              <a:t>(actually, it’s a runtime)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r>
              <a:rPr lang="en"/>
              <a:t> Language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variables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comments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user input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data types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string methods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Arrays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loops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control statements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Functions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JSON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objects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Classes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Events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7572150" y="4638200"/>
            <a:ext cx="9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Variables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name = “Brian”; 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let name = “Brian”;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const name = “Brian”;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25" y="1070375"/>
            <a:ext cx="3953925" cy="3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Comments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name = “Brian”; // this is a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// let name = “Brian”;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const name = “Brian”;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/*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This is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A multi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Line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*/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514850" y="4683025"/>
            <a:ext cx="9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user input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11700" y="1004975"/>
            <a:ext cx="85206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yourName = prompt(‘What is your name? ‘);</a:t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Using that input</a:t>
            </a:r>
            <a:endParaRPr b="1" sz="1600">
              <a:solidFill>
                <a:srgbClr val="595959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 sz="1900">
                <a:solidFill>
                  <a:srgbClr val="595959"/>
                </a:solidFill>
              </a:rPr>
              <a:t>console.log(‘Hello, ‘ + yourName); //Concatenation (old way)</a:t>
            </a:r>
            <a:endParaRPr b="1" sz="19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sz="1900">
                <a:solidFill>
                  <a:srgbClr val="595959"/>
                </a:solidFill>
              </a:rPr>
              <a:t>console.log(</a:t>
            </a:r>
            <a:r>
              <a:rPr b="1" lang="en" sz="1900">
                <a:solidFill>
                  <a:srgbClr val="FF0000"/>
                </a:solidFill>
              </a:rPr>
              <a:t>`</a:t>
            </a:r>
            <a:r>
              <a:rPr b="1" lang="en" sz="1900">
                <a:solidFill>
                  <a:srgbClr val="595959"/>
                </a:solidFill>
              </a:rPr>
              <a:t>Hello, ${yourName}</a:t>
            </a:r>
            <a:r>
              <a:rPr b="1" lang="en" sz="1900">
                <a:solidFill>
                  <a:srgbClr val="FF0000"/>
                </a:solidFill>
              </a:rPr>
              <a:t>`</a:t>
            </a:r>
            <a:r>
              <a:rPr b="1" lang="en" sz="1900">
                <a:solidFill>
                  <a:srgbClr val="595959"/>
                </a:solidFill>
              </a:rPr>
              <a:t>); //Template Strings (new way</a:t>
            </a:r>
            <a:r>
              <a:rPr b="1" lang="en">
                <a:solidFill>
                  <a:srgbClr val="595959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448250" y="4683025"/>
            <a:ext cx="10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variables.js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467475" y="1093925"/>
            <a:ext cx="2364900" cy="16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Legend</a:t>
            </a:r>
            <a:endParaRPr b="1"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</a:rPr>
              <a:t>‘ - single quote</a:t>
            </a:r>
            <a:endParaRPr b="1" sz="19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595959"/>
                </a:solidFill>
              </a:rPr>
              <a:t>` - backtick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data types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yourAge = 18; //number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yourName = 'Bob'; //string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namez = </a:t>
            </a:r>
            <a:r>
              <a:rPr b="1" lang="en" sz="1300">
                <a:solidFill>
                  <a:srgbClr val="FF0000"/>
                </a:solidFill>
              </a:rPr>
              <a:t>{</a:t>
            </a:r>
            <a:r>
              <a:rPr b="1" lang="en" sz="1300">
                <a:solidFill>
                  <a:srgbClr val="595959"/>
                </a:solidFill>
              </a:rPr>
              <a:t>first: 'Jane', last: 'Doe'</a:t>
            </a:r>
            <a:r>
              <a:rPr b="1" lang="en" sz="1300">
                <a:solidFill>
                  <a:srgbClr val="FF0000"/>
                </a:solidFill>
              </a:rPr>
              <a:t>}</a:t>
            </a:r>
            <a:r>
              <a:rPr b="1" lang="en" sz="1300">
                <a:solidFill>
                  <a:srgbClr val="595959"/>
                </a:solidFill>
              </a:rPr>
              <a:t>; //object </a:t>
            </a:r>
            <a:r>
              <a:rPr b="1" lang="en" sz="1300">
                <a:solidFill>
                  <a:srgbClr val="9900FF"/>
                </a:solidFill>
              </a:rPr>
              <a:t>(</a:t>
            </a:r>
            <a:r>
              <a:rPr b="1" lang="en" sz="1300">
                <a:solidFill>
                  <a:srgbClr val="595959"/>
                </a:solidFill>
              </a:rPr>
              <a:t>dictionary in Python</a:t>
            </a:r>
            <a:r>
              <a:rPr b="1" lang="en" sz="1300">
                <a:solidFill>
                  <a:srgbClr val="9900FF"/>
                </a:solidFill>
              </a:rPr>
              <a:t>)</a:t>
            </a:r>
            <a:endParaRPr b="1" sz="1300"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truth = false; //boolean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groceries = </a:t>
            </a:r>
            <a:r>
              <a:rPr b="1" lang="en" sz="1300">
                <a:solidFill>
                  <a:srgbClr val="00FFFF"/>
                </a:solidFill>
              </a:rPr>
              <a:t>[</a:t>
            </a:r>
            <a:r>
              <a:rPr b="1" lang="en" sz="1300">
                <a:solidFill>
                  <a:srgbClr val="595959"/>
                </a:solidFill>
              </a:rPr>
              <a:t>'apple', 'orange', 'pear'</a:t>
            </a:r>
            <a:r>
              <a:rPr b="1" lang="en" sz="1300">
                <a:solidFill>
                  <a:srgbClr val="00FFFF"/>
                </a:solidFill>
              </a:rPr>
              <a:t>]</a:t>
            </a:r>
            <a:r>
              <a:rPr b="1" lang="en" sz="1300">
                <a:solidFill>
                  <a:srgbClr val="595959"/>
                </a:solidFill>
              </a:rPr>
              <a:t>; //array (list/tuple in Python)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random; //undefined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nothing = null; //null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848150" y="4638200"/>
            <a:ext cx="6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622500" y="1096425"/>
            <a:ext cx="22098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Legend</a:t>
            </a:r>
            <a:endParaRPr b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( - parenthesis</a:t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{ - brace</a:t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[ - bracket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string methods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1700" y="1004975"/>
            <a:ext cx="85971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let breakfast = ‘banana’; 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console.log(breakfast.length);//length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console.log(breakfast.slice(2,6)); //slicing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console.log(breakfast.replace('ban', '123')); //returns 123ana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console.log(breakfast.toUpperCase()); //returns BANANA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console.log(breakfast[2]); //returns n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console.log(breakfast.split('')); // returns Array(6) [ "b", "a", "n", "a", "n", "a" ]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let stillMoreFruits = 'banana,apple,rutabaga';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console.log(stillMoreFruits.split(',')); // returns Array(3) [ "banana", "apple", "rutabaga" ]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686450" y="4638200"/>
            <a:ext cx="78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strings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arrays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1004975"/>
            <a:ext cx="58044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chemeClr val="dk2"/>
                </a:solidFill>
              </a:rPr>
              <a:t>let fruits = ['banana', 'apple', 'orange', 'pineapple'];</a:t>
            </a:r>
            <a:endParaRPr b="1"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chemeClr val="dk2"/>
                </a:solidFill>
              </a:rPr>
              <a:t>let sameFruits = new Array ('banana', 'apple,', 'orange', 'pineapple');</a:t>
            </a:r>
            <a:endParaRPr b="1"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console.log(fruits); //access the array - returns Array(4) [ "banana", "apple,", "orange", "pineapple" ]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console.log(fruits[2]); //access value at index 2 (orange)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fruits); //typeof displays the data type of an object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fruitString = fruits.toString();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fruits);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fruitString);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7743450" y="468302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arrays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array methods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11700" y="1004975"/>
            <a:ext cx="75843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join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console.log(fruits.join(' - '));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(fruits);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pop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let fruits = ['banana', 'apple', 'orange', 'pineapple'];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 fruits.pop(), fruits); //removes the last item from the array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push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console.log(fruits, fruits.push('strawberries'), fruits); //appends an item to the end of the array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shift/unshift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fruits.shift(); //removes FIRST item in Array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console.log(fruits);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fruits.unshift('tomato');//inserts an item in the first position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console.log(fruits);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7783150" y="463820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arrays.js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loops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732500" y="1058775"/>
            <a:ext cx="34710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Looping through an array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i = 0; i&lt;fruits.length; i++) {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console.log(fruits[i]);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adding things to array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let emptyArray = new Array ();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num = 0; num &lt;10; num++) {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emptyArray.push(num);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console.log(emptyArray);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11700" y="1017725"/>
            <a:ext cx="3951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While Loops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var num = 0;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while (num&lt; 10)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num +=1;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console.log(num);</a:t>
            </a:r>
            <a:endParaRPr b="1" sz="12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//outputs 1 - 10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For Loops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numfor = 50; numfor &lt;60; numfor+=1)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console.log(numfor);</a:t>
            </a:r>
            <a:endParaRPr b="1" sz="12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//outputs 50-59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7750950" y="4683025"/>
            <a:ext cx="72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loops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 txBox="1"/>
          <p:nvPr/>
        </p:nvSpPr>
        <p:spPr>
          <a:xfrm>
            <a:off x="2617950" y="4686450"/>
            <a:ext cx="3471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(There is also a Do-While loop)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 is JavaScript?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Downloading and using JavaScript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 of Popular Frameworks/Libraries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 of JavaScript Language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control statements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311700" y="1017725"/>
            <a:ext cx="70614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let answer = prompt("Which planet is closest to the Sun?: ");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answer = answer.toLowerCase();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if (answer === 'mercury')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console.log("That's correct!");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} else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console.log("That's not correct. You have failed 3rd grade science.");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}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7453350" y="4638200"/>
            <a:ext cx="10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conditional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control statements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311700" y="1017725"/>
            <a:ext cx="450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var age = prompt ("What's your age in years?: ");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if ((age &gt;= 25) &amp;&amp; (age &lt;= 35))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 message = 'target audience';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} else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 </a:t>
            </a:r>
            <a:r>
              <a:rPr b="1" lang="en" sz="1300">
                <a:solidFill>
                  <a:schemeClr val="dk2"/>
                </a:solidFill>
              </a:rPr>
              <a:t>message</a:t>
            </a:r>
            <a:r>
              <a:rPr b="1" lang="en" sz="1300">
                <a:solidFill>
                  <a:srgbClr val="595959"/>
                </a:solidFill>
              </a:rPr>
              <a:t> = 'not my audience';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}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</a:t>
            </a:r>
            <a:r>
              <a:rPr b="1" lang="en" sz="1300">
                <a:solidFill>
                  <a:schemeClr val="dk2"/>
                </a:solidFill>
              </a:rPr>
              <a:t>message</a:t>
            </a:r>
            <a:r>
              <a:rPr b="1" lang="en" sz="1300">
                <a:solidFill>
                  <a:srgbClr val="595959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713250" y="1017725"/>
            <a:ext cx="450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const weather = prompt ("How's the weather?: [ sun | rain | snow | other]");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if (weather === 'sun')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console.log("I'm going swimming");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if (weather === 'rain')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console.log(“ I'll read a book");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if (weather === 'snow')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console.log("I'll go sledding");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 have no idea what to do");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7358250" y="4683025"/>
            <a:ext cx="111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conditional.js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4758325" y="1302225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Regular functions</a:t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311700" y="1004975"/>
            <a:ext cx="39270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//Step 1 - defining the function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function fun () {</a:t>
            </a:r>
            <a:endParaRPr b="1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 console.log("This is a function.");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//Step 2 - calling the function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fun(); 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4323625" y="1017725"/>
            <a:ext cx="4402500" cy="3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function sumNumbers(num1, num2) {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 		var result = num1 + num2;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		 console.log(result);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sumNumbers(5,8); //returns 13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sumNumbers(); 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NaN - arguments are required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sumNumbers("'Sup, ", "Dude?") 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'Sup, Dude?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sumNumbers("10", 10)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1010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7567650" y="4638200"/>
            <a:ext cx="9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0" name="Google Shape;280;p34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Arrow functions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311700" y="1004975"/>
            <a:ext cx="85206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//Function Expression aka Anonymous functions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const getRandomNumber2 = function()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const randomNumber = Math.floor( Math.random() * 6 ) + 1;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return randomNumber;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311700" y="2647950"/>
            <a:ext cx="82122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vs. Arrow Function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const getRandomNumber3 = (upper) =&gt; {</a:t>
            </a:r>
            <a:endParaRPr b="1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const randomNumber = Math.floor( Math.random() * upper ) + 1;</a:t>
            </a:r>
            <a:endParaRPr b="1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return randomNumber;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453350" y="4623325"/>
            <a:ext cx="10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JSON</a:t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2169600" y="1017725"/>
            <a:ext cx="24024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let students = [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"name": "Billy",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"age": "25",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"height": 170,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},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"name": "Bob",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"age": "45",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"height": 70,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}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]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710350" y="4592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(students);</a:t>
            </a:r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6227575" y="1017725"/>
            <a:ext cx="2552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"name":"Jack",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"age":30,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"contactNumbers":[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"type":"Home",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"number":"123 123-123"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},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"type":"Office",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"number":"321 321-321"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}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]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4572000" y="1017725"/>
            <a:ext cx="153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data.json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121250" y="1100925"/>
            <a:ext cx="1535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j</a:t>
            </a:r>
            <a:r>
              <a:rPr b="1" lang="en" sz="1200">
                <a:solidFill>
                  <a:schemeClr val="dk2"/>
                </a:solidFill>
              </a:rPr>
              <a:t>son format within script tag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7567650" y="4598425"/>
            <a:ext cx="9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JSON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data.json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objects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311700" y="1004975"/>
            <a:ext cx="85206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Objects have properties and methods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Properties are attributes about the object (e.g. a student)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Methods are things that the </a:t>
            </a:r>
            <a:r>
              <a:rPr b="1" lang="en" sz="1200">
                <a:solidFill>
                  <a:srgbClr val="595959"/>
                </a:solidFill>
              </a:rPr>
              <a:t>object can do</a:t>
            </a:r>
            <a:r>
              <a:rPr b="1" i="1" lang="en" sz="1200">
                <a:solidFill>
                  <a:srgbClr val="595959"/>
                </a:solidFill>
              </a:rPr>
              <a:t> (A method is a function stored as a property.)</a:t>
            </a:r>
            <a:endParaRPr b="1" i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const student= {name: “Billy”, type:"Undergrad", currentCourse:"CS50"};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const student= {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name: “Billy”,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type:"Undergrad",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currentCourse:"CS50",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enroll: function() {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	console.log(`Hi there, ${student.name} `);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console.log( student.enroll());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console.log(`Your currently enrolled course is: ${student.currentCourse}`);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5962800" y="2329700"/>
            <a:ext cx="286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Accessing object properties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student.name;</a:t>
            </a:r>
            <a:endParaRPr b="1"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Accessing object methods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student.enroll();</a:t>
            </a:r>
            <a:endParaRPr b="1" sz="1500">
              <a:solidFill>
                <a:srgbClr val="595959"/>
              </a:solidFill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7643850" y="4638200"/>
            <a:ext cx="82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object</a:t>
            </a:r>
            <a:r>
              <a:rPr lang="en" sz="1100">
                <a:solidFill>
                  <a:schemeClr val="dk1"/>
                </a:solidFill>
              </a:rPr>
              <a:t>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Classes</a:t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 JavaScript class is not an object.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It is a template for JavaScript objects.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class Car {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		constructor(name, year) {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  			this.name = name;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  			this.year = year;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		}</a:t>
            </a:r>
            <a:endParaRPr b="1" sz="1500"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}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let myCar1 = new Car("Ford", 2014);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let myCar2 = new Car("Audi", 2019);</a:t>
            </a:r>
            <a:endParaRPr b="1"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5600700" y="1147625"/>
            <a:ext cx="3000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To view our new objects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console.log (myCar1);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console.log (myCar2);</a:t>
            </a:r>
            <a:endParaRPr sz="1700"/>
          </a:p>
        </p:txBody>
      </p:sp>
      <p:sp>
        <p:nvSpPr>
          <p:cNvPr id="324" name="Google Shape;324;p38"/>
          <p:cNvSpPr txBox="1"/>
          <p:nvPr/>
        </p:nvSpPr>
        <p:spPr>
          <a:xfrm>
            <a:off x="7576950" y="4638200"/>
            <a:ext cx="8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classes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Events</a:t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311700" y="1004975"/>
            <a:ext cx="50127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595959"/>
                </a:solidFill>
              </a:rPr>
              <a:t>onClick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&lt;button onClick="window.location.reload();"&gt;Click ME!!!&lt;/button&gt;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</a:t>
            </a:r>
            <a:r>
              <a:rPr b="1" i="1" lang="en" sz="1200">
                <a:solidFill>
                  <a:srgbClr val="595959"/>
                </a:solidFill>
              </a:rPr>
              <a:t>Another example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576950" y="4638200"/>
            <a:ext cx="8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index.html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16450" y="2122550"/>
            <a:ext cx="4717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function validateForm()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var a = document.getElementById('yourName').value;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if (a == "" || a == null){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alert("Please Enter a name");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document.getElementById("yourName").focus();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return false;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}    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document.form.submit();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}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6724575" y="1017725"/>
            <a:ext cx="16383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Other events</a:t>
            </a:r>
            <a:endParaRPr b="1" sz="12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mouseover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mousedown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focus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load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select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etc.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4217100" y="3024313"/>
            <a:ext cx="492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595959"/>
                </a:solidFill>
              </a:rPr>
              <a:t>form.html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&lt;form  method="post" name="myForm"&gt;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&lt;label for="Name"&gt;Name:&lt;/label&gt;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&lt;input type="text" id="yourName" name="yourName"&gt;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&lt;input type="submit" onclick="validateForm()" value="Validate"&gt;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 &lt;/form&gt;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337" name="Google Shape;337;p39"/>
          <p:cNvCxnSpPr/>
          <p:nvPr/>
        </p:nvCxnSpPr>
        <p:spPr>
          <a:xfrm flipH="1">
            <a:off x="4248375" y="3038475"/>
            <a:ext cx="93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9"/>
          <p:cNvCxnSpPr/>
          <p:nvPr/>
        </p:nvCxnSpPr>
        <p:spPr>
          <a:xfrm flipH="1">
            <a:off x="6467700" y="1267175"/>
            <a:ext cx="93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https://en.wikipedia.org/wiki/ECMAScript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https://nodejs.org/en/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https://developer.mozilla.org/en-US/docs/Web/API/Document_Object_Model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https://docs.fileformat.com/web/json/</a:t>
            </a:r>
            <a:r>
              <a:rPr b="1" lang="en">
                <a:solidFill>
                  <a:srgbClr val="595959"/>
                </a:solidFill>
              </a:rPr>
              <a:t> 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https://freeformatter.com/json-formatter.html</a:t>
            </a:r>
            <a:endParaRPr b="1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https://insights.stackoverflow.com/survey/2021#most-popular-technologies-language-prof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https://www.freecodecamp.org/news/the-difference-between-a-framework-and-a-library-bd133054023f/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https://www.w3schools.com/js/js_class_intro.asp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7"/>
              </a:rPr>
              <a:t>https://en.wikipedia.org/wiki/List_of_JavaScript_libraries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8"/>
              </a:rPr>
              <a:t>https://en.wikipedia.org/wiki/Comparison_of_JavaScript-based_web_frameworks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https://www.electronjs.org/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https://github.com/bkvspeaks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Thanks for coming!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Any Questions?</a:t>
            </a:r>
            <a:endParaRPr b="1" sz="2400"/>
          </a:p>
        </p:txBody>
      </p:sp>
      <p:sp>
        <p:nvSpPr>
          <p:cNvPr id="353" name="Google Shape;353;p4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JavaScript? (aka ECMAScript)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JavaScript is not Java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Dynamic, </a:t>
            </a:r>
            <a:r>
              <a:rPr b="1" lang="en" sz="1800">
                <a:solidFill>
                  <a:schemeClr val="dk2"/>
                </a:solidFill>
              </a:rPr>
              <a:t>loosely-typed, i</a:t>
            </a:r>
            <a:r>
              <a:rPr b="1" lang="en" sz="1800">
                <a:solidFill>
                  <a:schemeClr val="dk2"/>
                </a:solidFill>
              </a:rPr>
              <a:t>nterpreted scripting language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Created by Netscape Dec 1995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0275" y="4363025"/>
            <a:ext cx="675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https://developer.mozilla.org/en-US/docs/Web/JavaScript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https://en.wikipedia.org/wiki/JavaScript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https://en.wikipedia.org/wiki/ECMAScript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</a:t>
            </a:r>
            <a:r>
              <a:rPr lang="en"/>
              <a:t>JavaScript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HTML5 - Structure of the site (Content)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CSS3 - Styling and Position of the site (Presentation)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JavaScript - Interactivity with the client (Behavior)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90275" y="4363025"/>
            <a:ext cx="67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https://insights.stackoverflow.com/survey/2021#most-popular-technologies-language-prof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JavaScript?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Select and add elements, attributes, or text from HTML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Respond to specific events on the page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Access and modify content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</a:t>
            </a:r>
            <a:r>
              <a:rPr lang="en"/>
              <a:t> JavaScript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Good News! Plain JavaScript for the browser doesn’t require a download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For JavaScript on the server, download NodeJS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90275" y="4363025"/>
            <a:ext cx="67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https://nodejs.org/en/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JavaScript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console.log(“Hello Console!”);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alert(</a:t>
            </a:r>
            <a:r>
              <a:rPr b="1" lang="en" sz="1800">
                <a:solidFill>
                  <a:schemeClr val="dk2"/>
                </a:solidFill>
              </a:rPr>
              <a:t>“Hello World!”);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document.write(“Hello, world!”);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document.getElementById("sometext").innerHTML="This is JavaScript";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838850" y="4638200"/>
            <a:ext cx="63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hello.js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- HTML file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36200" y="993750"/>
            <a:ext cx="8271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&lt;html lang="en"&gt;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&lt;head&gt;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&lt;title&gt;Intro to JS&lt;/title&gt;</a:t>
            </a:r>
            <a:endParaRPr b="1"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&lt;script&gt;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		//insert JavaScript here</a:t>
            </a:r>
            <a:endParaRPr b="1"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&lt;/script&gt;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&lt;/head&gt;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&lt;body&gt;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 </a:t>
            </a:r>
            <a:r>
              <a:rPr b="1" lang="en" sz="1600">
                <a:solidFill>
                  <a:srgbClr val="00FFFF"/>
                </a:solidFill>
              </a:rPr>
              <a:t>id = "sometext"</a:t>
            </a:r>
            <a:r>
              <a:rPr b="1" lang="en" sz="1600">
                <a:solidFill>
                  <a:schemeClr val="dk2"/>
                </a:solidFill>
              </a:rPr>
              <a:t>&gt;This is HTML 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&lt;p&gt; You said you were&lt;/p&gt;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</a:t>
            </a:r>
            <a:r>
              <a:rPr b="1" lang="en" sz="1600">
                <a:solidFill>
                  <a:schemeClr val="dk2"/>
                </a:solidFill>
              </a:rPr>
              <a:t>&lt;</a:t>
            </a:r>
            <a:r>
              <a:rPr b="1" lang="en" sz="1600">
                <a:solidFill>
                  <a:schemeClr val="dk2"/>
                </a:solidFill>
              </a:rPr>
              <a:t>p id = yourage&gt;&lt;/p&gt;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&lt;p&gt; years old. Wow! That's old!&lt;/p&gt;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&lt;script src = "hello.js"&gt; &lt;/script&gt; 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629150" y="4553600"/>
            <a:ext cx="84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hello.js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the DOM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408775" y="1230025"/>
            <a:ext cx="7011875" cy="3661000"/>
            <a:chOff x="408775" y="1230025"/>
            <a:chExt cx="7011875" cy="3661000"/>
          </a:xfrm>
        </p:grpSpPr>
        <p:sp>
          <p:nvSpPr>
            <p:cNvPr id="130" name="Google Shape;130;p21"/>
            <p:cNvSpPr txBox="1"/>
            <p:nvPr/>
          </p:nvSpPr>
          <p:spPr>
            <a:xfrm>
              <a:off x="664650" y="4567925"/>
              <a:ext cx="6756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E1E1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https://developer.mozilla.org/en-US/docs/Web/API/Document_Object_Model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135975" y="1230025"/>
              <a:ext cx="22269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document aka window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2135975" y="1842525"/>
              <a:ext cx="877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&lt;HTML&gt;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589350" y="2371650"/>
              <a:ext cx="877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&lt;head&gt;</a:t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3549275" y="2371650"/>
              <a:ext cx="8136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&lt;body&gt;</a:t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408775" y="3070475"/>
              <a:ext cx="718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&lt;title&gt;</a:t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1662550" y="3067525"/>
              <a:ext cx="676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&lt;link&gt;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3445675" y="3070475"/>
              <a:ext cx="601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&lt;h1&gt;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4587275" y="3070475"/>
              <a:ext cx="4926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&lt;p&gt;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126975" y="3624125"/>
              <a:ext cx="2271000" cy="73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latin typeface="Courier New"/>
                  <a:ea typeface="Courier New"/>
                  <a:cs typeface="Courier New"/>
                  <a:sym typeface="Courier New"/>
                </a:rPr>
                <a:t>&lt;link href="css/vagnini.css" rel="stylesheet" type="text/css"&gt;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738475" y="4244825"/>
              <a:ext cx="1038000" cy="323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urier New"/>
                  <a:ea typeface="Courier New"/>
                  <a:cs typeface="Courier New"/>
                  <a:sym typeface="Courier New"/>
                </a:rPr>
                <a:t>850-555-1234</a:t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4587275" y="3564375"/>
              <a:ext cx="718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&lt;em&gt;</a:t>
              </a:r>
              <a:endParaRPr/>
            </a:p>
          </p:txBody>
        </p:sp>
        <p:cxnSp>
          <p:nvCxnSpPr>
            <p:cNvPr id="142" name="Google Shape;142;p21"/>
            <p:cNvCxnSpPr>
              <a:endCxn id="132" idx="0"/>
            </p:cNvCxnSpPr>
            <p:nvPr/>
          </p:nvCxnSpPr>
          <p:spPr>
            <a:xfrm>
              <a:off x="2484575" y="1647825"/>
              <a:ext cx="90300" cy="19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1"/>
            <p:cNvCxnSpPr/>
            <p:nvPr/>
          </p:nvCxnSpPr>
          <p:spPr>
            <a:xfrm flipH="1" rot="10800000">
              <a:off x="1468500" y="2236850"/>
              <a:ext cx="666000" cy="14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3013850" y="2245450"/>
              <a:ext cx="563400" cy="1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1"/>
            <p:cNvCxnSpPr>
              <a:endCxn id="135" idx="0"/>
            </p:cNvCxnSpPr>
            <p:nvPr/>
          </p:nvCxnSpPr>
          <p:spPr>
            <a:xfrm flipH="1">
              <a:off x="767875" y="2783375"/>
              <a:ext cx="600" cy="28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1425825" y="2783325"/>
              <a:ext cx="230400" cy="3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2000950" y="3467725"/>
              <a:ext cx="65100" cy="17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1"/>
            <p:cNvCxnSpPr>
              <a:endCxn id="137" idx="0"/>
            </p:cNvCxnSpPr>
            <p:nvPr/>
          </p:nvCxnSpPr>
          <p:spPr>
            <a:xfrm flipH="1">
              <a:off x="3746275" y="2774675"/>
              <a:ext cx="1800" cy="29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1"/>
            <p:cNvCxnSpPr>
              <a:endCxn id="138" idx="0"/>
            </p:cNvCxnSpPr>
            <p:nvPr/>
          </p:nvCxnSpPr>
          <p:spPr>
            <a:xfrm>
              <a:off x="4362875" y="2766275"/>
              <a:ext cx="470700" cy="30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1"/>
            <p:cNvCxnSpPr>
              <a:stCxn id="141" idx="0"/>
              <a:endCxn id="141" idx="0"/>
            </p:cNvCxnSpPr>
            <p:nvPr/>
          </p:nvCxnSpPr>
          <p:spPr>
            <a:xfrm>
              <a:off x="4946375" y="356437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4738475" y="3466350"/>
              <a:ext cx="171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1"/>
            <p:cNvCxnSpPr>
              <a:stCxn id="141" idx="2"/>
              <a:endCxn id="140" idx="0"/>
            </p:cNvCxnSpPr>
            <p:nvPr/>
          </p:nvCxnSpPr>
          <p:spPr>
            <a:xfrm>
              <a:off x="4946375" y="3964575"/>
              <a:ext cx="311100" cy="28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