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5be2b0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5be2b0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afe13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afe13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55be2b0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55be2b0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fad0ea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fad0e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5be2b0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5be2b0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55be2b0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55be2b0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5be2b0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5be2b0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fad0ea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fad0ea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fad0ea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fad0ea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7fad0ea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7fad0ea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5b8a4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5b8a4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6eb0f9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6eb0f9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7e50ab8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7e50ab8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7ff1148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7ff114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e50ab8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e50ab8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7e50ab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7e50ab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66eb0f9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66eb0f9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to have </a:t>
            </a:r>
            <a:r>
              <a:rPr lang="en"/>
              <a:t>Age = int(Age) before the If statements; otherwise, it throws an error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6eb0f98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66eb0f98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68e86db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68e86db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6eb0f9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6eb0f9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Will need to have Age = int(Age) before the If statements; otherwise, it throws an error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fad0ea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7fad0ea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5b8a4d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5b8a4d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7fad0ea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7fad0ea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ea7465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ea7465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ea74658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ea74658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a74658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a74658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66eb0f9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66eb0f9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66eb0f9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66eb0f9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7ff1148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7ff1148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code displays the concept of variable scope, as well as a successful Try/Except block. This code sample is found in easySteps repo as scope.py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7e50ab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7e50ab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55be2b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55be2b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5be2b0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55be2b0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5b8a4d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5b8a4d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67182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67182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5b8a4d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5b8a4d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1b88fe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1b88fe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b8a4d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b8a4d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b8a4d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b8a4d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ythonTLH_mast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ython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tavros.io/tutorials/python/" TargetMode="External"/><Relationship Id="rId4" Type="http://schemas.openxmlformats.org/officeDocument/2006/relationships/hyperlink" Target="https://www.theseus.fi/bitstream/handle/10024/115922/Kazakov_Vladislav.pdf?sequence=1" TargetMode="External"/><Relationship Id="rId10" Type="http://schemas.openxmlformats.org/officeDocument/2006/relationships/hyperlink" Target="mailto:git@github.com" TargetMode="External"/><Relationship Id="rId9" Type="http://schemas.openxmlformats.org/officeDocument/2006/relationships/hyperlink" Target="https://pydanny-event-notes.readthedocs.io/en/latest/socalpiggies/20110526-wda.html" TargetMode="External"/><Relationship Id="rId5" Type="http://schemas.openxmlformats.org/officeDocument/2006/relationships/hyperlink" Target="https://www.tutorialspoint.com/python3/python_functions.htm" TargetMode="External"/><Relationship Id="rId6" Type="http://schemas.openxmlformats.org/officeDocument/2006/relationships/hyperlink" Target="https://wiki.python.org/moin/OrganizationsUsingPython" TargetMode="External"/><Relationship Id="rId7" Type="http://schemas.openxmlformats.org/officeDocument/2006/relationships/hyperlink" Target="https://www.paypal-engineering.com/2014/12/10/10-myths-of-enterprise-python/" TargetMode="External"/><Relationship Id="rId8" Type="http://schemas.openxmlformats.org/officeDocument/2006/relationships/hyperlink" Target="http://python-history.blogspot.com/2009/01/introduction-and-overview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Brian K. Vagnini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88" y="2762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79550" y="4624650"/>
            <a:ext cx="22662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~ 45 minutes / 38 slides</a:t>
            </a:r>
            <a:endParaRPr i="1" sz="1200"/>
          </a:p>
        </p:txBody>
      </p:sp>
      <p:sp>
        <p:nvSpPr>
          <p:cNvPr id="59" name="Google Shape;59;p13"/>
          <p:cNvSpPr/>
          <p:nvPr/>
        </p:nvSpPr>
        <p:spPr>
          <a:xfrm>
            <a:off x="6765300" y="4049800"/>
            <a:ext cx="2143200" cy="873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350" y="4160125"/>
            <a:ext cx="1680303" cy="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70775"/>
            <a:ext cx="41130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Why Use Python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Readable and Maintainable Code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Multiple Programming Paradigms (OOP, Functional, etc)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Multiple OS Support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Robust Standard Library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Many Open Source Frameworks/Tools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Simplify Complex SW Development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Supports TDD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572000" y="1270775"/>
            <a:ext cx="42594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Why NOT to use Python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Slower than Compiled languages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 the best at Web Development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 for Game Development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 for Low Level Systems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 the best at managing Memory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70775"/>
            <a:ext cx="30006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Print statements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Comments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Variables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Lists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Strings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Operations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input</a:t>
            </a:r>
            <a:endParaRPr b="1" sz="1600"/>
          </a:p>
        </p:txBody>
      </p:sp>
      <p:sp>
        <p:nvSpPr>
          <p:cNvPr id="143" name="Google Shape;143;p2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699900" y="2387450"/>
            <a:ext cx="30006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Logic (if, else, for, while)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Types/Casting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Functions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OOP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Importing Modules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Exceptions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Types of Errors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286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Print statements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(“Hello, World!”)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Google Shape;152;p2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587075" y="1200925"/>
            <a:ext cx="45354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using System;</a:t>
            </a:r>
            <a:br>
              <a:rPr lang="en"/>
            </a:br>
            <a:r>
              <a:rPr lang="en"/>
              <a:t>namespace HelloWorld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    class Hello </a:t>
            </a:r>
            <a:br>
              <a:rPr lang="en"/>
            </a:br>
            <a:r>
              <a:rPr lang="en"/>
              <a:t>    {</a:t>
            </a:r>
            <a:br>
              <a:rPr lang="en"/>
            </a:br>
            <a:r>
              <a:rPr lang="en"/>
              <a:t>        static void Main() </a:t>
            </a:r>
            <a:br>
              <a:rPr lang="en"/>
            </a:br>
            <a:r>
              <a:rPr lang="en"/>
              <a:t>        {</a:t>
            </a:r>
            <a:br>
              <a:rPr lang="en"/>
            </a:br>
            <a:r>
              <a:rPr lang="en"/>
              <a:t>            </a:t>
            </a:r>
            <a:r>
              <a:rPr b="1" lang="en"/>
              <a:t>Console.WriteLine("Hello World!");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Comments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#print (“Hello, World!”)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(“Yo! Dude!”) #this is more what I like to do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‘’’ This is a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Multi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Line comment ‘’’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1" name="Google Shape;161;p2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Variables*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Age = 29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(Age)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Using the variable: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(“Hey, I didn’t know that you were“, Age)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Age != age != AGE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*A variable is just a name that refers to an object.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2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375" y="1073213"/>
            <a:ext cx="3574924" cy="357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Lists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winning_numbers = [29, 14, 37, 2, 10, 42]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 = [49, “musician”, “writer”, ”developer”]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(winning_numbers)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(Me[2])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# prints the item contained at index location 2 out of the list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 list is a resizable array, which differs from a tuple, which is immutable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2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5642313" y="1266988"/>
            <a:ext cx="3128376" cy="2457126"/>
            <a:chOff x="5578263" y="2492750"/>
            <a:chExt cx="3128376" cy="2457126"/>
          </a:xfrm>
        </p:grpSpPr>
        <p:pic>
          <p:nvPicPr>
            <p:cNvPr id="180" name="Google Shape;18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8263" y="2492750"/>
              <a:ext cx="3128376" cy="2457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43375" y="2800350"/>
              <a:ext cx="1757049" cy="1757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6800" y="3061925"/>
              <a:ext cx="1757049" cy="17570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32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String- Properties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my_string = "abc"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string_length = len(my_string)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&gt;&gt;&gt;	print(string_length)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3</a:t>
            </a:r>
            <a:endParaRPr b="1" sz="1400"/>
          </a:p>
        </p:txBody>
      </p:sp>
      <p:sp>
        <p:nvSpPr>
          <p:cNvPr id="190" name="Google Shape;190;p2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678450" y="1780500"/>
            <a:ext cx="32721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len() is a function that works on many different Objects, including Strings</a:t>
            </a:r>
            <a:endParaRPr b="1" sz="1400"/>
          </a:p>
        </p:txBody>
      </p:sp>
      <p:sp>
        <p:nvSpPr>
          <p:cNvPr id="192" name="Google Shape;192;p28"/>
          <p:cNvSpPr/>
          <p:nvPr/>
        </p:nvSpPr>
        <p:spPr>
          <a:xfrm>
            <a:off x="3650250" y="2140350"/>
            <a:ext cx="752100" cy="43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32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String- Concatenate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&gt;&gt;&gt;	string1 = "abra"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&gt;&gt;&gt;	string2 = "cadabra"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&gt;&gt;&gt;	magic_string =string1 + string2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&gt;&gt;&gt;	print(magic_string) abracadabra</a:t>
            </a:r>
            <a:endParaRPr b="1"/>
          </a:p>
        </p:txBody>
      </p:sp>
      <p:sp>
        <p:nvSpPr>
          <p:cNvPr id="200" name="Google Shape;200;p2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982075" y="1152475"/>
            <a:ext cx="47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String- Concatenate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print("abra"+"ca"+"dabra")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abracadabra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or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print("abra","ca","dabra")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abra	ca dabra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32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String- More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flavor ="birthday cake"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print(flavor[3])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t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flavor = "birthday cake"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&gt;&gt;&gt;	print(flavor[0:3])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/>
              <a:t>bir</a:t>
            </a:r>
            <a:endParaRPr b="1" sz="1400"/>
          </a:p>
        </p:txBody>
      </p:sp>
      <p:sp>
        <p:nvSpPr>
          <p:cNvPr id="209" name="Google Shape;209;p3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782500" y="3118900"/>
            <a:ext cx="32721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Up to but not including the 3rd character (so it would omit the t)</a:t>
            </a:r>
            <a:endParaRPr b="1" sz="1400"/>
          </a:p>
        </p:txBody>
      </p:sp>
      <p:sp>
        <p:nvSpPr>
          <p:cNvPr id="211" name="Google Shape;211;p30"/>
          <p:cNvSpPr/>
          <p:nvPr/>
        </p:nvSpPr>
        <p:spPr>
          <a:xfrm>
            <a:off x="2887025" y="3448175"/>
            <a:ext cx="752100" cy="43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72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String- Format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We want the following statement: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Zaphod has 2 heads and 3 arms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num_heads = 2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name = “Zaphod”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num_arms = 3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print("{} has {} heads	and {} arms".format(name, num_heads, num_arms))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19" name="Google Shape;219;p3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5862025" y="4462475"/>
            <a:ext cx="233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Order matters here</a:t>
            </a:r>
            <a:endParaRPr b="1" sz="1400"/>
          </a:p>
        </p:txBody>
      </p:sp>
      <p:sp>
        <p:nvSpPr>
          <p:cNvPr id="221" name="Google Shape;221;p31"/>
          <p:cNvSpPr/>
          <p:nvPr/>
        </p:nvSpPr>
        <p:spPr>
          <a:xfrm>
            <a:off x="6769525" y="3892550"/>
            <a:ext cx="752100" cy="43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Python?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History of Python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What is Python used for?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Who uses Python?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Zen of Python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Language basics</a:t>
            </a:r>
            <a:endParaRPr b="1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Python Resources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Operations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 = 13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 = 5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Addition: print (A + B)  (18)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Subtraction: print (A - B) (8)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Multiplication:  print (A * B) (65)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Division: print (A /B) (2.6)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Exponents: print (A ** B) (371293)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Modulo: print (A % B) (3) (the remainder)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3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Assigning / Incrementing Value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“B”  #A is a string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= 1  #A is now an Integer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A+=1 (means to take the value of A (which is 1), and then add 1 to it)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A+=5 (means to take the value of A (which is 1), and then add 5 to it)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A-=5 (means to take the value of A (which is 1), and then subtract 5 from it)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etc.</a:t>
            </a:r>
            <a:endParaRPr b="1"/>
          </a:p>
        </p:txBody>
      </p:sp>
      <p:sp>
        <p:nvSpPr>
          <p:cNvPr id="237" name="Google Shape;237;p3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Logical Operators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(AND) (both left side and right side must be True)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if a&gt;b and a &gt; 10: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(OR) (if left side or right side is True)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if a&gt;b or a &lt; 10: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! (NOT) (negates the rest of the expression)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If a != b:</a:t>
            </a:r>
            <a:br>
              <a:rPr b="1" lang="en"/>
            </a:br>
            <a:r>
              <a:rPr b="1" lang="en"/>
              <a:t>and others...</a:t>
            </a:r>
            <a:endParaRPr b="1"/>
          </a:p>
        </p:txBody>
      </p:sp>
      <p:sp>
        <p:nvSpPr>
          <p:cNvPr id="245" name="Google Shape;245;p3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Operators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 = 13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B = 5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Equality: print (A== B)  (False)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Inequality: print (A != B) (True)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Greater than:  print (A &gt; B) (True)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Less than: print (A &lt;B) (False)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3" name="Google Shape;253;p3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4103275" y="2194900"/>
            <a:ext cx="23343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= is NOT the same as ==, which is not the same as ===</a:t>
            </a:r>
            <a:endParaRPr b="1" sz="1400"/>
          </a:p>
        </p:txBody>
      </p:sp>
      <p:sp>
        <p:nvSpPr>
          <p:cNvPr id="255" name="Google Shape;255;p35"/>
          <p:cNvSpPr/>
          <p:nvPr/>
        </p:nvSpPr>
        <p:spPr>
          <a:xfrm>
            <a:off x="3218850" y="2510225"/>
            <a:ext cx="752100" cy="431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User Input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Age = input (“How old are you in years?: “)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Using that input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print (“Hey, I didn’t know that you were “ + Age)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3" name="Google Shape;263;p3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 (if / elif / else)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Age = input (“How old are you in years?: “) </a:t>
            </a:r>
            <a:r>
              <a:rPr b="1" lang="en" sz="1400">
                <a:solidFill>
                  <a:srgbClr val="FF0000"/>
                </a:solidFill>
              </a:rPr>
              <a:t>*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if Age &lt; 30: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print (“You still have your youth.”)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elif Age &lt;=50: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print (“Aging gracefully”) 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else: 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   </a:t>
            </a:r>
            <a:r>
              <a:rPr b="1" lang="en" sz="1400"/>
              <a:t>print (“Geez! You’re old!”)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1" name="Google Shape;271;p3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221" y="1252450"/>
            <a:ext cx="2162025" cy="35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 (for / while loops)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## For loop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for i in range (1,11):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    print ("I will not talk in class.")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0" name="Google Shape;280;p3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075" y="1967625"/>
            <a:ext cx="4878225" cy="24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Logic (for / while loops)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 b = 0 #defines the variables we are using outside of the loop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while b &lt; 100:  # while this condition is true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    print (b)  # do this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    b += 1   # very important step...why?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print (“I’m done…”)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Returns 0,1,2,3,4,5,6,etc.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9" name="Google Shape;289;p3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064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Types/Casting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int()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float()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str()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type(Age)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&gt;&gt;&gt;	print("1" + 1)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Traceback	(most recent call last):</a:t>
            </a:r>
            <a:br>
              <a:rPr b="1" lang="en"/>
            </a:br>
            <a:r>
              <a:rPr b="1" lang="en"/>
              <a:t>File	"&lt;pyshell#1&gt;", line 1, in &lt;module&gt;			</a:t>
            </a:r>
            <a:br>
              <a:rPr b="1" lang="en"/>
            </a:br>
            <a:r>
              <a:rPr b="1" lang="en"/>
              <a:t>print("1" + 1)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TypeError:	cannot	concatenate	'str'	and	'int'	objects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7" name="Google Shape;297;p4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5211825" y="1395800"/>
            <a:ext cx="270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Use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printme ("hello, world!")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hello, world!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squared(4)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5" name="Google Shape;305;p4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464100" y="1304875"/>
            <a:ext cx="54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Functions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printme( str ):</a:t>
            </a:r>
            <a:br>
              <a:rPr lang="en"/>
            </a:br>
            <a:r>
              <a:rPr lang="en"/>
              <a:t>   print (str)</a:t>
            </a:r>
            <a:br>
              <a:rPr lang="en"/>
            </a:br>
            <a:r>
              <a:rPr lang="en"/>
              <a:t>   return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squared(x):</a:t>
            </a:r>
            <a:br>
              <a:rPr lang="en"/>
            </a:br>
            <a:r>
              <a:rPr lang="en"/>
              <a:t>    x = x * x</a:t>
            </a:r>
            <a:br>
              <a:rPr lang="en"/>
            </a:br>
            <a:r>
              <a:rPr lang="en"/>
              <a:t>    return 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...more code here...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Python is an interpreted high-level programming language for general-purpose programming.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It has a design philosophy that emphasizes code readability, notably using significant whitespace.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It offers duck typing* and allows for object oriented, functional, and procedural programming.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Two versions- ver 2.7.x and ver 3.x  (Use ver 3.x if possible)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* an object passed into a function or method supports all method signatures and attributes expected of that object at run time.</a:t>
            </a:r>
            <a:endParaRPr b="1" sz="1400"/>
          </a:p>
        </p:txBody>
      </p:sp>
      <p:sp>
        <p:nvSpPr>
          <p:cNvPr id="75" name="Google Shape;75;p1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228550"/>
            <a:ext cx="47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Object Oriented Programming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Methods are functions that belong to Objects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dot notation to call methods  (e.g. mystring.upper)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4" name="Google Shape;314;p42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425" y="2073200"/>
            <a:ext cx="3731125" cy="1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311700" y="1228550"/>
            <a:ext cx="5548500" cy="22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BankAcct: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def __init__(self, acct_type, amount):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    self.acct_type = acct_type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    self.amount = amount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</a:t>
            </a:r>
            <a:endParaRPr sz="1400"/>
          </a:p>
        </p:txBody>
      </p:sp>
      <p:sp>
        <p:nvSpPr>
          <p:cNvPr id="323" name="Google Shape;323;p43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3"/>
          <p:cNvSpPr txBox="1"/>
          <p:nvPr/>
        </p:nvSpPr>
        <p:spPr>
          <a:xfrm>
            <a:off x="6083025" y="1384800"/>
            <a:ext cx="29382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This creates a bank account with two attributes: account type and amount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2"/>
                </a:solidFill>
              </a:rPr>
              <a:t>self is a requirement, but really isn’t an attribute</a:t>
            </a:r>
            <a:endParaRPr b="1"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311700" y="1228550"/>
            <a:ext cx="55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def deposit(self, dep_amount):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    self.amount += dep_amount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def withdraw(self, wd_amount):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    self.amount-= wd_amount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def __str__(self):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        return "Your {} Account balance is: ${}".format(self.acct_type, self.amount)</a:t>
            </a:r>
            <a:endParaRPr/>
          </a:p>
        </p:txBody>
      </p:sp>
      <p:sp>
        <p:nvSpPr>
          <p:cNvPr id="332" name="Google Shape;332;p44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4"/>
          <p:cNvSpPr txBox="1"/>
          <p:nvPr/>
        </p:nvSpPr>
        <p:spPr>
          <a:xfrm>
            <a:off x="6083025" y="1384800"/>
            <a:ext cx="29382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It has 2 primary methods: deposit and withdrawal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It also has an additional method, for reporting the balance.</a:t>
            </a:r>
            <a:endParaRPr b="1"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311700" y="1275538"/>
            <a:ext cx="831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bkv = BankAcct("Checking", 100)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print(bkv.acct_type)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bkv.deposit(25)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print (bkv.amount) #prints only the dollar amt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print(bkv) #prints the full statement, including amt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bkv.withdraw(51.62)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print(bkv)</a:t>
            </a:r>
            <a:endParaRPr b="1"/>
          </a:p>
        </p:txBody>
      </p:sp>
      <p:sp>
        <p:nvSpPr>
          <p:cNvPr id="341" name="Google Shape;341;p45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6083025" y="1384800"/>
            <a:ext cx="29382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</a:rPr>
              <a:t>To use the class:</a:t>
            </a:r>
            <a:endParaRPr b="1" i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54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Modules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</a:t>
            </a:r>
            <a:r>
              <a:rPr b="1" lang="en"/>
              <a:t>llows you to logically organize your Python code.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</a:t>
            </a:r>
            <a:r>
              <a:rPr b="1" lang="en"/>
              <a:t>an define functions, classes and variables.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Importing Modules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</a:t>
            </a:r>
            <a:r>
              <a:rPr b="1" lang="en"/>
              <a:t>mport &lt;module_name&gt;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from &lt;module_name&gt; import &lt;function&gt;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0" name="Google Shape;350;p4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00" y="11701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Exceptions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</a:t>
            </a:r>
            <a:r>
              <a:rPr b="1" lang="en" sz="1600"/>
              <a:t>n event, which occurs during the execution of a program, that disrupts the normal flow of the program's instructions.</a:t>
            </a:r>
            <a:endParaRPr b="1"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Python interpreter must either handle the exception immediately; otherwise, it terminates and quits.</a:t>
            </a:r>
            <a:endParaRPr b="1"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Use a Try/Except block if you have some code that MAY raise an exception.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59" name="Google Shape;359;p4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311700" y="1152475"/>
            <a:ext cx="3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Exceptions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global_var = 1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def my_vars():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    print ("Global variable:", global_var)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    local_var = 2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/>
              <a:t>    print ("Local variable:", local_var)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7" name="Google Shape;367;p4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8"/>
          <p:cNvSpPr txBox="1"/>
          <p:nvPr/>
        </p:nvSpPr>
        <p:spPr>
          <a:xfrm>
            <a:off x="4654625" y="1468925"/>
            <a:ext cx="41778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my_vars()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try: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    print ("Local Variable called from outside of function is:", local_var)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except: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    print ("local_var is not available")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Language Basics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Types of Errors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Syntax - code doesn’t conform to language rules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print (“Python is cool!) </a:t>
            </a:r>
            <a:r>
              <a:rPr b="1" i="1" lang="en"/>
              <a:t>(missing a “)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Runtime - errors during execution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print (x) </a:t>
            </a:r>
            <a:r>
              <a:rPr b="1" i="1" lang="en"/>
              <a:t>(you get x is not defined)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Semantic- program performs unexpectedly (the hardest to find)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   print (5 - 2 *10 )  </a:t>
            </a:r>
            <a:r>
              <a:rPr b="1" i="1" lang="en"/>
              <a:t>(you get -15 not the 30 you were expecting)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6" name="Google Shape;376;p4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Resources</a:t>
            </a:r>
            <a:endParaRPr/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https://medium.freecodecamp.org/learning-python-from-zero-to-hero-120ea540b567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https://www.stavros.io/tutorials/python/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4"/>
              </a:rPr>
              <a:t>https://www.theseus.fi/bitstream/handle/10024/115922/Kazakov_Vladislav.pdf?sequence=1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Realpython.com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5"/>
              </a:rPr>
              <a:t>https://www.tutorialspoint.com/python3/python_functions.htm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6"/>
              </a:rPr>
              <a:t>https://wiki.python.org/moin/OrganizationsUsingPython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7"/>
              </a:rPr>
              <a:t>https://www.paypal-engineering.com/2014/12/10/10-myths-of-enterprise-python/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8"/>
              </a:rPr>
              <a:t>http://python-history.blogspot.com/2009/01/introduction-and-overview.html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9"/>
              </a:rPr>
              <a:t>https://pydanny-event-notes.readthedocs.io/en/latest/socalpiggies/20110526-wda.html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Python in Easy Steps (book)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git clone </a:t>
            </a:r>
            <a:r>
              <a:rPr b="1" lang="en" sz="1400" u="sng">
                <a:solidFill>
                  <a:schemeClr val="hlink"/>
                </a:solidFill>
                <a:hlinkClick r:id="rId10"/>
              </a:rPr>
              <a:t>git@github.com</a:t>
            </a:r>
            <a:r>
              <a:rPr b="1" lang="en" sz="1400"/>
              <a:t>:pythontlh/intro_to_python_meetup.git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http://www.pythonchallenge.com/</a:t>
            </a:r>
            <a:endParaRPr b="1"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384" name="Google Shape;384;p5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Thanks for coming!</a:t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Any Questions?</a:t>
            </a:r>
            <a:endParaRPr b="1" sz="2400"/>
          </a:p>
        </p:txBody>
      </p:sp>
      <p:sp>
        <p:nvSpPr>
          <p:cNvPr id="392" name="Google Shape;392;p5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Python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401" y="1152475"/>
            <a:ext cx="654520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Python used for?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71300"/>
            <a:ext cx="85206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Linux Scripting and Administration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Web Development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Application Scripting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VFX Pipeline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Data Science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Machine Learning</a:t>
            </a:r>
            <a:endParaRPr b="1"/>
          </a:p>
        </p:txBody>
      </p:sp>
      <p:sp>
        <p:nvSpPr>
          <p:cNvPr id="91" name="Google Shape;91;p17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413" y="1912575"/>
            <a:ext cx="47148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601" y="3061275"/>
            <a:ext cx="3814574" cy="17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</a:t>
            </a:r>
            <a:r>
              <a:rPr lang="en"/>
              <a:t>Python?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29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Paypal/Ebay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Disney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ILM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Bank of America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Pinterest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Google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YouTube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526650" y="1152475"/>
            <a:ext cx="32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NASA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Battlefield 2 (game)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National Weather Service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Redhat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Thawte (digital certs)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IBM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 of Python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&gt;&gt;&gt; import this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 Zen of Python, by Tim Peters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Beautiful is better than ugly.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Explicit is better than implicit.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Simple is better than complex.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Complex is better than complicated.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Flat is better than nested.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 of Python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parse is better than dense.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Readability counts.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Special cases aren't special enough to break the rules.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Although practicality beats purity.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Errors should never pass silently.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Unless explicitly silenced.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 the face of ambiguity, refuse the temptation to guess.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 of Python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There should be one-- and preferably only one --obvious way to do it.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Although that way may not be obvious at first unless you're Dutch.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Now is better than never.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Although never is often better than *right* now.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 the implementation is hard to explain, it's a bad idea.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 the implementation is easy to explain, it may be a good idea.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Namespaces are one honking great idea -- let's do more of those!</a:t>
            </a:r>
            <a:endParaRPr b="1"/>
          </a:p>
        </p:txBody>
      </p:sp>
      <p:sp>
        <p:nvSpPr>
          <p:cNvPr id="126" name="Google Shape;126;p21"/>
          <p:cNvSpPr/>
          <p:nvPr/>
        </p:nvSpPr>
        <p:spPr>
          <a:xfrm>
            <a:off x="8523850" y="4644950"/>
            <a:ext cx="449700" cy="340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